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9"/>
  </p:notesMasterIdLst>
  <p:handoutMasterIdLst>
    <p:handoutMasterId r:id="rId60"/>
  </p:handoutMasterIdLst>
  <p:sldIdLst>
    <p:sldId id="761" r:id="rId3"/>
    <p:sldId id="810" r:id="rId4"/>
    <p:sldId id="782" r:id="rId5"/>
    <p:sldId id="819" r:id="rId6"/>
    <p:sldId id="765" r:id="rId7"/>
    <p:sldId id="766" r:id="rId8"/>
    <p:sldId id="783" r:id="rId9"/>
    <p:sldId id="784" r:id="rId10"/>
    <p:sldId id="785" r:id="rId11"/>
    <p:sldId id="820" r:id="rId12"/>
    <p:sldId id="821" r:id="rId13"/>
    <p:sldId id="767" r:id="rId14"/>
    <p:sldId id="768" r:id="rId15"/>
    <p:sldId id="769" r:id="rId16"/>
    <p:sldId id="770" r:id="rId17"/>
    <p:sldId id="772" r:id="rId18"/>
    <p:sldId id="773" r:id="rId19"/>
    <p:sldId id="786" r:id="rId20"/>
    <p:sldId id="775" r:id="rId21"/>
    <p:sldId id="776" r:id="rId22"/>
    <p:sldId id="822" r:id="rId23"/>
    <p:sldId id="777" r:id="rId24"/>
    <p:sldId id="842" r:id="rId25"/>
    <p:sldId id="845" r:id="rId26"/>
    <p:sldId id="847" r:id="rId27"/>
    <p:sldId id="846" r:id="rId28"/>
    <p:sldId id="848" r:id="rId29"/>
    <p:sldId id="849" r:id="rId30"/>
    <p:sldId id="851" r:id="rId31"/>
    <p:sldId id="850" r:id="rId32"/>
    <p:sldId id="840" r:id="rId33"/>
    <p:sldId id="853" r:id="rId34"/>
    <p:sldId id="831" r:id="rId35"/>
    <p:sldId id="854" r:id="rId36"/>
    <p:sldId id="855" r:id="rId37"/>
    <p:sldId id="781" r:id="rId38"/>
    <p:sldId id="823" r:id="rId39"/>
    <p:sldId id="824" r:id="rId40"/>
    <p:sldId id="825" r:id="rId41"/>
    <p:sldId id="826" r:id="rId42"/>
    <p:sldId id="827" r:id="rId43"/>
    <p:sldId id="828" r:id="rId44"/>
    <p:sldId id="829" r:id="rId45"/>
    <p:sldId id="830" r:id="rId46"/>
    <p:sldId id="833" r:id="rId47"/>
    <p:sldId id="834" r:id="rId48"/>
    <p:sldId id="835" r:id="rId49"/>
    <p:sldId id="836" r:id="rId50"/>
    <p:sldId id="837" r:id="rId51"/>
    <p:sldId id="838" r:id="rId52"/>
    <p:sldId id="839" r:id="rId53"/>
    <p:sldId id="832" r:id="rId54"/>
    <p:sldId id="841" r:id="rId55"/>
    <p:sldId id="844" r:id="rId56"/>
    <p:sldId id="843" r:id="rId57"/>
    <p:sldId id="852" r:id="rId58"/>
  </p:sldIdLst>
  <p:sldSz cx="9144000" cy="6858000" type="screen4x3"/>
  <p:notesSz cx="9918700" cy="68199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590" autoAdjust="0"/>
  </p:normalViewPr>
  <p:slideViewPr>
    <p:cSldViewPr>
      <p:cViewPr varScale="1">
        <p:scale>
          <a:sx n="82" d="100"/>
          <a:sy n="82" d="100"/>
        </p:scale>
        <p:origin x="1445"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5" y="6"/>
            <a:ext cx="4298103" cy="340995"/>
          </a:xfrm>
          <a:prstGeom prst="rect">
            <a:avLst/>
          </a:prstGeom>
        </p:spPr>
        <p:txBody>
          <a:bodyPr vert="horz" lIns="91683" tIns="45841" rIns="91683" bIns="45841" rtlCol="0"/>
          <a:lstStyle>
            <a:lvl1pPr algn="l">
              <a:defRPr sz="1200"/>
            </a:lvl1pPr>
          </a:lstStyle>
          <a:p>
            <a:endParaRPr lang="tr-TR"/>
          </a:p>
        </p:txBody>
      </p:sp>
      <p:sp>
        <p:nvSpPr>
          <p:cNvPr id="3" name="Veri Yer Tutucusu 2"/>
          <p:cNvSpPr>
            <a:spLocks noGrp="1"/>
          </p:cNvSpPr>
          <p:nvPr>
            <p:ph type="dt" sz="quarter" idx="1"/>
          </p:nvPr>
        </p:nvSpPr>
        <p:spPr>
          <a:xfrm>
            <a:off x="5618310" y="6"/>
            <a:ext cx="4298103" cy="340995"/>
          </a:xfrm>
          <a:prstGeom prst="rect">
            <a:avLst/>
          </a:prstGeom>
        </p:spPr>
        <p:txBody>
          <a:bodyPr vert="horz" lIns="91683" tIns="45841" rIns="91683" bIns="45841" rtlCol="0"/>
          <a:lstStyle>
            <a:lvl1pPr algn="r">
              <a:defRPr sz="1200"/>
            </a:lvl1pPr>
          </a:lstStyle>
          <a:p>
            <a:fld id="{38574DBF-61CC-4378-99AC-DD1F1E8ECFF1}" type="datetimeFigureOut">
              <a:rPr lang="tr-TR" smtClean="0"/>
              <a:pPr/>
              <a:t>30.11.2020</a:t>
            </a:fld>
            <a:endParaRPr lang="tr-TR"/>
          </a:p>
        </p:txBody>
      </p:sp>
      <p:sp>
        <p:nvSpPr>
          <p:cNvPr id="4" name="Altbilgi Yer Tutucusu 3"/>
          <p:cNvSpPr>
            <a:spLocks noGrp="1"/>
          </p:cNvSpPr>
          <p:nvPr>
            <p:ph type="ftr" sz="quarter" idx="2"/>
          </p:nvPr>
        </p:nvSpPr>
        <p:spPr>
          <a:xfrm>
            <a:off x="15" y="6477729"/>
            <a:ext cx="4298103" cy="340995"/>
          </a:xfrm>
          <a:prstGeom prst="rect">
            <a:avLst/>
          </a:prstGeom>
        </p:spPr>
        <p:txBody>
          <a:bodyPr vert="horz" lIns="91683" tIns="45841" rIns="91683" bIns="45841" rtlCol="0" anchor="b"/>
          <a:lstStyle>
            <a:lvl1pPr algn="l">
              <a:defRPr sz="1200"/>
            </a:lvl1pPr>
          </a:lstStyle>
          <a:p>
            <a:endParaRPr lang="tr-TR"/>
          </a:p>
        </p:txBody>
      </p:sp>
      <p:sp>
        <p:nvSpPr>
          <p:cNvPr id="5" name="Slayt Numarası Yer Tutucusu 4"/>
          <p:cNvSpPr>
            <a:spLocks noGrp="1"/>
          </p:cNvSpPr>
          <p:nvPr>
            <p:ph type="sldNum" sz="quarter" idx="3"/>
          </p:nvPr>
        </p:nvSpPr>
        <p:spPr>
          <a:xfrm>
            <a:off x="5618310" y="6477729"/>
            <a:ext cx="4298103" cy="340995"/>
          </a:xfrm>
          <a:prstGeom prst="rect">
            <a:avLst/>
          </a:prstGeom>
        </p:spPr>
        <p:txBody>
          <a:bodyPr vert="horz" lIns="91683" tIns="45841" rIns="91683" bIns="45841" rtlCol="0" anchor="b"/>
          <a:lstStyle>
            <a:lvl1pPr algn="r">
              <a:defRPr sz="1200"/>
            </a:lvl1pPr>
          </a:lstStyle>
          <a:p>
            <a:fld id="{DDD5E7B9-9F8B-400E-9BA7-DEAA31C9ABAE}" type="slidenum">
              <a:rPr lang="tr-TR" smtClean="0"/>
              <a:pPr/>
              <a:t>‹#›</a:t>
            </a:fld>
            <a:endParaRPr lang="tr-TR"/>
          </a:p>
        </p:txBody>
      </p:sp>
    </p:spTree>
    <p:extLst>
      <p:ext uri="{BB962C8B-B14F-4D97-AF65-F5344CB8AC3E}">
        <p14:creationId xmlns:p14="http://schemas.microsoft.com/office/powerpoint/2010/main" val="3055549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5" y="6"/>
            <a:ext cx="4298103" cy="340995"/>
          </a:xfrm>
          <a:prstGeom prst="rect">
            <a:avLst/>
          </a:prstGeom>
        </p:spPr>
        <p:txBody>
          <a:bodyPr vert="horz" lIns="91683" tIns="45841" rIns="91683" bIns="45841" rtlCol="0"/>
          <a:lstStyle>
            <a:lvl1pPr algn="l">
              <a:defRPr sz="1200"/>
            </a:lvl1pPr>
          </a:lstStyle>
          <a:p>
            <a:endParaRPr lang="tr-TR"/>
          </a:p>
        </p:txBody>
      </p:sp>
      <p:sp>
        <p:nvSpPr>
          <p:cNvPr id="3" name="Veri Yer Tutucusu 2"/>
          <p:cNvSpPr>
            <a:spLocks noGrp="1"/>
          </p:cNvSpPr>
          <p:nvPr>
            <p:ph type="dt" idx="1"/>
          </p:nvPr>
        </p:nvSpPr>
        <p:spPr>
          <a:xfrm>
            <a:off x="5618310" y="6"/>
            <a:ext cx="4298103" cy="340995"/>
          </a:xfrm>
          <a:prstGeom prst="rect">
            <a:avLst/>
          </a:prstGeom>
        </p:spPr>
        <p:txBody>
          <a:bodyPr vert="horz" lIns="91683" tIns="45841" rIns="91683" bIns="45841" rtlCol="0"/>
          <a:lstStyle>
            <a:lvl1pPr algn="r">
              <a:defRPr sz="1200"/>
            </a:lvl1pPr>
          </a:lstStyle>
          <a:p>
            <a:fld id="{5510F166-B8F5-4764-B45F-9BDE23E4F734}" type="datetimeFigureOut">
              <a:rPr lang="tr-TR" smtClean="0"/>
              <a:pPr/>
              <a:t>30.11.2020</a:t>
            </a:fld>
            <a:endParaRPr lang="tr-TR"/>
          </a:p>
        </p:txBody>
      </p:sp>
      <p:sp>
        <p:nvSpPr>
          <p:cNvPr id="4" name="Slayt Görüntüsü Yer Tutucusu 3"/>
          <p:cNvSpPr>
            <a:spLocks noGrp="1" noRot="1" noChangeAspect="1"/>
          </p:cNvSpPr>
          <p:nvPr>
            <p:ph type="sldImg" idx="2"/>
          </p:nvPr>
        </p:nvSpPr>
        <p:spPr>
          <a:xfrm>
            <a:off x="3252788" y="509588"/>
            <a:ext cx="3413125" cy="2559050"/>
          </a:xfrm>
          <a:prstGeom prst="rect">
            <a:avLst/>
          </a:prstGeom>
          <a:noFill/>
          <a:ln w="12700">
            <a:solidFill>
              <a:prstClr val="black"/>
            </a:solidFill>
          </a:ln>
        </p:spPr>
        <p:txBody>
          <a:bodyPr vert="horz" lIns="91683" tIns="45841" rIns="91683" bIns="45841" rtlCol="0" anchor="ctr"/>
          <a:lstStyle/>
          <a:p>
            <a:endParaRPr lang="tr-TR"/>
          </a:p>
        </p:txBody>
      </p:sp>
      <p:sp>
        <p:nvSpPr>
          <p:cNvPr id="5" name="Not Yer Tutucusu 4"/>
          <p:cNvSpPr>
            <a:spLocks noGrp="1"/>
          </p:cNvSpPr>
          <p:nvPr>
            <p:ph type="body" sz="quarter" idx="3"/>
          </p:nvPr>
        </p:nvSpPr>
        <p:spPr>
          <a:xfrm>
            <a:off x="991871" y="3239458"/>
            <a:ext cx="7934960" cy="3068955"/>
          </a:xfrm>
          <a:prstGeom prst="rect">
            <a:avLst/>
          </a:prstGeom>
        </p:spPr>
        <p:txBody>
          <a:bodyPr vert="horz" lIns="91683" tIns="45841" rIns="91683" bIns="45841"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5" y="6477729"/>
            <a:ext cx="4298103" cy="340995"/>
          </a:xfrm>
          <a:prstGeom prst="rect">
            <a:avLst/>
          </a:prstGeom>
        </p:spPr>
        <p:txBody>
          <a:bodyPr vert="horz" lIns="91683" tIns="45841" rIns="91683" bIns="45841" rtlCol="0" anchor="b"/>
          <a:lstStyle>
            <a:lvl1pPr algn="l">
              <a:defRPr sz="1200"/>
            </a:lvl1pPr>
          </a:lstStyle>
          <a:p>
            <a:endParaRPr lang="tr-TR"/>
          </a:p>
        </p:txBody>
      </p:sp>
      <p:sp>
        <p:nvSpPr>
          <p:cNvPr id="7" name="Slayt Numarası Yer Tutucusu 6"/>
          <p:cNvSpPr>
            <a:spLocks noGrp="1"/>
          </p:cNvSpPr>
          <p:nvPr>
            <p:ph type="sldNum" sz="quarter" idx="5"/>
          </p:nvPr>
        </p:nvSpPr>
        <p:spPr>
          <a:xfrm>
            <a:off x="5618310" y="6477729"/>
            <a:ext cx="4298103" cy="340995"/>
          </a:xfrm>
          <a:prstGeom prst="rect">
            <a:avLst/>
          </a:prstGeom>
        </p:spPr>
        <p:txBody>
          <a:bodyPr vert="horz" lIns="91683" tIns="45841" rIns="91683" bIns="45841" rtlCol="0" anchor="b"/>
          <a:lstStyle>
            <a:lvl1pPr algn="r">
              <a:defRPr sz="1200"/>
            </a:lvl1pPr>
          </a:lstStyle>
          <a:p>
            <a:fld id="{CDA8DF69-9A67-4D53-9E2A-CD50335ADFF6}" type="slidenum">
              <a:rPr lang="tr-TR" smtClean="0"/>
              <a:pPr/>
              <a:t>‹#›</a:t>
            </a:fld>
            <a:endParaRPr lang="tr-TR"/>
          </a:p>
        </p:txBody>
      </p:sp>
    </p:spTree>
    <p:extLst>
      <p:ext uri="{BB962C8B-B14F-4D97-AF65-F5344CB8AC3E}">
        <p14:creationId xmlns:p14="http://schemas.microsoft.com/office/powerpoint/2010/main" val="1358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dirty="0"/>
          </a:p>
        </p:txBody>
      </p:sp>
      <p:sp>
        <p:nvSpPr>
          <p:cNvPr id="34820" name="Slayt Numarası Yer Tutucusu 3"/>
          <p:cNvSpPr>
            <a:spLocks noGrp="1"/>
          </p:cNvSpPr>
          <p:nvPr>
            <p:ph type="sldNum" sz="quarter" idx="5"/>
          </p:nvPr>
        </p:nvSpPr>
        <p:spPr bwMode="auto"/>
        <p:txBody>
          <a:bodyPr wrap="square" numCol="1" anchorCtr="0" compatLnSpc="1">
            <a:prstTxWarp prst="textNoShape">
              <a:avLst/>
            </a:prstTxWarp>
          </a:bodyPr>
          <a:lstStyle>
            <a:lvl1pPr eaLnBrk="0" hangingPunct="0">
              <a:lnSpc>
                <a:spcPct val="80000"/>
              </a:lnSpc>
              <a:spcBef>
                <a:spcPts val="543"/>
              </a:spcBef>
              <a:buClr>
                <a:schemeClr val="accent1"/>
              </a:buClr>
              <a:buSzPct val="85000"/>
              <a:buFont typeface="Wingdings 2" pitchFamily="18" charset="2"/>
              <a:defRPr>
                <a:solidFill>
                  <a:schemeClr val="tx1"/>
                </a:solidFill>
                <a:latin typeface="Palatino Linotype" pitchFamily="18" charset="0"/>
              </a:defRPr>
            </a:lvl1pPr>
            <a:lvl2pPr marL="705738" indent="-271438" eaLnBrk="0" hangingPunct="0">
              <a:lnSpc>
                <a:spcPct val="80000"/>
              </a:lnSpc>
              <a:spcBef>
                <a:spcPts val="543"/>
              </a:spcBef>
              <a:buClr>
                <a:schemeClr val="accent1"/>
              </a:buClr>
              <a:buSzPct val="85000"/>
              <a:buFont typeface="Wingdings 2" pitchFamily="18" charset="2"/>
              <a:defRPr>
                <a:solidFill>
                  <a:schemeClr val="tx1"/>
                </a:solidFill>
                <a:latin typeface="Palatino Linotype" pitchFamily="18" charset="0"/>
              </a:defRPr>
            </a:lvl2pPr>
            <a:lvl3pPr marL="1085751" indent="-217151" eaLnBrk="0" hangingPunct="0">
              <a:lnSpc>
                <a:spcPct val="80000"/>
              </a:lnSpc>
              <a:spcBef>
                <a:spcPts val="543"/>
              </a:spcBef>
              <a:buClr>
                <a:schemeClr val="accent1"/>
              </a:buClr>
              <a:buSzPct val="85000"/>
              <a:buFont typeface="Wingdings 2" pitchFamily="18" charset="2"/>
              <a:defRPr>
                <a:solidFill>
                  <a:schemeClr val="tx1"/>
                </a:solidFill>
                <a:latin typeface="Palatino Linotype" pitchFamily="18" charset="0"/>
              </a:defRPr>
            </a:lvl3pPr>
            <a:lvl4pPr marL="1520052" indent="-217151" eaLnBrk="0" hangingPunct="0">
              <a:lnSpc>
                <a:spcPct val="80000"/>
              </a:lnSpc>
              <a:spcBef>
                <a:spcPts val="543"/>
              </a:spcBef>
              <a:buClr>
                <a:schemeClr val="accent1"/>
              </a:buClr>
              <a:buSzPct val="85000"/>
              <a:buFont typeface="Wingdings 2" pitchFamily="18" charset="2"/>
              <a:defRPr>
                <a:solidFill>
                  <a:schemeClr val="tx1"/>
                </a:solidFill>
                <a:latin typeface="Palatino Linotype" pitchFamily="18" charset="0"/>
              </a:defRPr>
            </a:lvl4pPr>
            <a:lvl5pPr marL="1954353" indent="-217151" eaLnBrk="0" hangingPunct="0">
              <a:lnSpc>
                <a:spcPct val="80000"/>
              </a:lnSpc>
              <a:spcBef>
                <a:spcPts val="543"/>
              </a:spcBef>
              <a:buClr>
                <a:schemeClr val="accent1"/>
              </a:buClr>
              <a:buSzPct val="85000"/>
              <a:buFont typeface="Wingdings 2" pitchFamily="18" charset="2"/>
              <a:defRPr>
                <a:solidFill>
                  <a:schemeClr val="tx1"/>
                </a:solidFill>
                <a:latin typeface="Palatino Linotype" pitchFamily="18" charset="0"/>
              </a:defRPr>
            </a:lvl5pPr>
            <a:lvl6pPr marL="2388651" indent="-217151" eaLnBrk="0" fontAlgn="base" hangingPunct="0">
              <a:lnSpc>
                <a:spcPct val="80000"/>
              </a:lnSpc>
              <a:spcBef>
                <a:spcPts val="543"/>
              </a:spcBef>
              <a:spcAft>
                <a:spcPct val="0"/>
              </a:spcAft>
              <a:buClr>
                <a:schemeClr val="accent1"/>
              </a:buClr>
              <a:buSzPct val="85000"/>
              <a:buFont typeface="Wingdings 2" pitchFamily="18" charset="2"/>
              <a:defRPr>
                <a:solidFill>
                  <a:schemeClr val="tx1"/>
                </a:solidFill>
                <a:latin typeface="Palatino Linotype" pitchFamily="18" charset="0"/>
              </a:defRPr>
            </a:lvl6pPr>
            <a:lvl7pPr marL="2822953" indent="-217151" eaLnBrk="0" fontAlgn="base" hangingPunct="0">
              <a:lnSpc>
                <a:spcPct val="80000"/>
              </a:lnSpc>
              <a:spcBef>
                <a:spcPts val="543"/>
              </a:spcBef>
              <a:spcAft>
                <a:spcPct val="0"/>
              </a:spcAft>
              <a:buClr>
                <a:schemeClr val="accent1"/>
              </a:buClr>
              <a:buSzPct val="85000"/>
              <a:buFont typeface="Wingdings 2" pitchFamily="18" charset="2"/>
              <a:defRPr>
                <a:solidFill>
                  <a:schemeClr val="tx1"/>
                </a:solidFill>
                <a:latin typeface="Palatino Linotype" pitchFamily="18" charset="0"/>
              </a:defRPr>
            </a:lvl7pPr>
            <a:lvl8pPr marL="3257253" indent="-217151" eaLnBrk="0" fontAlgn="base" hangingPunct="0">
              <a:lnSpc>
                <a:spcPct val="80000"/>
              </a:lnSpc>
              <a:spcBef>
                <a:spcPts val="543"/>
              </a:spcBef>
              <a:spcAft>
                <a:spcPct val="0"/>
              </a:spcAft>
              <a:buClr>
                <a:schemeClr val="accent1"/>
              </a:buClr>
              <a:buSzPct val="85000"/>
              <a:buFont typeface="Wingdings 2" pitchFamily="18" charset="2"/>
              <a:defRPr>
                <a:solidFill>
                  <a:schemeClr val="tx1"/>
                </a:solidFill>
                <a:latin typeface="Palatino Linotype" pitchFamily="18" charset="0"/>
              </a:defRPr>
            </a:lvl8pPr>
            <a:lvl9pPr marL="3691552" indent="-217151" eaLnBrk="0" fontAlgn="base" hangingPunct="0">
              <a:lnSpc>
                <a:spcPct val="80000"/>
              </a:lnSpc>
              <a:spcBef>
                <a:spcPts val="543"/>
              </a:spcBef>
              <a:spcAft>
                <a:spcPct val="0"/>
              </a:spcAft>
              <a:buClr>
                <a:schemeClr val="accent1"/>
              </a:buClr>
              <a:buSzPct val="85000"/>
              <a:buFont typeface="Wingdings 2" pitchFamily="18" charset="2"/>
              <a:defRPr>
                <a:solidFill>
                  <a:schemeClr val="tx1"/>
                </a:solidFill>
                <a:latin typeface="Palatino Linotype" pitchFamily="18" charset="0"/>
              </a:defRPr>
            </a:lvl9pPr>
          </a:lstStyle>
          <a:p>
            <a:pPr eaLnBrk="1" hangingPunct="1">
              <a:buClr>
                <a:srgbClr val="4F81BD"/>
              </a:buClr>
              <a:defRPr/>
            </a:pPr>
            <a:fld id="{B6AD55E0-AD7D-402E-BBDE-39FA34E7B969}" type="slidenum">
              <a:rPr lang="tr-TR" smtClean="0">
                <a:solidFill>
                  <a:prstClr val="black"/>
                </a:solidFill>
              </a:rPr>
              <a:pPr eaLnBrk="1" hangingPunct="1">
                <a:buClr>
                  <a:srgbClr val="4F81BD"/>
                </a:buClr>
                <a:defRPr/>
              </a:pPr>
              <a:t>1</a:t>
            </a:fld>
            <a:endParaRPr lang="tr-TR">
              <a:solidFill>
                <a:prstClr val="black"/>
              </a:solidFill>
            </a:endParaRPr>
          </a:p>
        </p:txBody>
      </p:sp>
    </p:spTree>
    <p:extLst>
      <p:ext uri="{BB962C8B-B14F-4D97-AF65-F5344CB8AC3E}">
        <p14:creationId xmlns:p14="http://schemas.microsoft.com/office/powerpoint/2010/main" val="52194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12</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13</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14</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15</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16</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17</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18</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19</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20</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21</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22</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23</a:t>
            </a:fld>
            <a:endParaRPr lang="tr-TR" dirty="0">
              <a:solidFill>
                <a:prstClr val="black"/>
              </a:solidFill>
            </a:endParaRPr>
          </a:p>
        </p:txBody>
      </p:sp>
    </p:spTree>
    <p:extLst>
      <p:ext uri="{BB962C8B-B14F-4D97-AF65-F5344CB8AC3E}">
        <p14:creationId xmlns:p14="http://schemas.microsoft.com/office/powerpoint/2010/main" val="375515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24</a:t>
            </a:fld>
            <a:endParaRPr lang="tr-TR" dirty="0">
              <a:solidFill>
                <a:prstClr val="black"/>
              </a:solidFill>
            </a:endParaRPr>
          </a:p>
        </p:txBody>
      </p:sp>
    </p:spTree>
    <p:extLst>
      <p:ext uri="{BB962C8B-B14F-4D97-AF65-F5344CB8AC3E}">
        <p14:creationId xmlns:p14="http://schemas.microsoft.com/office/powerpoint/2010/main" val="3605814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25</a:t>
            </a:fld>
            <a:endParaRPr lang="tr-TR" dirty="0">
              <a:solidFill>
                <a:prstClr val="black"/>
              </a:solidFill>
            </a:endParaRPr>
          </a:p>
        </p:txBody>
      </p:sp>
    </p:spTree>
    <p:extLst>
      <p:ext uri="{BB962C8B-B14F-4D97-AF65-F5344CB8AC3E}">
        <p14:creationId xmlns:p14="http://schemas.microsoft.com/office/powerpoint/2010/main" val="3025457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26</a:t>
            </a:fld>
            <a:endParaRPr lang="tr-TR" dirty="0">
              <a:solidFill>
                <a:prstClr val="black"/>
              </a:solidFill>
            </a:endParaRPr>
          </a:p>
        </p:txBody>
      </p:sp>
    </p:spTree>
    <p:extLst>
      <p:ext uri="{BB962C8B-B14F-4D97-AF65-F5344CB8AC3E}">
        <p14:creationId xmlns:p14="http://schemas.microsoft.com/office/powerpoint/2010/main" val="367925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27</a:t>
            </a:fld>
            <a:endParaRPr lang="tr-TR" dirty="0">
              <a:solidFill>
                <a:prstClr val="black"/>
              </a:solidFill>
            </a:endParaRPr>
          </a:p>
        </p:txBody>
      </p:sp>
    </p:spTree>
    <p:extLst>
      <p:ext uri="{BB962C8B-B14F-4D97-AF65-F5344CB8AC3E}">
        <p14:creationId xmlns:p14="http://schemas.microsoft.com/office/powerpoint/2010/main" val="4023359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28</a:t>
            </a:fld>
            <a:endParaRPr lang="tr-TR" dirty="0">
              <a:solidFill>
                <a:prstClr val="black"/>
              </a:solidFill>
            </a:endParaRPr>
          </a:p>
        </p:txBody>
      </p:sp>
    </p:spTree>
    <p:extLst>
      <p:ext uri="{BB962C8B-B14F-4D97-AF65-F5344CB8AC3E}">
        <p14:creationId xmlns:p14="http://schemas.microsoft.com/office/powerpoint/2010/main" val="206086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29</a:t>
            </a:fld>
            <a:endParaRPr lang="tr-TR" dirty="0">
              <a:solidFill>
                <a:prstClr val="black"/>
              </a:solidFill>
            </a:endParaRPr>
          </a:p>
        </p:txBody>
      </p:sp>
    </p:spTree>
    <p:extLst>
      <p:ext uri="{BB962C8B-B14F-4D97-AF65-F5344CB8AC3E}">
        <p14:creationId xmlns:p14="http://schemas.microsoft.com/office/powerpoint/2010/main" val="3927901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30</a:t>
            </a:fld>
            <a:endParaRPr lang="tr-TR" dirty="0">
              <a:solidFill>
                <a:prstClr val="black"/>
              </a:solidFill>
            </a:endParaRPr>
          </a:p>
        </p:txBody>
      </p:sp>
    </p:spTree>
    <p:extLst>
      <p:ext uri="{BB962C8B-B14F-4D97-AF65-F5344CB8AC3E}">
        <p14:creationId xmlns:p14="http://schemas.microsoft.com/office/powerpoint/2010/main" val="4244819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31</a:t>
            </a:fld>
            <a:endParaRPr lang="tr-TR" dirty="0">
              <a:solidFill>
                <a:prstClr val="black"/>
              </a:solidFill>
            </a:endParaRPr>
          </a:p>
        </p:txBody>
      </p:sp>
    </p:spTree>
    <p:extLst>
      <p:ext uri="{BB962C8B-B14F-4D97-AF65-F5344CB8AC3E}">
        <p14:creationId xmlns:p14="http://schemas.microsoft.com/office/powerpoint/2010/main" val="321923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320483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32</a:t>
            </a:fld>
            <a:endParaRPr lang="tr-TR" dirty="0">
              <a:solidFill>
                <a:prstClr val="black"/>
              </a:solidFill>
            </a:endParaRPr>
          </a:p>
        </p:txBody>
      </p:sp>
    </p:spTree>
    <p:extLst>
      <p:ext uri="{BB962C8B-B14F-4D97-AF65-F5344CB8AC3E}">
        <p14:creationId xmlns:p14="http://schemas.microsoft.com/office/powerpoint/2010/main" val="3688267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33</a:t>
            </a:fld>
            <a:endParaRPr lang="tr-TR" dirty="0">
              <a:solidFill>
                <a:prstClr val="black"/>
              </a:solidFill>
            </a:endParaRPr>
          </a:p>
        </p:txBody>
      </p:sp>
    </p:spTree>
    <p:extLst>
      <p:ext uri="{BB962C8B-B14F-4D97-AF65-F5344CB8AC3E}">
        <p14:creationId xmlns:p14="http://schemas.microsoft.com/office/powerpoint/2010/main" val="288561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34</a:t>
            </a:fld>
            <a:endParaRPr lang="tr-TR" dirty="0">
              <a:solidFill>
                <a:prstClr val="black"/>
              </a:solidFill>
            </a:endParaRPr>
          </a:p>
        </p:txBody>
      </p:sp>
    </p:spTree>
    <p:extLst>
      <p:ext uri="{BB962C8B-B14F-4D97-AF65-F5344CB8AC3E}">
        <p14:creationId xmlns:p14="http://schemas.microsoft.com/office/powerpoint/2010/main" val="2084125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35</a:t>
            </a:fld>
            <a:endParaRPr lang="tr-TR" dirty="0">
              <a:solidFill>
                <a:prstClr val="black"/>
              </a:solidFill>
            </a:endParaRPr>
          </a:p>
        </p:txBody>
      </p:sp>
    </p:spTree>
    <p:extLst>
      <p:ext uri="{BB962C8B-B14F-4D97-AF65-F5344CB8AC3E}">
        <p14:creationId xmlns:p14="http://schemas.microsoft.com/office/powerpoint/2010/main" val="2329270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36</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37</a:t>
            </a:fld>
            <a:endParaRPr lang="tr-TR" dirty="0">
              <a:solidFill>
                <a:prstClr val="black"/>
              </a:solidFill>
            </a:endParaRPr>
          </a:p>
        </p:txBody>
      </p:sp>
    </p:spTree>
    <p:extLst>
      <p:ext uri="{BB962C8B-B14F-4D97-AF65-F5344CB8AC3E}">
        <p14:creationId xmlns:p14="http://schemas.microsoft.com/office/powerpoint/2010/main" val="1976800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38</a:t>
            </a:fld>
            <a:endParaRPr lang="tr-TR" dirty="0">
              <a:solidFill>
                <a:prstClr val="black"/>
              </a:solidFill>
            </a:endParaRPr>
          </a:p>
        </p:txBody>
      </p:sp>
    </p:spTree>
    <p:extLst>
      <p:ext uri="{BB962C8B-B14F-4D97-AF65-F5344CB8AC3E}">
        <p14:creationId xmlns:p14="http://schemas.microsoft.com/office/powerpoint/2010/main" val="3384057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39</a:t>
            </a:fld>
            <a:endParaRPr lang="tr-TR" dirty="0">
              <a:solidFill>
                <a:prstClr val="black"/>
              </a:solidFill>
            </a:endParaRPr>
          </a:p>
        </p:txBody>
      </p:sp>
    </p:spTree>
    <p:extLst>
      <p:ext uri="{BB962C8B-B14F-4D97-AF65-F5344CB8AC3E}">
        <p14:creationId xmlns:p14="http://schemas.microsoft.com/office/powerpoint/2010/main" val="3984011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40</a:t>
            </a:fld>
            <a:endParaRPr lang="tr-TR" dirty="0">
              <a:solidFill>
                <a:prstClr val="black"/>
              </a:solidFill>
            </a:endParaRPr>
          </a:p>
        </p:txBody>
      </p:sp>
    </p:spTree>
    <p:extLst>
      <p:ext uri="{BB962C8B-B14F-4D97-AF65-F5344CB8AC3E}">
        <p14:creationId xmlns:p14="http://schemas.microsoft.com/office/powerpoint/2010/main" val="3459977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41</a:t>
            </a:fld>
            <a:endParaRPr lang="tr-TR" dirty="0">
              <a:solidFill>
                <a:prstClr val="black"/>
              </a:solidFill>
            </a:endParaRPr>
          </a:p>
        </p:txBody>
      </p:sp>
    </p:spTree>
    <p:extLst>
      <p:ext uri="{BB962C8B-B14F-4D97-AF65-F5344CB8AC3E}">
        <p14:creationId xmlns:p14="http://schemas.microsoft.com/office/powerpoint/2010/main" val="363769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5</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42</a:t>
            </a:fld>
            <a:endParaRPr lang="tr-TR" dirty="0">
              <a:solidFill>
                <a:prstClr val="black"/>
              </a:solidFill>
            </a:endParaRPr>
          </a:p>
        </p:txBody>
      </p:sp>
    </p:spTree>
    <p:extLst>
      <p:ext uri="{BB962C8B-B14F-4D97-AF65-F5344CB8AC3E}">
        <p14:creationId xmlns:p14="http://schemas.microsoft.com/office/powerpoint/2010/main" val="3837768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43</a:t>
            </a:fld>
            <a:endParaRPr lang="tr-TR" dirty="0">
              <a:solidFill>
                <a:prstClr val="black"/>
              </a:solidFill>
            </a:endParaRPr>
          </a:p>
        </p:txBody>
      </p:sp>
    </p:spTree>
    <p:extLst>
      <p:ext uri="{BB962C8B-B14F-4D97-AF65-F5344CB8AC3E}">
        <p14:creationId xmlns:p14="http://schemas.microsoft.com/office/powerpoint/2010/main" val="2714437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44</a:t>
            </a:fld>
            <a:endParaRPr lang="tr-TR" dirty="0">
              <a:solidFill>
                <a:prstClr val="black"/>
              </a:solidFill>
            </a:endParaRPr>
          </a:p>
        </p:txBody>
      </p:sp>
    </p:spTree>
    <p:extLst>
      <p:ext uri="{BB962C8B-B14F-4D97-AF65-F5344CB8AC3E}">
        <p14:creationId xmlns:p14="http://schemas.microsoft.com/office/powerpoint/2010/main" val="61027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45</a:t>
            </a:fld>
            <a:endParaRPr lang="tr-TR" dirty="0">
              <a:solidFill>
                <a:prstClr val="black"/>
              </a:solidFill>
            </a:endParaRPr>
          </a:p>
        </p:txBody>
      </p:sp>
    </p:spTree>
    <p:extLst>
      <p:ext uri="{BB962C8B-B14F-4D97-AF65-F5344CB8AC3E}">
        <p14:creationId xmlns:p14="http://schemas.microsoft.com/office/powerpoint/2010/main" val="3799083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46</a:t>
            </a:fld>
            <a:endParaRPr lang="tr-TR" dirty="0">
              <a:solidFill>
                <a:prstClr val="black"/>
              </a:solidFill>
            </a:endParaRPr>
          </a:p>
        </p:txBody>
      </p:sp>
    </p:spTree>
    <p:extLst>
      <p:ext uri="{BB962C8B-B14F-4D97-AF65-F5344CB8AC3E}">
        <p14:creationId xmlns:p14="http://schemas.microsoft.com/office/powerpoint/2010/main" val="1248328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47</a:t>
            </a:fld>
            <a:endParaRPr lang="tr-TR" dirty="0">
              <a:solidFill>
                <a:prstClr val="black"/>
              </a:solidFill>
            </a:endParaRPr>
          </a:p>
        </p:txBody>
      </p:sp>
    </p:spTree>
    <p:extLst>
      <p:ext uri="{BB962C8B-B14F-4D97-AF65-F5344CB8AC3E}">
        <p14:creationId xmlns:p14="http://schemas.microsoft.com/office/powerpoint/2010/main" val="8677045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48</a:t>
            </a:fld>
            <a:endParaRPr lang="tr-TR" dirty="0">
              <a:solidFill>
                <a:prstClr val="black"/>
              </a:solidFill>
            </a:endParaRPr>
          </a:p>
        </p:txBody>
      </p:sp>
    </p:spTree>
    <p:extLst>
      <p:ext uri="{BB962C8B-B14F-4D97-AF65-F5344CB8AC3E}">
        <p14:creationId xmlns:p14="http://schemas.microsoft.com/office/powerpoint/2010/main" val="1918203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49</a:t>
            </a:fld>
            <a:endParaRPr lang="tr-TR" dirty="0">
              <a:solidFill>
                <a:prstClr val="black"/>
              </a:solidFill>
            </a:endParaRPr>
          </a:p>
        </p:txBody>
      </p:sp>
    </p:spTree>
    <p:extLst>
      <p:ext uri="{BB962C8B-B14F-4D97-AF65-F5344CB8AC3E}">
        <p14:creationId xmlns:p14="http://schemas.microsoft.com/office/powerpoint/2010/main" val="3907689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50</a:t>
            </a:fld>
            <a:endParaRPr lang="tr-TR" dirty="0">
              <a:solidFill>
                <a:prstClr val="black"/>
              </a:solidFill>
            </a:endParaRPr>
          </a:p>
        </p:txBody>
      </p:sp>
    </p:spTree>
    <p:extLst>
      <p:ext uri="{BB962C8B-B14F-4D97-AF65-F5344CB8AC3E}">
        <p14:creationId xmlns:p14="http://schemas.microsoft.com/office/powerpoint/2010/main" val="3666928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51</a:t>
            </a:fld>
            <a:endParaRPr lang="tr-TR" dirty="0">
              <a:solidFill>
                <a:prstClr val="black"/>
              </a:solidFill>
            </a:endParaRPr>
          </a:p>
        </p:txBody>
      </p:sp>
    </p:spTree>
    <p:extLst>
      <p:ext uri="{BB962C8B-B14F-4D97-AF65-F5344CB8AC3E}">
        <p14:creationId xmlns:p14="http://schemas.microsoft.com/office/powerpoint/2010/main" val="12452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6</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52</a:t>
            </a:fld>
            <a:endParaRPr lang="tr-TR" dirty="0">
              <a:solidFill>
                <a:prstClr val="black"/>
              </a:solidFill>
            </a:endParaRPr>
          </a:p>
        </p:txBody>
      </p:sp>
    </p:spTree>
    <p:extLst>
      <p:ext uri="{BB962C8B-B14F-4D97-AF65-F5344CB8AC3E}">
        <p14:creationId xmlns:p14="http://schemas.microsoft.com/office/powerpoint/2010/main" val="1375284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53</a:t>
            </a:fld>
            <a:endParaRPr lang="tr-TR" dirty="0">
              <a:solidFill>
                <a:prstClr val="black"/>
              </a:solidFill>
            </a:endParaRPr>
          </a:p>
        </p:txBody>
      </p:sp>
    </p:spTree>
    <p:extLst>
      <p:ext uri="{BB962C8B-B14F-4D97-AF65-F5344CB8AC3E}">
        <p14:creationId xmlns:p14="http://schemas.microsoft.com/office/powerpoint/2010/main" val="1322905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54</a:t>
            </a:fld>
            <a:endParaRPr lang="tr-TR" dirty="0">
              <a:solidFill>
                <a:prstClr val="black"/>
              </a:solidFill>
            </a:endParaRPr>
          </a:p>
        </p:txBody>
      </p:sp>
    </p:spTree>
    <p:extLst>
      <p:ext uri="{BB962C8B-B14F-4D97-AF65-F5344CB8AC3E}">
        <p14:creationId xmlns:p14="http://schemas.microsoft.com/office/powerpoint/2010/main" val="2524169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55</a:t>
            </a:fld>
            <a:endParaRPr lang="tr-TR" dirty="0">
              <a:solidFill>
                <a:prstClr val="black"/>
              </a:solidFill>
            </a:endParaRPr>
          </a:p>
        </p:txBody>
      </p:sp>
    </p:spTree>
    <p:extLst>
      <p:ext uri="{BB962C8B-B14F-4D97-AF65-F5344CB8AC3E}">
        <p14:creationId xmlns:p14="http://schemas.microsoft.com/office/powerpoint/2010/main" val="2752637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56</a:t>
            </a:fld>
            <a:endParaRPr lang="tr-TR" dirty="0">
              <a:solidFill>
                <a:prstClr val="black"/>
              </a:solidFill>
            </a:endParaRPr>
          </a:p>
        </p:txBody>
      </p:sp>
    </p:spTree>
    <p:extLst>
      <p:ext uri="{BB962C8B-B14F-4D97-AF65-F5344CB8AC3E}">
        <p14:creationId xmlns:p14="http://schemas.microsoft.com/office/powerpoint/2010/main" val="412726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7</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9</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val="275713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dirty="0"/>
          </a:p>
        </p:txBody>
      </p:sp>
      <p:sp>
        <p:nvSpPr>
          <p:cNvPr id="4" name="Slayt Numarası Yer Tutucusu 3"/>
          <p:cNvSpPr>
            <a:spLocks noGrp="1"/>
          </p:cNvSpPr>
          <p:nvPr>
            <p:ph type="sldNum" sz="quarter" idx="5"/>
          </p:nvPr>
        </p:nvSpPr>
        <p:spPr/>
        <p:txBody>
          <a:bodyPr/>
          <a:lstStyle/>
          <a:p>
            <a:pPr>
              <a:defRPr/>
            </a:pPr>
            <a:fld id="{7D04E85C-66C2-4938-8D9A-83F403DC263D}" type="slidenum">
              <a:rPr lang="tr-TR" smtClean="0">
                <a:solidFill>
                  <a:prstClr val="black"/>
                </a:solidFill>
              </a:rPr>
              <a:pPr>
                <a:defRPr/>
              </a:pPr>
              <a:t>11</a:t>
            </a:fld>
            <a:endParaRPr lang="tr-TR" dirty="0">
              <a:solidFill>
                <a:prstClr val="black"/>
              </a:solidFill>
            </a:endParaRPr>
          </a:p>
        </p:txBody>
      </p:sp>
    </p:spTree>
    <p:extLst>
      <p:ext uri="{BB962C8B-B14F-4D97-AF65-F5344CB8AC3E}">
        <p14:creationId xmlns:p14="http://schemas.microsoft.com/office/powerpoint/2010/main" val="372659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84E2D641-0B65-452A-A70A-74FB41858F61}"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535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C8F0316-856D-4B56-832D-5B7F0713AFCF}"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7527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3CB2EF2-801C-4F17-B764-C893171340EF}"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649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9A641B8-4AB6-4BEB-945B-C00139501B9E}"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0577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74EE234D-6C45-48FC-9F92-E27BF76B98CF}"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965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6A80E885-0B71-4862-A5A2-89AC6F0409A6}"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2772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F507E992-BA2D-472C-B25E-0FF67457BE51}" type="datetime1">
              <a:rPr lang="tr-TR" smtClean="0">
                <a:solidFill>
                  <a:prstClr val="black">
                    <a:tint val="75000"/>
                  </a:prstClr>
                </a:solidFill>
              </a:rPr>
              <a:pPr/>
              <a:t>30.11.2020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7171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4EC7448B-52D8-4570-8A23-92BD98D87D27}" type="datetime1">
              <a:rPr lang="tr-TR" smtClean="0">
                <a:solidFill>
                  <a:prstClr val="black">
                    <a:tint val="75000"/>
                  </a:prstClr>
                </a:solidFill>
              </a:rPr>
              <a:pPr/>
              <a:t>30.11.2020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551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3779F09-D591-4DC2-AE28-4BE979978053}" type="datetime1">
              <a:rPr lang="tr-TR" smtClean="0">
                <a:solidFill>
                  <a:prstClr val="black">
                    <a:tint val="75000"/>
                  </a:prstClr>
                </a:solidFill>
              </a:rPr>
              <a:pPr/>
              <a:t>30.11.2020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065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0CEC365-08A4-4845-99BF-467FBDD41153}" type="datetime1">
              <a:rPr lang="tr-TR" smtClean="0">
                <a:solidFill>
                  <a:prstClr val="black">
                    <a:tint val="75000"/>
                  </a:prstClr>
                </a:solidFill>
              </a:rPr>
              <a:pPr/>
              <a:t>30.11.2020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778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750A58A2-1FCC-44B2-95D9-39457671FD02}" type="datetime1">
              <a:rPr lang="tr-TR" smtClean="0">
                <a:solidFill>
                  <a:prstClr val="black">
                    <a:tint val="75000"/>
                  </a:prstClr>
                </a:solidFill>
              </a:rPr>
              <a:pPr/>
              <a:t>30.11.2020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5750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1B53329-520C-4667-A311-2E7C54DAE0D0}"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5293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E192CC5-CC3D-4467-AAA3-4519D3A30770}" type="datetime1">
              <a:rPr lang="tr-TR" smtClean="0">
                <a:solidFill>
                  <a:prstClr val="black">
                    <a:tint val="75000"/>
                  </a:prstClr>
                </a:solidFill>
              </a:rPr>
              <a:pPr/>
              <a:t>30.11.2020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30774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939F5EC-B5D2-4FAE-997E-82D97B821892}"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89079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3A2714B-25D6-4059-93AC-551DDCFE9328}"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471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5E7AC3CC-600E-43CD-B5BA-3AA5123AC120}"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783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564B8E72-71A2-47BF-9698-AA76D99BC60A}" type="datetime1">
              <a:rPr lang="tr-TR" smtClean="0">
                <a:solidFill>
                  <a:prstClr val="black">
                    <a:tint val="75000"/>
                  </a:prstClr>
                </a:solidFill>
              </a:rPr>
              <a:pPr/>
              <a:t>30.11.2020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5019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EDFF5A1E-6F10-4683-A88E-46E7482F5C1C}" type="datetime1">
              <a:rPr lang="tr-TR" smtClean="0">
                <a:solidFill>
                  <a:prstClr val="black">
                    <a:tint val="75000"/>
                  </a:prstClr>
                </a:solidFill>
              </a:rPr>
              <a:pPr/>
              <a:t>30.11.2020</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500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0C9D1D82-1C12-4483-992A-27CB7F4AE708}" type="datetime1">
              <a:rPr lang="tr-TR" smtClean="0">
                <a:solidFill>
                  <a:prstClr val="black">
                    <a:tint val="75000"/>
                  </a:prstClr>
                </a:solidFill>
              </a:rPr>
              <a:pPr/>
              <a:t>30.11.2020</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8776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63FFFE9-6DBF-4390-B00A-6A5EFC21D354}" type="datetime1">
              <a:rPr lang="tr-TR" smtClean="0">
                <a:solidFill>
                  <a:prstClr val="black">
                    <a:tint val="75000"/>
                  </a:prstClr>
                </a:solidFill>
              </a:rPr>
              <a:pPr/>
              <a:t>30.11.2020</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459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0191E43-8AEB-42AF-85D6-EB1952371B25}" type="datetime1">
              <a:rPr lang="tr-TR" smtClean="0">
                <a:solidFill>
                  <a:prstClr val="black">
                    <a:tint val="75000"/>
                  </a:prstClr>
                </a:solidFill>
              </a:rPr>
              <a:pPr/>
              <a:t>30.11.2020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662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1C372B4-F983-487A-8B20-7525A2232904}" type="datetime1">
              <a:rPr lang="tr-TR" smtClean="0">
                <a:solidFill>
                  <a:prstClr val="black">
                    <a:tint val="75000"/>
                  </a:prstClr>
                </a:solidFill>
              </a:rPr>
              <a:pPr/>
              <a:t>30.11.2020</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a:solidFill>
                  <a:prstClr val="black">
                    <a:tint val="75000"/>
                  </a:prstClr>
                </a:solidFill>
              </a:rPr>
              <a:t>HİZMETE ÖZEL</a:t>
            </a: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651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C5BC0-4473-4C52-A146-8587A0A4D3F9}"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HİZMETE ÖZEL</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pic>
        <p:nvPicPr>
          <p:cNvPr id="8704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53525"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59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D6134-68CA-4049-AAEE-73CD7D696C81}" type="datetime1">
              <a:rPr lang="tr-TR" smtClean="0">
                <a:solidFill>
                  <a:prstClr val="black">
                    <a:tint val="75000"/>
                  </a:prstClr>
                </a:solidFill>
              </a:rPr>
              <a:pPr/>
              <a:t>30.11.2020</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HİZMETE ÖZEL</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pic>
        <p:nvPicPr>
          <p:cNvPr id="8909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53525"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964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978"/>
            <a:ext cx="9194947"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Yuvarlatılmış Dikdörtgen 7"/>
          <p:cNvSpPr/>
          <p:nvPr/>
        </p:nvSpPr>
        <p:spPr>
          <a:xfrm>
            <a:off x="3467477" y="44624"/>
            <a:ext cx="5640309" cy="26642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rgbClr val="FF0000"/>
                </a:solidFill>
              </a:rPr>
              <a:t>BAZI ALACAKLARIN YENİDEN YAPILANDIRILMASI İLE BAZI KANUNLARDA DEĞİŞİKLİK YAPILMASI HAKKINDA KANUN</a:t>
            </a:r>
            <a:endParaRPr lang="tr-TR" sz="3600" dirty="0">
              <a:solidFill>
                <a:srgbClr val="FF0000"/>
              </a:solidFill>
            </a:endParaRPr>
          </a:p>
        </p:txBody>
      </p:sp>
      <p:pic>
        <p:nvPicPr>
          <p:cNvPr id="6" name="Picture 4" descr="http://i.hurimg.com/i/hurriyet/90/620x350/55eb6009f018fbb8f8bd0a1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702" y="3714752"/>
            <a:ext cx="2182795" cy="12322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256" y="5143512"/>
            <a:ext cx="2228388" cy="14790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9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10</a:t>
            </a:fld>
            <a:endParaRPr lang="tr-TR" altLang="tr-TR" sz="1200">
              <a:latin typeface="Arial Black" pitchFamily="34" charset="0"/>
            </a:endParaRPr>
          </a:p>
        </p:txBody>
      </p:sp>
      <p:sp>
        <p:nvSpPr>
          <p:cNvPr id="6" name="Rectangle 3"/>
          <p:cNvSpPr txBox="1">
            <a:spLocks noChangeArrowheads="1"/>
          </p:cNvSpPr>
          <p:nvPr/>
        </p:nvSpPr>
        <p:spPr>
          <a:xfrm>
            <a:off x="539552" y="1268760"/>
            <a:ext cx="7385248" cy="45224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9728">
              <a:buClr>
                <a:schemeClr val="accent3"/>
              </a:buClr>
              <a:defRPr/>
            </a:pPr>
            <a:r>
              <a:rPr lang="tr-TR" sz="2000" b="1" dirty="0">
                <a:solidFill>
                  <a:srgbClr val="C00000"/>
                </a:solidFill>
              </a:rPr>
              <a:t>TOBB, TESK, TÜRKİYE BAROLAR BİRLİĞİ, TÜRMOB, TİM</a:t>
            </a:r>
          </a:p>
          <a:p>
            <a:pPr marL="365760" indent="-256032">
              <a:buClr>
                <a:schemeClr val="accent3"/>
              </a:buClr>
              <a:buFont typeface="Georgia"/>
              <a:buChar char="•"/>
              <a:defRPr/>
            </a:pPr>
            <a:endParaRPr lang="tr-TR" sz="2000" b="1" dirty="0"/>
          </a:p>
          <a:p>
            <a:pPr marL="697230" lvl="1" indent="-285750" algn="l">
              <a:buFont typeface="Wingdings" pitchFamily="2" charset="2"/>
              <a:buChar char="Ø"/>
              <a:defRPr/>
            </a:pPr>
            <a:r>
              <a:rPr lang="tr-TR" sz="1800" b="1" dirty="0">
                <a:solidFill>
                  <a:schemeClr val="tx1"/>
                </a:solidFill>
              </a:rPr>
              <a:t>Üyelerinin aidat borçları </a:t>
            </a:r>
          </a:p>
          <a:p>
            <a:pPr marL="697230" lvl="1" indent="-285750" algn="l">
              <a:buFont typeface="Wingdings" pitchFamily="2" charset="2"/>
              <a:buChar char="Ø"/>
              <a:defRPr/>
            </a:pPr>
            <a:r>
              <a:rPr lang="tr-TR" altLang="tr-TR" sz="1800" b="1" dirty="0">
                <a:solidFill>
                  <a:schemeClr val="tx1"/>
                </a:solidFill>
              </a:rPr>
              <a:t>Odaların birliğe olan borçları </a:t>
            </a:r>
          </a:p>
          <a:p>
            <a:pPr marL="697230" lvl="1" indent="-285750" algn="l">
              <a:buFont typeface="Wingdings" pitchFamily="2" charset="2"/>
              <a:buChar char="Ø"/>
              <a:defRPr/>
            </a:pPr>
            <a:r>
              <a:rPr lang="tr-TR" sz="1800" b="1" dirty="0">
                <a:solidFill>
                  <a:schemeClr val="tx1"/>
                </a:solidFill>
              </a:rPr>
              <a:t>Sigorta eksperleri ve sigorta acentelerinin levha aidat borçları</a:t>
            </a:r>
          </a:p>
          <a:p>
            <a:pPr marL="697230" lvl="1" indent="-285750" algn="l">
              <a:buFont typeface="Wingdings" pitchFamily="2" charset="2"/>
              <a:buChar char="Ø"/>
              <a:defRPr/>
            </a:pPr>
            <a:r>
              <a:rPr lang="tr-TR" altLang="tr-TR" sz="1800" b="1" dirty="0">
                <a:solidFill>
                  <a:schemeClr val="tx1"/>
                </a:solidFill>
              </a:rPr>
              <a:t>Staj kredisi</a:t>
            </a:r>
          </a:p>
          <a:p>
            <a:pPr marL="697230" lvl="1" indent="-285750" algn="l">
              <a:buFont typeface="Wingdings" pitchFamily="2" charset="2"/>
              <a:buChar char="Ø"/>
              <a:defRPr/>
            </a:pPr>
            <a:endParaRPr lang="tr-TR" altLang="tr-TR" sz="1800" b="1" dirty="0">
              <a:solidFill>
                <a:schemeClr val="tx1"/>
              </a:solidFill>
            </a:endParaRPr>
          </a:p>
          <a:p>
            <a:pPr marL="530225" lvl="2" algn="l">
              <a:buClr>
                <a:schemeClr val="tx1"/>
              </a:buClr>
              <a:defRPr/>
            </a:pPr>
            <a:br>
              <a:rPr lang="tr-TR" altLang="tr-TR" sz="1800" b="1" dirty="0">
                <a:solidFill>
                  <a:schemeClr val="tx1"/>
                </a:solidFill>
              </a:rPr>
            </a:br>
            <a:endParaRPr lang="tr-TR" sz="1600" b="1" dirty="0">
              <a:solidFill>
                <a:schemeClr val="tx1"/>
              </a:solidFill>
            </a:endParaRPr>
          </a:p>
        </p:txBody>
      </p:sp>
      <p:sp>
        <p:nvSpPr>
          <p:cNvPr id="5" name="Dikdörtgen 4"/>
          <p:cNvSpPr/>
          <p:nvPr/>
        </p:nvSpPr>
        <p:spPr>
          <a:xfrm>
            <a:off x="899592" y="0"/>
            <a:ext cx="7488832" cy="523220"/>
          </a:xfrm>
          <a:prstGeom prst="rect">
            <a:avLst/>
          </a:prstGeom>
        </p:spPr>
        <p:txBody>
          <a:bodyPr wrap="square">
            <a:spAutoFit/>
          </a:bodyPr>
          <a:lstStyle/>
          <a:p>
            <a:pPr lvl="0" algn="ctr">
              <a:spcBef>
                <a:spcPct val="0"/>
              </a:spcBef>
              <a:defRPr/>
            </a:pPr>
            <a:r>
              <a:rPr lang="tr-TR" altLang="tr-TR" sz="2800" b="1" dirty="0">
                <a:solidFill>
                  <a:schemeClr val="bg1"/>
                </a:solidFill>
              </a:rPr>
              <a:t>KAPSAM (VI): Alacak Türleri (6)</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782" y="3807362"/>
            <a:ext cx="12382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606" y="3774926"/>
            <a:ext cx="12382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319" y="3844147"/>
            <a:ext cx="1385929" cy="1201465"/>
          </a:xfrm>
          <a:prstGeom prst="rect">
            <a:avLst/>
          </a:prstGeom>
        </p:spPr>
      </p:pic>
      <p:pic>
        <p:nvPicPr>
          <p:cNvPr id="4" name="Resi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3682039"/>
            <a:ext cx="1296144" cy="1296144"/>
          </a:xfrm>
          <a:prstGeom prst="rect">
            <a:avLst/>
          </a:prstGeom>
        </p:spPr>
      </p:pic>
      <p:pic>
        <p:nvPicPr>
          <p:cNvPr id="7" name="Resim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3844146"/>
            <a:ext cx="1706441" cy="1201466"/>
          </a:xfrm>
          <a:prstGeom prst="rect">
            <a:avLst/>
          </a:prstGeom>
        </p:spPr>
      </p:pic>
    </p:spTree>
    <p:extLst>
      <p:ext uri="{BB962C8B-B14F-4D97-AF65-F5344CB8AC3E}">
        <p14:creationId xmlns:p14="http://schemas.microsoft.com/office/powerpoint/2010/main" val="48008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11</a:t>
            </a:fld>
            <a:endParaRPr lang="tr-TR" dirty="0">
              <a:solidFill>
                <a:prstClr val="black">
                  <a:tint val="75000"/>
                </a:prstClr>
              </a:solidFill>
            </a:endParaRPr>
          </a:p>
        </p:txBody>
      </p:sp>
      <p:sp>
        <p:nvSpPr>
          <p:cNvPr id="5" name="Rectangle 3"/>
          <p:cNvSpPr txBox="1">
            <a:spLocks noChangeArrowheads="1"/>
          </p:cNvSpPr>
          <p:nvPr/>
        </p:nvSpPr>
        <p:spPr>
          <a:xfrm>
            <a:off x="179513" y="1772816"/>
            <a:ext cx="8640960" cy="44644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4988" lvl="2" indent="-285750" algn="just">
              <a:lnSpc>
                <a:spcPct val="90000"/>
              </a:lnSpc>
              <a:buFont typeface="Wingdings" pitchFamily="2" charset="2"/>
              <a:buChar char="Ø"/>
              <a:defRPr/>
            </a:pPr>
            <a:endParaRPr lang="tr-TR" altLang="tr-TR" sz="1050" b="1" dirty="0">
              <a:solidFill>
                <a:srgbClr val="FF0000"/>
              </a:solidFill>
            </a:endParaRPr>
          </a:p>
          <a:p>
            <a:pPr marL="534988" lvl="2" indent="-285750" algn="just">
              <a:lnSpc>
                <a:spcPct val="90000"/>
              </a:lnSpc>
              <a:buFont typeface="Wingdings" pitchFamily="2" charset="2"/>
              <a:buChar char="Ø"/>
              <a:defRPr/>
            </a:pPr>
            <a:r>
              <a:rPr lang="tr-TR" altLang="tr-TR" sz="2000" b="1" dirty="0">
                <a:solidFill>
                  <a:srgbClr val="FF0000"/>
                </a:solidFill>
              </a:rPr>
              <a:t>Küçük ve Orta Ölçekli İşletmeleri Geliştirme ve Destekleme İdaresi Başkanlığı (KOSGEB)</a:t>
            </a:r>
            <a:r>
              <a:rPr lang="tr-TR" altLang="tr-TR" sz="2000" b="1" dirty="0">
                <a:solidFill>
                  <a:schemeClr val="tx1"/>
                </a:solidFill>
              </a:rPr>
              <a:t> tarafından kullandırılan uygunsuzluğu tespit edilmiş geri ödemesiz destekler, kredi faiz destekleri, geri ödemeli desteklerden ödenmemiş destek tutarları ile KOSGEB aidat alacakları,</a:t>
            </a:r>
          </a:p>
          <a:p>
            <a:pPr marL="539750" lvl="2" algn="just">
              <a:lnSpc>
                <a:spcPct val="90000"/>
              </a:lnSpc>
              <a:defRPr/>
            </a:pPr>
            <a:endParaRPr lang="tr-TR" altLang="tr-TR" sz="1800" b="1" dirty="0">
              <a:solidFill>
                <a:schemeClr val="tx1"/>
              </a:solidFill>
            </a:endParaRPr>
          </a:p>
          <a:p>
            <a:pPr marL="534988" lvl="2" indent="-285750" algn="just">
              <a:lnSpc>
                <a:spcPct val="90000"/>
              </a:lnSpc>
              <a:buFont typeface="Wingdings" pitchFamily="2" charset="2"/>
              <a:buChar char="Ø"/>
              <a:defRPr/>
            </a:pPr>
            <a:r>
              <a:rPr lang="tr-TR" altLang="tr-TR" sz="2000" b="1" dirty="0">
                <a:solidFill>
                  <a:srgbClr val="FF0000"/>
                </a:solidFill>
              </a:rPr>
              <a:t>Vakıflar Genel Müdürlüğü </a:t>
            </a:r>
            <a:r>
              <a:rPr lang="tr-TR" altLang="tr-TR" sz="2000" b="1" dirty="0">
                <a:solidFill>
                  <a:schemeClr val="tx1"/>
                </a:solidFill>
              </a:rPr>
              <a:t>ile mazbut vakıflara ve temsilen yönetilen vakıflara ait taşınmazların kiralanması işlemlerinden kaynaklanan kira bedelleri,</a:t>
            </a:r>
          </a:p>
          <a:p>
            <a:pPr marL="539750" lvl="2" algn="just">
              <a:lnSpc>
                <a:spcPct val="90000"/>
              </a:lnSpc>
              <a:defRPr/>
            </a:pPr>
            <a:endParaRPr lang="tr-TR" altLang="tr-TR" sz="1800" b="1" dirty="0">
              <a:solidFill>
                <a:schemeClr val="tx1"/>
              </a:solidFill>
            </a:endParaRPr>
          </a:p>
          <a:p>
            <a:pPr marL="534988" lvl="2" indent="-285750" algn="just">
              <a:lnSpc>
                <a:spcPct val="90000"/>
              </a:lnSpc>
              <a:buFont typeface="Wingdings" pitchFamily="2" charset="2"/>
              <a:buChar char="Ø"/>
              <a:defRPr/>
            </a:pPr>
            <a:r>
              <a:rPr lang="tr-TR" altLang="tr-TR" sz="2000" b="1" dirty="0">
                <a:solidFill>
                  <a:srgbClr val="FF0000"/>
                </a:solidFill>
              </a:rPr>
              <a:t>Kalkınma ajanslarının</a:t>
            </a:r>
            <a:r>
              <a:rPr lang="tr-TR" altLang="tr-TR" sz="2000" b="1" dirty="0">
                <a:solidFill>
                  <a:schemeClr val="tx1"/>
                </a:solidFill>
              </a:rPr>
              <a:t>, il özel idareleri ve belediyeler ile sanayi ve ticaret odalarından olan alacakları,</a:t>
            </a:r>
          </a:p>
          <a:p>
            <a:pPr marL="539750" lvl="2" algn="just">
              <a:lnSpc>
                <a:spcPct val="90000"/>
              </a:lnSpc>
              <a:defRPr/>
            </a:pPr>
            <a:endParaRPr lang="tr-TR" altLang="tr-TR" sz="1800" b="1" dirty="0">
              <a:solidFill>
                <a:schemeClr val="tx1"/>
              </a:solidFill>
            </a:endParaRPr>
          </a:p>
          <a:p>
            <a:pPr marL="534988" lvl="2" indent="-285750" algn="just">
              <a:lnSpc>
                <a:spcPct val="90000"/>
              </a:lnSpc>
              <a:buFont typeface="Wingdings" pitchFamily="2" charset="2"/>
              <a:buChar char="Ø"/>
              <a:defRPr/>
            </a:pPr>
            <a:r>
              <a:rPr lang="tr-TR" altLang="tr-TR" sz="2000" b="1" dirty="0">
                <a:solidFill>
                  <a:srgbClr val="FF0000"/>
                </a:solidFill>
              </a:rPr>
              <a:t>Türk </a:t>
            </a:r>
            <a:r>
              <a:rPr lang="tr-TR" altLang="tr-TR" sz="2000" b="1" dirty="0" err="1">
                <a:solidFill>
                  <a:srgbClr val="FF0000"/>
                </a:solidFill>
              </a:rPr>
              <a:t>Standardları</a:t>
            </a:r>
            <a:r>
              <a:rPr lang="tr-TR" altLang="tr-TR" sz="2000" b="1" dirty="0">
                <a:solidFill>
                  <a:srgbClr val="FF0000"/>
                </a:solidFill>
              </a:rPr>
              <a:t> Enstitüsünün</a:t>
            </a:r>
            <a:r>
              <a:rPr lang="tr-TR" altLang="tr-TR" sz="2000" b="1" dirty="0">
                <a:solidFill>
                  <a:schemeClr val="tx1"/>
                </a:solidFill>
              </a:rPr>
              <a:t> gerçek ve tüzel kişilerden hizmet alanları kapsamında bulunan alacakları,</a:t>
            </a:r>
          </a:p>
        </p:txBody>
      </p:sp>
      <p:sp>
        <p:nvSpPr>
          <p:cNvPr id="10" name="9 Dikdörtgen"/>
          <p:cNvSpPr/>
          <p:nvPr/>
        </p:nvSpPr>
        <p:spPr>
          <a:xfrm>
            <a:off x="1939769" y="0"/>
            <a:ext cx="5452519" cy="584775"/>
          </a:xfrm>
          <a:prstGeom prst="rect">
            <a:avLst/>
          </a:prstGeom>
        </p:spPr>
        <p:txBody>
          <a:bodyPr wrap="none">
            <a:spAutoFit/>
          </a:bodyPr>
          <a:lstStyle/>
          <a:p>
            <a:pPr lvl="0" algn="ctr">
              <a:spcBef>
                <a:spcPct val="0"/>
              </a:spcBef>
              <a:defRPr/>
            </a:pPr>
            <a:r>
              <a:rPr lang="tr-TR" altLang="tr-TR" sz="3200" b="1" dirty="0">
                <a:solidFill>
                  <a:schemeClr val="bg1"/>
                </a:solidFill>
              </a:rPr>
              <a:t>KAPSAM (VI): Alacak Türleri (7)</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62" y="760584"/>
            <a:ext cx="1979713" cy="1104376"/>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5" y="720228"/>
            <a:ext cx="1210445" cy="1210445"/>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7690" y="572256"/>
            <a:ext cx="2086798" cy="1565099"/>
          </a:xfrm>
          <a:prstGeom prst="rect">
            <a:avLst/>
          </a:prstGeom>
        </p:spPr>
      </p:pic>
    </p:spTree>
    <p:extLst>
      <p:ext uri="{BB962C8B-B14F-4D97-AF65-F5344CB8AC3E}">
        <p14:creationId xmlns:p14="http://schemas.microsoft.com/office/powerpoint/2010/main" val="351867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12</a:t>
            </a:fld>
            <a:endParaRPr lang="tr-TR" dirty="0">
              <a:solidFill>
                <a:prstClr val="black">
                  <a:tint val="75000"/>
                </a:prstClr>
              </a:solidFill>
            </a:endParaRPr>
          </a:p>
        </p:txBody>
      </p:sp>
      <p:sp>
        <p:nvSpPr>
          <p:cNvPr id="5" name="Dikdörtgen 4"/>
          <p:cNvSpPr/>
          <p:nvPr/>
        </p:nvSpPr>
        <p:spPr>
          <a:xfrm>
            <a:off x="802722" y="0"/>
            <a:ext cx="7642862" cy="584775"/>
          </a:xfrm>
          <a:prstGeom prst="rect">
            <a:avLst/>
          </a:prstGeom>
        </p:spPr>
        <p:txBody>
          <a:bodyPr wrap="none">
            <a:spAutoFit/>
          </a:bodyPr>
          <a:lstStyle/>
          <a:p>
            <a:pPr lvl="0" algn="ctr">
              <a:spcBef>
                <a:spcPct val="0"/>
              </a:spcBef>
              <a:defRPr/>
            </a:pPr>
            <a:r>
              <a:rPr lang="tr-TR" altLang="tr-TR" sz="3200" b="1" dirty="0">
                <a:solidFill>
                  <a:schemeClr val="bg1"/>
                </a:solidFill>
                <a:ea typeface="+mj-ea"/>
                <a:cs typeface="+mj-cs"/>
              </a:rPr>
              <a:t>KAPSAM (VII): Kapsama Girmeyen Alacaklar</a:t>
            </a:r>
          </a:p>
        </p:txBody>
      </p:sp>
      <p:sp>
        <p:nvSpPr>
          <p:cNvPr id="6" name="Dikdörtgen 3"/>
          <p:cNvSpPr/>
          <p:nvPr/>
        </p:nvSpPr>
        <p:spPr>
          <a:xfrm>
            <a:off x="288031" y="1412776"/>
            <a:ext cx="8316417" cy="4201150"/>
          </a:xfrm>
          <a:prstGeom prst="rect">
            <a:avLst/>
          </a:prstGeom>
        </p:spPr>
        <p:txBody>
          <a:bodyPr wrap="square">
            <a:spAutoFit/>
          </a:bodyPr>
          <a:lstStyle/>
          <a:p>
            <a:pPr marL="176213" lvl="2" indent="365125" algn="just">
              <a:lnSpc>
                <a:spcPct val="150000"/>
              </a:lnSpc>
              <a:spcAft>
                <a:spcPts val="600"/>
              </a:spcAft>
              <a:buClr>
                <a:schemeClr val="tx1"/>
              </a:buClr>
              <a:buFont typeface="Wingdings" pitchFamily="2" charset="2"/>
              <a:buChar char="Ø"/>
            </a:pPr>
            <a:r>
              <a:rPr lang="tr-TR" sz="2400" b="1" dirty="0">
                <a:solidFill>
                  <a:srgbClr val="FF0000"/>
                </a:solidFill>
              </a:rPr>
              <a:t>Adli Para Cezaları</a:t>
            </a:r>
          </a:p>
          <a:p>
            <a:pPr marL="176213" lvl="2" indent="365125" algn="just">
              <a:lnSpc>
                <a:spcPct val="150000"/>
              </a:lnSpc>
              <a:spcAft>
                <a:spcPts val="600"/>
              </a:spcAft>
              <a:buClr>
                <a:schemeClr val="tx1"/>
              </a:buClr>
              <a:buSzTx/>
              <a:buFont typeface="Wingdings" pitchFamily="2" charset="2"/>
              <a:buChar char="Ø"/>
            </a:pPr>
            <a:r>
              <a:rPr lang="tr-TR" sz="2400" b="1" dirty="0"/>
              <a:t>Düzenleyici ve Denetleyici Kurumlarca Verilen İdari Para Cezaları </a:t>
            </a:r>
          </a:p>
          <a:p>
            <a:pPr marL="176213" lvl="2" indent="365125" algn="just">
              <a:lnSpc>
                <a:spcPct val="150000"/>
              </a:lnSpc>
              <a:spcAft>
                <a:spcPts val="600"/>
              </a:spcAft>
              <a:buClr>
                <a:schemeClr val="tx1"/>
              </a:buClr>
              <a:buSzTx/>
              <a:buFont typeface="Wingdings" pitchFamily="2" charset="2"/>
              <a:buChar char="Ø"/>
            </a:pPr>
            <a:r>
              <a:rPr lang="tr-TR" sz="2400" b="1" dirty="0">
                <a:solidFill>
                  <a:srgbClr val="FF0000"/>
                </a:solidFill>
              </a:rPr>
              <a:t>Umumi Hıfzıssıhha Kanunu Kaynaklı İdari Para Cezaları (Covid-19)</a:t>
            </a:r>
          </a:p>
          <a:p>
            <a:pPr marL="176213" lvl="2" indent="365125" algn="just">
              <a:lnSpc>
                <a:spcPct val="150000"/>
              </a:lnSpc>
              <a:spcAft>
                <a:spcPts val="600"/>
              </a:spcAft>
              <a:buClr>
                <a:schemeClr val="tx1"/>
              </a:buClr>
              <a:buSzTx/>
              <a:buFont typeface="Wingdings" pitchFamily="2" charset="2"/>
              <a:buChar char="Ø"/>
            </a:pPr>
            <a:r>
              <a:rPr lang="tr-TR" sz="2400" b="1" dirty="0"/>
              <a:t>Tütün Ürünlerinin Zararlarının Önlenmesi ve Kontrolü Hakkında Kanuna Göre Verilen İdari Para Cezaları</a:t>
            </a:r>
          </a:p>
        </p:txBody>
      </p:sp>
    </p:spTree>
    <p:extLst>
      <p:ext uri="{BB962C8B-B14F-4D97-AF65-F5344CB8AC3E}">
        <p14:creationId xmlns:p14="http://schemas.microsoft.com/office/powerpoint/2010/main" val="286456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13</a:t>
            </a:fld>
            <a:endParaRPr lang="tr-TR" dirty="0">
              <a:solidFill>
                <a:prstClr val="black">
                  <a:tint val="75000"/>
                </a:prstClr>
              </a:solidFill>
            </a:endParaRPr>
          </a:p>
        </p:txBody>
      </p:sp>
      <p:sp>
        <p:nvSpPr>
          <p:cNvPr id="5" name="Dikdörtgen 6"/>
          <p:cNvSpPr/>
          <p:nvPr/>
        </p:nvSpPr>
        <p:spPr>
          <a:xfrm>
            <a:off x="2928926" y="0"/>
            <a:ext cx="3255635" cy="584775"/>
          </a:xfrm>
          <a:prstGeom prst="rect">
            <a:avLst/>
          </a:prstGeom>
        </p:spPr>
        <p:txBody>
          <a:bodyPr wrap="none">
            <a:spAutoFit/>
          </a:bodyPr>
          <a:lstStyle/>
          <a:p>
            <a:pPr lvl="0" algn="ctr">
              <a:spcBef>
                <a:spcPct val="0"/>
              </a:spcBef>
              <a:defRPr/>
            </a:pPr>
            <a:r>
              <a:rPr lang="tr-TR" altLang="tr-TR" sz="3200" b="1" dirty="0">
                <a:solidFill>
                  <a:schemeClr val="bg1"/>
                </a:solidFill>
                <a:ea typeface="+mj-ea"/>
                <a:cs typeface="+mj-cs"/>
              </a:rPr>
              <a:t>Vergilerde Dönem</a:t>
            </a:r>
          </a:p>
        </p:txBody>
      </p:sp>
      <p:sp>
        <p:nvSpPr>
          <p:cNvPr id="6" name="Dikdörtgen 2"/>
          <p:cNvSpPr/>
          <p:nvPr/>
        </p:nvSpPr>
        <p:spPr>
          <a:xfrm>
            <a:off x="214282" y="906244"/>
            <a:ext cx="8784976" cy="5632311"/>
          </a:xfrm>
          <a:prstGeom prst="rect">
            <a:avLst/>
          </a:prstGeom>
        </p:spPr>
        <p:txBody>
          <a:bodyPr wrap="square">
            <a:spAutoFit/>
          </a:bodyPr>
          <a:lstStyle/>
          <a:p>
            <a:pPr marL="285750" indent="-285750">
              <a:spcBef>
                <a:spcPct val="0"/>
              </a:spcBef>
              <a:buFont typeface="Wingdings" pitchFamily="2" charset="2"/>
              <a:buChar char="Ø"/>
            </a:pPr>
            <a:r>
              <a:rPr lang="tr-TR" altLang="tr-TR" sz="2000" b="1" dirty="0">
                <a:solidFill>
                  <a:srgbClr val="0070C0"/>
                </a:solidFill>
                <a:ea typeface="Calibri" pitchFamily="34" charset="0"/>
                <a:cs typeface="Calibri" pitchFamily="34" charset="0"/>
              </a:rPr>
              <a:t>Kanun kapsamı </a:t>
            </a:r>
            <a:r>
              <a:rPr lang="tr-TR" altLang="tr-TR" sz="2000" b="1" dirty="0">
                <a:solidFill>
                  <a:srgbClr val="FF0000"/>
                </a:solidFill>
                <a:ea typeface="Calibri" pitchFamily="34" charset="0"/>
                <a:cs typeface="Calibri" pitchFamily="34" charset="0"/>
              </a:rPr>
              <a:t>31 Ağustos 2020</a:t>
            </a:r>
            <a:r>
              <a:rPr lang="tr-TR" altLang="tr-TR" sz="2000" b="1" dirty="0">
                <a:solidFill>
                  <a:srgbClr val="0070C0"/>
                </a:solidFill>
                <a:ea typeface="Calibri" pitchFamily="34" charset="0"/>
                <a:cs typeface="Calibri" pitchFamily="34" charset="0"/>
              </a:rPr>
              <a:t> tarihi esas alınarak düzenlenmiştir.</a:t>
            </a:r>
          </a:p>
          <a:p>
            <a:pPr marL="342900" indent="-342900">
              <a:spcBef>
                <a:spcPct val="0"/>
              </a:spcBef>
              <a:buFont typeface="Arial" pitchFamily="34" charset="0"/>
              <a:buChar char="•"/>
            </a:pPr>
            <a:endParaRPr lang="tr-TR" altLang="tr-TR" sz="1050" b="1" dirty="0">
              <a:ea typeface="Calibri" pitchFamily="34" charset="0"/>
              <a:cs typeface="Calibri" pitchFamily="34" charset="0"/>
            </a:endParaRPr>
          </a:p>
          <a:p>
            <a:pPr marL="285750" indent="-285750" algn="just">
              <a:spcBef>
                <a:spcPct val="0"/>
              </a:spcBef>
              <a:buFont typeface="Wingdings" pitchFamily="2" charset="2"/>
              <a:buChar char="Ø"/>
            </a:pPr>
            <a:r>
              <a:rPr lang="tr-TR" altLang="tr-TR" sz="2000" b="1" dirty="0">
                <a:ea typeface="Calibri" pitchFamily="34" charset="0"/>
                <a:cs typeface="Calibri" pitchFamily="34" charset="0"/>
              </a:rPr>
              <a:t>Vergiler için bu tarihten önceki vergilendirme dönemleri kapsama girmektedir.</a:t>
            </a:r>
          </a:p>
          <a:p>
            <a:pPr marL="342900" indent="-342900">
              <a:spcBef>
                <a:spcPct val="0"/>
              </a:spcBef>
              <a:buFont typeface="Arial" pitchFamily="34" charset="0"/>
              <a:buChar char="•"/>
            </a:pPr>
            <a:endParaRPr lang="tr-TR" altLang="tr-TR" sz="1050" b="1" dirty="0">
              <a:ea typeface="Calibri" pitchFamily="34" charset="0"/>
              <a:cs typeface="Calibri" pitchFamily="34" charset="0"/>
            </a:endParaRPr>
          </a:p>
          <a:p>
            <a:pPr marL="285750" indent="-285750" algn="just">
              <a:spcBef>
                <a:spcPct val="0"/>
              </a:spcBef>
              <a:buFont typeface="Wingdings" pitchFamily="2" charset="2"/>
              <a:buChar char="Ø"/>
            </a:pPr>
            <a:r>
              <a:rPr lang="tr-TR" altLang="tr-TR" sz="2000" b="1" dirty="0">
                <a:solidFill>
                  <a:srgbClr val="0070C0"/>
                </a:solidFill>
                <a:ea typeface="Calibri" pitchFamily="34" charset="0"/>
                <a:cs typeface="Calibri" pitchFamily="34" charset="0"/>
              </a:rPr>
              <a:t>Beyannameli mükellefiyetlerde bu tarihten önce verilmesi gereken beyannameler kapsama alınmıştır.</a:t>
            </a:r>
          </a:p>
          <a:p>
            <a:pPr marL="342900" indent="-342900">
              <a:spcBef>
                <a:spcPct val="0"/>
              </a:spcBef>
              <a:buFont typeface="Arial" pitchFamily="34" charset="0"/>
              <a:buChar char="•"/>
            </a:pPr>
            <a:endParaRPr lang="tr-TR" altLang="tr-TR" sz="1050" b="1" dirty="0">
              <a:ea typeface="Calibri" pitchFamily="34" charset="0"/>
              <a:cs typeface="Calibri" pitchFamily="34" charset="0"/>
            </a:endParaRPr>
          </a:p>
          <a:p>
            <a:pPr marL="285750" indent="-285750" algn="just">
              <a:spcBef>
                <a:spcPct val="0"/>
              </a:spcBef>
              <a:buFont typeface="Wingdings" pitchFamily="2" charset="2"/>
              <a:buChar char="Ø"/>
            </a:pPr>
            <a:r>
              <a:rPr lang="fi-FI" altLang="tr-TR" sz="2000" b="1" dirty="0">
                <a:ea typeface="Calibri" pitchFamily="34" charset="0"/>
                <a:cs typeface="Calibri" pitchFamily="34" charset="0"/>
              </a:rPr>
              <a:t>31/8/2020 tarihine kadar tahakkuk ede</a:t>
            </a:r>
            <a:r>
              <a:rPr lang="tr-TR" altLang="tr-TR" sz="2000" b="1" dirty="0">
                <a:ea typeface="Calibri" pitchFamily="34" charset="0"/>
                <a:cs typeface="Calibri" pitchFamily="34" charset="0"/>
              </a:rPr>
              <a:t>n motorlu taşıtlar vergisi </a:t>
            </a:r>
            <a:br>
              <a:rPr lang="tr-TR" altLang="tr-TR" sz="2000" b="1" dirty="0">
                <a:ea typeface="Calibri" pitchFamily="34" charset="0"/>
                <a:cs typeface="Calibri" pitchFamily="34" charset="0"/>
              </a:rPr>
            </a:br>
            <a:r>
              <a:rPr lang="tr-TR" altLang="tr-TR" sz="2000" b="1" dirty="0">
                <a:ea typeface="Calibri" pitchFamily="34" charset="0"/>
                <a:cs typeface="Calibri" pitchFamily="34" charset="0"/>
              </a:rPr>
              <a:t>kapsamdadır.</a:t>
            </a:r>
          </a:p>
          <a:p>
            <a:pPr marL="285750" indent="-285750" algn="just">
              <a:spcBef>
                <a:spcPct val="0"/>
              </a:spcBef>
              <a:buFont typeface="Wingdings" pitchFamily="2" charset="2"/>
              <a:buChar char="Ø"/>
            </a:pPr>
            <a:endParaRPr lang="tr-TR" altLang="tr-TR" sz="1400" b="1" dirty="0">
              <a:ea typeface="Calibri" pitchFamily="34" charset="0"/>
              <a:cs typeface="Calibri" pitchFamily="34" charset="0"/>
            </a:endParaRPr>
          </a:p>
          <a:p>
            <a:pPr marL="285750" indent="-285750" algn="just">
              <a:spcBef>
                <a:spcPct val="0"/>
              </a:spcBef>
              <a:buFont typeface="Wingdings" pitchFamily="2" charset="2"/>
              <a:buChar char="Ø"/>
            </a:pPr>
            <a:r>
              <a:rPr lang="tr-TR" altLang="tr-TR" b="1" u="sng" dirty="0">
                <a:solidFill>
                  <a:srgbClr val="FF0000"/>
                </a:solidFill>
                <a:ea typeface="Calibri" pitchFamily="34" charset="0"/>
                <a:cs typeface="Calibri" pitchFamily="34" charset="0"/>
              </a:rPr>
              <a:t>Ancak;</a:t>
            </a:r>
          </a:p>
          <a:p>
            <a:pPr marL="285750" indent="-285750" algn="just">
              <a:spcBef>
                <a:spcPct val="0"/>
              </a:spcBef>
              <a:buFont typeface="Wingdings" pitchFamily="2" charset="2"/>
              <a:buChar char="Ø"/>
            </a:pPr>
            <a:endParaRPr lang="tr-TR" altLang="tr-TR" sz="1050" b="1" dirty="0">
              <a:ea typeface="Calibri" pitchFamily="34" charset="0"/>
              <a:cs typeface="Calibri" pitchFamily="34" charset="0"/>
            </a:endParaRPr>
          </a:p>
          <a:p>
            <a:pPr marL="536575" indent="-342900" algn="just">
              <a:spcBef>
                <a:spcPct val="0"/>
              </a:spcBef>
              <a:buFont typeface="Wingdings" pitchFamily="2" charset="2"/>
              <a:buChar char="ü"/>
            </a:pPr>
            <a:r>
              <a:rPr lang="tr-TR" altLang="tr-TR" sz="1900" b="1" dirty="0">
                <a:ea typeface="Calibri" pitchFamily="34" charset="0"/>
                <a:cs typeface="Calibri" pitchFamily="34" charset="0"/>
              </a:rPr>
              <a:t>Temmuz, Ağustos, Eylül/2020 vergilendirme dönemine ait geçici vergiler,</a:t>
            </a:r>
          </a:p>
          <a:p>
            <a:pPr marL="536575" indent="-342900" algn="just">
              <a:spcBef>
                <a:spcPct val="0"/>
              </a:spcBef>
              <a:buFont typeface="Wingdings" pitchFamily="2" charset="2"/>
              <a:buChar char="Ø"/>
            </a:pPr>
            <a:endParaRPr lang="tr-TR" altLang="tr-TR" sz="1050" b="1" dirty="0">
              <a:ea typeface="Calibri" pitchFamily="34" charset="0"/>
              <a:cs typeface="Calibri" pitchFamily="34" charset="0"/>
            </a:endParaRPr>
          </a:p>
          <a:p>
            <a:pPr marL="536575" indent="-342900" algn="just">
              <a:spcBef>
                <a:spcPct val="0"/>
              </a:spcBef>
              <a:buFont typeface="Wingdings" pitchFamily="2" charset="2"/>
              <a:buChar char="ü"/>
            </a:pPr>
            <a:r>
              <a:rPr lang="tr-TR" altLang="tr-TR" sz="1900" b="1" dirty="0">
                <a:ea typeface="Calibri" pitchFamily="34" charset="0"/>
                <a:cs typeface="Calibri" pitchFamily="34" charset="0"/>
              </a:rPr>
              <a:t>Covid-19 nedeniyle mücbir sebep kapsamında olan mükelleflerin Mart, Nisan ve Mayıs 2020 vergilendirme dönemlerine ilişkin muhtasar ve katma değer vergisi beyannamelerine konu vergiler,</a:t>
            </a:r>
          </a:p>
          <a:p>
            <a:pPr marL="536575" indent="-342900" algn="just">
              <a:spcBef>
                <a:spcPct val="0"/>
              </a:spcBef>
              <a:buFont typeface="Wingdings" pitchFamily="2" charset="2"/>
              <a:buChar char="Ø"/>
            </a:pPr>
            <a:endParaRPr lang="tr-TR" altLang="tr-TR" sz="1100" b="1" dirty="0">
              <a:ea typeface="Calibri" pitchFamily="34" charset="0"/>
              <a:cs typeface="Calibri" pitchFamily="34" charset="0"/>
            </a:endParaRPr>
          </a:p>
          <a:p>
            <a:pPr marL="536575" indent="-342900" algn="just">
              <a:spcBef>
                <a:spcPct val="0"/>
              </a:spcBef>
              <a:buFont typeface="Wingdings" pitchFamily="2" charset="2"/>
              <a:buChar char="ü"/>
            </a:pPr>
            <a:r>
              <a:rPr lang="tr-TR" altLang="tr-TR" sz="1900" b="1" dirty="0">
                <a:solidFill>
                  <a:srgbClr val="FF0000"/>
                </a:solidFill>
                <a:ea typeface="Calibri" pitchFamily="34" charset="0"/>
                <a:cs typeface="Calibri" pitchFamily="34" charset="0"/>
              </a:rPr>
              <a:t>Emlak Vergisi </a:t>
            </a:r>
            <a:r>
              <a:rPr lang="tr-TR" sz="1900" b="1" dirty="0">
                <a:solidFill>
                  <a:srgbClr val="FF0000"/>
                </a:solidFill>
                <a:ea typeface="Calibri" pitchFamily="34" charset="0"/>
                <a:cs typeface="Calibri" pitchFamily="34" charset="0"/>
              </a:rPr>
              <a:t>ile iş yeri ve diğer şekillerde kullanılan binalara ait Çevre Temizlik Vergisinin 2. taksitleri,</a:t>
            </a:r>
          </a:p>
          <a:p>
            <a:pPr marL="285750" indent="-285750" algn="just">
              <a:spcBef>
                <a:spcPct val="0"/>
              </a:spcBef>
              <a:buFont typeface="Wingdings" pitchFamily="2" charset="2"/>
              <a:buChar char="Ø"/>
            </a:pPr>
            <a:endParaRPr lang="tr-TR" sz="1050" b="1" dirty="0">
              <a:solidFill>
                <a:srgbClr val="FF0000"/>
              </a:solidFill>
              <a:ea typeface="Calibri" pitchFamily="34" charset="0"/>
              <a:cs typeface="Calibri" pitchFamily="34" charset="0"/>
            </a:endParaRPr>
          </a:p>
          <a:p>
            <a:pPr algn="just">
              <a:spcBef>
                <a:spcPct val="0"/>
              </a:spcBef>
            </a:pPr>
            <a:r>
              <a:rPr lang="tr-TR" altLang="tr-TR" sz="2000" b="1" dirty="0">
                <a:solidFill>
                  <a:srgbClr val="FF0000"/>
                </a:solidFill>
                <a:ea typeface="Calibri" pitchFamily="34" charset="0"/>
                <a:cs typeface="Calibri" pitchFamily="34" charset="0"/>
              </a:rPr>
              <a:t>     </a:t>
            </a:r>
            <a:r>
              <a:rPr lang="tr-TR" altLang="tr-TR" sz="1900" b="1" dirty="0">
                <a:solidFill>
                  <a:srgbClr val="FF0000"/>
                </a:solidFill>
                <a:ea typeface="Calibri" pitchFamily="34" charset="0"/>
                <a:cs typeface="Calibri" pitchFamily="34" charset="0"/>
              </a:rPr>
              <a:t>kapsamda değildir.</a:t>
            </a:r>
          </a:p>
        </p:txBody>
      </p:sp>
    </p:spTree>
    <p:extLst>
      <p:ext uri="{BB962C8B-B14F-4D97-AF65-F5344CB8AC3E}">
        <p14:creationId xmlns:p14="http://schemas.microsoft.com/office/powerpoint/2010/main" val="286456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14</a:t>
            </a:fld>
            <a:endParaRPr lang="tr-TR" dirty="0">
              <a:solidFill>
                <a:prstClr val="black">
                  <a:tint val="75000"/>
                </a:prstClr>
              </a:solidFill>
            </a:endParaRPr>
          </a:p>
        </p:txBody>
      </p:sp>
      <p:sp>
        <p:nvSpPr>
          <p:cNvPr id="5" name="Dikdörtgen 7"/>
          <p:cNvSpPr/>
          <p:nvPr/>
        </p:nvSpPr>
        <p:spPr>
          <a:xfrm>
            <a:off x="2857488" y="0"/>
            <a:ext cx="3163238" cy="584775"/>
          </a:xfrm>
          <a:prstGeom prst="rect">
            <a:avLst/>
          </a:prstGeom>
        </p:spPr>
        <p:txBody>
          <a:bodyPr wrap="none">
            <a:spAutoFit/>
          </a:bodyPr>
          <a:lstStyle/>
          <a:p>
            <a:pPr lvl="0" algn="ctr">
              <a:spcBef>
                <a:spcPct val="0"/>
              </a:spcBef>
              <a:defRPr/>
            </a:pPr>
            <a:r>
              <a:rPr lang="tr-TR" altLang="tr-TR" sz="3200" b="1" dirty="0">
                <a:solidFill>
                  <a:schemeClr val="bg1"/>
                </a:solidFill>
                <a:ea typeface="+mj-ea"/>
                <a:cs typeface="+mj-cs"/>
              </a:rPr>
              <a:t>Cezalarda Dönem</a:t>
            </a:r>
          </a:p>
        </p:txBody>
      </p:sp>
      <p:sp>
        <p:nvSpPr>
          <p:cNvPr id="6" name="Rectangle 3"/>
          <p:cNvSpPr txBox="1">
            <a:spLocks noChangeArrowheads="1"/>
          </p:cNvSpPr>
          <p:nvPr/>
        </p:nvSpPr>
        <p:spPr>
          <a:xfrm>
            <a:off x="288032" y="692696"/>
            <a:ext cx="8604448" cy="55172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2" algn="just">
              <a:buClr>
                <a:schemeClr val="tx1"/>
              </a:buClr>
              <a:defRPr/>
            </a:pPr>
            <a:r>
              <a:rPr lang="tr-TR" altLang="tr-TR" sz="2300" b="1" dirty="0">
                <a:solidFill>
                  <a:srgbClr val="FF0000"/>
                </a:solidFill>
              </a:rPr>
              <a:t>31/8/2020</a:t>
            </a:r>
            <a:r>
              <a:rPr lang="tr-TR" altLang="tr-TR" sz="2300" b="1" dirty="0">
                <a:solidFill>
                  <a:srgbClr val="0070C0"/>
                </a:solidFill>
              </a:rPr>
              <a:t> tarihinden önceki  tespitlere dayanılarak kesilen;</a:t>
            </a:r>
          </a:p>
          <a:p>
            <a:pPr marL="0" lvl="2" algn="l">
              <a:buClr>
                <a:schemeClr val="tx1"/>
              </a:buClr>
              <a:defRPr/>
            </a:pPr>
            <a:endParaRPr lang="tr-TR" altLang="tr-TR" sz="1200" b="1" dirty="0">
              <a:solidFill>
                <a:srgbClr val="0070C0"/>
              </a:solidFill>
            </a:endParaRPr>
          </a:p>
          <a:p>
            <a:pPr marL="285750" lvl="2" indent="-285750">
              <a:buClr>
                <a:schemeClr val="tx1"/>
              </a:buClr>
              <a:defRPr/>
            </a:pPr>
            <a:endParaRPr lang="tr-TR" altLang="tr-TR" sz="800" b="1" dirty="0">
              <a:solidFill>
                <a:schemeClr val="accent4"/>
              </a:solidFill>
            </a:endParaRPr>
          </a:p>
          <a:p>
            <a:pPr lvl="1" algn="just">
              <a:lnSpc>
                <a:spcPct val="80000"/>
              </a:lnSpc>
              <a:spcBef>
                <a:spcPts val="0"/>
              </a:spcBef>
              <a:buClr>
                <a:schemeClr val="tx1"/>
              </a:buClr>
              <a:buFont typeface="Wingdings" pitchFamily="2" charset="2"/>
              <a:buChar char="Ø"/>
              <a:defRPr/>
            </a:pPr>
            <a:r>
              <a:rPr lang="tr-TR" altLang="tr-TR" sz="2300" b="1" dirty="0">
                <a:solidFill>
                  <a:schemeClr val="tx1"/>
                </a:solidFill>
              </a:rPr>
              <a:t>Usulsüzlük Cezaları</a:t>
            </a:r>
          </a:p>
          <a:p>
            <a:pPr marL="566737" lvl="1" algn="just">
              <a:lnSpc>
                <a:spcPct val="80000"/>
              </a:lnSpc>
              <a:spcBef>
                <a:spcPts val="0"/>
              </a:spcBef>
              <a:buClr>
                <a:schemeClr val="tx1"/>
              </a:buClr>
              <a:defRPr/>
            </a:pPr>
            <a:endParaRPr lang="tr-TR" altLang="tr-TR" sz="1200" b="1" dirty="0">
              <a:solidFill>
                <a:schemeClr val="tx1"/>
              </a:solidFill>
            </a:endParaRPr>
          </a:p>
          <a:p>
            <a:pPr lvl="1" algn="just">
              <a:lnSpc>
                <a:spcPct val="80000"/>
              </a:lnSpc>
              <a:spcBef>
                <a:spcPts val="0"/>
              </a:spcBef>
              <a:buClr>
                <a:schemeClr val="tx1"/>
              </a:buClr>
              <a:buFont typeface="Wingdings" pitchFamily="2" charset="2"/>
              <a:buChar char="Ø"/>
              <a:defRPr/>
            </a:pPr>
            <a:r>
              <a:rPr lang="tr-TR" altLang="tr-TR" sz="2300" b="1" dirty="0">
                <a:solidFill>
                  <a:schemeClr val="tx1"/>
                </a:solidFill>
              </a:rPr>
              <a:t>Özel Usulsüzlük Cezaları</a:t>
            </a:r>
          </a:p>
          <a:p>
            <a:pPr algn="just">
              <a:lnSpc>
                <a:spcPct val="80000"/>
              </a:lnSpc>
              <a:spcBef>
                <a:spcPts val="0"/>
              </a:spcBef>
              <a:buClr>
                <a:schemeClr val="tx1"/>
              </a:buClr>
              <a:buFont typeface="Wingdings" pitchFamily="2" charset="2"/>
              <a:buChar char="Ø"/>
              <a:defRPr/>
            </a:pPr>
            <a:endParaRPr lang="tr-TR" altLang="tr-TR" sz="2000" b="1" dirty="0">
              <a:solidFill>
                <a:schemeClr val="tx1"/>
              </a:solidFill>
            </a:endParaRPr>
          </a:p>
          <a:p>
            <a:pPr algn="just">
              <a:lnSpc>
                <a:spcPct val="80000"/>
              </a:lnSpc>
              <a:spcBef>
                <a:spcPts val="0"/>
              </a:spcBef>
              <a:buClr>
                <a:schemeClr val="tx1"/>
              </a:buClr>
              <a:buFont typeface="Wingdings" pitchFamily="2" charset="2"/>
              <a:buChar char="Ø"/>
              <a:defRPr/>
            </a:pPr>
            <a:endParaRPr lang="tr-TR" altLang="tr-TR" sz="800" b="1" dirty="0">
              <a:solidFill>
                <a:schemeClr val="tx1"/>
              </a:solidFill>
            </a:endParaRPr>
          </a:p>
          <a:p>
            <a:pPr algn="just">
              <a:lnSpc>
                <a:spcPct val="80000"/>
              </a:lnSpc>
              <a:spcBef>
                <a:spcPts val="0"/>
              </a:spcBef>
              <a:buClr>
                <a:schemeClr val="tx1"/>
              </a:buClr>
              <a:buFont typeface="Wingdings" pitchFamily="2" charset="2"/>
              <a:buChar char="Ø"/>
              <a:defRPr/>
            </a:pPr>
            <a:endParaRPr lang="tr-TR" altLang="tr-TR" sz="800" b="1" dirty="0">
              <a:solidFill>
                <a:schemeClr val="tx1"/>
              </a:solidFill>
            </a:endParaRPr>
          </a:p>
          <a:p>
            <a:pPr algn="just">
              <a:lnSpc>
                <a:spcPct val="80000"/>
              </a:lnSpc>
              <a:spcBef>
                <a:spcPts val="0"/>
              </a:spcBef>
              <a:buClr>
                <a:schemeClr val="tx1"/>
              </a:buClr>
              <a:defRPr/>
            </a:pPr>
            <a:r>
              <a:rPr lang="tr-TR" altLang="tr-TR" sz="2300" b="1" dirty="0">
                <a:solidFill>
                  <a:srgbClr val="FF0000"/>
                </a:solidFill>
              </a:rPr>
              <a:t>31/8/2020 </a:t>
            </a:r>
            <a:r>
              <a:rPr lang="tr-TR" altLang="tr-TR" sz="2300" b="1" dirty="0">
                <a:solidFill>
                  <a:srgbClr val="0070C0"/>
                </a:solidFill>
              </a:rPr>
              <a:t>tarihinden önce verilen;</a:t>
            </a:r>
          </a:p>
          <a:p>
            <a:pPr algn="just">
              <a:lnSpc>
                <a:spcPct val="80000"/>
              </a:lnSpc>
              <a:spcBef>
                <a:spcPts val="0"/>
              </a:spcBef>
              <a:buClr>
                <a:schemeClr val="tx1"/>
              </a:buClr>
              <a:defRPr/>
            </a:pPr>
            <a:endParaRPr lang="tr-TR" altLang="tr-TR" sz="1200" b="1" dirty="0">
              <a:solidFill>
                <a:srgbClr val="0070C0"/>
              </a:solidFill>
            </a:endParaRPr>
          </a:p>
          <a:p>
            <a:pPr marL="109537" algn="just">
              <a:lnSpc>
                <a:spcPct val="80000"/>
              </a:lnSpc>
              <a:spcBef>
                <a:spcPts val="0"/>
              </a:spcBef>
              <a:buClr>
                <a:schemeClr val="tx1"/>
              </a:buClr>
              <a:defRPr/>
            </a:pPr>
            <a:endParaRPr lang="tr-TR" altLang="tr-TR" sz="800" b="1" dirty="0">
              <a:solidFill>
                <a:schemeClr val="tx1"/>
              </a:solidFill>
            </a:endParaRPr>
          </a:p>
          <a:p>
            <a:pPr lvl="1" algn="just">
              <a:lnSpc>
                <a:spcPct val="80000"/>
              </a:lnSpc>
              <a:spcBef>
                <a:spcPts val="0"/>
              </a:spcBef>
              <a:buClr>
                <a:schemeClr val="tx1"/>
              </a:buClr>
              <a:buFont typeface="Wingdings" pitchFamily="2" charset="2"/>
              <a:buChar char="Ø"/>
              <a:defRPr/>
            </a:pPr>
            <a:r>
              <a:rPr lang="tr-TR" altLang="tr-TR" sz="2300" b="1" dirty="0">
                <a:solidFill>
                  <a:schemeClr val="tx1"/>
                </a:solidFill>
              </a:rPr>
              <a:t>Trafik Para Cezaları</a:t>
            </a:r>
          </a:p>
          <a:p>
            <a:pPr marL="566737" lvl="1" algn="just">
              <a:lnSpc>
                <a:spcPct val="80000"/>
              </a:lnSpc>
              <a:spcBef>
                <a:spcPts val="0"/>
              </a:spcBef>
              <a:buClr>
                <a:schemeClr val="tx1"/>
              </a:buClr>
              <a:defRPr/>
            </a:pPr>
            <a:endParaRPr lang="tr-TR" altLang="tr-TR" sz="1200" b="1" dirty="0">
              <a:solidFill>
                <a:schemeClr val="tx1"/>
              </a:solidFill>
            </a:endParaRPr>
          </a:p>
          <a:p>
            <a:pPr lvl="1" algn="just">
              <a:lnSpc>
                <a:spcPct val="80000"/>
              </a:lnSpc>
              <a:spcBef>
                <a:spcPts val="0"/>
              </a:spcBef>
              <a:buClr>
                <a:schemeClr val="tx1"/>
              </a:buClr>
              <a:buFont typeface="Wingdings" pitchFamily="2" charset="2"/>
              <a:buChar char="Ø"/>
              <a:defRPr/>
            </a:pPr>
            <a:r>
              <a:rPr lang="tr-TR" altLang="tr-TR" sz="2300" b="1" dirty="0">
                <a:solidFill>
                  <a:schemeClr val="tx1"/>
                </a:solidFill>
              </a:rPr>
              <a:t>Karayolu Taşıma Kanununa Göre Kesilen Para Cezaları </a:t>
            </a:r>
          </a:p>
          <a:p>
            <a:pPr marL="566737" lvl="1" algn="just">
              <a:lnSpc>
                <a:spcPct val="80000"/>
              </a:lnSpc>
              <a:spcBef>
                <a:spcPts val="0"/>
              </a:spcBef>
              <a:buClr>
                <a:schemeClr val="tx1"/>
              </a:buClr>
              <a:defRPr/>
            </a:pPr>
            <a:endParaRPr lang="tr-TR" altLang="tr-TR" sz="1200" b="1" dirty="0">
              <a:solidFill>
                <a:schemeClr val="tx1"/>
              </a:solidFill>
            </a:endParaRPr>
          </a:p>
          <a:p>
            <a:pPr marL="715963" lvl="1" indent="-266700" algn="just">
              <a:lnSpc>
                <a:spcPct val="80000"/>
              </a:lnSpc>
              <a:spcBef>
                <a:spcPts val="0"/>
              </a:spcBef>
              <a:buClr>
                <a:schemeClr val="tx1"/>
              </a:buClr>
              <a:buFont typeface="Wingdings" pitchFamily="2" charset="2"/>
              <a:buChar char="Ø"/>
              <a:defRPr/>
            </a:pPr>
            <a:r>
              <a:rPr lang="tr-TR" altLang="tr-TR" sz="2300" b="1" dirty="0">
                <a:solidFill>
                  <a:schemeClr val="tx1"/>
                </a:solidFill>
              </a:rPr>
              <a:t>K.G.M.  Kesilen İdari Para Cezaları</a:t>
            </a:r>
          </a:p>
          <a:p>
            <a:pPr marL="566737" lvl="1" algn="just">
              <a:lnSpc>
                <a:spcPct val="80000"/>
              </a:lnSpc>
              <a:spcBef>
                <a:spcPts val="0"/>
              </a:spcBef>
              <a:buClr>
                <a:schemeClr val="tx1"/>
              </a:buClr>
              <a:defRPr/>
            </a:pPr>
            <a:endParaRPr lang="tr-TR" altLang="tr-TR" sz="1200" b="1" dirty="0">
              <a:solidFill>
                <a:schemeClr val="tx1"/>
              </a:solidFill>
            </a:endParaRPr>
          </a:p>
          <a:p>
            <a:pPr lvl="1" algn="just">
              <a:lnSpc>
                <a:spcPct val="80000"/>
              </a:lnSpc>
              <a:spcBef>
                <a:spcPts val="0"/>
              </a:spcBef>
              <a:buClr>
                <a:schemeClr val="tx1"/>
              </a:buClr>
              <a:buFont typeface="Wingdings" pitchFamily="2" charset="2"/>
              <a:buChar char="Ø"/>
              <a:defRPr/>
            </a:pPr>
            <a:r>
              <a:rPr lang="tr-TR" altLang="tr-TR" sz="2300" b="1" dirty="0">
                <a:solidFill>
                  <a:schemeClr val="tx1"/>
                </a:solidFill>
              </a:rPr>
              <a:t>Askerlik, Seçim, Nüfus Para Cezaları </a:t>
            </a:r>
          </a:p>
          <a:p>
            <a:pPr lvl="1" algn="just">
              <a:lnSpc>
                <a:spcPct val="80000"/>
              </a:lnSpc>
              <a:spcBef>
                <a:spcPts val="0"/>
              </a:spcBef>
              <a:buClr>
                <a:schemeClr val="tx1"/>
              </a:buClr>
              <a:buFont typeface="Wingdings" pitchFamily="2" charset="2"/>
              <a:buChar char="Ø"/>
              <a:defRPr/>
            </a:pPr>
            <a:endParaRPr lang="tr-TR" altLang="tr-TR" sz="1200" b="1" dirty="0">
              <a:solidFill>
                <a:schemeClr val="tx1"/>
              </a:solidFill>
            </a:endParaRPr>
          </a:p>
          <a:p>
            <a:pPr lvl="1" algn="just">
              <a:lnSpc>
                <a:spcPct val="80000"/>
              </a:lnSpc>
              <a:spcBef>
                <a:spcPts val="0"/>
              </a:spcBef>
              <a:buClr>
                <a:schemeClr val="tx1"/>
              </a:buClr>
              <a:buFont typeface="Wingdings" pitchFamily="2" charset="2"/>
              <a:buChar char="Ø"/>
              <a:defRPr/>
            </a:pPr>
            <a:r>
              <a:rPr lang="tr-TR" altLang="tr-TR" sz="2300" b="1" dirty="0">
                <a:solidFill>
                  <a:schemeClr val="tx1"/>
                </a:solidFill>
              </a:rPr>
              <a:t>Diğer İdari Para Cezaları</a:t>
            </a:r>
          </a:p>
          <a:p>
            <a:pPr lvl="1" algn="just">
              <a:lnSpc>
                <a:spcPct val="80000"/>
              </a:lnSpc>
              <a:spcBef>
                <a:spcPts val="0"/>
              </a:spcBef>
              <a:buClr>
                <a:schemeClr val="tx1"/>
              </a:buClr>
              <a:defRPr/>
            </a:pPr>
            <a:endParaRPr lang="tr-TR" altLang="tr-TR" sz="2300" b="1" dirty="0">
              <a:solidFill>
                <a:schemeClr val="tx1"/>
              </a:solidFill>
            </a:endParaRPr>
          </a:p>
          <a:p>
            <a:pPr lvl="1" algn="just">
              <a:lnSpc>
                <a:spcPct val="80000"/>
              </a:lnSpc>
              <a:spcBef>
                <a:spcPts val="0"/>
              </a:spcBef>
              <a:buClr>
                <a:schemeClr val="tx1"/>
              </a:buClr>
              <a:defRPr/>
            </a:pPr>
            <a:r>
              <a:rPr lang="tr-TR" altLang="tr-TR" sz="2200" dirty="0">
                <a:solidFill>
                  <a:schemeClr val="tx1"/>
                </a:solidFill>
              </a:rPr>
              <a:t>(Üst Kurul, Covid-19 ve Tütün Ürünleri İdari Para Cezaları ile Adli  Para  Cezaları Hariç)</a:t>
            </a:r>
          </a:p>
        </p:txBody>
      </p:sp>
    </p:spTree>
    <p:extLst>
      <p:ext uri="{BB962C8B-B14F-4D97-AF65-F5344CB8AC3E}">
        <p14:creationId xmlns:p14="http://schemas.microsoft.com/office/powerpoint/2010/main" val="286456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15</a:t>
            </a:fld>
            <a:endParaRPr lang="tr-TR" dirty="0">
              <a:solidFill>
                <a:prstClr val="black">
                  <a:tint val="75000"/>
                </a:prstClr>
              </a:solidFill>
            </a:endParaRPr>
          </a:p>
        </p:txBody>
      </p:sp>
      <p:sp>
        <p:nvSpPr>
          <p:cNvPr id="5" name="Dikdörtgen 7"/>
          <p:cNvSpPr/>
          <p:nvPr/>
        </p:nvSpPr>
        <p:spPr>
          <a:xfrm>
            <a:off x="2285984" y="0"/>
            <a:ext cx="4496104" cy="584775"/>
          </a:xfrm>
          <a:prstGeom prst="rect">
            <a:avLst/>
          </a:prstGeom>
        </p:spPr>
        <p:txBody>
          <a:bodyPr wrap="none">
            <a:spAutoFit/>
          </a:bodyPr>
          <a:lstStyle/>
          <a:p>
            <a:pPr algn="ctr">
              <a:spcBef>
                <a:spcPct val="0"/>
              </a:spcBef>
              <a:defRPr/>
            </a:pPr>
            <a:r>
              <a:rPr lang="tr-TR" altLang="tr-TR" sz="3200" b="1" dirty="0">
                <a:solidFill>
                  <a:schemeClr val="bg1"/>
                </a:solidFill>
              </a:rPr>
              <a:t>Diğer Alacaklarda Dönem</a:t>
            </a:r>
          </a:p>
        </p:txBody>
      </p:sp>
      <p:sp>
        <p:nvSpPr>
          <p:cNvPr id="6" name="Dikdörtgen 1"/>
          <p:cNvSpPr/>
          <p:nvPr/>
        </p:nvSpPr>
        <p:spPr>
          <a:xfrm>
            <a:off x="395536" y="980728"/>
            <a:ext cx="8424936" cy="4401205"/>
          </a:xfrm>
          <a:prstGeom prst="rect">
            <a:avLst/>
          </a:prstGeom>
          <a:ln>
            <a:solidFill>
              <a:srgbClr val="FFFF00"/>
            </a:solidFill>
          </a:ln>
        </p:spPr>
        <p:txBody>
          <a:bodyPr wrap="square">
            <a:spAutoFit/>
          </a:bodyPr>
          <a:lstStyle/>
          <a:p>
            <a:pPr lvl="1" indent="-457200" algn="just">
              <a:buClr>
                <a:schemeClr val="tx1"/>
              </a:buClr>
              <a:buFont typeface="Wingdings" pitchFamily="2" charset="2"/>
              <a:buChar char="Ø"/>
              <a:tabLst>
                <a:tab pos="893763" algn="l"/>
              </a:tabLst>
              <a:defRPr/>
            </a:pPr>
            <a:r>
              <a:rPr lang="tr-TR" sz="2800" b="1" dirty="0"/>
              <a:t>Kapsama giren </a:t>
            </a:r>
            <a:r>
              <a:rPr lang="tr-TR" sz="2800" b="1" dirty="0">
                <a:solidFill>
                  <a:srgbClr val="FF0000"/>
                </a:solidFill>
              </a:rPr>
              <a:t>diğer amme</a:t>
            </a:r>
            <a:r>
              <a:rPr lang="tr-TR" sz="2800" b="1" dirty="0"/>
              <a:t> alacaklarında </a:t>
            </a:r>
            <a:r>
              <a:rPr lang="tr-TR" sz="2800" b="1" dirty="0">
                <a:solidFill>
                  <a:srgbClr val="FF0000"/>
                </a:solidFill>
              </a:rPr>
              <a:t>VADE</a:t>
            </a:r>
            <a:r>
              <a:rPr lang="tr-TR" sz="2800" b="1" dirty="0"/>
              <a:t> tarihi esasına dayanan düzenleme yapılmıştır.</a:t>
            </a:r>
          </a:p>
          <a:p>
            <a:pPr marL="342900" lvl="1" indent="-342900" algn="just">
              <a:buClr>
                <a:schemeClr val="tx1"/>
              </a:buClr>
              <a:buSzTx/>
              <a:buFont typeface="Wingdings" pitchFamily="2" charset="2"/>
              <a:buChar char="q"/>
              <a:tabLst>
                <a:tab pos="893763" algn="l"/>
              </a:tabLst>
              <a:defRPr/>
            </a:pPr>
            <a:endParaRPr lang="tr-TR" sz="2800" b="1" dirty="0"/>
          </a:p>
          <a:p>
            <a:pPr lvl="1" indent="-457200" algn="just">
              <a:buClr>
                <a:schemeClr val="tx1"/>
              </a:buClr>
              <a:buSzTx/>
              <a:buFont typeface="Wingdings" pitchFamily="2" charset="2"/>
              <a:buChar char="Ø"/>
              <a:tabLst>
                <a:tab pos="893763" algn="l"/>
              </a:tabLst>
              <a:defRPr/>
            </a:pPr>
            <a:r>
              <a:rPr lang="tr-TR" sz="2800" b="1" dirty="0"/>
              <a:t>Kanunun yayımlandığı </a:t>
            </a:r>
            <a:r>
              <a:rPr lang="tr-TR" sz="2800" b="1" dirty="0">
                <a:solidFill>
                  <a:srgbClr val="FF0000"/>
                </a:solidFill>
              </a:rPr>
              <a:t>17/11/2020 </a:t>
            </a:r>
            <a:r>
              <a:rPr lang="tr-TR" sz="2800" b="1" dirty="0"/>
              <a:t>tarihi itibarıyla vadesi geldiği halde ödenmemiş ya da ödeme süresi geçmemiş bulunan;</a:t>
            </a:r>
          </a:p>
          <a:p>
            <a:pPr marL="0" lvl="1" algn="just">
              <a:buClr>
                <a:schemeClr val="tx1"/>
              </a:buClr>
              <a:buSzTx/>
              <a:tabLst>
                <a:tab pos="893763" algn="l"/>
              </a:tabLst>
              <a:defRPr/>
            </a:pPr>
            <a:endParaRPr lang="tr-TR" sz="2800" b="1" dirty="0"/>
          </a:p>
          <a:p>
            <a:pPr marL="358775" lvl="1" algn="just">
              <a:buClr>
                <a:schemeClr val="tx1"/>
              </a:buClr>
              <a:buSzTx/>
              <a:tabLst>
                <a:tab pos="893763" algn="l"/>
              </a:tabLst>
              <a:defRPr/>
            </a:pPr>
            <a:r>
              <a:rPr lang="tr-TR" sz="2800" b="1" dirty="0"/>
              <a:t>vergi dairelerince 6183 sayılı Kanun hükümlerine göre takip edilen asli ve </a:t>
            </a:r>
            <a:r>
              <a:rPr lang="tr-TR" sz="2800" b="1" dirty="0" err="1"/>
              <a:t>fer’i</a:t>
            </a:r>
            <a:r>
              <a:rPr lang="tr-TR" sz="2800" b="1" dirty="0"/>
              <a:t> amme alacakları kapsamdadır.</a:t>
            </a:r>
          </a:p>
        </p:txBody>
      </p:sp>
      <p:pic>
        <p:nvPicPr>
          <p:cNvPr id="7"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4941168"/>
            <a:ext cx="1628850" cy="1232756"/>
          </a:xfrm>
          <a:prstGeom prst="rect">
            <a:avLst/>
          </a:prstGeom>
        </p:spPr>
      </p:pic>
    </p:spTree>
    <p:extLst>
      <p:ext uri="{BB962C8B-B14F-4D97-AF65-F5344CB8AC3E}">
        <p14:creationId xmlns:p14="http://schemas.microsoft.com/office/powerpoint/2010/main" val="286456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16</a:t>
            </a:fld>
            <a:endParaRPr lang="tr-TR" dirty="0">
              <a:solidFill>
                <a:prstClr val="black">
                  <a:tint val="75000"/>
                </a:prstClr>
              </a:solidFill>
            </a:endParaRPr>
          </a:p>
        </p:txBody>
      </p:sp>
      <p:sp>
        <p:nvSpPr>
          <p:cNvPr id="5" name="Dikdörtgen 1"/>
          <p:cNvSpPr/>
          <p:nvPr/>
        </p:nvSpPr>
        <p:spPr>
          <a:xfrm>
            <a:off x="3000364" y="0"/>
            <a:ext cx="3294684" cy="584775"/>
          </a:xfrm>
          <a:prstGeom prst="rect">
            <a:avLst/>
          </a:prstGeom>
        </p:spPr>
        <p:txBody>
          <a:bodyPr wrap="none">
            <a:spAutoFit/>
          </a:bodyPr>
          <a:lstStyle/>
          <a:p>
            <a:pPr lvl="0" algn="ctr">
              <a:spcBef>
                <a:spcPct val="0"/>
              </a:spcBef>
              <a:defRPr/>
            </a:pPr>
            <a:r>
              <a:rPr lang="tr-TR" altLang="tr-TR" sz="3200" b="1" dirty="0">
                <a:solidFill>
                  <a:schemeClr val="bg1"/>
                </a:solidFill>
                <a:ea typeface="+mj-ea"/>
                <a:cs typeface="+mj-cs"/>
              </a:rPr>
              <a:t>YAPILANDIRMA (I)</a:t>
            </a:r>
          </a:p>
        </p:txBody>
      </p:sp>
      <p:sp>
        <p:nvSpPr>
          <p:cNvPr id="6" name="Rectangle 3"/>
          <p:cNvSpPr txBox="1">
            <a:spLocks noChangeArrowheads="1"/>
          </p:cNvSpPr>
          <p:nvPr/>
        </p:nvSpPr>
        <p:spPr bwMode="auto">
          <a:xfrm>
            <a:off x="214282" y="1197694"/>
            <a:ext cx="8468717"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nSpc>
                <a:spcPct val="80000"/>
              </a:lnSpc>
              <a:buClr>
                <a:srgbClr val="000000"/>
              </a:buClr>
              <a:buSzTx/>
              <a:buFont typeface="Wingdings" pitchFamily="2" charset="2"/>
              <a:buChar char="Ø"/>
              <a:defRPr/>
            </a:pPr>
            <a:r>
              <a:rPr kumimoji="0" lang="tr-TR" sz="2000" b="1" i="0" u="none" strike="noStrike" kern="0" cap="none" spc="0" normalizeH="0" baseline="0" noProof="0" dirty="0">
                <a:ln>
                  <a:noFill/>
                </a:ln>
                <a:solidFill>
                  <a:srgbClr val="000000"/>
                </a:solidFill>
                <a:effectLst/>
                <a:uLnTx/>
                <a:uFillTx/>
                <a:latin typeface="Arial"/>
                <a:ea typeface="+mn-ea"/>
                <a:cs typeface="+mn-cs"/>
              </a:rPr>
              <a:t>Kesinleşmiş Kamu Alacakları;</a:t>
            </a:r>
          </a:p>
          <a:p>
            <a:pPr marL="342900" marR="0" lvl="0" indent="-342900" algn="just" defTabSz="914400" rtl="0" eaLnBrk="0" fontAlgn="base" latinLnBrk="0" hangingPunct="0">
              <a:lnSpc>
                <a:spcPct val="80000"/>
              </a:lnSpc>
              <a:spcBef>
                <a:spcPct val="20000"/>
              </a:spcBef>
              <a:spcAft>
                <a:spcPct val="0"/>
              </a:spcAft>
              <a:buClr>
                <a:srgbClr val="000000"/>
              </a:buClr>
              <a:buSzTx/>
              <a:buFontTx/>
              <a:buChar char="•"/>
              <a:tabLst/>
              <a:defRPr/>
            </a:pPr>
            <a:endParaRPr kumimoji="0" lang="tr-TR" sz="600" b="1" i="0" u="none" strike="noStrike" kern="0" cap="none" spc="0" normalizeH="0" baseline="0" noProof="0" dirty="0">
              <a:ln>
                <a:noFill/>
              </a:ln>
              <a:solidFill>
                <a:srgbClr val="000000"/>
              </a:solidFill>
              <a:effectLst/>
              <a:uLnTx/>
              <a:uFillTx/>
              <a:latin typeface="Arial"/>
            </a:endParaRPr>
          </a:p>
          <a:p>
            <a:pPr marL="342900" marR="0" lvl="0" indent="-342900" algn="just" defTabSz="914400" rtl="0" eaLnBrk="0" fontAlgn="base" latinLnBrk="0" hangingPunct="0">
              <a:lnSpc>
                <a:spcPct val="80000"/>
              </a:lnSpc>
              <a:spcBef>
                <a:spcPct val="20000"/>
              </a:spcBef>
              <a:spcAft>
                <a:spcPct val="0"/>
              </a:spcAft>
              <a:buClr>
                <a:srgbClr val="000000"/>
              </a:buClr>
              <a:buSzTx/>
              <a:buFontTx/>
              <a:buChar char="•"/>
              <a:tabLst/>
              <a:defRPr/>
            </a:pPr>
            <a:endParaRPr lang="tr-TR" sz="600" b="1" kern="0" dirty="0">
              <a:solidFill>
                <a:srgbClr val="000000"/>
              </a:solidFill>
              <a:latin typeface="Arial"/>
            </a:endParaRPr>
          </a:p>
          <a:p>
            <a:pPr marL="342900" marR="0" lvl="0" indent="-342900" algn="just" defTabSz="914400" rtl="0" eaLnBrk="0" fontAlgn="base" latinLnBrk="0" hangingPunct="0">
              <a:lnSpc>
                <a:spcPct val="80000"/>
              </a:lnSpc>
              <a:spcBef>
                <a:spcPct val="20000"/>
              </a:spcBef>
              <a:spcAft>
                <a:spcPct val="0"/>
              </a:spcAft>
              <a:buClr>
                <a:srgbClr val="000000"/>
              </a:buClr>
              <a:buSzTx/>
              <a:buFontTx/>
              <a:buChar char="•"/>
              <a:tabLst/>
              <a:defRPr/>
            </a:pPr>
            <a:endParaRPr kumimoji="0" lang="tr-TR" sz="600" b="1" i="0" u="none" strike="noStrike" kern="0" cap="none" spc="0" normalizeH="0" baseline="0" noProof="0" dirty="0">
              <a:ln>
                <a:noFill/>
              </a:ln>
              <a:solidFill>
                <a:srgbClr val="000000"/>
              </a:solidFill>
              <a:effectLst/>
              <a:uLnTx/>
              <a:uFillTx/>
              <a:latin typeface="Arial"/>
            </a:endParaRPr>
          </a:p>
          <a:p>
            <a:pPr lvl="1" algn="just">
              <a:lnSpc>
                <a:spcPct val="80000"/>
              </a:lnSpc>
              <a:buClr>
                <a:srgbClr val="000000"/>
              </a:buClr>
              <a:buSzTx/>
              <a:buFont typeface="Wingdings" pitchFamily="2" charset="2"/>
              <a:buChar char="ü"/>
              <a:defRPr/>
            </a:pPr>
            <a:r>
              <a:rPr lang="tr-TR" sz="2300" b="1" dirty="0">
                <a:solidFill>
                  <a:srgbClr val="0070C0"/>
                </a:solidFill>
              </a:rPr>
              <a:t>Alacak asıllarının (vergiler, diğer alacaklar) tamamı,</a:t>
            </a:r>
          </a:p>
          <a:p>
            <a:pPr marR="0" lvl="1" algn="just" defTabSz="914400" rtl="0" eaLnBrk="0" fontAlgn="base" latinLnBrk="0" hangingPunct="0">
              <a:lnSpc>
                <a:spcPct val="80000"/>
              </a:lnSpc>
              <a:spcBef>
                <a:spcPct val="20000"/>
              </a:spcBef>
              <a:spcAft>
                <a:spcPct val="0"/>
              </a:spcAft>
              <a:buClr>
                <a:srgbClr val="000000"/>
              </a:buClr>
              <a:buSzTx/>
              <a:buFont typeface="Wingdings" pitchFamily="2" charset="2"/>
              <a:buChar char="ü"/>
              <a:tabLst/>
              <a:defRPr/>
            </a:pPr>
            <a:endParaRPr lang="tr-TR" sz="2300" b="1" dirty="0">
              <a:solidFill>
                <a:srgbClr val="0070C0"/>
              </a:solidFill>
            </a:endParaRPr>
          </a:p>
          <a:p>
            <a:pPr marR="0" lvl="1" algn="just" defTabSz="914400" rtl="0" eaLnBrk="0" fontAlgn="base" latinLnBrk="0" hangingPunct="0">
              <a:lnSpc>
                <a:spcPct val="80000"/>
              </a:lnSpc>
              <a:spcBef>
                <a:spcPct val="20000"/>
              </a:spcBef>
              <a:spcAft>
                <a:spcPct val="0"/>
              </a:spcAft>
              <a:buClr>
                <a:srgbClr val="000000"/>
              </a:buClr>
              <a:buSzTx/>
              <a:buFont typeface="Wingdings" pitchFamily="2" charset="2"/>
              <a:buChar char="ü"/>
              <a:tabLst/>
              <a:defRPr/>
            </a:pPr>
            <a:r>
              <a:rPr lang="tr-TR" sz="2300" b="1" dirty="0">
                <a:solidFill>
                  <a:srgbClr val="0070C0"/>
                </a:solidFill>
              </a:rPr>
              <a:t>Gecikme faizi, gecikme zammı ve cezai faiz gibi </a:t>
            </a:r>
            <a:r>
              <a:rPr lang="tr-TR" sz="2300" b="1" dirty="0" err="1">
                <a:solidFill>
                  <a:srgbClr val="0070C0"/>
                </a:solidFill>
              </a:rPr>
              <a:t>fer’i</a:t>
            </a:r>
            <a:r>
              <a:rPr lang="tr-TR" sz="2300" b="1" dirty="0">
                <a:solidFill>
                  <a:srgbClr val="0070C0"/>
                </a:solidFill>
              </a:rPr>
              <a:t> alacaklar yerine Yİ-ÜFE tutarı,</a:t>
            </a:r>
          </a:p>
          <a:p>
            <a:pPr marL="742950" marR="0" lvl="1" indent="-285750" algn="just" defTabSz="914400" rtl="0" eaLnBrk="0" fontAlgn="base" latinLnBrk="0" hangingPunct="0">
              <a:lnSpc>
                <a:spcPct val="80000"/>
              </a:lnSpc>
              <a:spcBef>
                <a:spcPct val="20000"/>
              </a:spcBef>
              <a:spcAft>
                <a:spcPct val="0"/>
              </a:spcAft>
              <a:buClr>
                <a:srgbClr val="000000"/>
              </a:buClr>
              <a:buSzTx/>
              <a:buFontTx/>
              <a:buNone/>
              <a:tabLst/>
              <a:defRPr/>
            </a:pPr>
            <a:endParaRPr lang="tr-TR" sz="2300" b="1" dirty="0">
              <a:solidFill>
                <a:srgbClr val="0070C0"/>
              </a:solidFill>
            </a:endParaRPr>
          </a:p>
          <a:p>
            <a:pPr marL="742950" marR="0" lvl="1" indent="-285750" algn="just" defTabSz="914400" rtl="0" eaLnBrk="0" fontAlgn="base" latinLnBrk="0" hangingPunct="0">
              <a:lnSpc>
                <a:spcPct val="80000"/>
              </a:lnSpc>
              <a:spcBef>
                <a:spcPct val="20000"/>
              </a:spcBef>
              <a:spcAft>
                <a:spcPct val="0"/>
              </a:spcAft>
              <a:buClr>
                <a:srgbClr val="000000"/>
              </a:buClr>
              <a:buSzTx/>
              <a:buFontTx/>
              <a:buNone/>
              <a:tabLst/>
              <a:defRPr/>
            </a:pPr>
            <a:r>
              <a:rPr lang="tr-TR" sz="2300" b="1" dirty="0">
                <a:solidFill>
                  <a:srgbClr val="0070C0"/>
                </a:solidFill>
              </a:rPr>
              <a:t>	ödenecektir.</a:t>
            </a:r>
          </a:p>
          <a:p>
            <a:pPr marL="742950" marR="0" lvl="1" indent="-285750" algn="just" defTabSz="914400" rtl="0" eaLnBrk="0" fontAlgn="base" latinLnBrk="0" hangingPunct="0">
              <a:lnSpc>
                <a:spcPct val="80000"/>
              </a:lnSpc>
              <a:spcBef>
                <a:spcPct val="20000"/>
              </a:spcBef>
              <a:spcAft>
                <a:spcPct val="0"/>
              </a:spcAft>
              <a:buClr>
                <a:srgbClr val="000000"/>
              </a:buClr>
              <a:buSzTx/>
              <a:buFontTx/>
              <a:buNone/>
              <a:tabLst/>
              <a:defRPr/>
            </a:pPr>
            <a:endParaRPr lang="tr-TR" sz="1400" b="1" kern="0" dirty="0">
              <a:solidFill>
                <a:srgbClr val="00007D">
                  <a:lumMod val="40000"/>
                  <a:lumOff val="60000"/>
                </a:srgbClr>
              </a:solidFill>
              <a:latin typeface="Arial"/>
            </a:endParaRPr>
          </a:p>
          <a:p>
            <a:pPr marL="457200" marR="0" lvl="1" indent="0" algn="just" defTabSz="914400" rtl="0" eaLnBrk="0" fontAlgn="base" latinLnBrk="0" hangingPunct="0">
              <a:lnSpc>
                <a:spcPct val="80000"/>
              </a:lnSpc>
              <a:spcBef>
                <a:spcPct val="20000"/>
              </a:spcBef>
              <a:spcAft>
                <a:spcPct val="0"/>
              </a:spcAft>
              <a:buClr>
                <a:srgbClr val="000000"/>
              </a:buClr>
              <a:buSzTx/>
              <a:buNone/>
              <a:tabLst/>
              <a:defRPr/>
            </a:pPr>
            <a:endParaRPr kumimoji="0" lang="tr-TR" sz="1050" b="1" i="0" u="sng" strike="noStrike" kern="0" cap="none" spc="0" normalizeH="0" baseline="0" noProof="0" dirty="0">
              <a:ln>
                <a:noFill/>
              </a:ln>
              <a:solidFill>
                <a:srgbClr val="000000"/>
              </a:solidFill>
              <a:effectLst/>
              <a:uLnTx/>
              <a:uFillTx/>
              <a:latin typeface="Arial"/>
            </a:endParaRPr>
          </a:p>
          <a:p>
            <a:pPr marR="0" lvl="1" algn="just" defTabSz="914400" rtl="0" eaLnBrk="0" fontAlgn="base" latinLnBrk="0" hangingPunct="0">
              <a:lnSpc>
                <a:spcPct val="80000"/>
              </a:lnSpc>
              <a:spcBef>
                <a:spcPct val="20000"/>
              </a:spcBef>
              <a:spcAft>
                <a:spcPct val="0"/>
              </a:spcAft>
              <a:buClr>
                <a:srgbClr val="000000"/>
              </a:buClr>
              <a:buSzTx/>
              <a:buFont typeface="Wingdings" pitchFamily="2" charset="2"/>
              <a:buChar char="ü"/>
              <a:tabLst/>
              <a:defRPr/>
            </a:pPr>
            <a:r>
              <a:rPr kumimoji="0" lang="tr-TR" sz="2000" b="1" i="0" u="none" strike="noStrike" kern="0" cap="none" spc="0" normalizeH="0" baseline="0" noProof="0" dirty="0">
                <a:ln>
                  <a:noFill/>
                </a:ln>
                <a:solidFill>
                  <a:srgbClr val="FF0000"/>
                </a:solidFill>
                <a:effectLst/>
                <a:uLnTx/>
                <a:uFillTx/>
                <a:latin typeface="Arial"/>
              </a:rPr>
              <a:t>Vergi </a:t>
            </a:r>
            <a:r>
              <a:rPr lang="tr-TR" sz="2000" b="1" kern="0" noProof="0" dirty="0">
                <a:solidFill>
                  <a:srgbClr val="FF0000"/>
                </a:solidFill>
                <a:latin typeface="Arial"/>
              </a:rPr>
              <a:t>a</a:t>
            </a:r>
            <a:r>
              <a:rPr kumimoji="0" lang="tr-TR" sz="2000" b="1" i="0" u="none" strike="noStrike" kern="0" cap="none" spc="0" normalizeH="0" baseline="0" noProof="0" dirty="0">
                <a:ln>
                  <a:noFill/>
                </a:ln>
                <a:solidFill>
                  <a:srgbClr val="FF0000"/>
                </a:solidFill>
                <a:effectLst/>
                <a:uLnTx/>
                <a:uFillTx/>
                <a:latin typeface="Arial"/>
              </a:rPr>
              <a:t>slına bağlı olarak kesilen cezaların tamamının,</a:t>
            </a:r>
          </a:p>
          <a:p>
            <a:pPr marR="0" lvl="1" algn="just" defTabSz="914400" rtl="0" eaLnBrk="0" fontAlgn="base" latinLnBrk="0" hangingPunct="0">
              <a:lnSpc>
                <a:spcPct val="80000"/>
              </a:lnSpc>
              <a:spcBef>
                <a:spcPct val="20000"/>
              </a:spcBef>
              <a:spcAft>
                <a:spcPct val="0"/>
              </a:spcAft>
              <a:buClr>
                <a:srgbClr val="000000"/>
              </a:buClr>
              <a:buSzTx/>
              <a:buFont typeface="Wingdings" pitchFamily="2" charset="2"/>
              <a:buChar char="ü"/>
              <a:tabLst/>
              <a:defRPr/>
            </a:pPr>
            <a:endParaRPr kumimoji="0" lang="tr-TR" sz="200" b="1" i="0" u="none" strike="noStrike" kern="0" cap="none" spc="0" normalizeH="0" baseline="0" noProof="0" dirty="0">
              <a:ln>
                <a:noFill/>
              </a:ln>
              <a:solidFill>
                <a:srgbClr val="000000"/>
              </a:solidFill>
              <a:effectLst/>
              <a:uLnTx/>
              <a:uFillTx/>
              <a:latin typeface="Arial"/>
            </a:endParaRPr>
          </a:p>
          <a:p>
            <a:pPr marR="0" lvl="1" algn="just" defTabSz="914400" rtl="0" eaLnBrk="0" fontAlgn="base" latinLnBrk="0" hangingPunct="0">
              <a:lnSpc>
                <a:spcPct val="80000"/>
              </a:lnSpc>
              <a:spcBef>
                <a:spcPct val="20000"/>
              </a:spcBef>
              <a:spcAft>
                <a:spcPct val="0"/>
              </a:spcAft>
              <a:buClr>
                <a:srgbClr val="000000"/>
              </a:buClr>
              <a:buSzTx/>
              <a:buFont typeface="Wingdings" pitchFamily="2" charset="2"/>
              <a:buChar char="ü"/>
              <a:tabLst/>
              <a:defRPr/>
            </a:pPr>
            <a:endParaRPr kumimoji="0" lang="tr-TR" sz="700" b="1" i="0" u="none" strike="noStrike" kern="0" cap="none" spc="0" normalizeH="0" baseline="0" noProof="0" dirty="0">
              <a:ln>
                <a:noFill/>
              </a:ln>
              <a:solidFill>
                <a:srgbClr val="FF0000"/>
              </a:solidFill>
              <a:effectLst/>
              <a:uLnTx/>
              <a:uFillTx/>
              <a:latin typeface="Arial"/>
            </a:endParaRPr>
          </a:p>
          <a:p>
            <a:pPr marR="0" lvl="1" algn="just" defTabSz="914400" rtl="0" eaLnBrk="0" fontAlgn="base" latinLnBrk="0" hangingPunct="0">
              <a:lnSpc>
                <a:spcPct val="80000"/>
              </a:lnSpc>
              <a:spcBef>
                <a:spcPct val="20000"/>
              </a:spcBef>
              <a:spcAft>
                <a:spcPct val="0"/>
              </a:spcAft>
              <a:buClr>
                <a:srgbClr val="000000"/>
              </a:buClr>
              <a:buSzTx/>
              <a:buFont typeface="Wingdings" pitchFamily="2" charset="2"/>
              <a:buChar char="ü"/>
              <a:tabLst/>
              <a:defRPr/>
            </a:pPr>
            <a:endParaRPr kumimoji="0" lang="tr-TR" sz="500" b="1" i="0" u="none" strike="noStrike" kern="0" cap="none" spc="0" normalizeH="0" baseline="0" noProof="0" dirty="0">
              <a:ln>
                <a:noFill/>
              </a:ln>
              <a:solidFill>
                <a:srgbClr val="000000"/>
              </a:solidFill>
              <a:effectLst/>
              <a:uLnTx/>
              <a:uFillTx/>
              <a:latin typeface="Arial"/>
            </a:endParaRPr>
          </a:p>
          <a:p>
            <a:pPr lvl="1" algn="just">
              <a:lnSpc>
                <a:spcPct val="80000"/>
              </a:lnSpc>
              <a:buClr>
                <a:srgbClr val="000000"/>
              </a:buClr>
              <a:buSzTx/>
              <a:buFont typeface="Wingdings" pitchFamily="2" charset="2"/>
              <a:buChar char="ü"/>
              <a:defRPr/>
            </a:pPr>
            <a:r>
              <a:rPr lang="tr-TR" sz="2000" b="1" kern="0" dirty="0">
                <a:solidFill>
                  <a:srgbClr val="FF0000"/>
                </a:solidFill>
                <a:latin typeface="Arial"/>
              </a:rPr>
              <a:t>Gecikme faizi, gecikme </a:t>
            </a:r>
            <a:r>
              <a:rPr kumimoji="0" lang="tr-TR" sz="2000" b="1" i="0" u="none" strike="noStrike" kern="0" cap="none" spc="0" normalizeH="0" baseline="0" noProof="0" dirty="0">
                <a:ln>
                  <a:noFill/>
                </a:ln>
                <a:solidFill>
                  <a:srgbClr val="FF0000"/>
                </a:solidFill>
                <a:effectLst/>
                <a:uLnTx/>
                <a:uFillTx/>
                <a:latin typeface="Arial"/>
              </a:rPr>
              <a:t>zammı ve cezai faiz gibi </a:t>
            </a:r>
            <a:r>
              <a:rPr kumimoji="0" lang="tr-TR" sz="2000" b="1" i="0" u="none" strike="noStrike" kern="0" cap="none" spc="0" normalizeH="0" baseline="0" noProof="0" dirty="0" err="1">
                <a:ln>
                  <a:noFill/>
                </a:ln>
                <a:solidFill>
                  <a:srgbClr val="FF0000"/>
                </a:solidFill>
                <a:effectLst/>
                <a:uLnTx/>
                <a:uFillTx/>
                <a:latin typeface="Arial"/>
              </a:rPr>
              <a:t>fer’i</a:t>
            </a:r>
            <a:r>
              <a:rPr kumimoji="0" lang="tr-TR" sz="2000" b="1" i="0" u="none" strike="noStrike" kern="0" cap="none" spc="0" normalizeH="0" baseline="0" noProof="0" dirty="0">
                <a:ln>
                  <a:noFill/>
                </a:ln>
                <a:solidFill>
                  <a:srgbClr val="FF0000"/>
                </a:solidFill>
                <a:effectLst/>
                <a:uLnTx/>
                <a:uFillTx/>
                <a:latin typeface="Arial"/>
              </a:rPr>
              <a:t> alacakların</a:t>
            </a:r>
            <a:r>
              <a:rPr kumimoji="0" lang="tr-TR" sz="2000" b="1" i="0" u="none" strike="noStrike" kern="0" cap="none" spc="0" normalizeH="0" noProof="0" dirty="0">
                <a:ln>
                  <a:noFill/>
                </a:ln>
                <a:solidFill>
                  <a:srgbClr val="FF0000"/>
                </a:solidFill>
                <a:effectLst/>
                <a:uLnTx/>
                <a:uFillTx/>
                <a:latin typeface="Arial"/>
              </a:rPr>
              <a:t> </a:t>
            </a:r>
            <a:r>
              <a:rPr kumimoji="0" lang="tr-TR" sz="2000" b="1" i="0" u="none" strike="noStrike" kern="0" cap="none" spc="0" normalizeH="0" baseline="0" noProof="0" dirty="0">
                <a:ln>
                  <a:noFill/>
                </a:ln>
                <a:solidFill>
                  <a:srgbClr val="FF0000"/>
                </a:solidFill>
                <a:effectLst/>
                <a:uLnTx/>
                <a:uFillTx/>
                <a:latin typeface="Arial"/>
              </a:rPr>
              <a:t>tamamının,</a:t>
            </a:r>
          </a:p>
          <a:p>
            <a:pPr marL="742950" marR="0" lvl="1" indent="-285750" algn="just" defTabSz="914400" rtl="0" eaLnBrk="0" fontAlgn="base" latinLnBrk="0" hangingPunct="0">
              <a:lnSpc>
                <a:spcPct val="80000"/>
              </a:lnSpc>
              <a:spcBef>
                <a:spcPct val="20000"/>
              </a:spcBef>
              <a:spcAft>
                <a:spcPct val="0"/>
              </a:spcAft>
              <a:buClr>
                <a:srgbClr val="000000"/>
              </a:buClr>
              <a:buSzTx/>
              <a:buFontTx/>
              <a:buNone/>
              <a:tabLst/>
              <a:defRPr/>
            </a:pPr>
            <a:endParaRPr kumimoji="0" lang="tr-TR" sz="1100" b="1" i="0" u="none" strike="noStrike" kern="0" cap="none" spc="0" normalizeH="0" baseline="0" noProof="0" dirty="0">
              <a:ln>
                <a:noFill/>
              </a:ln>
              <a:solidFill>
                <a:srgbClr val="000000"/>
              </a:solidFill>
              <a:effectLst/>
              <a:uLnTx/>
              <a:uFillTx/>
              <a:latin typeface="Arial"/>
            </a:endParaRPr>
          </a:p>
          <a:p>
            <a:pPr marL="742950" marR="0" lvl="1" indent="-285750" algn="just" defTabSz="914400" rtl="0" eaLnBrk="0" fontAlgn="base" latinLnBrk="0" hangingPunct="0">
              <a:lnSpc>
                <a:spcPct val="80000"/>
              </a:lnSpc>
              <a:spcBef>
                <a:spcPct val="20000"/>
              </a:spcBef>
              <a:spcAft>
                <a:spcPct val="0"/>
              </a:spcAft>
              <a:buClr>
                <a:srgbClr val="000000"/>
              </a:buClr>
              <a:buSzTx/>
              <a:buFontTx/>
              <a:buNone/>
              <a:tabLst/>
              <a:defRPr/>
            </a:pPr>
            <a:r>
              <a:rPr kumimoji="0" lang="tr-TR" sz="1600" b="1" i="0" u="none" strike="noStrike" kern="0" cap="none" spc="0" normalizeH="0" baseline="0" noProof="0" dirty="0">
                <a:ln>
                  <a:noFill/>
                </a:ln>
                <a:solidFill>
                  <a:srgbClr val="000000"/>
                </a:solidFill>
                <a:effectLst/>
                <a:uLnTx/>
                <a:uFillTx/>
                <a:latin typeface="Arial"/>
              </a:rPr>
              <a:t>	</a:t>
            </a:r>
            <a:r>
              <a:rPr lang="tr-TR" sz="2000" b="1" kern="0" dirty="0">
                <a:solidFill>
                  <a:srgbClr val="FF0000"/>
                </a:solidFill>
                <a:latin typeface="Arial"/>
              </a:rPr>
              <a:t>tahsilinden vazgeçilecektir.</a:t>
            </a:r>
          </a:p>
        </p:txBody>
      </p:sp>
    </p:spTree>
    <p:extLst>
      <p:ext uri="{BB962C8B-B14F-4D97-AF65-F5344CB8AC3E}">
        <p14:creationId xmlns:p14="http://schemas.microsoft.com/office/powerpoint/2010/main" val="286456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17</a:t>
            </a:fld>
            <a:endParaRPr lang="tr-TR" dirty="0">
              <a:solidFill>
                <a:prstClr val="black">
                  <a:tint val="75000"/>
                </a:prstClr>
              </a:solidFill>
            </a:endParaRPr>
          </a:p>
        </p:txBody>
      </p:sp>
      <p:sp>
        <p:nvSpPr>
          <p:cNvPr id="5" name="Dikdörtgen 1"/>
          <p:cNvSpPr/>
          <p:nvPr/>
        </p:nvSpPr>
        <p:spPr>
          <a:xfrm>
            <a:off x="2786050" y="0"/>
            <a:ext cx="3310714" cy="584775"/>
          </a:xfrm>
          <a:prstGeom prst="rect">
            <a:avLst/>
          </a:prstGeom>
        </p:spPr>
        <p:txBody>
          <a:bodyPr wrap="none">
            <a:spAutoFit/>
          </a:bodyPr>
          <a:lstStyle/>
          <a:p>
            <a:pPr lvl="0" algn="ctr">
              <a:spcBef>
                <a:spcPct val="0"/>
              </a:spcBef>
              <a:defRPr/>
            </a:pPr>
            <a:r>
              <a:rPr lang="tr-TR" altLang="tr-TR" sz="3200" b="1" dirty="0">
                <a:solidFill>
                  <a:schemeClr val="bg1"/>
                </a:solidFill>
              </a:rPr>
              <a:t>YAPILANDIRMA</a:t>
            </a:r>
            <a:r>
              <a:rPr lang="tr-TR" altLang="tr-TR" sz="3200" b="1" dirty="0">
                <a:solidFill>
                  <a:schemeClr val="bg1"/>
                </a:solidFill>
                <a:ea typeface="+mj-ea"/>
                <a:cs typeface="+mj-cs"/>
              </a:rPr>
              <a:t>(II)</a:t>
            </a:r>
          </a:p>
        </p:txBody>
      </p:sp>
      <p:sp>
        <p:nvSpPr>
          <p:cNvPr id="6" name="Dikdörtgen 4"/>
          <p:cNvSpPr/>
          <p:nvPr/>
        </p:nvSpPr>
        <p:spPr>
          <a:xfrm>
            <a:off x="288031" y="908720"/>
            <a:ext cx="8424936" cy="4825937"/>
          </a:xfrm>
          <a:prstGeom prst="rect">
            <a:avLst/>
          </a:prstGeom>
        </p:spPr>
        <p:txBody>
          <a:bodyPr wrap="square">
            <a:spAutoFit/>
          </a:bodyPr>
          <a:lstStyle/>
          <a:p>
            <a:pPr marL="342900" lvl="1" indent="-342900" algn="just">
              <a:lnSpc>
                <a:spcPct val="80000"/>
              </a:lnSpc>
              <a:buClr>
                <a:schemeClr val="tx1"/>
              </a:buClr>
              <a:buFont typeface="Wingdings" pitchFamily="2" charset="2"/>
              <a:buChar char="Ø"/>
              <a:defRPr/>
            </a:pPr>
            <a:r>
              <a:rPr lang="tr-TR" altLang="tr-TR" sz="2400" b="1" dirty="0"/>
              <a:t>Vergi aslına bağlı olmayan </a:t>
            </a:r>
          </a:p>
          <a:p>
            <a:pPr lvl="1" algn="just">
              <a:lnSpc>
                <a:spcPct val="80000"/>
              </a:lnSpc>
              <a:buClr>
                <a:schemeClr val="tx1"/>
              </a:buClr>
              <a:buFont typeface="Wingdings" pitchFamily="2" charset="2"/>
              <a:buChar char="Ø"/>
              <a:defRPr/>
            </a:pPr>
            <a:endParaRPr lang="tr-TR" altLang="tr-TR" sz="2400" b="1" dirty="0"/>
          </a:p>
          <a:p>
            <a:pPr marL="1257300" lvl="2" indent="-342900" algn="just">
              <a:spcAft>
                <a:spcPts val="200"/>
              </a:spcAft>
              <a:buClr>
                <a:schemeClr val="accent1"/>
              </a:buClr>
              <a:buFont typeface="Wingdings" pitchFamily="2" charset="2"/>
              <a:buChar char="ü"/>
              <a:defRPr/>
            </a:pPr>
            <a:r>
              <a:rPr lang="tr-TR" altLang="tr-TR" sz="2400" b="1" dirty="0">
                <a:solidFill>
                  <a:srgbClr val="0070C0"/>
                </a:solidFill>
              </a:rPr>
              <a:t>Usulsüzlük Cezaları</a:t>
            </a:r>
          </a:p>
          <a:p>
            <a:pPr marL="1257300" lvl="2" indent="-342900" algn="just">
              <a:spcAft>
                <a:spcPts val="200"/>
              </a:spcAft>
              <a:buClr>
                <a:schemeClr val="accent1"/>
              </a:buClr>
              <a:buFont typeface="Wingdings" pitchFamily="2" charset="2"/>
              <a:buChar char="ü"/>
              <a:defRPr/>
            </a:pPr>
            <a:r>
              <a:rPr lang="tr-TR" altLang="tr-TR" sz="2400" b="1" dirty="0">
                <a:solidFill>
                  <a:srgbClr val="0070C0"/>
                </a:solidFill>
              </a:rPr>
              <a:t>Özel Usulsüzlük Cezalarının</a:t>
            </a:r>
          </a:p>
          <a:p>
            <a:pPr lvl="2" algn="just">
              <a:spcAft>
                <a:spcPts val="200"/>
              </a:spcAft>
              <a:buClr>
                <a:schemeClr val="accent1"/>
              </a:buClr>
              <a:defRPr/>
            </a:pPr>
            <a:endParaRPr lang="tr-TR" altLang="tr-TR" sz="2400" b="1" dirty="0">
              <a:solidFill>
                <a:srgbClr val="0070C0"/>
              </a:solidFill>
            </a:endParaRPr>
          </a:p>
          <a:p>
            <a:pPr lvl="2" algn="just">
              <a:spcAft>
                <a:spcPts val="200"/>
              </a:spcAft>
              <a:buClr>
                <a:schemeClr val="accent1"/>
              </a:buClr>
              <a:defRPr/>
            </a:pPr>
            <a:r>
              <a:rPr lang="tr-TR" altLang="tr-TR" sz="2400" b="1" dirty="0">
                <a:solidFill>
                  <a:srgbClr val="FF0000"/>
                </a:solidFill>
              </a:rPr>
              <a:t>YARISI</a:t>
            </a:r>
            <a:r>
              <a:rPr lang="tr-TR" altLang="tr-TR" sz="2400" b="1" dirty="0"/>
              <a:t> ödenecek, kalanının tahsilinden vazgeçilecektir.</a:t>
            </a:r>
          </a:p>
          <a:p>
            <a:pPr lvl="1" algn="just">
              <a:lnSpc>
                <a:spcPct val="80000"/>
              </a:lnSpc>
              <a:buClr>
                <a:schemeClr val="tx1"/>
              </a:buClr>
              <a:defRPr/>
            </a:pPr>
            <a:endParaRPr lang="tr-TR" altLang="tr-TR" sz="2400" b="1" dirty="0"/>
          </a:p>
          <a:p>
            <a:pPr marL="342900" lvl="1" indent="-342900" algn="just">
              <a:spcAft>
                <a:spcPts val="200"/>
              </a:spcAft>
              <a:buClr>
                <a:schemeClr val="tx1"/>
              </a:buClr>
              <a:buFont typeface="Wingdings" pitchFamily="2" charset="2"/>
              <a:buChar char="Ø"/>
              <a:defRPr/>
            </a:pPr>
            <a:r>
              <a:rPr lang="tr-TR" altLang="tr-TR" sz="2400" b="1" dirty="0"/>
              <a:t>Trafik, seçim, askerlik, nüfus para cezaları ile köprü ve otoyollardan usulsüz geçişler vb. için kesilen idari para cezalarının</a:t>
            </a:r>
          </a:p>
          <a:p>
            <a:pPr marL="0" lvl="1" algn="just">
              <a:spcAft>
                <a:spcPts val="200"/>
              </a:spcAft>
              <a:buClr>
                <a:schemeClr val="tx1"/>
              </a:buClr>
              <a:defRPr/>
            </a:pPr>
            <a:endParaRPr lang="tr-TR" altLang="tr-TR" sz="2400" b="1" dirty="0"/>
          </a:p>
          <a:p>
            <a:pPr marL="0" lvl="1" algn="just">
              <a:spcAft>
                <a:spcPts val="200"/>
              </a:spcAft>
              <a:buClr>
                <a:schemeClr val="tx1"/>
              </a:buClr>
              <a:defRPr/>
            </a:pPr>
            <a:r>
              <a:rPr lang="tr-TR" altLang="tr-TR" sz="2400" b="1" dirty="0">
                <a:solidFill>
                  <a:srgbClr val="FF0000"/>
                </a:solidFill>
              </a:rPr>
              <a:t>	TAMAMI</a:t>
            </a:r>
            <a:r>
              <a:rPr lang="tr-TR" altLang="tr-TR" sz="2400" b="1" dirty="0"/>
              <a:t>, faizleri yerine </a:t>
            </a:r>
            <a:r>
              <a:rPr lang="tr-TR" altLang="tr-TR" sz="2400" b="1" dirty="0">
                <a:solidFill>
                  <a:srgbClr val="FF0000"/>
                </a:solidFill>
              </a:rPr>
              <a:t>Yİ-ÜFE</a:t>
            </a:r>
            <a:r>
              <a:rPr lang="tr-TR" altLang="tr-TR" sz="2400" b="1" dirty="0"/>
              <a:t> tutarı ödenecek, faizlerin tahsilinden vazgeçilecektir.</a:t>
            </a:r>
          </a:p>
        </p:txBody>
      </p:sp>
    </p:spTree>
    <p:extLst>
      <p:ext uri="{BB962C8B-B14F-4D97-AF65-F5344CB8AC3E}">
        <p14:creationId xmlns:p14="http://schemas.microsoft.com/office/powerpoint/2010/main" val="286456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18</a:t>
            </a:fld>
            <a:endParaRPr lang="tr-TR" dirty="0">
              <a:solidFill>
                <a:prstClr val="black">
                  <a:tint val="75000"/>
                </a:prstClr>
              </a:solidFill>
            </a:endParaRPr>
          </a:p>
        </p:txBody>
      </p:sp>
      <p:sp>
        <p:nvSpPr>
          <p:cNvPr id="5" name="Rectangle 2"/>
          <p:cNvSpPr txBox="1">
            <a:spLocks noChangeArrowheads="1"/>
          </p:cNvSpPr>
          <p:nvPr/>
        </p:nvSpPr>
        <p:spPr>
          <a:xfrm>
            <a:off x="1428728" y="0"/>
            <a:ext cx="5976664" cy="6663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a:ln>
                  <a:noFill/>
                </a:ln>
                <a:solidFill>
                  <a:schemeClr val="bg1"/>
                </a:solidFill>
                <a:effectLst/>
                <a:uLnTx/>
                <a:uFillTx/>
                <a:latin typeface="+mj-lt"/>
                <a:ea typeface="+mj-ea"/>
                <a:cs typeface="+mj-cs"/>
              </a:rPr>
              <a:t>DİĞER HUSUSLAR</a:t>
            </a:r>
          </a:p>
        </p:txBody>
      </p:sp>
      <p:sp>
        <p:nvSpPr>
          <p:cNvPr id="6" name="Rectangle 3"/>
          <p:cNvSpPr txBox="1">
            <a:spLocks noChangeArrowheads="1"/>
          </p:cNvSpPr>
          <p:nvPr/>
        </p:nvSpPr>
        <p:spPr>
          <a:xfrm>
            <a:off x="357158" y="1000108"/>
            <a:ext cx="8424936" cy="5162128"/>
          </a:xfrm>
          <a:prstGeom prst="rect">
            <a:avLst/>
          </a:prstGeom>
        </p:spPr>
        <p:txBody>
          <a:bodyPr vert="horz" lIns="91440" tIns="45720" rIns="91440" bIns="45720" rtlCol="0">
            <a:normAutofit fontScale="85000" lnSpcReduction="10000"/>
          </a:bodyPr>
          <a:lstStyle/>
          <a:p>
            <a:pPr marL="365760" marR="0" lvl="0" indent="-256032" algn="just" defTabSz="914400" rtl="0" eaLnBrk="1" fontAlgn="auto" latinLnBrk="0" hangingPunct="1">
              <a:lnSpc>
                <a:spcPct val="110000"/>
              </a:lnSpc>
              <a:spcBef>
                <a:spcPct val="20000"/>
              </a:spcBef>
              <a:spcAft>
                <a:spcPts val="0"/>
              </a:spcAft>
              <a:buClr>
                <a:schemeClr val="tx1"/>
              </a:buClr>
              <a:buSzTx/>
              <a:buFont typeface="Wingdings" pitchFamily="2" charset="2"/>
              <a:buChar char="Ø"/>
              <a:tabLst/>
              <a:defRPr/>
            </a:pPr>
            <a:r>
              <a:rPr lang="tr-TR" altLang="tr-TR" sz="2800" b="1" dirty="0"/>
              <a:t>7143 sayılı Kanun kapsamında ödemleri devam eden </a:t>
            </a:r>
            <a:r>
              <a:rPr lang="tr-TR" altLang="tr-TR" sz="2800" b="1" dirty="0">
                <a:solidFill>
                  <a:srgbClr val="FF0000"/>
                </a:solidFill>
              </a:rPr>
              <a:t>anılan Kanunun 2, 3 ve 4. maddeleri kapsamındaki</a:t>
            </a:r>
            <a:r>
              <a:rPr lang="tr-TR" altLang="tr-TR" sz="2800" b="1" dirty="0"/>
              <a:t> alacaklar açısından borçlular talep etmeleri halinde kalan taksitlere konu alacaklar için 7256 sayılı Kanundan yararlanabileceklerdir.</a:t>
            </a:r>
          </a:p>
          <a:p>
            <a:pPr marL="365760" marR="0" lvl="0" indent="-256032" algn="just" defTabSz="914400" rtl="0" eaLnBrk="1" fontAlgn="auto" latinLnBrk="0" hangingPunct="1">
              <a:lnSpc>
                <a:spcPct val="110000"/>
              </a:lnSpc>
              <a:spcBef>
                <a:spcPct val="20000"/>
              </a:spcBef>
              <a:spcAft>
                <a:spcPts val="0"/>
              </a:spcAft>
              <a:buClr>
                <a:schemeClr val="tx1"/>
              </a:buClr>
              <a:buSzTx/>
              <a:buFont typeface="Wingdings" pitchFamily="2" charset="2"/>
              <a:buChar char="Ø"/>
              <a:tabLst/>
              <a:defRPr/>
            </a:pPr>
            <a:endParaRPr lang="tr-TR" altLang="tr-TR" sz="1900" b="1" dirty="0">
              <a:solidFill>
                <a:srgbClr val="FF0000"/>
              </a:solidFill>
            </a:endParaRPr>
          </a:p>
          <a:p>
            <a:pPr marL="365760" marR="0" lvl="0" indent="-256032" algn="just" defTabSz="914400" rtl="0" eaLnBrk="1" fontAlgn="auto" latinLnBrk="0" hangingPunct="1">
              <a:lnSpc>
                <a:spcPct val="110000"/>
              </a:lnSpc>
              <a:spcBef>
                <a:spcPct val="20000"/>
              </a:spcBef>
              <a:spcAft>
                <a:spcPts val="0"/>
              </a:spcAft>
              <a:buClr>
                <a:schemeClr val="tx1"/>
              </a:buClr>
              <a:buSzTx/>
              <a:buFont typeface="Wingdings" pitchFamily="2" charset="2"/>
              <a:buChar char="Ø"/>
              <a:tabLst/>
              <a:defRPr/>
            </a:pPr>
            <a:r>
              <a:rPr lang="tr-TR" altLang="tr-TR" sz="2800" b="1" dirty="0"/>
              <a:t>Ancak;</a:t>
            </a:r>
          </a:p>
          <a:p>
            <a:pPr marL="566928" marR="0" lvl="0" indent="-457200" algn="just" defTabSz="914400" rtl="0" eaLnBrk="1" fontAlgn="auto" latinLnBrk="0" hangingPunct="1">
              <a:lnSpc>
                <a:spcPct val="110000"/>
              </a:lnSpc>
              <a:spcBef>
                <a:spcPct val="20000"/>
              </a:spcBef>
              <a:spcAft>
                <a:spcPts val="0"/>
              </a:spcAft>
              <a:buClr>
                <a:schemeClr val="tx1"/>
              </a:buClr>
              <a:buSzTx/>
              <a:buFont typeface="Wingdings" pitchFamily="2" charset="2"/>
              <a:buChar char="ü"/>
              <a:tabLst/>
              <a:defRPr/>
            </a:pPr>
            <a:r>
              <a:rPr lang="tr-TR" altLang="tr-TR" sz="2800" b="1" dirty="0">
                <a:solidFill>
                  <a:srgbClr val="FF0000"/>
                </a:solidFill>
              </a:rPr>
              <a:t>6552, 6736 ve 7020 sayılı Kanunlar kapsamında </a:t>
            </a:r>
            <a:r>
              <a:rPr lang="tr-TR" altLang="tr-TR" sz="2800" b="1" dirty="0">
                <a:solidFill>
                  <a:schemeClr val="accent1"/>
                </a:solidFill>
              </a:rPr>
              <a:t>ödemeleri devam edenler,</a:t>
            </a:r>
          </a:p>
          <a:p>
            <a:pPr marL="566928" lvl="0" indent="-457200" algn="just">
              <a:lnSpc>
                <a:spcPct val="110000"/>
              </a:lnSpc>
              <a:spcBef>
                <a:spcPct val="20000"/>
              </a:spcBef>
              <a:buClr>
                <a:schemeClr val="tx1"/>
              </a:buClr>
              <a:buFont typeface="Wingdings" pitchFamily="2" charset="2"/>
              <a:buChar char="ü"/>
              <a:defRPr/>
            </a:pPr>
            <a:r>
              <a:rPr lang="tr-TR" altLang="tr-TR" sz="2800" b="1" dirty="0">
                <a:solidFill>
                  <a:schemeClr val="accent1"/>
                </a:solidFill>
              </a:rPr>
              <a:t>6736 sayılı Kanununa göre tahakkuk eden alacaklar,</a:t>
            </a:r>
            <a:r>
              <a:rPr lang="tr-TR" altLang="tr-TR" sz="2800" b="1" dirty="0">
                <a:solidFill>
                  <a:srgbClr val="FF0000"/>
                </a:solidFill>
              </a:rPr>
              <a:t> </a:t>
            </a:r>
            <a:r>
              <a:rPr lang="tr-TR" altLang="tr-TR" sz="2200" b="1" dirty="0">
                <a:solidFill>
                  <a:srgbClr val="FF0000"/>
                </a:solidFill>
              </a:rPr>
              <a:t>(matrah ve vergi artırımı ile işletme kayıtlarının düzeltilmesinden kaynaklanan vergiler)</a:t>
            </a:r>
            <a:endParaRPr lang="tr-TR" altLang="tr-TR" sz="2800" b="1" dirty="0">
              <a:solidFill>
                <a:srgbClr val="FF0000"/>
              </a:solidFill>
            </a:endParaRPr>
          </a:p>
          <a:p>
            <a:pPr marL="566928" marR="0" lvl="0" indent="-457200" algn="just" defTabSz="914400" rtl="0" eaLnBrk="1" fontAlgn="auto" latinLnBrk="0" hangingPunct="1">
              <a:lnSpc>
                <a:spcPct val="110000"/>
              </a:lnSpc>
              <a:spcBef>
                <a:spcPct val="20000"/>
              </a:spcBef>
              <a:spcAft>
                <a:spcPts val="0"/>
              </a:spcAft>
              <a:buClr>
                <a:schemeClr val="tx1"/>
              </a:buClr>
              <a:buSzTx/>
              <a:buFont typeface="Wingdings" pitchFamily="2" charset="2"/>
              <a:buChar char="ü"/>
              <a:tabLst/>
              <a:defRPr/>
            </a:pPr>
            <a:r>
              <a:rPr lang="tr-TR" altLang="tr-TR" sz="2800" b="1" dirty="0">
                <a:solidFill>
                  <a:srgbClr val="FF0000"/>
                </a:solidFill>
              </a:rPr>
              <a:t>Belediye </a:t>
            </a:r>
            <a:r>
              <a:rPr lang="tr-TR" altLang="tr-TR" sz="2800" b="1" dirty="0">
                <a:solidFill>
                  <a:schemeClr val="accent1"/>
                </a:solidFill>
              </a:rPr>
              <a:t>uzlaşma yasalarına </a:t>
            </a:r>
            <a:r>
              <a:rPr lang="tr-TR" altLang="tr-TR" sz="2800" b="1" dirty="0">
                <a:solidFill>
                  <a:srgbClr val="FF0000"/>
                </a:solidFill>
              </a:rPr>
              <a:t>konu alacaklar,</a:t>
            </a:r>
          </a:p>
          <a:p>
            <a:pPr marL="109728" marR="0" lvl="0" algn="just" defTabSz="914400" rtl="0" eaLnBrk="1" fontAlgn="auto" latinLnBrk="0" hangingPunct="1">
              <a:lnSpc>
                <a:spcPct val="110000"/>
              </a:lnSpc>
              <a:spcBef>
                <a:spcPct val="20000"/>
              </a:spcBef>
              <a:spcAft>
                <a:spcPts val="0"/>
              </a:spcAft>
              <a:buClr>
                <a:schemeClr val="tx1"/>
              </a:buClr>
              <a:buSzTx/>
              <a:tabLst/>
              <a:defRPr/>
            </a:pPr>
            <a:r>
              <a:rPr lang="tr-TR" altLang="tr-TR" sz="2800" b="1" dirty="0">
                <a:solidFill>
                  <a:srgbClr val="0070C0"/>
                </a:solidFill>
              </a:rPr>
              <a:t> </a:t>
            </a:r>
            <a:r>
              <a:rPr lang="tr-TR" altLang="tr-TR" sz="2800" b="1" dirty="0"/>
              <a:t>yeni düzenlemeden yararlanamayacaktır.</a:t>
            </a: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kumimoji="0" lang="tr-TR" altLang="tr-TR" sz="2800" b="1" i="0" u="none" strike="noStrike" kern="1200" cap="none" spc="0" normalizeH="0" baseline="0" noProof="0" dirty="0">
              <a:ln>
                <a:noFill/>
              </a:ln>
              <a:solidFill>
                <a:srgbClr val="0070C0"/>
              </a:solidFill>
              <a:effectLst/>
              <a:uLnTx/>
              <a:uFillTx/>
              <a:latin typeface="+mn-lt"/>
              <a:ea typeface="+mn-ea"/>
              <a:cs typeface="+mn-cs"/>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kumimoji="0" lang="tr-TR" altLang="tr-TR" sz="2800" b="1" i="0" u="none" strike="noStrike" kern="1200" cap="none" spc="0" normalizeH="0" baseline="0" noProof="0" dirty="0">
              <a:ln>
                <a:noFill/>
              </a:ln>
              <a:solidFill>
                <a:srgbClr val="0070C0"/>
              </a:solidFill>
              <a:effectLst/>
              <a:uLnTx/>
              <a:uFillTx/>
              <a:latin typeface="+mn-lt"/>
              <a:ea typeface="+mn-ea"/>
              <a:cs typeface="+mn-cs"/>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kumimoji="0" lang="tr-TR" altLang="tr-TR" sz="17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6655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19</a:t>
            </a:fld>
            <a:endParaRPr lang="tr-TR" dirty="0">
              <a:solidFill>
                <a:prstClr val="black">
                  <a:tint val="75000"/>
                </a:prstClr>
              </a:solidFill>
            </a:endParaRPr>
          </a:p>
        </p:txBody>
      </p:sp>
      <p:sp>
        <p:nvSpPr>
          <p:cNvPr id="5" name="Rectangle 3"/>
          <p:cNvSpPr txBox="1">
            <a:spLocks noChangeArrowheads="1"/>
          </p:cNvSpPr>
          <p:nvPr/>
        </p:nvSpPr>
        <p:spPr>
          <a:xfrm>
            <a:off x="785786" y="0"/>
            <a:ext cx="7572428" cy="6429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a:ln>
                  <a:noFill/>
                </a:ln>
                <a:solidFill>
                  <a:schemeClr val="bg1"/>
                </a:solidFill>
                <a:effectLst/>
                <a:uLnTx/>
                <a:uFillTx/>
                <a:latin typeface="+mj-lt"/>
                <a:ea typeface="+mj-ea"/>
                <a:cs typeface="+mj-cs"/>
              </a:rPr>
              <a:t>BAŞVURU, TAKSİT SAYISI VE ÖDEME SÜRESİ </a:t>
            </a:r>
          </a:p>
        </p:txBody>
      </p:sp>
      <p:sp>
        <p:nvSpPr>
          <p:cNvPr id="6" name="Rectangle 2"/>
          <p:cNvSpPr txBox="1">
            <a:spLocks noChangeArrowheads="1"/>
          </p:cNvSpPr>
          <p:nvPr/>
        </p:nvSpPr>
        <p:spPr>
          <a:xfrm>
            <a:off x="357158" y="1071546"/>
            <a:ext cx="8175282" cy="4805726"/>
          </a:xfrm>
          <a:prstGeom prst="rect">
            <a:avLst/>
          </a:prstGeom>
        </p:spPr>
        <p:txBody>
          <a:bodyPr vert="horz" lIns="91440" tIns="45720" rIns="91440" bIns="45720" rtlCol="0">
            <a:normAutofit/>
          </a:bodyPr>
          <a:lstStyle/>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400" b="1" i="0" u="none" strike="noStrike" kern="1200" cap="none" spc="0" normalizeH="0" baseline="0" noProof="0" dirty="0">
                <a:ln>
                  <a:noFill/>
                </a:ln>
                <a:solidFill>
                  <a:srgbClr val="C00000"/>
                </a:solidFill>
                <a:effectLst/>
                <a:uLnTx/>
                <a:uFillTx/>
                <a:latin typeface="+mn-lt"/>
                <a:ea typeface="+mn-ea"/>
                <a:cs typeface="+mn-cs"/>
              </a:rPr>
              <a:t>Başvurular,</a:t>
            </a:r>
          </a:p>
          <a:p>
            <a:pPr marL="0" marR="0" lvl="0"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754380" marR="0" lvl="1" indent="-342900" algn="just" defTabSz="914400" rtl="0" eaLnBrk="1" fontAlgn="auto" latinLnBrk="0" hangingPunct="1">
              <a:lnSpc>
                <a:spcPct val="100000"/>
              </a:lnSpc>
              <a:spcBef>
                <a:spcPts val="0"/>
              </a:spcBef>
              <a:spcAft>
                <a:spcPts val="200"/>
              </a:spcAft>
              <a:buClr>
                <a:srgbClr val="FF0000"/>
              </a:buClr>
              <a:buSzTx/>
              <a:buFont typeface="Wingdings" pitchFamily="2" charset="2"/>
              <a:buChar char="ü"/>
              <a:tabLst/>
              <a:defRPr/>
            </a:pPr>
            <a:r>
              <a:rPr kumimoji="0" lang="tr-TR" altLang="tr-TR" sz="2400" b="1" i="0" u="none" strike="noStrike" kern="1200" cap="none" spc="0" normalizeH="0" baseline="0" noProof="0" dirty="0">
                <a:ln>
                  <a:noFill/>
                </a:ln>
                <a:solidFill>
                  <a:srgbClr val="FF0000"/>
                </a:solidFill>
                <a:effectLst/>
                <a:uLnTx/>
                <a:uFillTx/>
                <a:latin typeface="+mn-lt"/>
                <a:ea typeface="+mn-ea"/>
                <a:cs typeface="+mn-cs"/>
              </a:rPr>
              <a:t>31 ARALIK 2020</a:t>
            </a:r>
            <a:r>
              <a:rPr kumimoji="0" lang="tr-TR" altLang="tr-TR" sz="2400" b="1" i="0" u="none" strike="noStrike" kern="1200" cap="none" spc="0" normalizeH="0" baseline="0" noProof="0" dirty="0">
                <a:ln>
                  <a:noFill/>
                </a:ln>
                <a:solidFill>
                  <a:srgbClr val="0070C0"/>
                </a:solidFill>
                <a:effectLst/>
                <a:uLnTx/>
                <a:uFillTx/>
                <a:latin typeface="+mn-lt"/>
                <a:ea typeface="+mn-ea"/>
                <a:cs typeface="+mn-cs"/>
              </a:rPr>
              <a:t> tarihine kadar ilgili idareye</a:t>
            </a:r>
          </a:p>
          <a:p>
            <a:pPr marL="457200" marR="0" lvl="1"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2400" b="1" i="0" u="none" strike="noStrike" kern="1200" cap="none" spc="0" normalizeH="0" baseline="0" noProof="0" dirty="0">
              <a:ln>
                <a:noFill/>
              </a:ln>
              <a:solidFill>
                <a:schemeClr val="tx1"/>
              </a:solidFill>
              <a:effectLst/>
              <a:uLnTx/>
              <a:uFillTx/>
              <a:latin typeface="+mn-lt"/>
              <a:ea typeface="+mn-ea"/>
              <a:cs typeface="+mn-cs"/>
            </a:endParaRPr>
          </a:p>
          <a:p>
            <a:pPr marL="658368" marR="0" lvl="1" indent="-246888" algn="just" defTabSz="914400" rtl="0" eaLnBrk="1" fontAlgn="auto" latinLnBrk="0" hangingPunct="1">
              <a:lnSpc>
                <a:spcPct val="80000"/>
              </a:lnSpc>
              <a:spcBef>
                <a:spcPct val="20000"/>
              </a:spcBef>
              <a:spcAft>
                <a:spcPts val="0"/>
              </a:spcAft>
              <a:buClr>
                <a:schemeClr val="tx1"/>
              </a:buClr>
              <a:buSzTx/>
              <a:buFontTx/>
              <a:buChar char="•"/>
              <a:tabLst/>
              <a:defRPr/>
            </a:pPr>
            <a:endParaRPr kumimoji="0" lang="tr-TR" altLang="tr-TR" sz="4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400" b="1" i="0" u="none" strike="noStrike" kern="1200" cap="none" spc="0" normalizeH="0" baseline="0" noProof="0" dirty="0">
                <a:ln>
                  <a:noFill/>
                </a:ln>
                <a:solidFill>
                  <a:srgbClr val="C00000"/>
                </a:solidFill>
                <a:effectLst/>
                <a:uLnTx/>
                <a:uFillTx/>
                <a:latin typeface="+mn-lt"/>
                <a:ea typeface="+mn-ea"/>
                <a:cs typeface="+mn-cs"/>
              </a:rPr>
              <a:t>Ödemeler,</a:t>
            </a:r>
          </a:p>
          <a:p>
            <a:pPr marL="0" marR="0" lvl="0"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754380" lvl="1" indent="-342900" algn="just">
              <a:spcAft>
                <a:spcPts val="200"/>
              </a:spcAft>
              <a:buClr>
                <a:schemeClr val="accent1"/>
              </a:buClr>
              <a:buFont typeface="Wingdings" pitchFamily="2" charset="2"/>
              <a:buChar char="ü"/>
              <a:defRPr/>
            </a:pPr>
            <a:r>
              <a:rPr kumimoji="0" lang="tr-TR" altLang="tr-TR" sz="2400" b="1" i="0" u="none" strike="noStrike" kern="1200" cap="none" spc="0" normalizeH="0" baseline="0" noProof="0" dirty="0">
                <a:ln>
                  <a:noFill/>
                </a:ln>
                <a:solidFill>
                  <a:srgbClr val="0070C0"/>
                </a:solidFill>
                <a:effectLst/>
                <a:uLnTx/>
                <a:uFillTx/>
                <a:latin typeface="+mn-lt"/>
                <a:ea typeface="+mn-ea"/>
                <a:cs typeface="+mn-cs"/>
              </a:rPr>
              <a:t>Hazine ve Maliye, Ticaret (Gümrük), il özel idareleri, belediyeler ve </a:t>
            </a:r>
            <a:r>
              <a:rPr kumimoji="0" lang="tr-TR" altLang="tr-TR" sz="2400" b="1" i="0" u="none" strike="noStrike" kern="1200" cap="none" spc="0" normalizeH="0" baseline="0" noProof="0" dirty="0" err="1">
                <a:ln>
                  <a:noFill/>
                </a:ln>
                <a:solidFill>
                  <a:srgbClr val="0070C0"/>
                </a:solidFill>
                <a:effectLst/>
                <a:uLnTx/>
                <a:uFillTx/>
                <a:latin typeface="+mn-lt"/>
                <a:ea typeface="+mn-ea"/>
                <a:cs typeface="+mn-cs"/>
              </a:rPr>
              <a:t>YİKOB’lar</a:t>
            </a:r>
            <a:r>
              <a:rPr kumimoji="0" lang="tr-TR" altLang="tr-TR" sz="2400" b="1" i="0" u="none" strike="noStrike" kern="1200" cap="none" spc="0" normalizeH="0" baseline="0" noProof="0" dirty="0">
                <a:ln>
                  <a:noFill/>
                </a:ln>
                <a:solidFill>
                  <a:srgbClr val="0070C0"/>
                </a:solidFill>
                <a:effectLst/>
                <a:uLnTx/>
                <a:uFillTx/>
                <a:latin typeface="+mn-lt"/>
                <a:ea typeface="+mn-ea"/>
                <a:cs typeface="+mn-cs"/>
              </a:rPr>
              <a:t> için </a:t>
            </a:r>
            <a:r>
              <a:rPr lang="tr-TR" altLang="tr-TR" sz="2400" b="1" dirty="0">
                <a:solidFill>
                  <a:srgbClr val="0070C0"/>
                </a:solidFill>
              </a:rPr>
              <a:t>(31 Ocak 2021 Pazara rastladığından) </a:t>
            </a:r>
            <a:r>
              <a:rPr lang="tr-TR" altLang="tr-TR" sz="2400" b="1" dirty="0">
                <a:solidFill>
                  <a:srgbClr val="FF0000"/>
                </a:solidFill>
              </a:rPr>
              <a:t>1 ŞUBAT 2021</a:t>
            </a:r>
          </a:p>
          <a:p>
            <a:pPr marL="754380" lvl="1" indent="-342900" algn="just">
              <a:spcAft>
                <a:spcPts val="200"/>
              </a:spcAft>
              <a:buClr>
                <a:schemeClr val="accent1"/>
              </a:buClr>
              <a:buFont typeface="Wingdings" pitchFamily="2" charset="2"/>
              <a:buChar char="ü"/>
              <a:defRPr/>
            </a:pPr>
            <a:r>
              <a:rPr kumimoji="0" lang="tr-TR" altLang="tr-TR" sz="2400" b="1" i="0" u="none" strike="noStrike" kern="1200" cap="none" spc="0" normalizeH="0" baseline="0" noProof="0" dirty="0">
                <a:ln>
                  <a:noFill/>
                </a:ln>
                <a:solidFill>
                  <a:srgbClr val="0070C0"/>
                </a:solidFill>
                <a:effectLst/>
                <a:uLnTx/>
                <a:uFillTx/>
                <a:latin typeface="+mn-lt"/>
                <a:ea typeface="+mn-ea"/>
                <a:cs typeface="+mn-cs"/>
              </a:rPr>
              <a:t>SGK için</a:t>
            </a:r>
            <a:r>
              <a:rPr lang="tr-TR" altLang="tr-TR" sz="2400" b="1" dirty="0">
                <a:solidFill>
                  <a:srgbClr val="0070C0"/>
                </a:solidFill>
              </a:rPr>
              <a:t> (28 Şubat 2021 Pazara rastladığından)</a:t>
            </a:r>
            <a:r>
              <a:rPr kumimoji="0" lang="tr-TR" altLang="tr-TR" sz="2400" b="1" i="0" u="none" strike="noStrike" kern="1200" cap="none" spc="0" normalizeH="0" baseline="0" noProof="0" dirty="0">
                <a:ln>
                  <a:noFill/>
                </a:ln>
                <a:solidFill>
                  <a:srgbClr val="0070C0"/>
                </a:solidFill>
                <a:effectLst/>
                <a:uLnTx/>
                <a:uFillTx/>
                <a:latin typeface="+mn-lt"/>
                <a:ea typeface="+mn-ea"/>
                <a:cs typeface="+mn-cs"/>
              </a:rPr>
              <a:t> </a:t>
            </a:r>
            <a:r>
              <a:rPr kumimoji="0" lang="tr-TR" altLang="tr-TR" sz="2400" b="1" i="0" u="none" strike="noStrike" kern="1200" cap="none" spc="0" normalizeH="0" baseline="0" noProof="0" dirty="0">
                <a:ln>
                  <a:noFill/>
                </a:ln>
                <a:solidFill>
                  <a:srgbClr val="FF0000"/>
                </a:solidFill>
                <a:effectLst/>
                <a:uLnTx/>
                <a:uFillTx/>
                <a:latin typeface="+mn-lt"/>
                <a:ea typeface="+mn-ea"/>
                <a:cs typeface="+mn-cs"/>
              </a:rPr>
              <a:t>1 MART 2021</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400" b="1" i="0" u="none" strike="noStrike" kern="1200" cap="none" spc="0" normalizeH="0" baseline="0" noProof="0" dirty="0">
                <a:ln>
                  <a:noFill/>
                </a:ln>
                <a:solidFill>
                  <a:srgbClr val="0070C0"/>
                </a:solidFill>
                <a:effectLst/>
                <a:uLnTx/>
                <a:uFillTx/>
                <a:latin typeface="+mn-lt"/>
                <a:ea typeface="+mn-ea"/>
                <a:cs typeface="+mn-cs"/>
              </a:rPr>
              <a:t>Peşin ödeme - taksitle ödeme seçeneği</a:t>
            </a:r>
          </a:p>
        </p:txBody>
      </p:sp>
    </p:spTree>
    <p:extLst>
      <p:ext uri="{BB962C8B-B14F-4D97-AF65-F5344CB8AC3E}">
        <p14:creationId xmlns:p14="http://schemas.microsoft.com/office/powerpoint/2010/main" val="286456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435280" cy="5289451"/>
          </a:xfrm>
        </p:spPr>
        <p:txBody>
          <a:bodyPr anchor="ctr">
            <a:normAutofit/>
          </a:bodyPr>
          <a:lstStyle/>
          <a:p>
            <a:pPr marL="0" indent="0" algn="ctr">
              <a:buNone/>
            </a:pPr>
            <a:r>
              <a:rPr lang="tr-TR" sz="3600" b="1" dirty="0">
                <a:solidFill>
                  <a:srgbClr val="FF0000"/>
                </a:solidFill>
              </a:rPr>
              <a:t>17/11/2020</a:t>
            </a:r>
            <a:r>
              <a:rPr lang="tr-TR" sz="3600" b="1" dirty="0">
                <a:solidFill>
                  <a:srgbClr val="0070C0"/>
                </a:solidFill>
              </a:rPr>
              <a:t> TARİHİNDE YÜRÜRLÜĞE GİREN 7256 SAYILI KANUNUN BAZI ALACAKLARIN YENİDEN YAPILANDIRILMASINA İLİŞKİN HÜKÜMLERİ </a:t>
            </a: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2</a:t>
            </a:fld>
            <a:endParaRPr lang="tr-TR">
              <a:solidFill>
                <a:prstClr val="black">
                  <a:tint val="75000"/>
                </a:prstClr>
              </a:solidFill>
            </a:endParaRPr>
          </a:p>
        </p:txBody>
      </p:sp>
    </p:spTree>
    <p:extLst>
      <p:ext uri="{BB962C8B-B14F-4D97-AF65-F5344CB8AC3E}">
        <p14:creationId xmlns:p14="http://schemas.microsoft.com/office/powerpoint/2010/main" val="101855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20</a:t>
            </a:fld>
            <a:endParaRPr lang="tr-TR" dirty="0">
              <a:solidFill>
                <a:prstClr val="black">
                  <a:tint val="75000"/>
                </a:prstClr>
              </a:solidFill>
            </a:endParaRPr>
          </a:p>
        </p:txBody>
      </p:sp>
      <p:sp>
        <p:nvSpPr>
          <p:cNvPr id="6" name="Rectangle 3"/>
          <p:cNvSpPr txBox="1">
            <a:spLocks noChangeArrowheads="1"/>
          </p:cNvSpPr>
          <p:nvPr/>
        </p:nvSpPr>
        <p:spPr>
          <a:xfrm>
            <a:off x="1357290" y="142852"/>
            <a:ext cx="6696744"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a:ln>
                  <a:noFill/>
                </a:ln>
                <a:solidFill>
                  <a:schemeClr val="bg1"/>
                </a:solidFill>
                <a:effectLst/>
                <a:uLnTx/>
                <a:uFillTx/>
                <a:latin typeface="+mj-lt"/>
                <a:ea typeface="+mj-ea"/>
                <a:cs typeface="+mj-cs"/>
              </a:rPr>
              <a:t>TAKSİTLİ ÖDEMELER</a:t>
            </a:r>
          </a:p>
        </p:txBody>
      </p:sp>
      <p:sp>
        <p:nvSpPr>
          <p:cNvPr id="7" name="Rectangle 2"/>
          <p:cNvSpPr txBox="1">
            <a:spLocks noChangeArrowheads="1"/>
          </p:cNvSpPr>
          <p:nvPr/>
        </p:nvSpPr>
        <p:spPr>
          <a:xfrm>
            <a:off x="428596" y="1052736"/>
            <a:ext cx="8496944" cy="5544616"/>
          </a:xfrm>
          <a:prstGeom prst="rect">
            <a:avLst/>
          </a:prstGeom>
        </p:spPr>
        <p:txBody>
          <a:bodyPr vert="horz" lIns="91440" tIns="45720" rIns="91440" bIns="45720" rtlCol="0">
            <a:noAutofit/>
          </a:bodyPr>
          <a:lstStyle/>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000" b="1" i="0" u="none" strike="noStrike" kern="1200" cap="none" spc="0" normalizeH="0" baseline="0" noProof="0" dirty="0">
                <a:ln>
                  <a:noFill/>
                </a:ln>
                <a:solidFill>
                  <a:srgbClr val="C00000"/>
                </a:solidFill>
                <a:effectLst/>
                <a:uLnTx/>
                <a:uFillTx/>
                <a:latin typeface="+mn-lt"/>
                <a:ea typeface="+mn-ea"/>
                <a:cs typeface="+mn-cs"/>
              </a:rPr>
              <a:t>TAKSİT SAYISI</a:t>
            </a:r>
          </a:p>
          <a:p>
            <a:pPr marL="1019493" marR="0" lvl="2"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6, 9, 12, 18 </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taksit</a:t>
            </a:r>
          </a:p>
          <a:p>
            <a:pPr marL="1019493" marR="0" lvl="2"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Taksitler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iki ayda </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bir</a:t>
            </a:r>
          </a:p>
          <a:p>
            <a:pPr marL="1019493" marR="0" lvl="2"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İl özel idareleri ve spor kulüpleri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iki ayda bir </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azami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36</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 taksit</a:t>
            </a:r>
          </a:p>
          <a:p>
            <a:pPr marL="1019493" marR="0" lvl="2"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Belediyeler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aylık</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 olmak üzere azami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120</a:t>
            </a: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 taksit</a:t>
            </a:r>
          </a:p>
          <a:p>
            <a:pPr marL="0" marR="0" lvl="0"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000" b="1" i="0" u="none" strike="noStrike" kern="1200" cap="none" spc="0" normalizeH="0" baseline="0" noProof="0" dirty="0">
                <a:ln>
                  <a:noFill/>
                </a:ln>
                <a:solidFill>
                  <a:schemeClr val="tx1"/>
                </a:solidFill>
                <a:effectLst/>
                <a:uLnTx/>
                <a:uFillTx/>
                <a:latin typeface="+mn-lt"/>
                <a:ea typeface="+mn-ea"/>
                <a:cs typeface="+mn-cs"/>
              </a:rPr>
              <a:t>Taksitlerin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kredi  kartıyla </a:t>
            </a:r>
            <a:r>
              <a:rPr kumimoji="0" lang="tr-TR" altLang="tr-TR" sz="2000" b="1" i="0" u="none" strike="noStrike" kern="1200" cap="none" spc="0" normalizeH="0" baseline="0" noProof="0" dirty="0">
                <a:ln>
                  <a:noFill/>
                </a:ln>
                <a:solidFill>
                  <a:schemeClr val="tx1"/>
                </a:solidFill>
                <a:effectLst/>
                <a:uLnTx/>
                <a:uFillTx/>
                <a:latin typeface="+mn-lt"/>
                <a:ea typeface="+mn-ea"/>
                <a:cs typeface="+mn-cs"/>
              </a:rPr>
              <a:t>ödenmesi imkanı</a:t>
            </a:r>
          </a:p>
          <a:p>
            <a:pPr marL="0" marR="0" lvl="0"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000" b="1" i="0" u="none" strike="noStrike" kern="1200" cap="none" spc="0" normalizeH="0" baseline="0" noProof="0" dirty="0">
                <a:ln>
                  <a:noFill/>
                </a:ln>
                <a:solidFill>
                  <a:srgbClr val="C00000"/>
                </a:solidFill>
                <a:effectLst/>
                <a:uLnTx/>
                <a:uFillTx/>
                <a:latin typeface="+mn-lt"/>
                <a:ea typeface="+mn-ea"/>
                <a:cs typeface="+mn-cs"/>
              </a:rPr>
              <a:t>KATSAYILAR</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  6 taksitte 12 ayda yapılacak ödemelerde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1,045</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  9 taksitte 18 ayda yapılacak ödemelerde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1,083</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12 taksitte 24 ayda yapılacak ödemelerde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1,105</a:t>
            </a:r>
          </a:p>
          <a:p>
            <a:pPr marL="754380" marR="0" lvl="1" indent="-342900" algn="just" defTabSz="914400" rtl="0" eaLnBrk="1" fontAlgn="auto" latinLnBrk="0" hangingPunct="1">
              <a:lnSpc>
                <a:spcPct val="100000"/>
              </a:lnSpc>
              <a:spcBef>
                <a:spcPts val="0"/>
              </a:spcBef>
              <a:spcAft>
                <a:spcPts val="200"/>
              </a:spcAft>
              <a:buClr>
                <a:schemeClr val="accent1"/>
              </a:buClr>
              <a:buSzTx/>
              <a:buFont typeface="Wingdings" pitchFamily="2" charset="2"/>
              <a:buChar char="ü"/>
              <a:tabLst/>
              <a:defRPr/>
            </a:pPr>
            <a:r>
              <a:rPr kumimoji="0" lang="tr-TR" altLang="tr-TR" sz="2000" b="1" i="0" u="none" strike="noStrike" kern="1200" cap="none" spc="0" normalizeH="0" baseline="0" noProof="0" dirty="0">
                <a:ln>
                  <a:noFill/>
                </a:ln>
                <a:solidFill>
                  <a:srgbClr val="0070C0"/>
                </a:solidFill>
                <a:effectLst/>
                <a:uLnTx/>
                <a:uFillTx/>
                <a:latin typeface="+mn-lt"/>
                <a:ea typeface="+mn-ea"/>
                <a:cs typeface="+mn-cs"/>
              </a:rPr>
              <a:t>18 taksitte 36 ayda yapılacak ödemelerde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1,15</a:t>
            </a:r>
          </a:p>
          <a:p>
            <a:pPr marL="457200" marR="0" lvl="1" indent="0" algn="just" defTabSz="914400" rtl="0" eaLnBrk="1" fontAlgn="auto" latinLnBrk="0" hangingPunct="1">
              <a:lnSpc>
                <a:spcPct val="80000"/>
              </a:lnSpc>
              <a:spcBef>
                <a:spcPct val="20000"/>
              </a:spcBef>
              <a:spcAft>
                <a:spcPts val="0"/>
              </a:spcAft>
              <a:buClr>
                <a:schemeClr val="tx1"/>
              </a:buClr>
              <a:buSzTx/>
              <a:buFont typeface="Wingdings" pitchFamily="2" charset="2"/>
              <a:buNone/>
              <a:tabLst/>
              <a:defRPr/>
            </a:pPr>
            <a:endParaRPr kumimoji="0" lang="tr-TR" altLang="tr-TR" sz="900" b="1" i="0" u="none" strike="noStrike" kern="1200" cap="none" spc="0" normalizeH="0" baseline="0" noProof="0" dirty="0">
              <a:ln>
                <a:noFill/>
              </a:ln>
              <a:solidFill>
                <a:schemeClr val="tx1"/>
              </a:solidFill>
              <a:effectLst/>
              <a:uLnTx/>
              <a:uFillTx/>
              <a:latin typeface="+mn-lt"/>
              <a:ea typeface="+mn-ea"/>
              <a:cs typeface="+mn-cs"/>
            </a:endParaRPr>
          </a:p>
          <a:p>
            <a:pPr marL="358775" marR="0" lvl="1" indent="-246888"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Belediyelerin taksitleri </a:t>
            </a:r>
            <a:r>
              <a:rPr kumimoji="0" lang="tr-TR" altLang="tr-TR" sz="2000" b="1" i="0" u="none" strike="noStrike" kern="1200" cap="none" spc="0" normalizeH="0" baseline="0" noProof="0" dirty="0">
                <a:ln>
                  <a:noFill/>
                </a:ln>
                <a:solidFill>
                  <a:schemeClr val="tx1"/>
                </a:solidFill>
                <a:effectLst/>
                <a:uLnTx/>
                <a:uFillTx/>
                <a:latin typeface="+mn-lt"/>
                <a:ea typeface="+mn-ea"/>
                <a:cs typeface="+mn-cs"/>
              </a:rPr>
              <a:t>genel bütçe vergi gelirlerinden ayrılan </a:t>
            </a:r>
            <a:r>
              <a:rPr kumimoji="0" lang="tr-TR" altLang="tr-TR" sz="2000" b="1" i="0" u="none" strike="noStrike" kern="1200" cap="none" spc="0" normalizeH="0" baseline="0" noProof="0" dirty="0">
                <a:ln>
                  <a:noFill/>
                </a:ln>
                <a:solidFill>
                  <a:srgbClr val="FF0000"/>
                </a:solidFill>
                <a:effectLst/>
                <a:uLnTx/>
                <a:uFillTx/>
                <a:latin typeface="+mn-lt"/>
                <a:ea typeface="+mn-ea"/>
                <a:cs typeface="+mn-cs"/>
              </a:rPr>
              <a:t>paylardan</a:t>
            </a:r>
            <a:r>
              <a:rPr kumimoji="0" lang="tr-TR" altLang="tr-TR" sz="2000" b="1" i="0" u="none" strike="noStrike" kern="1200" cap="none" spc="0" normalizeH="0" baseline="0" noProof="0" dirty="0">
                <a:ln>
                  <a:noFill/>
                </a:ln>
                <a:solidFill>
                  <a:schemeClr val="tx1"/>
                </a:solidFill>
                <a:effectLst/>
                <a:uLnTx/>
                <a:uFillTx/>
                <a:latin typeface="+mn-lt"/>
                <a:ea typeface="+mn-ea"/>
                <a:cs typeface="+mn-cs"/>
              </a:rPr>
              <a:t> kesinti suretiyle tahsil edilecek.</a:t>
            </a:r>
          </a:p>
        </p:txBody>
      </p:sp>
    </p:spTree>
    <p:extLst>
      <p:ext uri="{BB962C8B-B14F-4D97-AF65-F5344CB8AC3E}">
        <p14:creationId xmlns:p14="http://schemas.microsoft.com/office/powerpoint/2010/main" val="286456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21</a:t>
            </a:fld>
            <a:endParaRPr lang="tr-TR" dirty="0">
              <a:solidFill>
                <a:prstClr val="black">
                  <a:tint val="75000"/>
                </a:prstClr>
              </a:solidFill>
            </a:endParaRPr>
          </a:p>
        </p:txBody>
      </p:sp>
      <p:sp>
        <p:nvSpPr>
          <p:cNvPr id="6" name="Rectangle 3"/>
          <p:cNvSpPr txBox="1">
            <a:spLocks noChangeArrowheads="1"/>
          </p:cNvSpPr>
          <p:nvPr/>
        </p:nvSpPr>
        <p:spPr>
          <a:xfrm>
            <a:off x="1357290" y="142852"/>
            <a:ext cx="6696744" cy="432048"/>
          </a:xfrm>
          <a:prstGeom prst="rect">
            <a:avLst/>
          </a:prstGeom>
        </p:spPr>
        <p:txBody>
          <a:bodyPr vert="horz" lIns="91440" tIns="45720" rIns="91440" bIns="45720" rtlCol="0" anchor="ctr">
            <a:noAutofit/>
          </a:bodyPr>
          <a:lstStyle/>
          <a:p>
            <a:pPr algn="ctr">
              <a:spcBef>
                <a:spcPct val="0"/>
              </a:spcBef>
              <a:defRPr/>
            </a:pPr>
            <a:r>
              <a:rPr lang="tr-TR" altLang="tr-TR" sz="3200" b="1" dirty="0">
                <a:solidFill>
                  <a:prstClr val="white"/>
                </a:solidFill>
              </a:rPr>
              <a:t>İNDİRİMLİ ÖDEME İMKANLARI</a:t>
            </a:r>
          </a:p>
        </p:txBody>
      </p:sp>
      <p:sp>
        <p:nvSpPr>
          <p:cNvPr id="8" name="Rectangle 2"/>
          <p:cNvSpPr txBox="1">
            <a:spLocks noChangeArrowheads="1"/>
          </p:cNvSpPr>
          <p:nvPr/>
        </p:nvSpPr>
        <p:spPr>
          <a:xfrm>
            <a:off x="251520" y="1124744"/>
            <a:ext cx="8640960"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20000"/>
              </a:lnSpc>
              <a:spcBef>
                <a:spcPts val="0"/>
              </a:spcBef>
              <a:spcAft>
                <a:spcPts val="0"/>
              </a:spcAft>
              <a:buClr>
                <a:srgbClr val="C00000"/>
              </a:buClr>
              <a:buSzTx/>
              <a:buFont typeface="Wingdings" pitchFamily="2" charset="2"/>
              <a:buChar char="Ø"/>
              <a:tabLst/>
              <a:defRPr/>
            </a:pPr>
            <a:r>
              <a:rPr kumimoji="0" lang="tr-TR" altLang="tr-TR" sz="2150" b="1" i="0" u="none" strike="noStrike" kern="1200" cap="none" spc="0" normalizeH="0" baseline="0" noProof="0" dirty="0">
                <a:ln>
                  <a:noFill/>
                </a:ln>
                <a:solidFill>
                  <a:srgbClr val="C00000"/>
                </a:solidFill>
                <a:effectLst/>
                <a:uLnTx/>
                <a:uFillTx/>
                <a:latin typeface="Calibri"/>
                <a:ea typeface="+mn-ea"/>
                <a:cs typeface="+mn-cs"/>
              </a:rPr>
              <a:t>ÖDEMENİN PEŞİN YAPILMASI HALİNDE</a:t>
            </a: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Yİ-ÜFE tutarının </a:t>
            </a:r>
            <a:r>
              <a:rPr kumimoji="0" lang="tr-TR" sz="2150" b="1" i="0" u="none" strike="noStrike" kern="1200" cap="none" spc="0" normalizeH="0" baseline="0" noProof="0" dirty="0">
                <a:ln>
                  <a:noFill/>
                </a:ln>
                <a:solidFill>
                  <a:srgbClr val="0070C0"/>
                </a:solidFill>
                <a:effectLst/>
                <a:uLnTx/>
                <a:uFillTx/>
                <a:latin typeface="Calibri"/>
                <a:ea typeface="+mn-ea"/>
                <a:cs typeface="+mn-cs"/>
              </a:rPr>
              <a:t>%90’ından </a:t>
            </a: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vazgeçilecek</a:t>
            </a: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Kapsama giren idari para cezalarından </a:t>
            </a:r>
            <a:r>
              <a:rPr kumimoji="0" lang="tr-TR" sz="2150" b="1" i="0" u="none" strike="noStrike" kern="1200" cap="none" spc="0" normalizeH="0" baseline="0" noProof="0" dirty="0">
                <a:ln>
                  <a:noFill/>
                </a:ln>
                <a:solidFill>
                  <a:srgbClr val="0070C0"/>
                </a:solidFill>
                <a:effectLst/>
                <a:uLnTx/>
                <a:uFillTx/>
                <a:latin typeface="Calibri"/>
                <a:ea typeface="+mn-ea"/>
                <a:cs typeface="+mn-cs"/>
              </a:rPr>
              <a:t>%25 </a:t>
            </a: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oranında indirim yapılacak</a:t>
            </a: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Sadece Yİ-ÜFE’den oluşan alacaktan </a:t>
            </a:r>
            <a:r>
              <a:rPr kumimoji="0" lang="tr-TR" sz="2150" b="1" i="0" u="none" strike="noStrike" kern="1200" cap="none" spc="0" normalizeH="0" baseline="0" noProof="0" dirty="0">
                <a:ln>
                  <a:noFill/>
                </a:ln>
                <a:solidFill>
                  <a:srgbClr val="0070C0"/>
                </a:solidFill>
                <a:effectLst/>
                <a:uLnTx/>
                <a:uFillTx/>
                <a:latin typeface="Calibri"/>
                <a:ea typeface="+mn-ea"/>
                <a:cs typeface="+mn-cs"/>
              </a:rPr>
              <a:t>%50 </a:t>
            </a: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oranında indirim yapılacak</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tr-TR" sz="15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altLang="tr-TR" sz="2150" b="1" i="0" u="none" strike="noStrike" kern="1200" cap="none" spc="0" normalizeH="0" baseline="0" noProof="0" dirty="0">
                <a:ln>
                  <a:noFill/>
                </a:ln>
                <a:solidFill>
                  <a:srgbClr val="C00000"/>
                </a:solidFill>
                <a:effectLst/>
                <a:uLnTx/>
                <a:uFillTx/>
                <a:latin typeface="Calibri"/>
                <a:ea typeface="+mn-ea"/>
                <a:cs typeface="+mn-cs"/>
              </a:rPr>
              <a:t>ÖDEMENİN İLK İKİ TAKSİT SÜRESİ İÇİNDE YAPILMASI HALİNDE</a:t>
            </a:r>
            <a:endParaRPr kumimoji="0" lang="tr-TR" altLang="tr-TR" sz="2150" b="1" i="0" u="none" strike="noStrike" kern="1200" cap="none" spc="0" normalizeH="0" baseline="0" noProof="0" dirty="0">
              <a:ln>
                <a:noFill/>
              </a:ln>
              <a:solidFill>
                <a:sysClr val="windowText" lastClr="000000"/>
              </a:solidFill>
              <a:effectLst/>
              <a:uLnTx/>
              <a:uFillTx/>
              <a:latin typeface="Calibri"/>
              <a:ea typeface="+mn-ea"/>
              <a:cs typeface="+mn-cs"/>
            </a:endParaRP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Yİ-ÜFE tutarının </a:t>
            </a:r>
            <a:r>
              <a:rPr kumimoji="0" lang="tr-TR" sz="2150" b="1" i="0" u="none" strike="noStrike" kern="1200" cap="none" spc="0" normalizeH="0" baseline="0" noProof="0" dirty="0">
                <a:ln>
                  <a:noFill/>
                </a:ln>
                <a:solidFill>
                  <a:srgbClr val="0070C0"/>
                </a:solidFill>
                <a:effectLst/>
                <a:uLnTx/>
                <a:uFillTx/>
                <a:latin typeface="Calibri"/>
                <a:ea typeface="+mn-ea"/>
                <a:cs typeface="+mn-cs"/>
              </a:rPr>
              <a:t>%50’sinden </a:t>
            </a: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vazgeçilecek</a:t>
            </a: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Kapsama giren idari para cezalarından </a:t>
            </a:r>
            <a:r>
              <a:rPr kumimoji="0" lang="tr-TR" sz="2150" b="1" i="0" u="none" strike="noStrike" kern="1200" cap="none" spc="0" normalizeH="0" baseline="0" noProof="0" dirty="0">
                <a:ln>
                  <a:noFill/>
                </a:ln>
                <a:solidFill>
                  <a:srgbClr val="0070C0"/>
                </a:solidFill>
                <a:effectLst/>
                <a:uLnTx/>
                <a:uFillTx/>
                <a:latin typeface="Calibri"/>
                <a:ea typeface="+mn-ea"/>
                <a:cs typeface="+mn-cs"/>
              </a:rPr>
              <a:t>%12,5 </a:t>
            </a: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oranında indirim yapılacak</a:t>
            </a:r>
          </a:p>
          <a:p>
            <a:pPr marL="627063" marR="0" lvl="0" indent="-265113"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Sadece Yİ-ÜFE’den oluşan alacaktan </a:t>
            </a:r>
            <a:r>
              <a:rPr kumimoji="0" lang="tr-TR" sz="2150" b="1" i="0" u="none" strike="noStrike" kern="1200" cap="none" spc="0" normalizeH="0" baseline="0" noProof="0" dirty="0">
                <a:ln>
                  <a:noFill/>
                </a:ln>
                <a:solidFill>
                  <a:srgbClr val="0070C0"/>
                </a:solidFill>
                <a:effectLst/>
                <a:uLnTx/>
                <a:uFillTx/>
                <a:latin typeface="Calibri"/>
                <a:ea typeface="+mn-ea"/>
                <a:cs typeface="+mn-cs"/>
              </a:rPr>
              <a:t>%25 </a:t>
            </a:r>
            <a:r>
              <a:rPr kumimoji="0" lang="tr-TR" sz="2150" b="1" i="0" u="none" strike="noStrike" kern="1200" cap="none" spc="0" normalizeH="0" baseline="0" noProof="0" dirty="0">
                <a:ln>
                  <a:noFill/>
                </a:ln>
                <a:solidFill>
                  <a:sysClr val="windowText" lastClr="000000"/>
                </a:solidFill>
                <a:effectLst/>
                <a:uLnTx/>
                <a:uFillTx/>
                <a:latin typeface="Calibri"/>
                <a:ea typeface="+mn-ea"/>
                <a:cs typeface="+mn-cs"/>
              </a:rPr>
              <a:t>oranında indirim yapılacak</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tr-TR" sz="15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150" b="1" i="0" u="none" strike="noStrike" kern="1200" cap="none" spc="0" normalizeH="0" baseline="0" noProof="0" dirty="0">
                <a:ln>
                  <a:noFill/>
                </a:ln>
                <a:solidFill>
                  <a:schemeClr val="tx1"/>
                </a:solidFill>
                <a:effectLst/>
                <a:uLnTx/>
                <a:uFillTx/>
                <a:latin typeface="Calibri"/>
                <a:ea typeface="+mn-ea"/>
                <a:cs typeface="+mn-cs"/>
              </a:rPr>
              <a:t>Her</a:t>
            </a:r>
            <a:r>
              <a:rPr kumimoji="0" lang="tr-TR" sz="2150" b="1" i="0" u="none" strike="noStrike" kern="1200" cap="none" spc="0" normalizeH="0" baseline="0" noProof="0" dirty="0">
                <a:ln>
                  <a:noFill/>
                </a:ln>
                <a:solidFill>
                  <a:srgbClr val="C00000"/>
                </a:solidFill>
                <a:effectLst/>
                <a:uLnTx/>
                <a:uFillTx/>
                <a:latin typeface="Calibri"/>
                <a:ea typeface="+mn-ea"/>
                <a:cs typeface="+mn-cs"/>
              </a:rPr>
              <a:t> iki ödeme </a:t>
            </a:r>
            <a:r>
              <a:rPr kumimoji="0" lang="tr-TR" sz="2150" b="1" i="0" u="none" strike="noStrike" kern="1200" cap="none" spc="0" normalizeH="0" baseline="0" noProof="0" dirty="0">
                <a:ln>
                  <a:noFill/>
                </a:ln>
                <a:solidFill>
                  <a:schemeClr val="tx1"/>
                </a:solidFill>
                <a:effectLst/>
                <a:uLnTx/>
                <a:uFillTx/>
                <a:latin typeface="Calibri"/>
                <a:ea typeface="+mn-ea"/>
                <a:cs typeface="+mn-cs"/>
              </a:rPr>
              <a:t>şekline de </a:t>
            </a:r>
            <a:r>
              <a:rPr kumimoji="0" lang="tr-TR" sz="2150" b="1" i="0" u="none" strike="noStrike" kern="1200" cap="none" spc="0" normalizeH="0" baseline="0" noProof="0" dirty="0">
                <a:ln>
                  <a:noFill/>
                </a:ln>
                <a:solidFill>
                  <a:srgbClr val="0070C0"/>
                </a:solidFill>
                <a:effectLst/>
                <a:uLnTx/>
                <a:uFillTx/>
                <a:latin typeface="Calibri"/>
                <a:ea typeface="+mn-ea"/>
                <a:cs typeface="+mn-cs"/>
              </a:rPr>
              <a:t>KATSAYI </a:t>
            </a:r>
            <a:r>
              <a:rPr kumimoji="0" lang="tr-TR" sz="2150" b="1" i="0" u="none" strike="noStrike" kern="1200" cap="none" spc="0" normalizeH="0" baseline="0" noProof="0" dirty="0">
                <a:ln>
                  <a:noFill/>
                </a:ln>
                <a:solidFill>
                  <a:schemeClr val="tx1"/>
                </a:solidFill>
                <a:effectLst/>
                <a:uLnTx/>
                <a:uFillTx/>
                <a:latin typeface="Calibri"/>
                <a:ea typeface="+mn-ea"/>
                <a:cs typeface="+mn-cs"/>
              </a:rPr>
              <a:t>uygulanmayacaktır.</a:t>
            </a:r>
          </a:p>
        </p:txBody>
      </p:sp>
    </p:spTree>
    <p:extLst>
      <p:ext uri="{BB962C8B-B14F-4D97-AF65-F5344CB8AC3E}">
        <p14:creationId xmlns:p14="http://schemas.microsoft.com/office/powerpoint/2010/main" val="1756560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22</a:t>
            </a:fld>
            <a:endParaRPr lang="tr-TR" dirty="0">
              <a:solidFill>
                <a:prstClr val="black">
                  <a:tint val="75000"/>
                </a:prstClr>
              </a:solidFill>
            </a:endParaRPr>
          </a:p>
        </p:txBody>
      </p:sp>
      <p:sp>
        <p:nvSpPr>
          <p:cNvPr id="5" name="Rectangle 2"/>
          <p:cNvSpPr txBox="1">
            <a:spLocks noChangeArrowheads="1"/>
          </p:cNvSpPr>
          <p:nvPr/>
        </p:nvSpPr>
        <p:spPr>
          <a:xfrm>
            <a:off x="1214414" y="1"/>
            <a:ext cx="7128792" cy="71435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a:ln>
                  <a:noFill/>
                </a:ln>
                <a:solidFill>
                  <a:schemeClr val="bg1"/>
                </a:solidFill>
                <a:effectLst/>
                <a:uLnTx/>
                <a:uFillTx/>
                <a:latin typeface="+mj-lt"/>
                <a:ea typeface="+mj-ea"/>
                <a:cs typeface="+mj-cs"/>
              </a:rPr>
              <a:t>SÜRESİNDE ÖDENMEYEN TAKSİTLER</a:t>
            </a:r>
          </a:p>
        </p:txBody>
      </p:sp>
      <p:sp>
        <p:nvSpPr>
          <p:cNvPr id="6" name="Rectangle 3"/>
          <p:cNvSpPr txBox="1">
            <a:spLocks noChangeArrowheads="1"/>
          </p:cNvSpPr>
          <p:nvPr/>
        </p:nvSpPr>
        <p:spPr>
          <a:xfrm>
            <a:off x="288030" y="1484784"/>
            <a:ext cx="8532441" cy="3744416"/>
          </a:xfrm>
          <a:prstGeom prst="rect">
            <a:avLst/>
          </a:prstGeom>
        </p:spPr>
        <p:txBody>
          <a:bodyPr vert="horz" lIns="91440" tIns="45720" rIns="91440" bIns="45720" rtlCol="0">
            <a:noAutofit/>
          </a:bodyPr>
          <a:lstStyle/>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kumimoji="0" lang="tr-TR" altLang="tr-TR" sz="2800" b="1" i="0" u="none" strike="noStrike" kern="1200" cap="none" spc="0" normalizeH="0" baseline="0" noProof="0" dirty="0">
                <a:ln>
                  <a:noFill/>
                </a:ln>
                <a:solidFill>
                  <a:srgbClr val="FF0000"/>
                </a:solidFill>
                <a:effectLst/>
                <a:uLnTx/>
                <a:uFillTx/>
              </a:rPr>
              <a:t>İlk iki taksitin </a:t>
            </a:r>
            <a:r>
              <a:rPr kumimoji="0" lang="tr-TR" altLang="tr-TR" sz="2800" b="1" i="0" u="none" strike="noStrike" kern="1200" cap="none" spc="0" normalizeH="0" baseline="0" noProof="0" dirty="0">
                <a:ln>
                  <a:noFill/>
                </a:ln>
                <a:effectLst/>
                <a:uLnTx/>
                <a:uFillTx/>
              </a:rPr>
              <a:t>süresinde ödenmesi şart.</a:t>
            </a: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kumimoji="0" lang="tr-TR" altLang="tr-TR" sz="2800" b="1" i="0" u="none" strike="noStrike" kern="1200" cap="none" spc="0" normalizeH="0" baseline="0" noProof="0" dirty="0">
              <a:ln>
                <a:noFill/>
              </a:ln>
              <a:solidFill>
                <a:schemeClr val="tx1"/>
              </a:solidFill>
              <a:effectLst/>
              <a:uLnTx/>
              <a:uFillTx/>
            </a:endParaRPr>
          </a:p>
          <a:p>
            <a:pPr marL="365760" lvl="0" indent="-256032" algn="just">
              <a:lnSpc>
                <a:spcPct val="80000"/>
              </a:lnSpc>
              <a:spcBef>
                <a:spcPct val="20000"/>
              </a:spcBef>
              <a:buClr>
                <a:schemeClr val="tx1"/>
              </a:buClr>
              <a:buFont typeface="Wingdings" pitchFamily="2" charset="2"/>
              <a:buChar char="Ø"/>
              <a:defRPr/>
            </a:pPr>
            <a:r>
              <a:rPr kumimoji="0" lang="tr-TR" altLang="tr-TR" sz="2800" b="1" i="0" u="none" strike="noStrike" kern="1200" cap="none" spc="0" normalizeH="0" baseline="0" noProof="0" dirty="0">
                <a:ln>
                  <a:noFill/>
                </a:ln>
                <a:solidFill>
                  <a:srgbClr val="FF0000"/>
                </a:solidFill>
                <a:effectLst/>
                <a:uLnTx/>
                <a:uFillTx/>
              </a:rPr>
              <a:t>Bir takvim yılında 2 </a:t>
            </a:r>
            <a:r>
              <a:rPr kumimoji="0" lang="tr-TR" altLang="tr-TR" sz="2800" b="1" i="0" u="none" strike="noStrike" kern="1200" cap="none" spc="0" normalizeH="0" baseline="0" noProof="0" dirty="0">
                <a:ln>
                  <a:noFill/>
                </a:ln>
                <a:solidFill>
                  <a:schemeClr val="tx1"/>
                </a:solidFill>
                <a:effectLst/>
                <a:uLnTx/>
                <a:uFillTx/>
              </a:rPr>
              <a:t>taksit (</a:t>
            </a:r>
            <a:r>
              <a:rPr lang="tr-TR" altLang="tr-TR" sz="2800" b="1" dirty="0">
                <a:solidFill>
                  <a:srgbClr val="FF0000"/>
                </a:solidFill>
              </a:rPr>
              <a:t>ilk iki taksit hariç</a:t>
            </a:r>
            <a:r>
              <a:rPr lang="tr-TR" altLang="tr-TR" sz="2800" b="1" dirty="0"/>
              <a:t>) ödenmeyebilir</a:t>
            </a:r>
            <a:r>
              <a:rPr kumimoji="0" lang="tr-TR" altLang="tr-TR" sz="2800" b="1" i="0" u="none" strike="noStrike" kern="1200" cap="none" spc="0" normalizeH="0" baseline="0" noProof="0" dirty="0">
                <a:ln>
                  <a:noFill/>
                </a:ln>
                <a:solidFill>
                  <a:schemeClr val="tx1"/>
                </a:solidFill>
                <a:effectLst/>
                <a:uLnTx/>
                <a:uFillTx/>
              </a:rPr>
              <a:t>.</a:t>
            </a: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endParaRPr kumimoji="0" lang="tr-TR" altLang="tr-TR" sz="2800" b="1" i="0" u="none" strike="noStrike" kern="1200" cap="none" spc="0" normalizeH="0" baseline="0" noProof="0" dirty="0">
              <a:ln>
                <a:noFill/>
              </a:ln>
              <a:solidFill>
                <a:schemeClr val="tx1"/>
              </a:solidFill>
              <a:effectLst/>
              <a:uLnTx/>
              <a:uFillTx/>
            </a:endParaRPr>
          </a:p>
          <a:p>
            <a:pPr marL="365760" marR="0" lvl="0" indent="-256032" algn="just" defTabSz="914400" rtl="0" eaLnBrk="1" fontAlgn="auto" latinLnBrk="0" hangingPunct="1">
              <a:lnSpc>
                <a:spcPct val="80000"/>
              </a:lnSpc>
              <a:spcBef>
                <a:spcPct val="20000"/>
              </a:spcBef>
              <a:spcAft>
                <a:spcPts val="0"/>
              </a:spcAft>
              <a:buClr>
                <a:schemeClr val="tx1"/>
              </a:buClr>
              <a:buSzTx/>
              <a:buFont typeface="Wingdings" pitchFamily="2" charset="2"/>
              <a:buChar char="Ø"/>
              <a:tabLst/>
              <a:defRPr/>
            </a:pPr>
            <a:r>
              <a:rPr lang="tr-TR" altLang="tr-TR" sz="2800" b="1" dirty="0">
                <a:solidFill>
                  <a:srgbClr val="FF0000"/>
                </a:solidFill>
              </a:rPr>
              <a:t>Süresinde ödenmeyen taksit</a:t>
            </a:r>
            <a:r>
              <a:rPr kumimoji="0" lang="tr-TR" altLang="tr-TR" sz="2800" b="1" i="0" u="none" strike="noStrike" kern="1200" cap="none" spc="0" normalizeH="0" baseline="0" noProof="0" dirty="0">
                <a:ln>
                  <a:noFill/>
                </a:ln>
                <a:effectLst/>
                <a:uLnTx/>
                <a:uFillTx/>
              </a:rPr>
              <a:t>, son taksiti izleyen ayın sonuna </a:t>
            </a:r>
            <a:r>
              <a:rPr lang="tr-TR" altLang="tr-TR" sz="2800" b="1" dirty="0"/>
              <a:t>kadar </a:t>
            </a:r>
            <a:r>
              <a:rPr kumimoji="0" lang="tr-TR" altLang="tr-TR" sz="2800" b="1" i="0" u="none" strike="noStrike" kern="1200" cap="none" spc="0" normalizeH="0" baseline="0" noProof="0" dirty="0">
                <a:ln>
                  <a:noFill/>
                </a:ln>
                <a:solidFill>
                  <a:srgbClr val="FF0000"/>
                </a:solidFill>
                <a:effectLst/>
                <a:uLnTx/>
                <a:uFillTx/>
              </a:rPr>
              <a:t>geç ödeme zammı </a:t>
            </a:r>
            <a:r>
              <a:rPr kumimoji="0" lang="tr-TR" altLang="tr-TR" sz="2800" b="1" i="0" u="none" strike="noStrike" kern="1200" cap="none" spc="0" normalizeH="0" baseline="0" noProof="0" dirty="0">
                <a:ln>
                  <a:noFill/>
                </a:ln>
                <a:effectLst/>
                <a:uLnTx/>
                <a:uFillTx/>
              </a:rPr>
              <a:t>ile ödenebilir.</a:t>
            </a:r>
          </a:p>
        </p:txBody>
      </p:sp>
    </p:spTree>
    <p:extLst>
      <p:ext uri="{BB962C8B-B14F-4D97-AF65-F5344CB8AC3E}">
        <p14:creationId xmlns:p14="http://schemas.microsoft.com/office/powerpoint/2010/main" val="286456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23</a:t>
            </a:fld>
            <a:endParaRPr lang="tr-TR" dirty="0">
              <a:solidFill>
                <a:prstClr val="black">
                  <a:tint val="75000"/>
                </a:prstClr>
              </a:solidFill>
            </a:endParaRPr>
          </a:p>
        </p:txBody>
      </p:sp>
      <p:sp>
        <p:nvSpPr>
          <p:cNvPr id="8" name="Dikdörtgen 7"/>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graphicFrame>
        <p:nvGraphicFramePr>
          <p:cNvPr id="2" name="Tablo 1">
            <a:extLst>
              <a:ext uri="{FF2B5EF4-FFF2-40B4-BE49-F238E27FC236}">
                <a16:creationId xmlns:a16="http://schemas.microsoft.com/office/drawing/2014/main" id="{625CC91A-BB42-40F2-B8E3-18F69C871229}"/>
              </a:ext>
            </a:extLst>
          </p:cNvPr>
          <p:cNvGraphicFramePr>
            <a:graphicFrameLocks noGrp="1"/>
          </p:cNvGraphicFramePr>
          <p:nvPr>
            <p:extLst>
              <p:ext uri="{D42A27DB-BD31-4B8C-83A1-F6EECF244321}">
                <p14:modId xmlns:p14="http://schemas.microsoft.com/office/powerpoint/2010/main" val="2903493479"/>
              </p:ext>
            </p:extLst>
          </p:nvPr>
        </p:nvGraphicFramePr>
        <p:xfrm>
          <a:off x="740445" y="2298116"/>
          <a:ext cx="7776865" cy="1261209"/>
        </p:xfrm>
        <a:graphic>
          <a:graphicData uri="http://schemas.openxmlformats.org/drawingml/2006/table">
            <a:tbl>
              <a:tblPr/>
              <a:tblGrid>
                <a:gridCol w="1506037">
                  <a:extLst>
                    <a:ext uri="{9D8B030D-6E8A-4147-A177-3AD203B41FA5}">
                      <a16:colId xmlns:a16="http://schemas.microsoft.com/office/drawing/2014/main" val="1047069573"/>
                    </a:ext>
                  </a:extLst>
                </a:gridCol>
                <a:gridCol w="1155494">
                  <a:extLst>
                    <a:ext uri="{9D8B030D-6E8A-4147-A177-3AD203B41FA5}">
                      <a16:colId xmlns:a16="http://schemas.microsoft.com/office/drawing/2014/main" val="1908472668"/>
                    </a:ext>
                  </a:extLst>
                </a:gridCol>
                <a:gridCol w="1557970">
                  <a:extLst>
                    <a:ext uri="{9D8B030D-6E8A-4147-A177-3AD203B41FA5}">
                      <a16:colId xmlns:a16="http://schemas.microsoft.com/office/drawing/2014/main" val="2730691494"/>
                    </a:ext>
                  </a:extLst>
                </a:gridCol>
                <a:gridCol w="1324274">
                  <a:extLst>
                    <a:ext uri="{9D8B030D-6E8A-4147-A177-3AD203B41FA5}">
                      <a16:colId xmlns:a16="http://schemas.microsoft.com/office/drawing/2014/main" val="1902250385"/>
                    </a:ext>
                  </a:extLst>
                </a:gridCol>
                <a:gridCol w="1272342">
                  <a:extLst>
                    <a:ext uri="{9D8B030D-6E8A-4147-A177-3AD203B41FA5}">
                      <a16:colId xmlns:a16="http://schemas.microsoft.com/office/drawing/2014/main" val="4101290747"/>
                    </a:ext>
                  </a:extLst>
                </a:gridCol>
                <a:gridCol w="960748">
                  <a:extLst>
                    <a:ext uri="{9D8B030D-6E8A-4147-A177-3AD203B41FA5}">
                      <a16:colId xmlns:a16="http://schemas.microsoft.com/office/drawing/2014/main" val="3731183214"/>
                    </a:ext>
                  </a:extLst>
                </a:gridCol>
              </a:tblGrid>
              <a:tr h="625055">
                <a:tc>
                  <a:txBody>
                    <a:bodyPr/>
                    <a:lstStyle/>
                    <a:p>
                      <a:pPr algn="ctr"/>
                      <a:r>
                        <a:rPr lang="tr-TR" sz="1200" b="1" dirty="0">
                          <a:effectLst/>
                        </a:rPr>
                        <a:t>Gecikme Zammı Hesaplanan Süre</a:t>
                      </a:r>
                      <a:endParaRPr lang="tr-TR" sz="1200" dirty="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b="1" dirty="0">
                          <a:effectLst/>
                        </a:rPr>
                        <a:t>Alacak Aslı Tutarı</a:t>
                      </a:r>
                      <a:endParaRPr lang="tr-TR" sz="1200" dirty="0">
                        <a:effectLst/>
                      </a:endParaRPr>
                    </a:p>
                    <a:p>
                      <a:pPr algn="ctr"/>
                      <a:r>
                        <a:rPr lang="tr-TR" sz="1200" b="1" dirty="0">
                          <a:effectLst/>
                        </a:rPr>
                        <a:t>(TL)</a:t>
                      </a:r>
                      <a:endParaRPr lang="tr-TR" sz="1200" dirty="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b="1" dirty="0">
                          <a:effectLst/>
                        </a:rPr>
                        <a:t>Toplam Gecikme Zammı Oranı</a:t>
                      </a:r>
                      <a:endParaRPr lang="tr-TR" sz="1200" dirty="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b="1" dirty="0">
                          <a:effectLst/>
                        </a:rPr>
                        <a:t>Gecikme Zammı Tutarı</a:t>
                      </a:r>
                      <a:br>
                        <a:rPr lang="tr-TR" sz="1200" b="1" dirty="0">
                          <a:effectLst/>
                        </a:rPr>
                      </a:br>
                      <a:r>
                        <a:rPr lang="tr-TR" sz="1200" b="1" dirty="0">
                          <a:effectLst/>
                        </a:rPr>
                        <a:t>(TL)</a:t>
                      </a:r>
                      <a:endParaRPr lang="tr-TR" sz="1200" dirty="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b="1" dirty="0">
                          <a:effectLst/>
                        </a:rPr>
                        <a:t>Toplam Yİ-ÜFE Oranı</a:t>
                      </a:r>
                      <a:endParaRPr lang="tr-TR" sz="1200" dirty="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b="1">
                          <a:effectLst/>
                        </a:rPr>
                        <a:t>Yİ-ÜFE Tutarı</a:t>
                      </a:r>
                      <a:br>
                        <a:rPr lang="tr-TR" sz="1200" b="1">
                          <a:effectLst/>
                        </a:rPr>
                      </a:br>
                      <a:r>
                        <a:rPr lang="tr-TR" sz="1200" b="1">
                          <a:effectLst/>
                        </a:rPr>
                        <a:t>(TL)</a:t>
                      </a:r>
                      <a:endParaRPr lang="tr-TR" sz="120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778953510"/>
                  </a:ext>
                </a:extLst>
              </a:tr>
              <a:tr h="636154">
                <a:tc>
                  <a:txBody>
                    <a:bodyPr/>
                    <a:lstStyle/>
                    <a:p>
                      <a:pPr algn="ctr"/>
                      <a:r>
                        <a:rPr lang="tr-TR" sz="1200" dirty="0">
                          <a:effectLst/>
                        </a:rPr>
                        <a:t>27/11/2018 - 16/11/2020</a:t>
                      </a: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dirty="0">
                          <a:effectLst/>
                        </a:rPr>
                        <a:t>9.300,00</a:t>
                      </a: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dirty="0">
                          <a:effectLst/>
                        </a:rPr>
                        <a:t>%45,0214</a:t>
                      </a: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a:effectLst/>
                        </a:rPr>
                        <a:t>4.186,99</a:t>
                      </a: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dirty="0">
                          <a:effectLst/>
                        </a:rPr>
                        <a:t>%8,2957</a:t>
                      </a: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a:r>
                        <a:rPr lang="tr-TR" sz="1200" dirty="0">
                          <a:effectLst/>
                        </a:rPr>
                        <a:t>771,50</a:t>
                      </a: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13314996"/>
                  </a:ext>
                </a:extLst>
              </a:tr>
            </a:tbl>
          </a:graphicData>
        </a:graphic>
      </p:graphicFrame>
      <p:sp>
        <p:nvSpPr>
          <p:cNvPr id="5" name="Rectangle 1">
            <a:extLst>
              <a:ext uri="{FF2B5EF4-FFF2-40B4-BE49-F238E27FC236}">
                <a16:creationId xmlns:a16="http://schemas.microsoft.com/office/drawing/2014/main" id="{D6EAE391-6C4C-4C96-91CE-4E36A517F548}"/>
              </a:ext>
            </a:extLst>
          </p:cNvPr>
          <p:cNvSpPr>
            <a:spLocks noChangeArrowheads="1"/>
          </p:cNvSpPr>
          <p:nvPr/>
        </p:nvSpPr>
        <p:spPr bwMode="auto">
          <a:xfrm>
            <a:off x="107505" y="820788"/>
            <a:ext cx="885698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1" i="0" u="none" strike="noStrike" cap="none" normalizeH="0" baseline="0" dirty="0">
                <a:ln>
                  <a:noFill/>
                </a:ln>
                <a:solidFill>
                  <a:srgbClr val="FF0000"/>
                </a:solidFill>
                <a:effectLst/>
                <a:latin typeface="Open Sans"/>
              </a:rPr>
              <a:t>Örnek 3- </a:t>
            </a:r>
            <a:r>
              <a:rPr kumimoji="0" lang="tr-TR" altLang="tr-TR" sz="1000" b="0" i="0" u="none" strike="noStrike" cap="none" normalizeH="0" baseline="0" dirty="0">
                <a:ln>
                  <a:noFill/>
                </a:ln>
                <a:solidFill>
                  <a:srgbClr val="494949"/>
                </a:solidFill>
                <a:effectLst/>
                <a:latin typeface="Open Sans"/>
              </a:rPr>
              <a:t>26/11/2018 vadeli 9.300,00 TL katma değer vergisi süresinde ödenmemiştir. Bu Kanunun yayımı tarihine kadar 4.186,99 TL gecikme zammı hesaplanmıştır. Kanunun yayımı tarihi itibarıyla toplam borç tutarı 13.486,99 TL’dir.</a:t>
            </a:r>
            <a:endParaRPr kumimoji="0" lang="tr-TR"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494949"/>
                </a:solidFill>
                <a:effectLst/>
                <a:latin typeface="Open Sans"/>
              </a:rPr>
              <a:t>Bu Kanundan yararlanmak üzere başvuruda bulunulması hâlinde, vergi aslına uygulanan gecikme zammı yerine Yİ-ÜFE aylık değişim oranları kullanılarak Yİ-ÜFE tutarı hesaplanacaktır.</a:t>
            </a:r>
            <a:endParaRPr kumimoji="0" lang="tr-TR"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494949"/>
                </a:solidFill>
                <a:effectLst/>
                <a:latin typeface="Open Sans"/>
              </a:rPr>
              <a:t>Buna göre, gecikme zammının hesaplandığı süre, gecikme zammı tutarı, gecikme zammı yerine uygulanacak toplam Yİ-ÜFE oranı ve Yİ-ÜFE tutarı aşağıdaki şekilde olacaktır.</a:t>
            </a:r>
            <a:endParaRPr kumimoji="0" lang="tr-TR"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494949"/>
                </a:solidFill>
                <a:effectLst/>
                <a:latin typeface="Open Sans"/>
              </a:rPr>
              <a:t>Buna göre, ödenecek tutar ile tahsilinden vazgeçilen alacak tutarı aşağıdaki gibi olacaktır.</a:t>
            </a:r>
            <a:endParaRPr kumimoji="0" lang="tr-TR" altLang="tr-T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494949"/>
                </a:solidFill>
                <a:effectLst/>
                <a:latin typeface="Open Sans"/>
              </a:rPr>
              <a:t>Yukarıda belirtilen şekilde hesaplanan toplam 10.071,50 TL tutarın Kanunda öngörülen süre ve şekilde ödenmesi hâlinde, toplam 4.186,99 TL tutarındaki alacağın tahsilinden vazgeçilecektir.</a:t>
            </a:r>
            <a:endParaRPr kumimoji="0" lang="tr-TR" altLang="tr-TR" sz="1000" b="0" i="0" u="none" strike="noStrike" cap="none" normalizeH="0" baseline="0" dirty="0">
              <a:ln>
                <a:noFill/>
              </a:ln>
              <a:solidFill>
                <a:schemeClr val="tx1"/>
              </a:solidFill>
              <a:effectLst/>
            </a:endParaRPr>
          </a:p>
        </p:txBody>
      </p:sp>
      <p:sp>
        <p:nvSpPr>
          <p:cNvPr id="9" name="Metin kutusu 8">
            <a:extLst>
              <a:ext uri="{FF2B5EF4-FFF2-40B4-BE49-F238E27FC236}">
                <a16:creationId xmlns:a16="http://schemas.microsoft.com/office/drawing/2014/main" id="{AE056770-F8B5-4F17-B591-61E0CBD22DC0}"/>
              </a:ext>
            </a:extLst>
          </p:cNvPr>
          <p:cNvSpPr txBox="1"/>
          <p:nvPr/>
        </p:nvSpPr>
        <p:spPr>
          <a:xfrm>
            <a:off x="251520" y="3559325"/>
            <a:ext cx="8352929" cy="246221"/>
          </a:xfrm>
          <a:prstGeom prst="rect">
            <a:avLst/>
          </a:prstGeom>
          <a:noFill/>
        </p:spPr>
        <p:txBody>
          <a:bodyPr wrap="square">
            <a:spAutoFit/>
          </a:bodyPr>
          <a:lstStyle/>
          <a:p>
            <a:pPr algn="l"/>
            <a:r>
              <a:rPr lang="tr-TR" sz="1000" b="1" i="0" dirty="0">
                <a:solidFill>
                  <a:srgbClr val="494949"/>
                </a:solidFill>
                <a:effectLst/>
                <a:latin typeface="Open Sans"/>
              </a:rPr>
              <a:t>Buna göre, ödenecek tutar ile tahsilinden vazgeçilen alacak tutarı aşağıdaki gibi olacaktır.</a:t>
            </a:r>
          </a:p>
        </p:txBody>
      </p:sp>
      <p:graphicFrame>
        <p:nvGraphicFramePr>
          <p:cNvPr id="7" name="Tablo 6">
            <a:extLst>
              <a:ext uri="{FF2B5EF4-FFF2-40B4-BE49-F238E27FC236}">
                <a16:creationId xmlns:a16="http://schemas.microsoft.com/office/drawing/2014/main" id="{BA94710D-A6FF-49C1-B178-C0596AF5ACE4}"/>
              </a:ext>
            </a:extLst>
          </p:cNvPr>
          <p:cNvGraphicFramePr>
            <a:graphicFrameLocks noGrp="1"/>
          </p:cNvGraphicFramePr>
          <p:nvPr>
            <p:extLst>
              <p:ext uri="{D42A27DB-BD31-4B8C-83A1-F6EECF244321}">
                <p14:modId xmlns:p14="http://schemas.microsoft.com/office/powerpoint/2010/main" val="2666287148"/>
              </p:ext>
            </p:extLst>
          </p:nvPr>
        </p:nvGraphicFramePr>
        <p:xfrm>
          <a:off x="2388637" y="3937519"/>
          <a:ext cx="4415612" cy="1918756"/>
        </p:xfrm>
        <a:graphic>
          <a:graphicData uri="http://schemas.openxmlformats.org/drawingml/2006/table">
            <a:tbl>
              <a:tblPr/>
              <a:tblGrid>
                <a:gridCol w="2875285">
                  <a:extLst>
                    <a:ext uri="{9D8B030D-6E8A-4147-A177-3AD203B41FA5}">
                      <a16:colId xmlns:a16="http://schemas.microsoft.com/office/drawing/2014/main" val="3892180031"/>
                    </a:ext>
                  </a:extLst>
                </a:gridCol>
                <a:gridCol w="351507">
                  <a:extLst>
                    <a:ext uri="{9D8B030D-6E8A-4147-A177-3AD203B41FA5}">
                      <a16:colId xmlns:a16="http://schemas.microsoft.com/office/drawing/2014/main" val="580641566"/>
                    </a:ext>
                  </a:extLst>
                </a:gridCol>
                <a:gridCol w="1103903">
                  <a:extLst>
                    <a:ext uri="{9D8B030D-6E8A-4147-A177-3AD203B41FA5}">
                      <a16:colId xmlns:a16="http://schemas.microsoft.com/office/drawing/2014/main" val="3612669592"/>
                    </a:ext>
                  </a:extLst>
                </a:gridCol>
                <a:gridCol w="84917">
                  <a:extLst>
                    <a:ext uri="{9D8B030D-6E8A-4147-A177-3AD203B41FA5}">
                      <a16:colId xmlns:a16="http://schemas.microsoft.com/office/drawing/2014/main" val="1713341310"/>
                    </a:ext>
                  </a:extLst>
                </a:gridCol>
              </a:tblGrid>
              <a:tr h="156240">
                <a:tc>
                  <a:txBody>
                    <a:bodyPr/>
                    <a:lstStyle/>
                    <a:p>
                      <a:r>
                        <a:rPr lang="tr-TR" sz="1200" b="1" u="sng">
                          <a:effectLst/>
                        </a:rPr>
                        <a:t>Ödenecek Tutar</a:t>
                      </a:r>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32103911"/>
                  </a:ext>
                </a:extLst>
              </a:tr>
              <a:tr h="278988">
                <a:tc>
                  <a:txBody>
                    <a:bodyPr/>
                    <a:lstStyle/>
                    <a:p>
                      <a:r>
                        <a:rPr lang="tr-TR" sz="1200">
                          <a:effectLst/>
                        </a:rPr>
                        <a:t>Katma Değer Vergisi</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9.300,00 TL</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66857293"/>
                  </a:ext>
                </a:extLst>
              </a:tr>
              <a:tr h="312481">
                <a:tc>
                  <a:txBody>
                    <a:bodyPr/>
                    <a:lstStyle/>
                    <a:p>
                      <a:r>
                        <a:rPr lang="tr-TR" sz="1200">
                          <a:effectLst/>
                        </a:rPr>
                        <a:t>Yİ-ÜFE Tutarı (Vergi Aslına Uygulanan Gecikme Zammı Yerine)</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771,50 TL</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0382868"/>
                  </a:ext>
                </a:extLst>
              </a:tr>
              <a:tr h="306886">
                <a:tc>
                  <a:txBody>
                    <a:bodyPr/>
                    <a:lstStyle/>
                    <a:p>
                      <a:r>
                        <a:rPr lang="tr-TR" sz="1200" b="1" dirty="0">
                          <a:effectLst/>
                        </a:rPr>
                        <a:t>TOPLAM</a:t>
                      </a:r>
                      <a:endParaRPr lang="tr-TR" sz="1200" dirty="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a:effectLst/>
                        </a:rPr>
                        <a:t>10.071,50 TL</a:t>
                      </a:r>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760500524"/>
                  </a:ext>
                </a:extLst>
              </a:tr>
              <a:tr h="156240">
                <a:tc>
                  <a:txBody>
                    <a:bodyPr/>
                    <a:lstStyle/>
                    <a:p>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 </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a:effectLst/>
                        </a:rPr>
                        <a:t> </a:t>
                      </a:r>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marL="0" marR="0" marT="0" marB="0"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38805756"/>
                  </a:ext>
                </a:extLst>
              </a:tr>
              <a:tr h="166419">
                <a:tc>
                  <a:txBody>
                    <a:bodyPr/>
                    <a:lstStyle/>
                    <a:p>
                      <a:r>
                        <a:rPr lang="tr-TR" sz="1200" b="1" u="sng">
                          <a:effectLst/>
                        </a:rPr>
                        <a:t>Tahsilinden Vazgeçilen Alacaklar</a:t>
                      </a:r>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gridSpan="2">
                  <a:txBody>
                    <a:bodyPr/>
                    <a:lstStyle/>
                    <a:p>
                      <a:endParaRPr lang="tr-TR" sz="1200"/>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tr-TR"/>
                    </a:p>
                  </a:txBody>
                  <a:tcPr>
                    <a:lnL w="7620" cap="flat" cmpd="sng" algn="ctr">
                      <a:solidFill>
                        <a:srgbClr val="DDDDDD"/>
                      </a:solidFill>
                      <a:prstDash val="solid"/>
                      <a:round/>
                      <a:headEnd type="none" w="med" len="med"/>
                      <a:tailEnd type="none" w="med" len="med"/>
                    </a:lnL>
                    <a:lnT w="7620" cap="flat" cmpd="sng" algn="ctr">
                      <a:solidFill>
                        <a:srgbClr val="DDDDDD"/>
                      </a:solidFill>
                      <a:prstDash val="solid"/>
                      <a:round/>
                      <a:headEnd type="none" w="med" len="med"/>
                      <a:tailEnd type="none" w="med" len="med"/>
                    </a:lnT>
                  </a:tcPr>
                </a:tc>
                <a:extLst>
                  <a:ext uri="{0D108BD9-81ED-4DB2-BD59-A6C34878D82A}">
                    <a16:rowId xmlns:a16="http://schemas.microsoft.com/office/drawing/2014/main" val="2359911651"/>
                  </a:ext>
                </a:extLst>
              </a:tr>
              <a:tr h="418482">
                <a:tc>
                  <a:txBody>
                    <a:bodyPr/>
                    <a:lstStyle/>
                    <a:p>
                      <a:r>
                        <a:rPr lang="tr-TR" sz="1200" dirty="0">
                          <a:effectLst/>
                        </a:rPr>
                        <a:t>Vergi Aslına Uygulanan Gecikme Zammı</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gridSpan="2">
                  <a:txBody>
                    <a:bodyPr/>
                    <a:lstStyle/>
                    <a:p>
                      <a:pPr algn="r"/>
                      <a:r>
                        <a:rPr lang="tr-TR" sz="1200" b="1" dirty="0">
                          <a:effectLst/>
                        </a:rPr>
                        <a:t>      4.186,99 TL</a:t>
                      </a:r>
                      <a:endParaRPr lang="tr-TR" sz="1200" dirty="0"/>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tr-TR"/>
                    </a:p>
                  </a:txBody>
                  <a:tcPr>
                    <a:lnL w="7620" cap="flat" cmpd="sng" algn="ctr">
                      <a:solidFill>
                        <a:srgbClr val="DDDDDD"/>
                      </a:solidFill>
                      <a:prstDash val="solid"/>
                      <a:round/>
                      <a:headEnd type="none" w="med" len="med"/>
                      <a:tailEnd type="none" w="med" len="med"/>
                    </a:lnL>
                  </a:tcPr>
                </a:tc>
                <a:extLst>
                  <a:ext uri="{0D108BD9-81ED-4DB2-BD59-A6C34878D82A}">
                    <a16:rowId xmlns:a16="http://schemas.microsoft.com/office/drawing/2014/main" val="3256331951"/>
                  </a:ext>
                </a:extLst>
              </a:tr>
            </a:tbl>
          </a:graphicData>
        </a:graphic>
      </p:graphicFrame>
      <p:sp>
        <p:nvSpPr>
          <p:cNvPr id="12" name="Metin kutusu 11">
            <a:extLst>
              <a:ext uri="{FF2B5EF4-FFF2-40B4-BE49-F238E27FC236}">
                <a16:creationId xmlns:a16="http://schemas.microsoft.com/office/drawing/2014/main" id="{6727657C-F6EB-4BE0-91A1-220F83EC2C42}"/>
              </a:ext>
            </a:extLst>
          </p:cNvPr>
          <p:cNvSpPr txBox="1"/>
          <p:nvPr/>
        </p:nvSpPr>
        <p:spPr>
          <a:xfrm>
            <a:off x="395536" y="5920166"/>
            <a:ext cx="8121774" cy="369332"/>
          </a:xfrm>
          <a:prstGeom prst="rect">
            <a:avLst/>
          </a:prstGeom>
          <a:noFill/>
        </p:spPr>
        <p:txBody>
          <a:bodyPr wrap="square">
            <a:spAutoFit/>
          </a:bodyPr>
          <a:lstStyle/>
          <a:p>
            <a:r>
              <a:rPr lang="tr-TR" sz="900" b="1" i="0" dirty="0">
                <a:solidFill>
                  <a:srgbClr val="494949"/>
                </a:solidFill>
                <a:effectLst/>
                <a:latin typeface="Open Sans"/>
              </a:rPr>
              <a:t>Yukarıda belirtilen şekilde hesaplanan toplam 10.071,50 TL tutarın Kanunda öngörülen süre ve şekilde ödenmesi hâlinde, toplam 4.186,99 TL tutarındaki alacağın tahsilinden vazgeçilecektir.</a:t>
            </a:r>
            <a:endParaRPr lang="tr-TR" sz="900" b="1" dirty="0"/>
          </a:p>
        </p:txBody>
      </p:sp>
    </p:spTree>
    <p:extLst>
      <p:ext uri="{BB962C8B-B14F-4D97-AF65-F5344CB8AC3E}">
        <p14:creationId xmlns:p14="http://schemas.microsoft.com/office/powerpoint/2010/main" val="401973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24</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E18E773F-B902-4830-A68A-990C73A2EE73}"/>
              </a:ext>
            </a:extLst>
          </p:cNvPr>
          <p:cNvSpPr txBox="1"/>
          <p:nvPr/>
        </p:nvSpPr>
        <p:spPr>
          <a:xfrm>
            <a:off x="323528" y="798386"/>
            <a:ext cx="8712968" cy="861774"/>
          </a:xfrm>
          <a:prstGeom prst="rect">
            <a:avLst/>
          </a:prstGeom>
          <a:noFill/>
        </p:spPr>
        <p:txBody>
          <a:bodyPr wrap="square">
            <a:spAutoFit/>
          </a:bodyPr>
          <a:lstStyle/>
          <a:p>
            <a:r>
              <a:rPr lang="tr-TR" sz="1000" b="1" i="0" dirty="0">
                <a:solidFill>
                  <a:srgbClr val="FF0000"/>
                </a:solidFill>
                <a:effectLst/>
                <a:latin typeface="Open Sans"/>
              </a:rPr>
              <a:t>Örnek 4-</a:t>
            </a:r>
            <a:r>
              <a:rPr lang="tr-TR" sz="1000" b="0" i="0" dirty="0">
                <a:solidFill>
                  <a:srgbClr val="FF0000"/>
                </a:solidFill>
                <a:effectLst/>
                <a:latin typeface="Open Sans"/>
              </a:rPr>
              <a:t> </a:t>
            </a:r>
            <a:r>
              <a:rPr lang="tr-TR" sz="1000" b="0" i="0" dirty="0">
                <a:solidFill>
                  <a:srgbClr val="494949"/>
                </a:solidFill>
                <a:effectLst/>
                <a:latin typeface="Open Sans"/>
              </a:rPr>
              <a:t>2017 vergilendirme dönemine ilişkin olarak 26/3/2018 tarihine kadar (bu tarih dâhil) elektronik ortamda verilmesi gereken yıllık gelir vergisi beyannamesi verilmemiştir. Yapılan inceleme sonucunda, 2017 dönemi için 90.000,00 TL gelir vergisi tarh edilmesi ve bir kat vergi </a:t>
            </a:r>
            <a:r>
              <a:rPr lang="tr-TR" sz="1000" b="0" i="0" dirty="0" err="1">
                <a:solidFill>
                  <a:srgbClr val="494949"/>
                </a:solidFill>
                <a:effectLst/>
                <a:latin typeface="Open Sans"/>
              </a:rPr>
              <a:t>ziyaı</a:t>
            </a:r>
            <a:r>
              <a:rPr lang="tr-TR" sz="1000" b="0" i="0" dirty="0">
                <a:solidFill>
                  <a:srgbClr val="494949"/>
                </a:solidFill>
                <a:effectLst/>
                <a:latin typeface="Open Sans"/>
              </a:rPr>
              <a:t> cezası ile 1.600,00 TL özel usulsüzlük cezası kesilmesi gerektiği tespit edilmiştir. Vergi/ceza ihbarnamesi 19/6/2019 tarihinde mükellefe tebliğ edilmiştir. İnceleme sonucu yapılan bu tarhiyat 19/7/2019 tarihinde tahakkuk etmiş ve Kanunun yayımı tarihine kadar herhangi bir ödemede bulunulmamıştır. Bu tarhiyata göre tahakkuk eden vergi, vergi </a:t>
            </a:r>
            <a:r>
              <a:rPr lang="tr-TR" sz="1000" b="0" i="0" dirty="0" err="1">
                <a:solidFill>
                  <a:srgbClr val="494949"/>
                </a:solidFill>
                <a:effectLst/>
                <a:latin typeface="Open Sans"/>
              </a:rPr>
              <a:t>ziyaı</a:t>
            </a:r>
            <a:r>
              <a:rPr lang="tr-TR" sz="1000" b="0" i="0" dirty="0">
                <a:solidFill>
                  <a:srgbClr val="494949"/>
                </a:solidFill>
                <a:effectLst/>
                <a:latin typeface="Open Sans"/>
              </a:rPr>
              <a:t> cezası, özel usulsüzlük cezası, gecikme faizi ve gecikme zamları şu şekildedir.</a:t>
            </a:r>
            <a:endParaRPr lang="tr-TR" sz="1000" dirty="0"/>
          </a:p>
        </p:txBody>
      </p:sp>
      <p:graphicFrame>
        <p:nvGraphicFramePr>
          <p:cNvPr id="4" name="Tablo 3">
            <a:extLst>
              <a:ext uri="{FF2B5EF4-FFF2-40B4-BE49-F238E27FC236}">
                <a16:creationId xmlns:a16="http://schemas.microsoft.com/office/drawing/2014/main" id="{903735BB-C6E3-453E-B0D2-32EC5FF79AAA}"/>
              </a:ext>
            </a:extLst>
          </p:cNvPr>
          <p:cNvGraphicFramePr>
            <a:graphicFrameLocks noGrp="1"/>
          </p:cNvGraphicFramePr>
          <p:nvPr>
            <p:extLst>
              <p:ext uri="{D42A27DB-BD31-4B8C-83A1-F6EECF244321}">
                <p14:modId xmlns:p14="http://schemas.microsoft.com/office/powerpoint/2010/main" val="1007243306"/>
              </p:ext>
            </p:extLst>
          </p:nvPr>
        </p:nvGraphicFramePr>
        <p:xfrm>
          <a:off x="1763688" y="1660160"/>
          <a:ext cx="5472609" cy="1920240"/>
        </p:xfrm>
        <a:graphic>
          <a:graphicData uri="http://schemas.openxmlformats.org/drawingml/2006/table">
            <a:tbl>
              <a:tblPr/>
              <a:tblGrid>
                <a:gridCol w="3512450">
                  <a:extLst>
                    <a:ext uri="{9D8B030D-6E8A-4147-A177-3AD203B41FA5}">
                      <a16:colId xmlns:a16="http://schemas.microsoft.com/office/drawing/2014/main" val="351630702"/>
                    </a:ext>
                  </a:extLst>
                </a:gridCol>
                <a:gridCol w="415371">
                  <a:extLst>
                    <a:ext uri="{9D8B030D-6E8A-4147-A177-3AD203B41FA5}">
                      <a16:colId xmlns:a16="http://schemas.microsoft.com/office/drawing/2014/main" val="1255764778"/>
                    </a:ext>
                  </a:extLst>
                </a:gridCol>
                <a:gridCol w="1544788">
                  <a:extLst>
                    <a:ext uri="{9D8B030D-6E8A-4147-A177-3AD203B41FA5}">
                      <a16:colId xmlns:a16="http://schemas.microsoft.com/office/drawing/2014/main" val="3893181546"/>
                    </a:ext>
                  </a:extLst>
                </a:gridCol>
              </a:tblGrid>
              <a:tr h="268105">
                <a:tc>
                  <a:txBody>
                    <a:bodyPr/>
                    <a:lstStyle/>
                    <a:p>
                      <a:r>
                        <a:rPr lang="tr-TR" sz="1200">
                          <a:effectLst/>
                        </a:rPr>
                        <a:t>Gelir Vergisi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90.000,00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53774230"/>
                  </a:ext>
                </a:extLst>
              </a:tr>
              <a:tr h="241637">
                <a:tc>
                  <a:txBody>
                    <a:bodyPr/>
                    <a:lstStyle/>
                    <a:p>
                      <a:r>
                        <a:rPr lang="tr-TR" sz="1200">
                          <a:effectLst/>
                        </a:rPr>
                        <a:t>Vergi Ziyaı Cezası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90.000,00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30634685"/>
                  </a:ext>
                </a:extLst>
              </a:tr>
              <a:tr h="241637">
                <a:tc>
                  <a:txBody>
                    <a:bodyPr/>
                    <a:lstStyle/>
                    <a:p>
                      <a:r>
                        <a:rPr lang="tr-TR" sz="1200">
                          <a:effectLst/>
                        </a:rPr>
                        <a:t>Özel Usulsüzlük Cezası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1.600,00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94197954"/>
                  </a:ext>
                </a:extLst>
              </a:tr>
              <a:tr h="241637">
                <a:tc>
                  <a:txBody>
                    <a:bodyPr/>
                    <a:lstStyle/>
                    <a:p>
                      <a:r>
                        <a:rPr lang="tr-TR" sz="1200">
                          <a:effectLst/>
                        </a:rPr>
                        <a:t>Gecikme Faizi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21.240,00</a:t>
                      </a:r>
                      <a:r>
                        <a:rPr lang="tr-TR" sz="1200" b="1">
                          <a:effectLst/>
                        </a:rPr>
                        <a:t> </a:t>
                      </a:r>
                      <a:r>
                        <a:rPr lang="tr-TR" sz="1200">
                          <a:effectLst/>
                        </a:rPr>
                        <a:t>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40320799"/>
                  </a:ext>
                </a:extLst>
              </a:tr>
              <a:tr h="241637">
                <a:tc>
                  <a:txBody>
                    <a:bodyPr/>
                    <a:lstStyle/>
                    <a:p>
                      <a:r>
                        <a:rPr lang="tr-TR" sz="1200">
                          <a:effectLst/>
                        </a:rPr>
                        <a:t>Vergi Aslına Uygulanan Gecikme Zammı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24.205,68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406981152"/>
                  </a:ext>
                </a:extLst>
              </a:tr>
              <a:tr h="241637">
                <a:tc>
                  <a:txBody>
                    <a:bodyPr/>
                    <a:lstStyle/>
                    <a:p>
                      <a:r>
                        <a:rPr lang="tr-TR" sz="1200">
                          <a:effectLst/>
                        </a:rPr>
                        <a:t>Vergi Ziyaı Cezasına Uygulanan Gecikme Zammı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24.205,68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43149156"/>
                  </a:ext>
                </a:extLst>
              </a:tr>
              <a:tr h="241637">
                <a:tc>
                  <a:txBody>
                    <a:bodyPr/>
                    <a:lstStyle/>
                    <a:p>
                      <a:r>
                        <a:rPr lang="tr-TR" sz="1200" b="1">
                          <a:effectLst/>
                        </a:rPr>
                        <a:t>TOPLAM</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251.251,36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04694833"/>
                  </a:ext>
                </a:extLst>
              </a:tr>
            </a:tbl>
          </a:graphicData>
        </a:graphic>
      </p:graphicFrame>
      <p:sp>
        <p:nvSpPr>
          <p:cNvPr id="9" name="Metin kutusu 8">
            <a:extLst>
              <a:ext uri="{FF2B5EF4-FFF2-40B4-BE49-F238E27FC236}">
                <a16:creationId xmlns:a16="http://schemas.microsoft.com/office/drawing/2014/main" id="{479683F9-F74D-45D5-ADCC-B018292F46DA}"/>
              </a:ext>
            </a:extLst>
          </p:cNvPr>
          <p:cNvSpPr txBox="1"/>
          <p:nvPr/>
        </p:nvSpPr>
        <p:spPr>
          <a:xfrm>
            <a:off x="323528" y="3535387"/>
            <a:ext cx="8712968" cy="246221"/>
          </a:xfrm>
          <a:prstGeom prst="rect">
            <a:avLst/>
          </a:prstGeom>
          <a:noFill/>
        </p:spPr>
        <p:txBody>
          <a:bodyPr wrap="square">
            <a:spAutoFit/>
          </a:bodyPr>
          <a:lstStyle/>
          <a:p>
            <a:r>
              <a:rPr lang="tr-TR" sz="1000" i="0" dirty="0">
                <a:solidFill>
                  <a:srgbClr val="494949"/>
                </a:solidFill>
                <a:effectLst/>
                <a:latin typeface="Open Sans"/>
              </a:rPr>
              <a:t>Bu Kanundan yararlanmak üzere başvuruda bulunulması hâlinde, ödenecek tutar ile tahsilinden vazgeçilen alacak tutarları aşağıdaki gibi olacaktır.</a:t>
            </a:r>
            <a:endParaRPr lang="tr-TR" sz="1000" dirty="0"/>
          </a:p>
        </p:txBody>
      </p:sp>
      <p:graphicFrame>
        <p:nvGraphicFramePr>
          <p:cNvPr id="7" name="Tablo 6">
            <a:extLst>
              <a:ext uri="{FF2B5EF4-FFF2-40B4-BE49-F238E27FC236}">
                <a16:creationId xmlns:a16="http://schemas.microsoft.com/office/drawing/2014/main" id="{E8925272-5AFE-4892-932E-942BF8B5F1F0}"/>
              </a:ext>
            </a:extLst>
          </p:cNvPr>
          <p:cNvGraphicFramePr>
            <a:graphicFrameLocks noGrp="1"/>
          </p:cNvGraphicFramePr>
          <p:nvPr>
            <p:extLst>
              <p:ext uri="{D42A27DB-BD31-4B8C-83A1-F6EECF244321}">
                <p14:modId xmlns:p14="http://schemas.microsoft.com/office/powerpoint/2010/main" val="955574796"/>
              </p:ext>
            </p:extLst>
          </p:nvPr>
        </p:nvGraphicFramePr>
        <p:xfrm>
          <a:off x="395536" y="3781608"/>
          <a:ext cx="4000029" cy="2138502"/>
        </p:xfrm>
        <a:graphic>
          <a:graphicData uri="http://schemas.openxmlformats.org/drawingml/2006/table">
            <a:tbl>
              <a:tblPr/>
              <a:tblGrid>
                <a:gridCol w="2610681">
                  <a:extLst>
                    <a:ext uri="{9D8B030D-6E8A-4147-A177-3AD203B41FA5}">
                      <a16:colId xmlns:a16="http://schemas.microsoft.com/office/drawing/2014/main" val="3370347851"/>
                    </a:ext>
                  </a:extLst>
                </a:gridCol>
                <a:gridCol w="224695">
                  <a:extLst>
                    <a:ext uri="{9D8B030D-6E8A-4147-A177-3AD203B41FA5}">
                      <a16:colId xmlns:a16="http://schemas.microsoft.com/office/drawing/2014/main" val="3382368703"/>
                    </a:ext>
                  </a:extLst>
                </a:gridCol>
                <a:gridCol w="1164653">
                  <a:extLst>
                    <a:ext uri="{9D8B030D-6E8A-4147-A177-3AD203B41FA5}">
                      <a16:colId xmlns:a16="http://schemas.microsoft.com/office/drawing/2014/main" val="461198089"/>
                    </a:ext>
                  </a:extLst>
                </a:gridCol>
              </a:tblGrid>
              <a:tr h="291614">
                <a:tc>
                  <a:txBody>
                    <a:bodyPr/>
                    <a:lstStyle/>
                    <a:p>
                      <a:r>
                        <a:rPr lang="tr-TR" sz="1200" b="1" u="sng" dirty="0">
                          <a:effectLst/>
                        </a:rPr>
                        <a:t>Ödenecek Tutar</a:t>
                      </a:r>
                      <a:endParaRPr lang="tr-TR" sz="1200" dirty="0">
                        <a:effectLst/>
                      </a:endParaRP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97487473"/>
                  </a:ext>
                </a:extLst>
              </a:tr>
              <a:tr h="291614">
                <a:tc>
                  <a:txBody>
                    <a:bodyPr/>
                    <a:lstStyle/>
                    <a:p>
                      <a:r>
                        <a:rPr lang="tr-TR" sz="1200" dirty="0">
                          <a:effectLst/>
                        </a:rPr>
                        <a:t>Gelir Vergisi</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90.000,00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63831466"/>
                  </a:ext>
                </a:extLst>
              </a:tr>
              <a:tr h="486023">
                <a:tc>
                  <a:txBody>
                    <a:bodyPr/>
                    <a:lstStyle/>
                    <a:p>
                      <a:r>
                        <a:rPr lang="tr-TR" sz="1200" dirty="0">
                          <a:effectLst/>
                        </a:rPr>
                        <a:t>Özel Usulsüzlük Cezası (1.600,00 x %50=)</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800,00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171094437"/>
                  </a:ext>
                </a:extLst>
              </a:tr>
              <a:tr h="291614">
                <a:tc>
                  <a:txBody>
                    <a:bodyPr/>
                    <a:lstStyle/>
                    <a:p>
                      <a:r>
                        <a:rPr lang="tr-TR" sz="1200">
                          <a:effectLst/>
                        </a:rPr>
                        <a:t>Yİ-ÜFE Tutarı (Gecikme Faizi Yerine)</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4.095,00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5568162"/>
                  </a:ext>
                </a:extLst>
              </a:tr>
              <a:tr h="486023">
                <a:tc>
                  <a:txBody>
                    <a:bodyPr/>
                    <a:lstStyle/>
                    <a:p>
                      <a:r>
                        <a:rPr lang="tr-TR" sz="1200">
                          <a:effectLst/>
                        </a:rPr>
                        <a:t>Yİ-ÜFE Tutarı (Vergi Aslına Uygulanan Gecikme Zammı Yerine)</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dirty="0">
                          <a:effectLst/>
                        </a:rPr>
                        <a:t>4.704,84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14063182"/>
                  </a:ext>
                </a:extLst>
              </a:tr>
              <a:tr h="291614">
                <a:tc>
                  <a:txBody>
                    <a:bodyPr/>
                    <a:lstStyle/>
                    <a:p>
                      <a:r>
                        <a:rPr lang="tr-TR" sz="1200" b="1">
                          <a:effectLst/>
                        </a:rPr>
                        <a:t>TOPLAM</a:t>
                      </a:r>
                      <a:endParaRPr lang="tr-TR" sz="1200">
                        <a:effectLst/>
                      </a:endParaRP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99.599,84 TL</a:t>
                      </a:r>
                      <a:endParaRPr lang="tr-TR" sz="1200" dirty="0">
                        <a:effectLst/>
                      </a:endParaRP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6743090"/>
                  </a:ext>
                </a:extLst>
              </a:tr>
            </a:tbl>
          </a:graphicData>
        </a:graphic>
      </p:graphicFrame>
      <p:graphicFrame>
        <p:nvGraphicFramePr>
          <p:cNvPr id="10" name="Tablo 9">
            <a:extLst>
              <a:ext uri="{FF2B5EF4-FFF2-40B4-BE49-F238E27FC236}">
                <a16:creationId xmlns:a16="http://schemas.microsoft.com/office/drawing/2014/main" id="{924B3BEF-2F6E-4E8C-85BE-197592CE8C86}"/>
              </a:ext>
            </a:extLst>
          </p:cNvPr>
          <p:cNvGraphicFramePr>
            <a:graphicFrameLocks noGrp="1"/>
          </p:cNvGraphicFramePr>
          <p:nvPr>
            <p:extLst>
              <p:ext uri="{D42A27DB-BD31-4B8C-83A1-F6EECF244321}">
                <p14:modId xmlns:p14="http://schemas.microsoft.com/office/powerpoint/2010/main" val="2174000525"/>
              </p:ext>
            </p:extLst>
          </p:nvPr>
        </p:nvGraphicFramePr>
        <p:xfrm>
          <a:off x="4502630" y="3781608"/>
          <a:ext cx="4389849" cy="2138502"/>
        </p:xfrm>
        <a:graphic>
          <a:graphicData uri="http://schemas.openxmlformats.org/drawingml/2006/table">
            <a:tbl>
              <a:tblPr/>
              <a:tblGrid>
                <a:gridCol w="2846231">
                  <a:extLst>
                    <a:ext uri="{9D8B030D-6E8A-4147-A177-3AD203B41FA5}">
                      <a16:colId xmlns:a16="http://schemas.microsoft.com/office/drawing/2014/main" val="293804296"/>
                    </a:ext>
                  </a:extLst>
                </a:gridCol>
                <a:gridCol w="377612">
                  <a:extLst>
                    <a:ext uri="{9D8B030D-6E8A-4147-A177-3AD203B41FA5}">
                      <a16:colId xmlns:a16="http://schemas.microsoft.com/office/drawing/2014/main" val="4016463044"/>
                    </a:ext>
                  </a:extLst>
                </a:gridCol>
                <a:gridCol w="1166006">
                  <a:extLst>
                    <a:ext uri="{9D8B030D-6E8A-4147-A177-3AD203B41FA5}">
                      <a16:colId xmlns:a16="http://schemas.microsoft.com/office/drawing/2014/main" val="1713114857"/>
                    </a:ext>
                  </a:extLst>
                </a:gridCol>
              </a:tblGrid>
              <a:tr h="278935">
                <a:tc>
                  <a:txBody>
                    <a:bodyPr/>
                    <a:lstStyle/>
                    <a:p>
                      <a:r>
                        <a:rPr lang="tr-TR" sz="1200" b="1" u="sng">
                          <a:effectLst/>
                        </a:rPr>
                        <a:t>Tahsilinden Vazgeçilen Alacaklar</a:t>
                      </a:r>
                      <a:endParaRPr lang="tr-TR" sz="1200">
                        <a:effectLst/>
                      </a:endParaRP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 </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92403214"/>
                  </a:ext>
                </a:extLst>
              </a:tr>
              <a:tr h="278935">
                <a:tc>
                  <a:txBody>
                    <a:bodyPr/>
                    <a:lstStyle/>
                    <a:p>
                      <a:r>
                        <a:rPr lang="tr-TR" sz="1200" dirty="0">
                          <a:effectLst/>
                        </a:rPr>
                        <a:t>Vergi </a:t>
                      </a:r>
                      <a:r>
                        <a:rPr lang="tr-TR" sz="1200" dirty="0" err="1">
                          <a:effectLst/>
                        </a:rPr>
                        <a:t>Ziyaı</a:t>
                      </a:r>
                      <a:r>
                        <a:rPr lang="tr-TR" sz="1200" dirty="0">
                          <a:effectLst/>
                        </a:rPr>
                        <a:t> Cezası</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90.000,00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97914543"/>
                  </a:ext>
                </a:extLst>
              </a:tr>
              <a:tr h="278935">
                <a:tc>
                  <a:txBody>
                    <a:bodyPr/>
                    <a:lstStyle/>
                    <a:p>
                      <a:r>
                        <a:rPr lang="tr-TR" sz="1200">
                          <a:effectLst/>
                        </a:rPr>
                        <a:t>Özel Usulsüzlük Cezası (1.600,00 x %50=)</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800,00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24736958"/>
                  </a:ext>
                </a:extLst>
              </a:tr>
              <a:tr h="278935">
                <a:tc>
                  <a:txBody>
                    <a:bodyPr/>
                    <a:lstStyle/>
                    <a:p>
                      <a:r>
                        <a:rPr lang="tr-TR" sz="1200">
                          <a:effectLst/>
                        </a:rPr>
                        <a:t>Gecikme Faizi</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21.240,00</a:t>
                      </a:r>
                      <a:r>
                        <a:rPr lang="tr-TR" sz="1200" b="1">
                          <a:effectLst/>
                        </a:rPr>
                        <a:t> </a:t>
                      </a:r>
                      <a:r>
                        <a:rPr lang="tr-TR" sz="1200">
                          <a:effectLst/>
                        </a:rPr>
                        <a:t>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85201524"/>
                  </a:ext>
                </a:extLst>
              </a:tr>
              <a:tr h="278935">
                <a:tc>
                  <a:txBody>
                    <a:bodyPr/>
                    <a:lstStyle/>
                    <a:p>
                      <a:r>
                        <a:rPr lang="tr-TR" sz="1200" dirty="0">
                          <a:effectLst/>
                        </a:rPr>
                        <a:t>Vergi Aslına Uygulanan Gecikme Zammı</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24.205,68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7016232"/>
                  </a:ext>
                </a:extLst>
              </a:tr>
              <a:tr h="464892">
                <a:tc>
                  <a:txBody>
                    <a:bodyPr/>
                    <a:lstStyle/>
                    <a:p>
                      <a:r>
                        <a:rPr lang="tr-TR" sz="1200">
                          <a:effectLst/>
                        </a:rPr>
                        <a:t>Vergi Ziyaı Cezasına Uygulanan Gecikme Zammı</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24.205,68 TL</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64590333"/>
                  </a:ext>
                </a:extLst>
              </a:tr>
              <a:tr h="278935">
                <a:tc>
                  <a:txBody>
                    <a:bodyPr/>
                    <a:lstStyle/>
                    <a:p>
                      <a:r>
                        <a:rPr lang="tr-TR" sz="1200" b="1" dirty="0">
                          <a:effectLst/>
                        </a:rPr>
                        <a:t>TOPLAM</a:t>
                      </a:r>
                      <a:endParaRPr lang="tr-TR" sz="1200" dirty="0">
                        <a:effectLst/>
                      </a:endParaRP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160.451,36 TL</a:t>
                      </a:r>
                      <a:endParaRPr lang="tr-TR" sz="1200" dirty="0">
                        <a:effectLst/>
                      </a:endParaRP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45790448"/>
                  </a:ext>
                </a:extLst>
              </a:tr>
            </a:tbl>
          </a:graphicData>
        </a:graphic>
      </p:graphicFrame>
      <p:sp>
        <p:nvSpPr>
          <p:cNvPr id="11" name="Dikdörtgen 10">
            <a:extLst>
              <a:ext uri="{FF2B5EF4-FFF2-40B4-BE49-F238E27FC236}">
                <a16:creationId xmlns:a16="http://schemas.microsoft.com/office/drawing/2014/main" id="{A1A5EE77-28DF-4390-9E61-26EDF938D16D}"/>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412415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25</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AE75BE3C-CA30-449E-98AF-B8E964199788}"/>
              </a:ext>
            </a:extLst>
          </p:cNvPr>
          <p:cNvSpPr txBox="1"/>
          <p:nvPr/>
        </p:nvSpPr>
        <p:spPr>
          <a:xfrm>
            <a:off x="395536" y="749084"/>
            <a:ext cx="8640960" cy="861774"/>
          </a:xfrm>
          <a:prstGeom prst="rect">
            <a:avLst/>
          </a:prstGeom>
          <a:noFill/>
        </p:spPr>
        <p:txBody>
          <a:bodyPr wrap="square">
            <a:spAutoFit/>
          </a:bodyPr>
          <a:lstStyle/>
          <a:p>
            <a:pPr algn="l"/>
            <a:r>
              <a:rPr lang="tr-TR" sz="1000" b="1" i="0" dirty="0">
                <a:solidFill>
                  <a:srgbClr val="FF0000"/>
                </a:solidFill>
                <a:effectLst/>
                <a:latin typeface="Open Sans"/>
              </a:rPr>
              <a:t>Örnek 5-</a:t>
            </a:r>
            <a:r>
              <a:rPr lang="tr-TR" sz="1000" b="0" i="0" dirty="0">
                <a:solidFill>
                  <a:srgbClr val="FF0000"/>
                </a:solidFill>
                <a:effectLst/>
                <a:latin typeface="Open Sans"/>
              </a:rPr>
              <a:t> </a:t>
            </a:r>
            <a:r>
              <a:rPr lang="tr-TR" sz="1000" b="0" i="0" dirty="0">
                <a:solidFill>
                  <a:srgbClr val="494949"/>
                </a:solidFill>
                <a:effectLst/>
                <a:latin typeface="Open Sans"/>
              </a:rPr>
              <a:t>26/10/2019 tarihinde verilmesi gereken katma değer vergisi beyannamesi süresinde verilmemiştir. Mükellefin defter ve belgeleri üzerinde yapılan inceleme sonucu adına 80.000,00 TL katma değer vergisi tarh edilerek bir kat vergi </a:t>
            </a:r>
            <a:r>
              <a:rPr lang="tr-TR" sz="1000" b="0" i="0" dirty="0" err="1">
                <a:solidFill>
                  <a:srgbClr val="494949"/>
                </a:solidFill>
                <a:effectLst/>
                <a:latin typeface="Open Sans"/>
              </a:rPr>
              <a:t>ziyaı</a:t>
            </a:r>
            <a:r>
              <a:rPr lang="tr-TR" sz="1000" b="0" i="0" dirty="0">
                <a:solidFill>
                  <a:srgbClr val="494949"/>
                </a:solidFill>
                <a:effectLst/>
                <a:latin typeface="Open Sans"/>
              </a:rPr>
              <a:t> cezası ile 1.900,00 TL özel usulsüzlük cezası kesilmesi gerektiği tespit edilmiştir. Buna ilişkin vergi/ceza ihbarnamesi 15/9/2020 tarihinde mükellefe tebliğ edilmiştir.</a:t>
            </a:r>
          </a:p>
          <a:p>
            <a:pPr algn="l"/>
            <a:r>
              <a:rPr lang="tr-TR" sz="1000" b="0" i="0" dirty="0">
                <a:solidFill>
                  <a:srgbClr val="494949"/>
                </a:solidFill>
                <a:effectLst/>
                <a:latin typeface="Open Sans"/>
              </a:rPr>
              <a:t>Mükellef, 8/10/2020 tarihinde uzlaşma talebinde bulunmuş, 19/10/2020 tarihi uzlaşma günü olarak verilmiş ve aynı gün varılan uzlaşma sonucuna göre, vergi dairesince aşağıda yazılı tutarlar tahakkuk ettirilmiştir.</a:t>
            </a:r>
          </a:p>
        </p:txBody>
      </p:sp>
      <p:graphicFrame>
        <p:nvGraphicFramePr>
          <p:cNvPr id="4" name="Tablo 3">
            <a:extLst>
              <a:ext uri="{FF2B5EF4-FFF2-40B4-BE49-F238E27FC236}">
                <a16:creationId xmlns:a16="http://schemas.microsoft.com/office/drawing/2014/main" id="{4820C0FD-E329-4440-B1B3-F58CFE5A7281}"/>
              </a:ext>
            </a:extLst>
          </p:cNvPr>
          <p:cNvGraphicFramePr>
            <a:graphicFrameLocks noGrp="1"/>
          </p:cNvGraphicFramePr>
          <p:nvPr>
            <p:extLst>
              <p:ext uri="{D42A27DB-BD31-4B8C-83A1-F6EECF244321}">
                <p14:modId xmlns:p14="http://schemas.microsoft.com/office/powerpoint/2010/main" val="3293618207"/>
              </p:ext>
            </p:extLst>
          </p:nvPr>
        </p:nvGraphicFramePr>
        <p:xfrm>
          <a:off x="1835696" y="1610858"/>
          <a:ext cx="5184575" cy="1371600"/>
        </p:xfrm>
        <a:graphic>
          <a:graphicData uri="http://schemas.openxmlformats.org/drawingml/2006/table">
            <a:tbl>
              <a:tblPr/>
              <a:tblGrid>
                <a:gridCol w="3115098">
                  <a:extLst>
                    <a:ext uri="{9D8B030D-6E8A-4147-A177-3AD203B41FA5}">
                      <a16:colId xmlns:a16="http://schemas.microsoft.com/office/drawing/2014/main" val="3849785383"/>
                    </a:ext>
                  </a:extLst>
                </a:gridCol>
                <a:gridCol w="382805">
                  <a:extLst>
                    <a:ext uri="{9D8B030D-6E8A-4147-A177-3AD203B41FA5}">
                      <a16:colId xmlns:a16="http://schemas.microsoft.com/office/drawing/2014/main" val="1503761905"/>
                    </a:ext>
                  </a:extLst>
                </a:gridCol>
                <a:gridCol w="1686672">
                  <a:extLst>
                    <a:ext uri="{9D8B030D-6E8A-4147-A177-3AD203B41FA5}">
                      <a16:colId xmlns:a16="http://schemas.microsoft.com/office/drawing/2014/main" val="4269493261"/>
                    </a:ext>
                  </a:extLst>
                </a:gridCol>
              </a:tblGrid>
              <a:tr h="241928">
                <a:tc>
                  <a:txBody>
                    <a:bodyPr/>
                    <a:lstStyle/>
                    <a:p>
                      <a:r>
                        <a:rPr lang="tr-TR" sz="1200">
                          <a:effectLst/>
                        </a:rPr>
                        <a:t>Katma Değer Vergisi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60.000,00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66188125"/>
                  </a:ext>
                </a:extLst>
              </a:tr>
              <a:tr h="241928">
                <a:tc>
                  <a:txBody>
                    <a:bodyPr/>
                    <a:lstStyle/>
                    <a:p>
                      <a:r>
                        <a:rPr lang="tr-TR" sz="1200">
                          <a:effectLst/>
                        </a:rPr>
                        <a:t>Vergi Ziyaı Cezası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dirty="0">
                          <a:effectLst/>
                        </a:rPr>
                        <a:t>30.000,00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54792325"/>
                  </a:ext>
                </a:extLst>
              </a:tr>
              <a:tr h="241928">
                <a:tc>
                  <a:txBody>
                    <a:bodyPr/>
                    <a:lstStyle/>
                    <a:p>
                      <a:r>
                        <a:rPr lang="tr-TR" sz="1200">
                          <a:effectLst/>
                        </a:rPr>
                        <a:t>Özel Usulsüzlük Cezası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1.900,00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45853761"/>
                  </a:ext>
                </a:extLst>
              </a:tr>
              <a:tr h="241928">
                <a:tc>
                  <a:txBody>
                    <a:bodyPr/>
                    <a:lstStyle/>
                    <a:p>
                      <a:r>
                        <a:rPr lang="tr-TR" sz="1200" dirty="0">
                          <a:effectLst/>
                        </a:rPr>
                        <a:t>Gecikme Faizi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11.280,00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15361399"/>
                  </a:ext>
                </a:extLst>
              </a:tr>
              <a:tr h="0">
                <a:tc>
                  <a:txBody>
                    <a:bodyPr/>
                    <a:lstStyle/>
                    <a:p>
                      <a:r>
                        <a:rPr lang="tr-TR" sz="1200" b="1">
                          <a:effectLst/>
                        </a:rPr>
                        <a:t>TOPLAM</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b="1">
                          <a:effectLst/>
                        </a:rPr>
                        <a:t>:</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103.180,00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37251826"/>
                  </a:ext>
                </a:extLst>
              </a:tr>
            </a:tbl>
          </a:graphicData>
        </a:graphic>
      </p:graphicFrame>
      <p:sp>
        <p:nvSpPr>
          <p:cNvPr id="9" name="Metin kutusu 8">
            <a:extLst>
              <a:ext uri="{FF2B5EF4-FFF2-40B4-BE49-F238E27FC236}">
                <a16:creationId xmlns:a16="http://schemas.microsoft.com/office/drawing/2014/main" id="{C7F9C917-4139-48A7-8281-6A6F1A1C3761}"/>
              </a:ext>
            </a:extLst>
          </p:cNvPr>
          <p:cNvSpPr txBox="1"/>
          <p:nvPr/>
        </p:nvSpPr>
        <p:spPr>
          <a:xfrm>
            <a:off x="395536" y="3042524"/>
            <a:ext cx="8640960" cy="553998"/>
          </a:xfrm>
          <a:prstGeom prst="rect">
            <a:avLst/>
          </a:prstGeom>
          <a:noFill/>
        </p:spPr>
        <p:txBody>
          <a:bodyPr wrap="square">
            <a:spAutoFit/>
          </a:bodyPr>
          <a:lstStyle/>
          <a:p>
            <a:r>
              <a:rPr lang="tr-TR" sz="1000" b="0" i="0" dirty="0">
                <a:solidFill>
                  <a:srgbClr val="494949"/>
                </a:solidFill>
                <a:effectLst/>
                <a:latin typeface="Open Sans"/>
              </a:rPr>
              <a:t>Mükellefin Kanundan yararlanmak üzere başvuruda bulunması hâlinde, Kanunun yayımı tarihi itibarıyla uzlaşma sonucu tahakkuk eden alacakların henüz ödeme süresi geçmemiş (vade tarihi: 19/11/2020) olduğundan, Kanunun 2 </a:t>
            </a:r>
            <a:r>
              <a:rPr lang="tr-TR" sz="1000" b="0" i="0" dirty="0" err="1">
                <a:solidFill>
                  <a:srgbClr val="494949"/>
                </a:solidFill>
                <a:effectLst/>
                <a:latin typeface="Open Sans"/>
              </a:rPr>
              <a:t>nci</a:t>
            </a:r>
            <a:r>
              <a:rPr lang="tr-TR" sz="1000" b="0" i="0" dirty="0">
                <a:solidFill>
                  <a:srgbClr val="494949"/>
                </a:solidFill>
                <a:effectLst/>
                <a:latin typeface="Open Sans"/>
              </a:rPr>
              <a:t> maddesi hükmüne göre ödenecek tutar ile tahsilinden vazgeçilen alacak tutarı aşağıdaki şekilde olacaktır.</a:t>
            </a:r>
            <a:endParaRPr lang="tr-TR" sz="1000" dirty="0"/>
          </a:p>
        </p:txBody>
      </p:sp>
      <p:graphicFrame>
        <p:nvGraphicFramePr>
          <p:cNvPr id="7" name="Tablo 6">
            <a:extLst>
              <a:ext uri="{FF2B5EF4-FFF2-40B4-BE49-F238E27FC236}">
                <a16:creationId xmlns:a16="http://schemas.microsoft.com/office/drawing/2014/main" id="{41041EE2-F010-4EDC-9134-C2A5A9165335}"/>
              </a:ext>
            </a:extLst>
          </p:cNvPr>
          <p:cNvGraphicFramePr>
            <a:graphicFrameLocks noGrp="1"/>
          </p:cNvGraphicFramePr>
          <p:nvPr>
            <p:extLst>
              <p:ext uri="{D42A27DB-BD31-4B8C-83A1-F6EECF244321}">
                <p14:modId xmlns:p14="http://schemas.microsoft.com/office/powerpoint/2010/main" val="3608865023"/>
              </p:ext>
            </p:extLst>
          </p:nvPr>
        </p:nvGraphicFramePr>
        <p:xfrm>
          <a:off x="392697" y="3717033"/>
          <a:ext cx="3747256" cy="2093409"/>
        </p:xfrm>
        <a:graphic>
          <a:graphicData uri="http://schemas.openxmlformats.org/drawingml/2006/table">
            <a:tbl>
              <a:tblPr/>
              <a:tblGrid>
                <a:gridCol w="2451111">
                  <a:extLst>
                    <a:ext uri="{9D8B030D-6E8A-4147-A177-3AD203B41FA5}">
                      <a16:colId xmlns:a16="http://schemas.microsoft.com/office/drawing/2014/main" val="2933486010"/>
                    </a:ext>
                  </a:extLst>
                </a:gridCol>
                <a:gridCol w="288032">
                  <a:extLst>
                    <a:ext uri="{9D8B030D-6E8A-4147-A177-3AD203B41FA5}">
                      <a16:colId xmlns:a16="http://schemas.microsoft.com/office/drawing/2014/main" val="850933935"/>
                    </a:ext>
                  </a:extLst>
                </a:gridCol>
                <a:gridCol w="1008113">
                  <a:extLst>
                    <a:ext uri="{9D8B030D-6E8A-4147-A177-3AD203B41FA5}">
                      <a16:colId xmlns:a16="http://schemas.microsoft.com/office/drawing/2014/main" val="45995311"/>
                    </a:ext>
                  </a:extLst>
                </a:gridCol>
              </a:tblGrid>
              <a:tr h="272378">
                <a:tc>
                  <a:txBody>
                    <a:bodyPr/>
                    <a:lstStyle/>
                    <a:p>
                      <a:r>
                        <a:rPr lang="tr-TR" sz="1200" b="1" u="sng">
                          <a:effectLst/>
                        </a:rPr>
                        <a:t>Ödenecek Tutar</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75055857"/>
                  </a:ext>
                </a:extLst>
              </a:tr>
              <a:tr h="453963">
                <a:tc>
                  <a:txBody>
                    <a:bodyPr/>
                    <a:lstStyle/>
                    <a:p>
                      <a:r>
                        <a:rPr lang="tr-TR" sz="1200">
                          <a:effectLst/>
                        </a:rPr>
                        <a:t>Katma Değer Vergisi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dirty="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60.000,00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38663585"/>
                  </a:ext>
                </a:extLst>
              </a:tr>
              <a:tr h="453963">
                <a:tc>
                  <a:txBody>
                    <a:bodyPr/>
                    <a:lstStyle/>
                    <a:p>
                      <a:r>
                        <a:rPr lang="tr-TR" sz="1200">
                          <a:effectLst/>
                        </a:rPr>
                        <a:t>Özel Usulsüzlük Cezası (1.900,00 x %50=)</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950,00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11925003"/>
                  </a:ext>
                </a:extLst>
              </a:tr>
              <a:tr h="453963">
                <a:tc>
                  <a:txBody>
                    <a:bodyPr/>
                    <a:lstStyle/>
                    <a:p>
                      <a:r>
                        <a:rPr lang="tr-TR" sz="1200">
                          <a:effectLst/>
                        </a:rPr>
                        <a:t>Yİ-ÜFE Tutarı (Gecikme Faizi Yerine)</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2.310,00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38125613"/>
                  </a:ext>
                </a:extLst>
              </a:tr>
              <a:tr h="453963">
                <a:tc>
                  <a:txBody>
                    <a:bodyPr/>
                    <a:lstStyle/>
                    <a:p>
                      <a:r>
                        <a:rPr lang="tr-TR" sz="1200" b="1">
                          <a:effectLst/>
                        </a:rPr>
                        <a:t>TOPLAM</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63.260,00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79047694"/>
                  </a:ext>
                </a:extLst>
              </a:tr>
            </a:tbl>
          </a:graphicData>
        </a:graphic>
      </p:graphicFrame>
      <p:graphicFrame>
        <p:nvGraphicFramePr>
          <p:cNvPr id="10" name="Tablo 9">
            <a:extLst>
              <a:ext uri="{FF2B5EF4-FFF2-40B4-BE49-F238E27FC236}">
                <a16:creationId xmlns:a16="http://schemas.microsoft.com/office/drawing/2014/main" id="{A6A1CAAF-CFBD-41B8-8DB0-DC48878907FF}"/>
              </a:ext>
            </a:extLst>
          </p:cNvPr>
          <p:cNvGraphicFramePr>
            <a:graphicFrameLocks noGrp="1"/>
          </p:cNvGraphicFramePr>
          <p:nvPr>
            <p:extLst>
              <p:ext uri="{D42A27DB-BD31-4B8C-83A1-F6EECF244321}">
                <p14:modId xmlns:p14="http://schemas.microsoft.com/office/powerpoint/2010/main" val="2947374304"/>
              </p:ext>
            </p:extLst>
          </p:nvPr>
        </p:nvGraphicFramePr>
        <p:xfrm>
          <a:off x="4253528" y="3717032"/>
          <a:ext cx="4782968" cy="2088230"/>
        </p:xfrm>
        <a:graphic>
          <a:graphicData uri="http://schemas.openxmlformats.org/drawingml/2006/table">
            <a:tbl>
              <a:tblPr/>
              <a:tblGrid>
                <a:gridCol w="3299460">
                  <a:extLst>
                    <a:ext uri="{9D8B030D-6E8A-4147-A177-3AD203B41FA5}">
                      <a16:colId xmlns:a16="http://schemas.microsoft.com/office/drawing/2014/main" val="519755179"/>
                    </a:ext>
                  </a:extLst>
                </a:gridCol>
                <a:gridCol w="370988">
                  <a:extLst>
                    <a:ext uri="{9D8B030D-6E8A-4147-A177-3AD203B41FA5}">
                      <a16:colId xmlns:a16="http://schemas.microsoft.com/office/drawing/2014/main" val="3312637850"/>
                    </a:ext>
                  </a:extLst>
                </a:gridCol>
                <a:gridCol w="1112520">
                  <a:extLst>
                    <a:ext uri="{9D8B030D-6E8A-4147-A177-3AD203B41FA5}">
                      <a16:colId xmlns:a16="http://schemas.microsoft.com/office/drawing/2014/main" val="769547411"/>
                    </a:ext>
                  </a:extLst>
                </a:gridCol>
              </a:tblGrid>
              <a:tr h="417646">
                <a:tc>
                  <a:txBody>
                    <a:bodyPr/>
                    <a:lstStyle/>
                    <a:p>
                      <a:r>
                        <a:rPr lang="tr-TR" sz="1200" b="1" u="sng" dirty="0">
                          <a:effectLst/>
                        </a:rPr>
                        <a:t>Tahsilinden Vazgeçilen Alacaklar</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91842995"/>
                  </a:ext>
                </a:extLst>
              </a:tr>
              <a:tr h="417646">
                <a:tc>
                  <a:txBody>
                    <a:bodyPr/>
                    <a:lstStyle/>
                    <a:p>
                      <a:r>
                        <a:rPr lang="tr-TR" sz="1200" dirty="0">
                          <a:effectLst/>
                        </a:rPr>
                        <a:t>Vergi </a:t>
                      </a:r>
                      <a:r>
                        <a:rPr lang="tr-TR" sz="1200" dirty="0" err="1">
                          <a:effectLst/>
                        </a:rPr>
                        <a:t>Ziyaı</a:t>
                      </a:r>
                      <a:r>
                        <a:rPr lang="tr-TR" sz="1200" dirty="0">
                          <a:effectLst/>
                        </a:rPr>
                        <a:t> Cezası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30.000,00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5885280"/>
                  </a:ext>
                </a:extLst>
              </a:tr>
              <a:tr h="417646">
                <a:tc>
                  <a:txBody>
                    <a:bodyPr/>
                    <a:lstStyle/>
                    <a:p>
                      <a:r>
                        <a:rPr lang="tr-TR" sz="1200">
                          <a:effectLst/>
                        </a:rPr>
                        <a:t>Özel Usulsüzlük Cezası (1.900,00 x %50=)</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950,00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95005535"/>
                  </a:ext>
                </a:extLst>
              </a:tr>
              <a:tr h="417646">
                <a:tc>
                  <a:txBody>
                    <a:bodyPr/>
                    <a:lstStyle/>
                    <a:p>
                      <a:r>
                        <a:rPr lang="tr-TR" sz="1200">
                          <a:effectLst/>
                        </a:rPr>
                        <a:t>Gecikme Faizi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11.280,00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41967241"/>
                  </a:ext>
                </a:extLst>
              </a:tr>
              <a:tr h="417646">
                <a:tc>
                  <a:txBody>
                    <a:bodyPr/>
                    <a:lstStyle/>
                    <a:p>
                      <a:r>
                        <a:rPr lang="tr-TR" sz="1200" b="1" dirty="0">
                          <a:effectLst/>
                        </a:rPr>
                        <a:t>TOPLAM</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b="1">
                          <a:effectLst/>
                        </a:rPr>
                        <a:t>:</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42.230,00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06960958"/>
                  </a:ext>
                </a:extLst>
              </a:tr>
            </a:tbl>
          </a:graphicData>
        </a:graphic>
      </p:graphicFrame>
      <p:sp>
        <p:nvSpPr>
          <p:cNvPr id="11" name="Dikdörtgen 10">
            <a:extLst>
              <a:ext uri="{FF2B5EF4-FFF2-40B4-BE49-F238E27FC236}">
                <a16:creationId xmlns:a16="http://schemas.microsoft.com/office/drawing/2014/main" id="{E60661DA-DA0A-4EBE-ADE5-4D1F02CFE1AF}"/>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335032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26</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700C6BA9-9299-4EE2-9365-86F1299FE429}"/>
              </a:ext>
            </a:extLst>
          </p:cNvPr>
          <p:cNvSpPr txBox="1"/>
          <p:nvPr/>
        </p:nvSpPr>
        <p:spPr>
          <a:xfrm>
            <a:off x="576063" y="1164165"/>
            <a:ext cx="8280920" cy="4524315"/>
          </a:xfrm>
          <a:prstGeom prst="rect">
            <a:avLst/>
          </a:prstGeom>
          <a:noFill/>
        </p:spPr>
        <p:txBody>
          <a:bodyPr wrap="square">
            <a:spAutoFit/>
          </a:bodyPr>
          <a:lstStyle/>
          <a:p>
            <a:pPr algn="l"/>
            <a:r>
              <a:rPr lang="tr-TR" b="1" i="0" dirty="0">
                <a:solidFill>
                  <a:srgbClr val="FF0000"/>
                </a:solidFill>
                <a:effectLst/>
                <a:latin typeface="Open Sans"/>
              </a:rPr>
              <a:t>Örnek 6-</a:t>
            </a:r>
            <a:r>
              <a:rPr lang="tr-TR" b="0" i="0" dirty="0">
                <a:solidFill>
                  <a:srgbClr val="FF0000"/>
                </a:solidFill>
                <a:effectLst/>
                <a:latin typeface="Open Sans"/>
              </a:rPr>
              <a:t> </a:t>
            </a:r>
            <a:r>
              <a:rPr lang="tr-TR" b="0" i="0" dirty="0">
                <a:solidFill>
                  <a:srgbClr val="494949"/>
                </a:solidFill>
                <a:effectLst/>
                <a:latin typeface="Open Sans"/>
              </a:rPr>
              <a:t>10/9/2020 tarihinde Bakanlığımız özel işaretli görevlisinin ikazına rağmen durmayan aracın sahibi adına 1.300,00 TL özel usulsüzlük cezası kesilmiş ve vergi/ceza ihbarnamesi 23/9/2020 tarihinde tebliğ edilmiştir. Mükellef söz konusu vergi cezası için 213 sayılı Kanunun 376 </a:t>
            </a:r>
            <a:r>
              <a:rPr lang="tr-TR" b="0" i="0" dirty="0" err="1">
                <a:solidFill>
                  <a:srgbClr val="494949"/>
                </a:solidFill>
                <a:effectLst/>
                <a:latin typeface="Open Sans"/>
              </a:rPr>
              <a:t>ncı</a:t>
            </a:r>
            <a:r>
              <a:rPr lang="tr-TR" b="0" i="0" dirty="0">
                <a:solidFill>
                  <a:srgbClr val="494949"/>
                </a:solidFill>
                <a:effectLst/>
                <a:latin typeface="Open Sans"/>
              </a:rPr>
              <a:t> maddesi hükmünden yararlanmak üzere dava açma süresinin son günü olan 23/10/2020 tarihinde vergi dairesine müracaat etmiştir. Vergi dairesince mükellefin talebi üzerine cezanın yarısı indirilerek, kalan 650,00 TL özel usulsüzlük cezası tahakkuk ettirilmiş ve mükellefe cezayı 23/11/2020 tarihine kadar ödemesi gerektiği bildirilmiştir.</a:t>
            </a:r>
          </a:p>
          <a:p>
            <a:pPr algn="l"/>
            <a:r>
              <a:rPr lang="tr-TR" b="0" i="0" dirty="0">
                <a:solidFill>
                  <a:srgbClr val="494949"/>
                </a:solidFill>
                <a:effectLst/>
                <a:latin typeface="Open Sans"/>
              </a:rPr>
              <a:t>Kanunun yayımı tarihi itibarıyla ödeme süresi henüz geçmemiş olan bu alacağa ilişkin Kanundan yararlanmak üzere başvuruda bulunulması hâlinde, 213 sayılı Kanunun 376 </a:t>
            </a:r>
            <a:r>
              <a:rPr lang="tr-TR" b="0" i="0" dirty="0" err="1">
                <a:solidFill>
                  <a:srgbClr val="494949"/>
                </a:solidFill>
                <a:effectLst/>
                <a:latin typeface="Open Sans"/>
              </a:rPr>
              <a:t>ncı</a:t>
            </a:r>
            <a:r>
              <a:rPr lang="tr-TR" b="0" i="0" dirty="0">
                <a:solidFill>
                  <a:srgbClr val="494949"/>
                </a:solidFill>
                <a:effectLst/>
                <a:latin typeface="Open Sans"/>
              </a:rPr>
              <a:t> maddesi çerçevesinde hesaplanan 650,00 TL özel usulsüzlük cezası, Kanun hükümlerine göre %50 oranında indirilerek tahsil edilecektir. Söz konusu cezanın %50’sine isabet eden (650,00 x %50=)325,00 TL’nin Kanunda öngörülen süre ve şekilde ödenmesi hâlinde, özel usulsüzlük cezasından kalan 325,00 TL’nin tahsilinden vazgeçilecektir.</a:t>
            </a:r>
          </a:p>
        </p:txBody>
      </p:sp>
      <p:sp>
        <p:nvSpPr>
          <p:cNvPr id="7" name="Dikdörtgen 6">
            <a:extLst>
              <a:ext uri="{FF2B5EF4-FFF2-40B4-BE49-F238E27FC236}">
                <a16:creationId xmlns:a16="http://schemas.microsoft.com/office/drawing/2014/main" id="{536AD852-A1BD-48B5-8F22-1A2ED2BE4F4C}"/>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3855648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27</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F2DF70CC-9D53-4694-9E0C-EC0FEA28725E}"/>
              </a:ext>
            </a:extLst>
          </p:cNvPr>
          <p:cNvSpPr txBox="1"/>
          <p:nvPr/>
        </p:nvSpPr>
        <p:spPr>
          <a:xfrm>
            <a:off x="288031" y="955437"/>
            <a:ext cx="8712968" cy="1200329"/>
          </a:xfrm>
          <a:prstGeom prst="rect">
            <a:avLst/>
          </a:prstGeom>
          <a:noFill/>
        </p:spPr>
        <p:txBody>
          <a:bodyPr wrap="square">
            <a:spAutoFit/>
          </a:bodyPr>
          <a:lstStyle/>
          <a:p>
            <a:pPr algn="l"/>
            <a:r>
              <a:rPr lang="tr-TR" sz="1200" b="1" i="0" dirty="0">
                <a:solidFill>
                  <a:srgbClr val="FF0000"/>
                </a:solidFill>
                <a:effectLst/>
                <a:latin typeface="Open Sans"/>
              </a:rPr>
              <a:t>Örnek 7- </a:t>
            </a:r>
            <a:r>
              <a:rPr lang="tr-TR" sz="1200" b="0" i="0" dirty="0">
                <a:solidFill>
                  <a:srgbClr val="494949"/>
                </a:solidFill>
                <a:effectLst/>
                <a:latin typeface="Open Sans"/>
              </a:rPr>
              <a:t>Ocak/2020 vergilendirme dönemine ilişkin elektronik ortamda verilmesi gereken gelir (stopaj) vergisi beyannamesi 10/11/2020 tarihinde pişmanlıkla verilmiş, bunun üzerine 9.400,00 TL vergi tahakkuk etmiş ve alacağın vadesi 25/11/2020 tarihi olarak oluşmuştur. Ayrıca, beyannamenin süresinde verilmemesi nedeniyle 2.300,00 TL tutarında özel usulsüzlük cezası kesilerek aynı gün mükellefe tebliğ edilmiştir.</a:t>
            </a:r>
          </a:p>
          <a:p>
            <a:pPr algn="l"/>
            <a:r>
              <a:rPr lang="tr-TR" sz="1200" b="0" i="0" dirty="0">
                <a:solidFill>
                  <a:srgbClr val="494949"/>
                </a:solidFill>
                <a:effectLst/>
                <a:latin typeface="Open Sans"/>
              </a:rPr>
              <a:t>Kanunun yayımı tarihi itibarıyla ödeme süresi henüz geçmemiş olan bu alacağa ilişkin Kanundan yararlanmak üzere başvuruda bulunulması hâlinde, Kanun hükmüne göre ödenecek tutar ile tahsilinden vazgeçilen alacak tutarı aşağıdaki gibi olacaktır.</a:t>
            </a:r>
          </a:p>
        </p:txBody>
      </p:sp>
      <p:sp>
        <p:nvSpPr>
          <p:cNvPr id="9" name="Metin kutusu 8">
            <a:extLst>
              <a:ext uri="{FF2B5EF4-FFF2-40B4-BE49-F238E27FC236}">
                <a16:creationId xmlns:a16="http://schemas.microsoft.com/office/drawing/2014/main" id="{54D7244C-F367-4114-84F5-6ACE3D849A08}"/>
              </a:ext>
            </a:extLst>
          </p:cNvPr>
          <p:cNvSpPr txBox="1"/>
          <p:nvPr/>
        </p:nvSpPr>
        <p:spPr>
          <a:xfrm>
            <a:off x="683568" y="2241692"/>
            <a:ext cx="8208912" cy="276999"/>
          </a:xfrm>
          <a:prstGeom prst="rect">
            <a:avLst/>
          </a:prstGeom>
          <a:noFill/>
        </p:spPr>
        <p:txBody>
          <a:bodyPr wrap="square">
            <a:spAutoFit/>
          </a:bodyPr>
          <a:lstStyle/>
          <a:p>
            <a:r>
              <a:rPr lang="tr-TR" sz="1200" b="0" i="0" dirty="0">
                <a:solidFill>
                  <a:srgbClr val="494949"/>
                </a:solidFill>
                <a:effectLst/>
                <a:latin typeface="Open Sans"/>
              </a:rPr>
              <a:t>* Pişmanlık zammının hesabında Kanunun yayımı tarihi esas alınmıştır.</a:t>
            </a:r>
            <a:endParaRPr lang="tr-TR" sz="1200" dirty="0"/>
          </a:p>
        </p:txBody>
      </p:sp>
      <p:graphicFrame>
        <p:nvGraphicFramePr>
          <p:cNvPr id="11" name="Tablo 10">
            <a:extLst>
              <a:ext uri="{FF2B5EF4-FFF2-40B4-BE49-F238E27FC236}">
                <a16:creationId xmlns:a16="http://schemas.microsoft.com/office/drawing/2014/main" id="{0B1B76A1-FBFE-4AD7-9C14-BD208B323C50}"/>
              </a:ext>
            </a:extLst>
          </p:cNvPr>
          <p:cNvGraphicFramePr>
            <a:graphicFrameLocks noGrp="1"/>
          </p:cNvGraphicFramePr>
          <p:nvPr>
            <p:extLst>
              <p:ext uri="{D42A27DB-BD31-4B8C-83A1-F6EECF244321}">
                <p14:modId xmlns:p14="http://schemas.microsoft.com/office/powerpoint/2010/main" val="220928487"/>
              </p:ext>
            </p:extLst>
          </p:nvPr>
        </p:nvGraphicFramePr>
        <p:xfrm>
          <a:off x="1115616" y="2595228"/>
          <a:ext cx="6768752" cy="2105970"/>
        </p:xfrm>
        <a:graphic>
          <a:graphicData uri="http://schemas.openxmlformats.org/drawingml/2006/table">
            <a:tbl>
              <a:tblPr/>
              <a:tblGrid>
                <a:gridCol w="3825817">
                  <a:extLst>
                    <a:ext uri="{9D8B030D-6E8A-4147-A177-3AD203B41FA5}">
                      <a16:colId xmlns:a16="http://schemas.microsoft.com/office/drawing/2014/main" val="167978239"/>
                    </a:ext>
                  </a:extLst>
                </a:gridCol>
                <a:gridCol w="294294">
                  <a:extLst>
                    <a:ext uri="{9D8B030D-6E8A-4147-A177-3AD203B41FA5}">
                      <a16:colId xmlns:a16="http://schemas.microsoft.com/office/drawing/2014/main" val="3864107690"/>
                    </a:ext>
                  </a:extLst>
                </a:gridCol>
                <a:gridCol w="2648641">
                  <a:extLst>
                    <a:ext uri="{9D8B030D-6E8A-4147-A177-3AD203B41FA5}">
                      <a16:colId xmlns:a16="http://schemas.microsoft.com/office/drawing/2014/main" val="1716215762"/>
                    </a:ext>
                  </a:extLst>
                </a:gridCol>
              </a:tblGrid>
              <a:tr h="421194">
                <a:tc>
                  <a:txBody>
                    <a:bodyPr/>
                    <a:lstStyle/>
                    <a:p>
                      <a:r>
                        <a:rPr lang="tr-TR" sz="1200" b="1" u="sng">
                          <a:effectLst/>
                        </a:rPr>
                        <a:t>Ödenecek Tutar</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39846887"/>
                  </a:ext>
                </a:extLst>
              </a:tr>
              <a:tr h="421194">
                <a:tc>
                  <a:txBody>
                    <a:bodyPr/>
                    <a:lstStyle/>
                    <a:p>
                      <a:r>
                        <a:rPr lang="tr-TR" sz="1200" dirty="0">
                          <a:effectLst/>
                        </a:rPr>
                        <a:t>Gelir (Stopaj) Vergisi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9.400,00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45049171"/>
                  </a:ext>
                </a:extLst>
              </a:tr>
              <a:tr h="421194">
                <a:tc>
                  <a:txBody>
                    <a:bodyPr/>
                    <a:lstStyle/>
                    <a:p>
                      <a:r>
                        <a:rPr lang="tr-TR" sz="1200">
                          <a:effectLst/>
                        </a:rPr>
                        <a:t>Damga Vergisi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58,80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03762207"/>
                  </a:ext>
                </a:extLst>
              </a:tr>
              <a:tr h="421194">
                <a:tc>
                  <a:txBody>
                    <a:bodyPr/>
                    <a:lstStyle/>
                    <a:p>
                      <a:r>
                        <a:rPr lang="tr-TR" sz="1200" dirty="0">
                          <a:effectLst/>
                        </a:rPr>
                        <a:t>Yİ-ÜFE Tutarı (Pişmanlık Zammı Yerine)</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296,10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39077779"/>
                  </a:ext>
                </a:extLst>
              </a:tr>
              <a:tr h="421194">
                <a:tc>
                  <a:txBody>
                    <a:bodyPr/>
                    <a:lstStyle/>
                    <a:p>
                      <a:r>
                        <a:rPr lang="tr-TR" sz="1200" b="1">
                          <a:effectLst/>
                        </a:rPr>
                        <a:t>TOPLAM</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9.754,90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26066843"/>
                  </a:ext>
                </a:extLst>
              </a:tr>
            </a:tbl>
          </a:graphicData>
        </a:graphic>
      </p:graphicFrame>
      <p:graphicFrame>
        <p:nvGraphicFramePr>
          <p:cNvPr id="12" name="Tablo 11">
            <a:extLst>
              <a:ext uri="{FF2B5EF4-FFF2-40B4-BE49-F238E27FC236}">
                <a16:creationId xmlns:a16="http://schemas.microsoft.com/office/drawing/2014/main" id="{E96B557B-B523-4B81-8BF7-D0892C628783}"/>
              </a:ext>
            </a:extLst>
          </p:cNvPr>
          <p:cNvGraphicFramePr>
            <a:graphicFrameLocks noGrp="1"/>
          </p:cNvGraphicFramePr>
          <p:nvPr>
            <p:extLst>
              <p:ext uri="{D42A27DB-BD31-4B8C-83A1-F6EECF244321}">
                <p14:modId xmlns:p14="http://schemas.microsoft.com/office/powerpoint/2010/main" val="859445028"/>
              </p:ext>
            </p:extLst>
          </p:nvPr>
        </p:nvGraphicFramePr>
        <p:xfrm>
          <a:off x="1115616" y="4869160"/>
          <a:ext cx="6768752" cy="936852"/>
        </p:xfrm>
        <a:graphic>
          <a:graphicData uri="http://schemas.openxmlformats.org/drawingml/2006/table">
            <a:tbl>
              <a:tblPr/>
              <a:tblGrid>
                <a:gridCol w="3859867">
                  <a:extLst>
                    <a:ext uri="{9D8B030D-6E8A-4147-A177-3AD203B41FA5}">
                      <a16:colId xmlns:a16="http://schemas.microsoft.com/office/drawing/2014/main" val="274480949"/>
                    </a:ext>
                  </a:extLst>
                </a:gridCol>
                <a:gridCol w="727221">
                  <a:extLst>
                    <a:ext uri="{9D8B030D-6E8A-4147-A177-3AD203B41FA5}">
                      <a16:colId xmlns:a16="http://schemas.microsoft.com/office/drawing/2014/main" val="2783456753"/>
                    </a:ext>
                  </a:extLst>
                </a:gridCol>
                <a:gridCol w="2181664">
                  <a:extLst>
                    <a:ext uri="{9D8B030D-6E8A-4147-A177-3AD203B41FA5}">
                      <a16:colId xmlns:a16="http://schemas.microsoft.com/office/drawing/2014/main" val="2460023279"/>
                    </a:ext>
                  </a:extLst>
                </a:gridCol>
              </a:tblGrid>
              <a:tr h="468426">
                <a:tc>
                  <a:txBody>
                    <a:bodyPr/>
                    <a:lstStyle/>
                    <a:p>
                      <a:r>
                        <a:rPr lang="tr-TR" sz="1200" b="1" u="sng">
                          <a:effectLst/>
                        </a:rPr>
                        <a:t>Tahsilinden Vazgeçilen Alacaklar</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02917029"/>
                  </a:ext>
                </a:extLst>
              </a:tr>
              <a:tr h="468426">
                <a:tc>
                  <a:txBody>
                    <a:bodyPr/>
                    <a:lstStyle/>
                    <a:p>
                      <a:r>
                        <a:rPr lang="tr-TR" sz="1200" dirty="0">
                          <a:effectLst/>
                        </a:rPr>
                        <a:t>Pişmanlık Zammı (Gelir (Stopaj) Vergisi için)</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dirty="0">
                          <a:effectLst/>
                        </a:rPr>
                        <a:t>     :</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1.353,60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07006146"/>
                  </a:ext>
                </a:extLst>
              </a:tr>
            </a:tbl>
          </a:graphicData>
        </a:graphic>
      </p:graphicFrame>
      <p:sp>
        <p:nvSpPr>
          <p:cNvPr id="10" name="Dikdörtgen 9">
            <a:extLst>
              <a:ext uri="{FF2B5EF4-FFF2-40B4-BE49-F238E27FC236}">
                <a16:creationId xmlns:a16="http://schemas.microsoft.com/office/drawing/2014/main" id="{08FBEDAA-2039-413A-B6F5-305B17DBCA28}"/>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240245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28</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F362698D-7147-4847-B2A3-C9C08FDCE3B6}"/>
              </a:ext>
            </a:extLst>
          </p:cNvPr>
          <p:cNvSpPr txBox="1"/>
          <p:nvPr/>
        </p:nvSpPr>
        <p:spPr>
          <a:xfrm>
            <a:off x="215516" y="764704"/>
            <a:ext cx="8712968" cy="2554545"/>
          </a:xfrm>
          <a:prstGeom prst="rect">
            <a:avLst/>
          </a:prstGeom>
          <a:noFill/>
        </p:spPr>
        <p:txBody>
          <a:bodyPr wrap="square">
            <a:spAutoFit/>
          </a:bodyPr>
          <a:lstStyle/>
          <a:p>
            <a:pPr algn="l"/>
            <a:r>
              <a:rPr lang="tr-TR" sz="1000" b="1" i="0" dirty="0">
                <a:solidFill>
                  <a:srgbClr val="FF0000"/>
                </a:solidFill>
                <a:effectLst/>
                <a:latin typeface="Open Sans"/>
              </a:rPr>
              <a:t>Örnek 8-</a:t>
            </a:r>
            <a:r>
              <a:rPr lang="tr-TR" sz="1000" b="0" i="0" dirty="0">
                <a:solidFill>
                  <a:srgbClr val="FF0000"/>
                </a:solidFill>
                <a:effectLst/>
                <a:latin typeface="Open Sans"/>
              </a:rPr>
              <a:t> </a:t>
            </a:r>
            <a:r>
              <a:rPr lang="tr-TR" sz="1000" b="0" i="0" dirty="0">
                <a:solidFill>
                  <a:srgbClr val="494949"/>
                </a:solidFill>
                <a:effectLst/>
                <a:latin typeface="Open Sans"/>
              </a:rPr>
              <a:t>Mükellef hakkında Mart/2019 dönemine ilişkin katma değer vergisine yönelik yapılan vergi incelemesi sonucu düzenlenen rapor uyarınca 120.000,00 TL katma değer vergisi tarh edilmiş, 120.000,00 TL vergi </a:t>
            </a:r>
            <a:r>
              <a:rPr lang="tr-TR" sz="1000" b="0" i="0" dirty="0" err="1">
                <a:solidFill>
                  <a:srgbClr val="494949"/>
                </a:solidFill>
                <a:effectLst/>
                <a:latin typeface="Open Sans"/>
              </a:rPr>
              <a:t>ziyaı</a:t>
            </a:r>
            <a:r>
              <a:rPr lang="tr-TR" sz="1000" b="0" i="0" dirty="0">
                <a:solidFill>
                  <a:srgbClr val="494949"/>
                </a:solidFill>
                <a:effectLst/>
                <a:latin typeface="Open Sans"/>
              </a:rPr>
              <a:t> cezası kesilmiş ve buna ilişkin vergi/ceza ihbarnamesi tebliğ edilmiştir. Mükellef bu ihbarnameye karşı süresinde vergi mahkemesi nezdinde dava açmıştır. Yapılan yargılama sonucunda vergi mahkemesi tarafından istinaf yolu açık olmak üzere verginin 40.000,00 TL ve bu vergiye bağlı vergi </a:t>
            </a:r>
            <a:r>
              <a:rPr lang="tr-TR" sz="1000" b="0" i="0" dirty="0" err="1">
                <a:solidFill>
                  <a:srgbClr val="494949"/>
                </a:solidFill>
                <a:effectLst/>
                <a:latin typeface="Open Sans"/>
              </a:rPr>
              <a:t>ziyaı</a:t>
            </a:r>
            <a:r>
              <a:rPr lang="tr-TR" sz="1000" b="0" i="0" dirty="0">
                <a:solidFill>
                  <a:srgbClr val="494949"/>
                </a:solidFill>
                <a:effectLst/>
                <a:latin typeface="Open Sans"/>
              </a:rPr>
              <a:t> cezasının 40.000,00 TL tutarındaki kısımlarının tasdik edilmesi, vergi ve cezanın kalan kısımlarının ise kaldırılması yönünde karar verilmiştir.</a:t>
            </a:r>
          </a:p>
          <a:p>
            <a:pPr algn="l"/>
            <a:r>
              <a:rPr lang="tr-TR" sz="1000" b="0" i="0" dirty="0">
                <a:solidFill>
                  <a:srgbClr val="494949"/>
                </a:solidFill>
                <a:effectLst/>
                <a:latin typeface="Open Sans"/>
              </a:rPr>
              <a:t>Mükellef, 213 sayılı Kanunun 379 uncu maddesi hükmünden yararlanmak için 20/10/2020 tarihinde vergi dairesine kanuni süresi içerisinde başvurmuştur.</a:t>
            </a:r>
          </a:p>
          <a:p>
            <a:pPr algn="l"/>
            <a:r>
              <a:rPr lang="tr-TR" sz="1000" b="0" i="0" dirty="0">
                <a:solidFill>
                  <a:srgbClr val="494949"/>
                </a:solidFill>
                <a:effectLst/>
                <a:latin typeface="Open Sans"/>
              </a:rPr>
              <a:t>Anılan madde hükmüne göre;</a:t>
            </a:r>
          </a:p>
          <a:p>
            <a:pPr algn="l"/>
            <a:r>
              <a:rPr lang="tr-TR" sz="1000" b="0" i="0" dirty="0">
                <a:solidFill>
                  <a:srgbClr val="494949"/>
                </a:solidFill>
                <a:effectLst/>
                <a:latin typeface="Open Sans"/>
              </a:rPr>
              <a:t>- 40.000,00 TL vergi tasdik edildiği için bu tutarın tamamı,</a:t>
            </a:r>
          </a:p>
          <a:p>
            <a:pPr algn="l"/>
            <a:r>
              <a:rPr lang="tr-TR" sz="1000" b="0" i="0" dirty="0">
                <a:solidFill>
                  <a:srgbClr val="494949"/>
                </a:solidFill>
                <a:effectLst/>
                <a:latin typeface="Open Sans"/>
              </a:rPr>
              <a:t>- 80.000,00 TL vergi kaldırıldığı için bu tutarın %60’ı olan (80.000,00 x %60=)48.000,00 TL,</a:t>
            </a:r>
          </a:p>
          <a:p>
            <a:pPr algn="l"/>
            <a:r>
              <a:rPr lang="tr-TR" sz="1000" b="0" i="0" dirty="0">
                <a:solidFill>
                  <a:srgbClr val="494949"/>
                </a:solidFill>
                <a:effectLst/>
                <a:latin typeface="Open Sans"/>
              </a:rPr>
              <a:t>- 40.000,00 TL vergi </a:t>
            </a:r>
            <a:r>
              <a:rPr lang="tr-TR" sz="1000" b="0" i="0" dirty="0" err="1">
                <a:solidFill>
                  <a:srgbClr val="494949"/>
                </a:solidFill>
                <a:effectLst/>
                <a:latin typeface="Open Sans"/>
              </a:rPr>
              <a:t>ziyaı</a:t>
            </a:r>
            <a:r>
              <a:rPr lang="tr-TR" sz="1000" b="0" i="0" dirty="0">
                <a:solidFill>
                  <a:srgbClr val="494949"/>
                </a:solidFill>
                <a:effectLst/>
                <a:latin typeface="Open Sans"/>
              </a:rPr>
              <a:t> cezası tasdik edildiği için bu tutarın %75’i olan (40.000,00 x %75=)30.000,00 TL,</a:t>
            </a:r>
          </a:p>
          <a:p>
            <a:pPr algn="l"/>
            <a:r>
              <a:rPr lang="tr-TR" sz="1000" b="0" i="0" dirty="0">
                <a:solidFill>
                  <a:srgbClr val="494949"/>
                </a:solidFill>
                <a:effectLst/>
                <a:latin typeface="Open Sans"/>
              </a:rPr>
              <a:t>- 88.000,00 TL vergi aslı üzerinden hesaplanan 28.424,00 TL gecikme faizi,</a:t>
            </a:r>
          </a:p>
          <a:p>
            <a:pPr algn="l"/>
            <a:r>
              <a:rPr lang="tr-TR" sz="1000" b="0" i="0" dirty="0">
                <a:solidFill>
                  <a:srgbClr val="494949"/>
                </a:solidFill>
                <a:effectLst/>
                <a:latin typeface="Open Sans"/>
              </a:rPr>
              <a:t>olmak üzere toplamda 146.424,00 TL tahakkuk etmiştir.</a:t>
            </a:r>
          </a:p>
          <a:p>
            <a:pPr algn="l"/>
            <a:r>
              <a:rPr lang="tr-TR" sz="1000" b="0" i="0" dirty="0">
                <a:solidFill>
                  <a:srgbClr val="494949"/>
                </a:solidFill>
                <a:effectLst/>
                <a:latin typeface="Open Sans"/>
              </a:rPr>
              <a:t>Mükellef kanun yolundan vazgeçme dilekçesini 20/10/2020 tarihinde verdiğinden bu alacakların bir aylık ödeme süresi Kanunun yayımı tarihi itibarıyla devam etmektedir (vade tarihi 20/11/2020).</a:t>
            </a:r>
          </a:p>
          <a:p>
            <a:pPr algn="l"/>
            <a:r>
              <a:rPr lang="tr-TR" sz="1000" b="0" i="0" dirty="0">
                <a:solidFill>
                  <a:srgbClr val="494949"/>
                </a:solidFill>
                <a:effectLst/>
                <a:latin typeface="Open Sans"/>
              </a:rPr>
              <a:t>Mükellefin bu alacakları, bir aylık ödeme süresi içinde (20/11/2020 tarihine kadar) 213 sayılı Kanunun 379 uncu maddesi kapsamında </a:t>
            </a:r>
            <a:r>
              <a:rPr lang="tr-TR" sz="1000" b="1" i="0" dirty="0">
                <a:solidFill>
                  <a:srgbClr val="494949"/>
                </a:solidFill>
                <a:effectLst/>
                <a:latin typeface="Open Sans"/>
              </a:rPr>
              <a:t>ödemesi hâlinde</a:t>
            </a:r>
            <a:r>
              <a:rPr lang="tr-TR" sz="1000" b="0" i="0" dirty="0">
                <a:solidFill>
                  <a:srgbClr val="494949"/>
                </a:solidFill>
                <a:effectLst/>
                <a:latin typeface="Open Sans"/>
              </a:rPr>
              <a:t> ödenecek tutarlar aşağıdaki gibi olacaktır.</a:t>
            </a:r>
          </a:p>
        </p:txBody>
      </p:sp>
      <p:graphicFrame>
        <p:nvGraphicFramePr>
          <p:cNvPr id="4" name="Tablo 3">
            <a:extLst>
              <a:ext uri="{FF2B5EF4-FFF2-40B4-BE49-F238E27FC236}">
                <a16:creationId xmlns:a16="http://schemas.microsoft.com/office/drawing/2014/main" id="{66AB4508-C33D-4796-BDEE-0F77DD66E5BC}"/>
              </a:ext>
            </a:extLst>
          </p:cNvPr>
          <p:cNvGraphicFramePr>
            <a:graphicFrameLocks noGrp="1"/>
          </p:cNvGraphicFramePr>
          <p:nvPr>
            <p:extLst>
              <p:ext uri="{D42A27DB-BD31-4B8C-83A1-F6EECF244321}">
                <p14:modId xmlns:p14="http://schemas.microsoft.com/office/powerpoint/2010/main" val="3090172939"/>
              </p:ext>
            </p:extLst>
          </p:nvPr>
        </p:nvGraphicFramePr>
        <p:xfrm>
          <a:off x="755576" y="3478131"/>
          <a:ext cx="7200800" cy="1097280"/>
        </p:xfrm>
        <a:graphic>
          <a:graphicData uri="http://schemas.openxmlformats.org/drawingml/2006/table">
            <a:tbl>
              <a:tblPr/>
              <a:tblGrid>
                <a:gridCol w="4740026">
                  <a:extLst>
                    <a:ext uri="{9D8B030D-6E8A-4147-A177-3AD203B41FA5}">
                      <a16:colId xmlns:a16="http://schemas.microsoft.com/office/drawing/2014/main" val="1579937470"/>
                    </a:ext>
                  </a:extLst>
                </a:gridCol>
                <a:gridCol w="553342">
                  <a:extLst>
                    <a:ext uri="{9D8B030D-6E8A-4147-A177-3AD203B41FA5}">
                      <a16:colId xmlns:a16="http://schemas.microsoft.com/office/drawing/2014/main" val="470228264"/>
                    </a:ext>
                  </a:extLst>
                </a:gridCol>
                <a:gridCol w="1907432">
                  <a:extLst>
                    <a:ext uri="{9D8B030D-6E8A-4147-A177-3AD203B41FA5}">
                      <a16:colId xmlns:a16="http://schemas.microsoft.com/office/drawing/2014/main" val="42741571"/>
                    </a:ext>
                  </a:extLst>
                </a:gridCol>
              </a:tblGrid>
              <a:tr h="0">
                <a:tc>
                  <a:txBody>
                    <a:bodyPr/>
                    <a:lstStyle/>
                    <a:p>
                      <a:r>
                        <a:rPr lang="tr-TR" sz="1200" b="1" u="sng">
                          <a:effectLst/>
                        </a:rPr>
                        <a:t>Ödenecek Tutar</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57071109"/>
                  </a:ext>
                </a:extLst>
              </a:tr>
              <a:tr h="0">
                <a:tc>
                  <a:txBody>
                    <a:bodyPr/>
                    <a:lstStyle/>
                    <a:p>
                      <a:r>
                        <a:rPr lang="tr-TR" sz="1200">
                          <a:effectLst/>
                        </a:rPr>
                        <a:t>Katma Değer Vergisi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78.400,00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07585242"/>
                  </a:ext>
                </a:extLst>
              </a:tr>
              <a:tr h="0">
                <a:tc>
                  <a:txBody>
                    <a:bodyPr/>
                    <a:lstStyle/>
                    <a:p>
                      <a:r>
                        <a:rPr lang="tr-TR" sz="1200" dirty="0">
                          <a:effectLst/>
                        </a:rPr>
                        <a:t>Yİ-ÜFE Tutarı (Gecikme Faizi Yerine)</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4.664,80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25553156"/>
                  </a:ext>
                </a:extLst>
              </a:tr>
              <a:tr h="0">
                <a:tc>
                  <a:txBody>
                    <a:bodyPr/>
                    <a:lstStyle/>
                    <a:p>
                      <a:r>
                        <a:rPr lang="tr-TR" sz="1200" b="1">
                          <a:effectLst/>
                        </a:rPr>
                        <a:t>TOPLAM</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83.064,80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77125663"/>
                  </a:ext>
                </a:extLst>
              </a:tr>
            </a:tbl>
          </a:graphicData>
        </a:graphic>
      </p:graphicFrame>
      <p:graphicFrame>
        <p:nvGraphicFramePr>
          <p:cNvPr id="5" name="Tablo 4">
            <a:extLst>
              <a:ext uri="{FF2B5EF4-FFF2-40B4-BE49-F238E27FC236}">
                <a16:creationId xmlns:a16="http://schemas.microsoft.com/office/drawing/2014/main" id="{7082D221-072F-434C-8E2F-1EAA5AADB4F3}"/>
              </a:ext>
            </a:extLst>
          </p:cNvPr>
          <p:cNvGraphicFramePr>
            <a:graphicFrameLocks noGrp="1"/>
          </p:cNvGraphicFramePr>
          <p:nvPr>
            <p:extLst>
              <p:ext uri="{D42A27DB-BD31-4B8C-83A1-F6EECF244321}">
                <p14:modId xmlns:p14="http://schemas.microsoft.com/office/powerpoint/2010/main" val="2867991683"/>
              </p:ext>
            </p:extLst>
          </p:nvPr>
        </p:nvGraphicFramePr>
        <p:xfrm>
          <a:off x="755576" y="4776514"/>
          <a:ext cx="7200799" cy="1097280"/>
        </p:xfrm>
        <a:graphic>
          <a:graphicData uri="http://schemas.openxmlformats.org/drawingml/2006/table">
            <a:tbl>
              <a:tblPr/>
              <a:tblGrid>
                <a:gridCol w="4744518">
                  <a:extLst>
                    <a:ext uri="{9D8B030D-6E8A-4147-A177-3AD203B41FA5}">
                      <a16:colId xmlns:a16="http://schemas.microsoft.com/office/drawing/2014/main" val="580084142"/>
                    </a:ext>
                  </a:extLst>
                </a:gridCol>
                <a:gridCol w="551631">
                  <a:extLst>
                    <a:ext uri="{9D8B030D-6E8A-4147-A177-3AD203B41FA5}">
                      <a16:colId xmlns:a16="http://schemas.microsoft.com/office/drawing/2014/main" val="1830409796"/>
                    </a:ext>
                  </a:extLst>
                </a:gridCol>
                <a:gridCol w="1904650">
                  <a:extLst>
                    <a:ext uri="{9D8B030D-6E8A-4147-A177-3AD203B41FA5}">
                      <a16:colId xmlns:a16="http://schemas.microsoft.com/office/drawing/2014/main" val="2133438026"/>
                    </a:ext>
                  </a:extLst>
                </a:gridCol>
              </a:tblGrid>
              <a:tr h="0">
                <a:tc>
                  <a:txBody>
                    <a:bodyPr/>
                    <a:lstStyle/>
                    <a:p>
                      <a:r>
                        <a:rPr lang="tr-TR" sz="1200" b="1" u="sng">
                          <a:effectLst/>
                        </a:rPr>
                        <a:t>Tahsilinden Vazgeçilen Alacaklar</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41094827"/>
                  </a:ext>
                </a:extLst>
              </a:tr>
              <a:tr h="0">
                <a:tc>
                  <a:txBody>
                    <a:bodyPr/>
                    <a:lstStyle/>
                    <a:p>
                      <a:r>
                        <a:rPr lang="tr-TR" sz="1200">
                          <a:effectLst/>
                        </a:rPr>
                        <a:t>Vergi Ziyaı Cezası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24.000,00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43831255"/>
                  </a:ext>
                </a:extLst>
              </a:tr>
              <a:tr h="0">
                <a:tc>
                  <a:txBody>
                    <a:bodyPr/>
                    <a:lstStyle/>
                    <a:p>
                      <a:r>
                        <a:rPr lang="tr-TR" sz="1200">
                          <a:effectLst/>
                        </a:rPr>
                        <a:t>Gecikme Faizi</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25.323,20</a:t>
                      </a:r>
                      <a:r>
                        <a:rPr lang="tr-TR" sz="1200" b="1">
                          <a:effectLst/>
                        </a:rPr>
                        <a:t> </a:t>
                      </a:r>
                      <a:r>
                        <a:rPr lang="tr-TR" sz="1200">
                          <a:effectLst/>
                        </a:rPr>
                        <a:t>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75954930"/>
                  </a:ext>
                </a:extLst>
              </a:tr>
              <a:tr h="0">
                <a:tc>
                  <a:txBody>
                    <a:bodyPr/>
                    <a:lstStyle/>
                    <a:p>
                      <a:r>
                        <a:rPr lang="tr-TR" sz="1200" b="1">
                          <a:effectLst/>
                        </a:rPr>
                        <a:t>TOPLAM</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49.323,20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37196229"/>
                  </a:ext>
                </a:extLst>
              </a:tr>
            </a:tbl>
          </a:graphicData>
        </a:graphic>
      </p:graphicFrame>
      <p:sp>
        <p:nvSpPr>
          <p:cNvPr id="9" name="Dikdörtgen 8">
            <a:extLst>
              <a:ext uri="{FF2B5EF4-FFF2-40B4-BE49-F238E27FC236}">
                <a16:creationId xmlns:a16="http://schemas.microsoft.com/office/drawing/2014/main" id="{2414F799-6B4A-4C0A-A741-E1AF40E7AC1B}"/>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682028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29</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F1226EED-1369-44E2-8830-0095A4AF354D}"/>
              </a:ext>
            </a:extLst>
          </p:cNvPr>
          <p:cNvSpPr txBox="1"/>
          <p:nvPr/>
        </p:nvSpPr>
        <p:spPr>
          <a:xfrm>
            <a:off x="215516" y="1340768"/>
            <a:ext cx="8712968" cy="4401205"/>
          </a:xfrm>
          <a:prstGeom prst="rect">
            <a:avLst/>
          </a:prstGeom>
          <a:noFill/>
        </p:spPr>
        <p:txBody>
          <a:bodyPr wrap="square">
            <a:spAutoFit/>
          </a:bodyPr>
          <a:lstStyle/>
          <a:p>
            <a:pPr algn="l"/>
            <a:r>
              <a:rPr lang="tr-TR" sz="1400" b="1" i="0" dirty="0">
                <a:solidFill>
                  <a:srgbClr val="FF0000"/>
                </a:solidFill>
                <a:effectLst/>
                <a:latin typeface="Open Sans"/>
              </a:rPr>
              <a:t>Örnek 9- </a:t>
            </a:r>
            <a:r>
              <a:rPr lang="tr-TR" sz="1400" b="0" i="0" dirty="0">
                <a:solidFill>
                  <a:srgbClr val="494949"/>
                </a:solidFill>
                <a:effectLst/>
                <a:latin typeface="Open Sans"/>
              </a:rPr>
              <a:t>Nisan, Mayıs, Haziran/2018 vergilendirme dönemine ilişkin 12.300,00 TL geçici vergi tahakkuk etmiştir. Ancak, mükellef 17/8/2018 vadeli geçici vergi borcunu ödememiştir. Söz konusu vergi borcu mükellefin yıllık gelir vergisi beyannamesini, beyanname verme süresi içinde vermesi nedeniyle, 1/3/2019 tarihi itibarıyla terkin edilmiş ve 1.500,65 TL gecikme zammı hesaplanmıştır.</a:t>
            </a:r>
          </a:p>
          <a:p>
            <a:pPr algn="l"/>
            <a:endParaRPr lang="tr-TR" sz="1400" b="0" i="0" dirty="0">
              <a:solidFill>
                <a:srgbClr val="494949"/>
              </a:solidFill>
              <a:effectLst/>
              <a:latin typeface="Open Sans"/>
            </a:endParaRPr>
          </a:p>
          <a:p>
            <a:pPr algn="l"/>
            <a:r>
              <a:rPr lang="tr-TR" sz="1400" b="0" i="0" dirty="0">
                <a:solidFill>
                  <a:srgbClr val="494949"/>
                </a:solidFill>
                <a:effectLst/>
                <a:latin typeface="Open Sans"/>
              </a:rPr>
              <a:t>Mükellefin gecikme zammı borcuna karşılık vergi dairesince 8/5/2019 tarihinde 150,00 TL tahsilat yapılmıştır.</a:t>
            </a:r>
          </a:p>
          <a:p>
            <a:pPr algn="l"/>
            <a:r>
              <a:rPr lang="tr-TR" sz="1400" b="0" i="0" dirty="0">
                <a:solidFill>
                  <a:srgbClr val="494949"/>
                </a:solidFill>
                <a:effectLst/>
                <a:latin typeface="Open Sans"/>
              </a:rPr>
              <a:t>Mükellefin, Kanundan yararlanmak için başvuruda bulunması hâlinde geçici verginin vade tarihinden terkin edildiği tarihe kadar geçen süre için hesaplanan gecikme zammı tutarı yerine Yİ-ÜFE tutarı hesaplanacaktır.</a:t>
            </a:r>
          </a:p>
          <a:p>
            <a:pPr algn="l"/>
            <a:r>
              <a:rPr lang="tr-TR" sz="1400" b="0" i="0" dirty="0">
                <a:solidFill>
                  <a:srgbClr val="494949"/>
                </a:solidFill>
                <a:effectLst/>
                <a:latin typeface="Open Sans"/>
              </a:rPr>
              <a:t>Bu durumda uygulanacak toplam Yİ-ÜFE oranı %2,2404’tür.</a:t>
            </a:r>
          </a:p>
          <a:p>
            <a:pPr algn="l"/>
            <a:r>
              <a:rPr lang="tr-TR" sz="1400" b="0" i="0" dirty="0">
                <a:solidFill>
                  <a:srgbClr val="494949"/>
                </a:solidFill>
                <a:effectLst/>
                <a:latin typeface="Open Sans"/>
              </a:rPr>
              <a:t>Toplam Yİ-ÜFE tutarı ise (12.300,00 x %2,2404=)275,57 TL olacaktır.</a:t>
            </a:r>
          </a:p>
          <a:p>
            <a:pPr algn="l"/>
            <a:r>
              <a:rPr lang="tr-TR" sz="1400" b="0" i="0" dirty="0">
                <a:solidFill>
                  <a:srgbClr val="494949"/>
                </a:solidFill>
                <a:effectLst/>
                <a:latin typeface="Open Sans"/>
              </a:rPr>
              <a:t>Mükellefin gecikme zammına karşılık hiç ödeme yapmamış olması hâlinde, Kanun hükmünden yararlanmak için ödemesi gereken tutar 275,57 TL’dir.</a:t>
            </a:r>
          </a:p>
          <a:p>
            <a:pPr algn="l"/>
            <a:endParaRPr lang="tr-TR" sz="1400" b="0" i="0" dirty="0">
              <a:solidFill>
                <a:srgbClr val="494949"/>
              </a:solidFill>
              <a:effectLst/>
              <a:latin typeface="Open Sans"/>
            </a:endParaRPr>
          </a:p>
          <a:p>
            <a:pPr algn="l"/>
            <a:r>
              <a:rPr lang="tr-TR" sz="1400" b="0" i="0" dirty="0">
                <a:solidFill>
                  <a:srgbClr val="494949"/>
                </a:solidFill>
                <a:effectLst/>
                <a:latin typeface="Open Sans"/>
              </a:rPr>
              <a:t>Ancak, mükelleften Kanunun yayımı tarihinden önce gecikme zammına karşılık 150,00 TL tahsilat yapıldığından, Kanuna göre ödemesi gereken Yİ-ÜFE tutarından, daha önce ödenen gecikme zammı tutarı çıkarılarak tahsili gereken Yİ-ÜFE tutarı bulunacaktır.</a:t>
            </a:r>
          </a:p>
          <a:p>
            <a:pPr algn="l"/>
            <a:endParaRPr lang="tr-TR" sz="1400" b="0" i="0" dirty="0">
              <a:solidFill>
                <a:srgbClr val="494949"/>
              </a:solidFill>
              <a:effectLst/>
              <a:latin typeface="Open Sans"/>
            </a:endParaRPr>
          </a:p>
          <a:p>
            <a:pPr algn="l"/>
            <a:r>
              <a:rPr lang="tr-TR" sz="1400" b="0" i="0" dirty="0">
                <a:solidFill>
                  <a:srgbClr val="494949"/>
                </a:solidFill>
                <a:effectLst/>
                <a:latin typeface="Open Sans"/>
              </a:rPr>
              <a:t>Buna göre, ödenecek Yİ-ÜFE tutarı; (275,57 - 150,00=)125,57 TL’dir.</a:t>
            </a:r>
          </a:p>
          <a:p>
            <a:pPr algn="l"/>
            <a:r>
              <a:rPr lang="tr-TR" sz="1400" b="0" i="0" dirty="0">
                <a:solidFill>
                  <a:srgbClr val="494949"/>
                </a:solidFill>
                <a:effectLst/>
                <a:latin typeface="Open Sans"/>
              </a:rPr>
              <a:t>Mükellefin bu tutarı Kanunda öngörülen süre ve şekilde ödemesi hâlinde gecikme zammından kalan (1.500,65 - 150,00=)1.350,65 TL’nin tahsilinden vazgeçilecektir.</a:t>
            </a:r>
          </a:p>
        </p:txBody>
      </p:sp>
      <p:sp>
        <p:nvSpPr>
          <p:cNvPr id="7" name="Dikdörtgen 6">
            <a:extLst>
              <a:ext uri="{FF2B5EF4-FFF2-40B4-BE49-F238E27FC236}">
                <a16:creationId xmlns:a16="http://schemas.microsoft.com/office/drawing/2014/main" id="{4B78D890-6F1F-4638-A7B9-F589E5043848}"/>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172248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a:t>
            </a:fld>
            <a:endParaRPr lang="tr-TR" dirty="0">
              <a:solidFill>
                <a:prstClr val="black">
                  <a:tint val="75000"/>
                </a:prstClr>
              </a:solidFill>
            </a:endParaRPr>
          </a:p>
        </p:txBody>
      </p:sp>
      <p:graphicFrame>
        <p:nvGraphicFramePr>
          <p:cNvPr id="7" name="Tablo 4"/>
          <p:cNvGraphicFramePr>
            <a:graphicFrameLocks noGrp="1"/>
          </p:cNvGraphicFramePr>
          <p:nvPr>
            <p:extLst>
              <p:ext uri="{D42A27DB-BD31-4B8C-83A1-F6EECF244321}">
                <p14:modId xmlns:p14="http://schemas.microsoft.com/office/powerpoint/2010/main" val="2410853131"/>
              </p:ext>
            </p:extLst>
          </p:nvPr>
        </p:nvGraphicFramePr>
        <p:xfrm>
          <a:off x="683568" y="1700808"/>
          <a:ext cx="7776864" cy="3528390"/>
        </p:xfrm>
        <a:graphic>
          <a:graphicData uri="http://schemas.openxmlformats.org/drawingml/2006/table">
            <a:tbl>
              <a:tblPr firstRow="1" bandRow="1">
                <a:tableStyleId>{5C22544A-7EE6-4342-B048-85BDC9FD1C3A}</a:tableStyleId>
              </a:tblPr>
              <a:tblGrid>
                <a:gridCol w="2187243">
                  <a:extLst>
                    <a:ext uri="{9D8B030D-6E8A-4147-A177-3AD203B41FA5}">
                      <a16:colId xmlns:a16="http://schemas.microsoft.com/office/drawing/2014/main" val="20000"/>
                    </a:ext>
                  </a:extLst>
                </a:gridCol>
                <a:gridCol w="5589621">
                  <a:extLst>
                    <a:ext uri="{9D8B030D-6E8A-4147-A177-3AD203B41FA5}">
                      <a16:colId xmlns:a16="http://schemas.microsoft.com/office/drawing/2014/main" val="20001"/>
                    </a:ext>
                  </a:extLst>
                </a:gridCol>
              </a:tblGrid>
              <a:tr h="705678">
                <a:tc>
                  <a:txBody>
                    <a:bodyPr/>
                    <a:lstStyle/>
                    <a:p>
                      <a:pPr algn="ctr"/>
                      <a:r>
                        <a:rPr lang="tr-TR" sz="2400" baseline="0" dirty="0"/>
                        <a:t>MADDE</a:t>
                      </a:r>
                      <a:endParaRPr lang="tr-TR" sz="2400" baseline="0" dirty="0">
                        <a:solidFill>
                          <a:schemeClr val="bg1"/>
                        </a:solidFill>
                      </a:endParaRPr>
                    </a:p>
                  </a:txBody>
                  <a:tcPr anchor="ctr">
                    <a:solidFill>
                      <a:schemeClr val="accent5">
                        <a:lumMod val="75000"/>
                      </a:schemeClr>
                    </a:solidFill>
                  </a:tcPr>
                </a:tc>
                <a:tc>
                  <a:txBody>
                    <a:bodyPr/>
                    <a:lstStyle/>
                    <a:p>
                      <a:pPr marL="0" algn="ctr" defTabSz="914400" rtl="0" eaLnBrk="1" latinLnBrk="0" hangingPunct="1"/>
                      <a:r>
                        <a:rPr lang="tr-TR" sz="2400" baseline="0" dirty="0"/>
                        <a:t>İÇERİK</a:t>
                      </a:r>
                      <a:endParaRPr lang="tr-TR" sz="2400" b="1" kern="1200" baseline="0" dirty="0">
                        <a:solidFill>
                          <a:schemeClr val="bg1"/>
                        </a:solidFill>
                        <a:latin typeface="+mn-lt"/>
                        <a:ea typeface="+mn-ea"/>
                        <a:cs typeface="+mn-cs"/>
                      </a:endParaRPr>
                    </a:p>
                  </a:txBody>
                  <a:tcPr anchor="ctr">
                    <a:solidFill>
                      <a:schemeClr val="accent5">
                        <a:lumMod val="75000"/>
                      </a:schemeClr>
                    </a:solidFill>
                  </a:tcPr>
                </a:tc>
                <a:extLst>
                  <a:ext uri="{0D108BD9-81ED-4DB2-BD59-A6C34878D82A}">
                    <a16:rowId xmlns:a16="http://schemas.microsoft.com/office/drawing/2014/main" val="10000"/>
                  </a:ext>
                </a:extLst>
              </a:tr>
              <a:tr h="705678">
                <a:tc>
                  <a:txBody>
                    <a:bodyPr/>
                    <a:lstStyle/>
                    <a:p>
                      <a:pPr algn="ctr"/>
                      <a:r>
                        <a:rPr lang="tr-TR" sz="2400" dirty="0"/>
                        <a:t>1. Madde </a:t>
                      </a:r>
                      <a:endParaRPr lang="tr-TR" sz="2400" b="1" dirty="0"/>
                    </a:p>
                  </a:txBody>
                  <a:tcPr anchor="ctr"/>
                </a:tc>
                <a:tc>
                  <a:txBody>
                    <a:bodyPr/>
                    <a:lstStyle/>
                    <a:p>
                      <a:pPr algn="ctr"/>
                      <a:r>
                        <a:rPr lang="tr-TR" sz="2400" dirty="0"/>
                        <a:t>Amaç, Kapsam ve Tanımlar</a:t>
                      </a:r>
                      <a:endParaRPr lang="tr-TR" sz="2400" b="1" dirty="0"/>
                    </a:p>
                  </a:txBody>
                  <a:tcPr anchor="ctr"/>
                </a:tc>
                <a:extLst>
                  <a:ext uri="{0D108BD9-81ED-4DB2-BD59-A6C34878D82A}">
                    <a16:rowId xmlns:a16="http://schemas.microsoft.com/office/drawing/2014/main" val="10001"/>
                  </a:ext>
                </a:extLst>
              </a:tr>
              <a:tr h="705678">
                <a:tc>
                  <a:txBody>
                    <a:bodyPr/>
                    <a:lstStyle/>
                    <a:p>
                      <a:pPr algn="ctr"/>
                      <a:r>
                        <a:rPr lang="tr-TR" sz="2400" dirty="0"/>
                        <a:t>2. Madde</a:t>
                      </a:r>
                      <a:endParaRPr lang="tr-TR" sz="2400" b="1" dirty="0"/>
                    </a:p>
                  </a:txBody>
                  <a:tcPr anchor="ctr"/>
                </a:tc>
                <a:tc>
                  <a:txBody>
                    <a:bodyPr/>
                    <a:lstStyle/>
                    <a:p>
                      <a:pPr algn="ctr"/>
                      <a:r>
                        <a:rPr lang="tr-TR" sz="2400" dirty="0"/>
                        <a:t>Kesinleşmiş Alacakların Yapılandırılması</a:t>
                      </a:r>
                      <a:endParaRPr lang="tr-TR" sz="2400" b="1" dirty="0"/>
                    </a:p>
                  </a:txBody>
                  <a:tcPr anchor="ctr"/>
                </a:tc>
                <a:extLst>
                  <a:ext uri="{0D108BD9-81ED-4DB2-BD59-A6C34878D82A}">
                    <a16:rowId xmlns:a16="http://schemas.microsoft.com/office/drawing/2014/main" val="10002"/>
                  </a:ext>
                </a:extLst>
              </a:tr>
              <a:tr h="7056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a:t>3. Madde</a:t>
                      </a:r>
                      <a:endParaRPr lang="tr-TR"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a:t>Ortak Hükümler</a:t>
                      </a:r>
                      <a:endParaRPr lang="tr-TR" sz="2400" b="1" dirty="0"/>
                    </a:p>
                  </a:txBody>
                  <a:tcPr anchor="ctr"/>
                </a:tc>
                <a:extLst>
                  <a:ext uri="{0D108BD9-81ED-4DB2-BD59-A6C34878D82A}">
                    <a16:rowId xmlns:a16="http://schemas.microsoft.com/office/drawing/2014/main" val="10003"/>
                  </a:ext>
                </a:extLst>
              </a:tr>
              <a:tr h="7056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a:t>4. Madde</a:t>
                      </a:r>
                      <a:endParaRPr lang="tr-TR" sz="2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a:t>Diğer Hükümler/Çeşitli Kurum Alacakları</a:t>
                      </a:r>
                      <a:endParaRPr lang="tr-TR" sz="2400" b="1" dirty="0"/>
                    </a:p>
                  </a:txBody>
                  <a:tcPr anchor="ctr"/>
                </a:tc>
                <a:extLst>
                  <a:ext uri="{0D108BD9-81ED-4DB2-BD59-A6C34878D82A}">
                    <a16:rowId xmlns:a16="http://schemas.microsoft.com/office/drawing/2014/main" val="10004"/>
                  </a:ext>
                </a:extLst>
              </a:tr>
            </a:tbl>
          </a:graphicData>
        </a:graphic>
      </p:graphicFrame>
      <p:sp>
        <p:nvSpPr>
          <p:cNvPr id="10" name="Rectangle 2"/>
          <p:cNvSpPr txBox="1">
            <a:spLocks noChangeArrowheads="1"/>
          </p:cNvSpPr>
          <p:nvPr/>
        </p:nvSpPr>
        <p:spPr>
          <a:xfrm>
            <a:off x="1428728" y="18565"/>
            <a:ext cx="6192688" cy="4320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200" b="1" i="0" u="none" strike="noStrike" kern="1200" cap="none" spc="0" normalizeH="0" baseline="0" noProof="0" dirty="0">
                <a:ln>
                  <a:noFill/>
                </a:ln>
                <a:solidFill>
                  <a:schemeClr val="bg1"/>
                </a:solidFill>
                <a:effectLst/>
                <a:uLnTx/>
                <a:uFillTx/>
                <a:latin typeface="+mj-lt"/>
                <a:ea typeface="+mj-ea"/>
                <a:cs typeface="+mj-cs"/>
              </a:rPr>
              <a:t>YAPILANDIRMA HÜKÜMLERİ </a:t>
            </a:r>
          </a:p>
        </p:txBody>
      </p:sp>
    </p:spTree>
    <p:extLst>
      <p:ext uri="{BB962C8B-B14F-4D97-AF65-F5344CB8AC3E}">
        <p14:creationId xmlns:p14="http://schemas.microsoft.com/office/powerpoint/2010/main" val="3021773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30</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7D24F5E7-74C4-49F8-A326-EEB0BA30B238}"/>
              </a:ext>
            </a:extLst>
          </p:cNvPr>
          <p:cNvSpPr txBox="1"/>
          <p:nvPr/>
        </p:nvSpPr>
        <p:spPr>
          <a:xfrm>
            <a:off x="467544" y="2276872"/>
            <a:ext cx="8424936" cy="2308324"/>
          </a:xfrm>
          <a:prstGeom prst="rect">
            <a:avLst/>
          </a:prstGeom>
          <a:noFill/>
        </p:spPr>
        <p:txBody>
          <a:bodyPr wrap="square">
            <a:spAutoFit/>
          </a:bodyPr>
          <a:lstStyle/>
          <a:p>
            <a:pPr algn="l"/>
            <a:r>
              <a:rPr lang="tr-TR" b="1" i="0" dirty="0">
                <a:solidFill>
                  <a:srgbClr val="FF0000"/>
                </a:solidFill>
                <a:effectLst/>
                <a:latin typeface="Open Sans"/>
              </a:rPr>
              <a:t>Örnek 10- </a:t>
            </a:r>
            <a:r>
              <a:rPr lang="tr-TR" b="0" i="0" dirty="0">
                <a:solidFill>
                  <a:srgbClr val="494949"/>
                </a:solidFill>
                <a:effectLst/>
                <a:latin typeface="Open Sans"/>
              </a:rPr>
              <a:t>Mükellefe, yaptığı satışa ilişkin fatura vermemesinden dolayı 290,00 TL özel usulsüzlük cezası kesilmiş ve vergi/ceza ihbarnamesi 19/3/2019 tarihinde tebliğ edilmiştir. Kesilen ceza itirazsız kesinleşmiştir.</a:t>
            </a:r>
          </a:p>
          <a:p>
            <a:pPr algn="l"/>
            <a:endParaRPr lang="tr-TR" b="0" i="0" dirty="0">
              <a:solidFill>
                <a:srgbClr val="494949"/>
              </a:solidFill>
              <a:effectLst/>
              <a:latin typeface="Open Sans"/>
            </a:endParaRPr>
          </a:p>
          <a:p>
            <a:pPr algn="l"/>
            <a:r>
              <a:rPr lang="tr-TR" b="0" i="0" dirty="0">
                <a:solidFill>
                  <a:srgbClr val="494949"/>
                </a:solidFill>
                <a:effectLst/>
                <a:latin typeface="Open Sans"/>
              </a:rPr>
              <a:t>Mükellefin, Kanundan yararlanmak için başvuruda bulunması hâlinde 290,00 TL özel usulsüzlük cezasının %50’sine isabet eden (290,00 x %50=)145,00 TL ödemesi gerekecektir. Söz konusu tutarın Kanunda öngörülen süre ve şekilde ödenmesi hâlinde kalan 145,00 TL özel usulsüzlük cezasının tahsilinden vazgeçilecektir.</a:t>
            </a:r>
          </a:p>
        </p:txBody>
      </p:sp>
      <p:sp>
        <p:nvSpPr>
          <p:cNvPr id="7" name="Dikdörtgen 6">
            <a:extLst>
              <a:ext uri="{FF2B5EF4-FFF2-40B4-BE49-F238E27FC236}">
                <a16:creationId xmlns:a16="http://schemas.microsoft.com/office/drawing/2014/main" id="{2FBEA605-70AB-4DB8-9B55-2A2472009FE0}"/>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142957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31</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FC34536F-3CFE-4601-BCCE-DBDD825F3142}"/>
              </a:ext>
            </a:extLst>
          </p:cNvPr>
          <p:cNvSpPr txBox="1"/>
          <p:nvPr/>
        </p:nvSpPr>
        <p:spPr>
          <a:xfrm>
            <a:off x="389450" y="1714883"/>
            <a:ext cx="8784976" cy="738664"/>
          </a:xfrm>
          <a:prstGeom prst="rect">
            <a:avLst/>
          </a:prstGeom>
          <a:noFill/>
        </p:spPr>
        <p:txBody>
          <a:bodyPr wrap="square">
            <a:spAutoFit/>
          </a:bodyPr>
          <a:lstStyle/>
          <a:p>
            <a:r>
              <a:rPr lang="tr-TR" sz="1400" b="1" i="0" dirty="0">
                <a:solidFill>
                  <a:srgbClr val="FF0000"/>
                </a:solidFill>
                <a:effectLst/>
                <a:latin typeface="Open Sans"/>
              </a:rPr>
              <a:t>Örnek 11-</a:t>
            </a:r>
            <a:r>
              <a:rPr lang="tr-TR" sz="1400" b="0" i="0" dirty="0">
                <a:solidFill>
                  <a:srgbClr val="FF0000"/>
                </a:solidFill>
                <a:effectLst/>
                <a:latin typeface="Open Sans"/>
              </a:rPr>
              <a:t> </a:t>
            </a:r>
            <a:r>
              <a:rPr lang="tr-TR" sz="1400" b="0" i="0" dirty="0">
                <a:solidFill>
                  <a:srgbClr val="494949"/>
                </a:solidFill>
                <a:effectLst/>
                <a:latin typeface="Open Sans"/>
              </a:rPr>
              <a:t>10/5/2020 vadeli 1.228,00 TL tutarlı trafik idari para cezasının, Kanundan yararlanılmak suretiyle ödenmesi durumunda ödenmesi gereken alacak tutarı ile tahsilinden vazgeçilen alacak tutarı şu şekilde olacaktır.</a:t>
            </a:r>
            <a:endParaRPr lang="tr-TR" sz="1400" dirty="0"/>
          </a:p>
        </p:txBody>
      </p:sp>
      <p:graphicFrame>
        <p:nvGraphicFramePr>
          <p:cNvPr id="4" name="Tablo 3">
            <a:extLst>
              <a:ext uri="{FF2B5EF4-FFF2-40B4-BE49-F238E27FC236}">
                <a16:creationId xmlns:a16="http://schemas.microsoft.com/office/drawing/2014/main" id="{79F456E9-0E71-41BB-9EAD-7FB665D3B42B}"/>
              </a:ext>
            </a:extLst>
          </p:cNvPr>
          <p:cNvGraphicFramePr>
            <a:graphicFrameLocks noGrp="1"/>
          </p:cNvGraphicFramePr>
          <p:nvPr>
            <p:extLst>
              <p:ext uri="{D42A27DB-BD31-4B8C-83A1-F6EECF244321}">
                <p14:modId xmlns:p14="http://schemas.microsoft.com/office/powerpoint/2010/main" val="248646186"/>
              </p:ext>
            </p:extLst>
          </p:nvPr>
        </p:nvGraphicFramePr>
        <p:xfrm>
          <a:off x="755575" y="2636912"/>
          <a:ext cx="7704855" cy="1507232"/>
        </p:xfrm>
        <a:graphic>
          <a:graphicData uri="http://schemas.openxmlformats.org/drawingml/2006/table">
            <a:tbl>
              <a:tblPr/>
              <a:tblGrid>
                <a:gridCol w="4049825">
                  <a:extLst>
                    <a:ext uri="{9D8B030D-6E8A-4147-A177-3AD203B41FA5}">
                      <a16:colId xmlns:a16="http://schemas.microsoft.com/office/drawing/2014/main" val="250585031"/>
                    </a:ext>
                  </a:extLst>
                </a:gridCol>
                <a:gridCol w="369323">
                  <a:extLst>
                    <a:ext uri="{9D8B030D-6E8A-4147-A177-3AD203B41FA5}">
                      <a16:colId xmlns:a16="http://schemas.microsoft.com/office/drawing/2014/main" val="2635867783"/>
                    </a:ext>
                  </a:extLst>
                </a:gridCol>
                <a:gridCol w="3285707">
                  <a:extLst>
                    <a:ext uri="{9D8B030D-6E8A-4147-A177-3AD203B41FA5}">
                      <a16:colId xmlns:a16="http://schemas.microsoft.com/office/drawing/2014/main" val="1560641570"/>
                    </a:ext>
                  </a:extLst>
                </a:gridCol>
              </a:tblGrid>
              <a:tr h="376808">
                <a:tc gridSpan="3">
                  <a:txBody>
                    <a:bodyPr/>
                    <a:lstStyle/>
                    <a:p>
                      <a:r>
                        <a:rPr lang="tr-TR" sz="1400" b="1" u="sng" dirty="0">
                          <a:effectLst/>
                        </a:rPr>
                        <a:t>Ödenecek Tutar</a:t>
                      </a:r>
                      <a:endParaRPr lang="tr-TR" sz="14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67667585"/>
                  </a:ext>
                </a:extLst>
              </a:tr>
              <a:tr h="376808">
                <a:tc>
                  <a:txBody>
                    <a:bodyPr/>
                    <a:lstStyle/>
                    <a:p>
                      <a:r>
                        <a:rPr lang="tr-TR" sz="1400" dirty="0">
                          <a:effectLst/>
                        </a:rPr>
                        <a:t>İdari Para Cezası Aslı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400" dirty="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400">
                          <a:effectLst/>
                        </a:rPr>
                        <a:t>1.228,00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11375374"/>
                  </a:ext>
                </a:extLst>
              </a:tr>
              <a:tr h="376808">
                <a:tc>
                  <a:txBody>
                    <a:bodyPr/>
                    <a:lstStyle/>
                    <a:p>
                      <a:r>
                        <a:rPr lang="tr-TR" sz="1400">
                          <a:effectLst/>
                        </a:rPr>
                        <a:t>Yİ-ÜFE Tutarı (Faiz Yerine)</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4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400">
                          <a:effectLst/>
                        </a:rPr>
                        <a:t>30,09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76341251"/>
                  </a:ext>
                </a:extLst>
              </a:tr>
              <a:tr h="376808">
                <a:tc>
                  <a:txBody>
                    <a:bodyPr/>
                    <a:lstStyle/>
                    <a:p>
                      <a:r>
                        <a:rPr lang="tr-TR" sz="1400" b="1">
                          <a:effectLst/>
                        </a:rPr>
                        <a:t>TOPLAM     </a:t>
                      </a:r>
                      <a:endParaRPr lang="tr-TR" sz="14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4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400" b="1" dirty="0">
                          <a:effectLst/>
                        </a:rPr>
                        <a:t>1.258,09 TL</a:t>
                      </a:r>
                      <a:endParaRPr lang="tr-TR" sz="14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715510972"/>
                  </a:ext>
                </a:extLst>
              </a:tr>
            </a:tbl>
          </a:graphicData>
        </a:graphic>
      </p:graphicFrame>
      <p:graphicFrame>
        <p:nvGraphicFramePr>
          <p:cNvPr id="5" name="Tablo 4">
            <a:extLst>
              <a:ext uri="{FF2B5EF4-FFF2-40B4-BE49-F238E27FC236}">
                <a16:creationId xmlns:a16="http://schemas.microsoft.com/office/drawing/2014/main" id="{D9C51E3B-0ACA-48EE-845F-69EC79F5633B}"/>
              </a:ext>
            </a:extLst>
          </p:cNvPr>
          <p:cNvGraphicFramePr>
            <a:graphicFrameLocks noGrp="1"/>
          </p:cNvGraphicFramePr>
          <p:nvPr>
            <p:extLst>
              <p:ext uri="{D42A27DB-BD31-4B8C-83A1-F6EECF244321}">
                <p14:modId xmlns:p14="http://schemas.microsoft.com/office/powerpoint/2010/main" val="2504307553"/>
              </p:ext>
            </p:extLst>
          </p:nvPr>
        </p:nvGraphicFramePr>
        <p:xfrm>
          <a:off x="755575" y="4509120"/>
          <a:ext cx="7704856" cy="792088"/>
        </p:xfrm>
        <a:graphic>
          <a:graphicData uri="http://schemas.openxmlformats.org/drawingml/2006/table">
            <a:tbl>
              <a:tblPr/>
              <a:tblGrid>
                <a:gridCol w="4075295">
                  <a:extLst>
                    <a:ext uri="{9D8B030D-6E8A-4147-A177-3AD203B41FA5}">
                      <a16:colId xmlns:a16="http://schemas.microsoft.com/office/drawing/2014/main" val="854602686"/>
                    </a:ext>
                  </a:extLst>
                </a:gridCol>
                <a:gridCol w="369324">
                  <a:extLst>
                    <a:ext uri="{9D8B030D-6E8A-4147-A177-3AD203B41FA5}">
                      <a16:colId xmlns:a16="http://schemas.microsoft.com/office/drawing/2014/main" val="3861799982"/>
                    </a:ext>
                  </a:extLst>
                </a:gridCol>
                <a:gridCol w="3260237">
                  <a:extLst>
                    <a:ext uri="{9D8B030D-6E8A-4147-A177-3AD203B41FA5}">
                      <a16:colId xmlns:a16="http://schemas.microsoft.com/office/drawing/2014/main" val="4152647819"/>
                    </a:ext>
                  </a:extLst>
                </a:gridCol>
              </a:tblGrid>
              <a:tr h="396044">
                <a:tc gridSpan="3">
                  <a:txBody>
                    <a:bodyPr/>
                    <a:lstStyle/>
                    <a:p>
                      <a:r>
                        <a:rPr lang="tr-TR" sz="1400" b="1" u="sng" dirty="0">
                          <a:effectLst/>
                        </a:rPr>
                        <a:t>Tahsilinden Vazgeçilen Alacak</a:t>
                      </a:r>
                      <a:endParaRPr lang="tr-TR" sz="14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25984480"/>
                  </a:ext>
                </a:extLst>
              </a:tr>
              <a:tr h="396044">
                <a:tc>
                  <a:txBody>
                    <a:bodyPr/>
                    <a:lstStyle/>
                    <a:p>
                      <a:r>
                        <a:rPr lang="tr-TR" sz="1400">
                          <a:effectLst/>
                        </a:rPr>
                        <a:t>Faiz</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4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400" b="1" dirty="0">
                          <a:effectLst/>
                        </a:rPr>
                        <a:t>429,80 TL</a:t>
                      </a:r>
                      <a:endParaRPr lang="tr-TR" sz="14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2878736"/>
                  </a:ext>
                </a:extLst>
              </a:tr>
            </a:tbl>
          </a:graphicData>
        </a:graphic>
      </p:graphicFrame>
      <p:sp>
        <p:nvSpPr>
          <p:cNvPr id="9" name="Dikdörtgen 8">
            <a:extLst>
              <a:ext uri="{FF2B5EF4-FFF2-40B4-BE49-F238E27FC236}">
                <a16:creationId xmlns:a16="http://schemas.microsoft.com/office/drawing/2014/main" id="{6DD28C31-70B8-4F6B-8100-3F1C9E9BE6B5}"/>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415287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32</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6DF3EB48-78A3-49B8-A1E4-6CCD1304C448}"/>
              </a:ext>
            </a:extLst>
          </p:cNvPr>
          <p:cNvSpPr txBox="1"/>
          <p:nvPr/>
        </p:nvSpPr>
        <p:spPr>
          <a:xfrm>
            <a:off x="395536" y="824901"/>
            <a:ext cx="8568952" cy="1615827"/>
          </a:xfrm>
          <a:prstGeom prst="rect">
            <a:avLst/>
          </a:prstGeom>
          <a:noFill/>
        </p:spPr>
        <p:txBody>
          <a:bodyPr wrap="square">
            <a:spAutoFit/>
          </a:bodyPr>
          <a:lstStyle/>
          <a:p>
            <a:pPr algn="l"/>
            <a:r>
              <a:rPr lang="tr-TR" sz="1100" b="1" i="0" dirty="0">
                <a:solidFill>
                  <a:srgbClr val="FF0000"/>
                </a:solidFill>
                <a:effectLst/>
                <a:latin typeface="Open Sans"/>
              </a:rPr>
              <a:t>Örnek 13- </a:t>
            </a:r>
            <a:r>
              <a:rPr lang="tr-TR" sz="1100" b="0" i="0" dirty="0">
                <a:solidFill>
                  <a:srgbClr val="494949"/>
                </a:solidFill>
                <a:effectLst/>
                <a:latin typeface="Open Sans"/>
              </a:rPr>
              <a:t>Mükellef tarafından 26/9/2019 tarihinde ödenmesi gereken 70.000,00 TL gelir (stopaj) vergisi zamanında ödenmemiştir. 7/5/2020 tarihinde vergi dairesine başvurularak toplam borç için tecil talebinde bulunulmuştur.</a:t>
            </a:r>
          </a:p>
          <a:p>
            <a:pPr algn="l"/>
            <a:r>
              <a:rPr lang="tr-TR" sz="1100" b="0" i="0" dirty="0">
                <a:solidFill>
                  <a:srgbClr val="494949"/>
                </a:solidFill>
                <a:effectLst/>
                <a:latin typeface="Open Sans"/>
              </a:rPr>
              <a:t>Vergi dairesi mükellefin gecikme zammı dâhil 79.683,80 TL borcu olduğunu tespit etmiş ve bu tutarın, ilk taksit Mayıs/2020 ayından başlamak ve 14 ayda 14 eşit taksitte ödenmek üzere tecilini uygun görmüştür.</a:t>
            </a:r>
          </a:p>
          <a:p>
            <a:pPr algn="l"/>
            <a:r>
              <a:rPr lang="tr-TR" sz="1100" b="0" i="0" dirty="0">
                <a:solidFill>
                  <a:srgbClr val="494949"/>
                </a:solidFill>
                <a:effectLst/>
                <a:latin typeface="Open Sans"/>
              </a:rPr>
              <a:t>Aylık Taksit Tutarı: 79.683,80 / 14 = 5.691,70 TL’dir.</a:t>
            </a:r>
          </a:p>
          <a:p>
            <a:pPr algn="l"/>
            <a:r>
              <a:rPr lang="tr-TR" sz="1100" b="0" i="0" dirty="0">
                <a:solidFill>
                  <a:srgbClr val="494949"/>
                </a:solidFill>
                <a:effectLst/>
                <a:latin typeface="Open Sans"/>
              </a:rPr>
              <a:t>Mükellef ilk altı taksitini zamanında ödemiş, 27/11/2020 tarihinde Kanundan yararlanmak için bağlı olduğu vergi dairesine başvuruda bulunmuştur. İlk altı taksit ile birlikte toplam 1.434,78 TL tecil faizi ödenmiştir.</a:t>
            </a:r>
          </a:p>
          <a:p>
            <a:pPr algn="l"/>
            <a:r>
              <a:rPr lang="tr-TR" sz="1100" b="0" i="0" dirty="0">
                <a:solidFill>
                  <a:srgbClr val="494949"/>
                </a:solidFill>
                <a:effectLst/>
                <a:latin typeface="Open Sans"/>
              </a:rPr>
              <a:t>Bu örnekte, vergi dairesi öncelikle kalan borç tutarından ne kadarının vergi aslı, ne kadarının da gecikme zammı olduğunu tespit edecektir. Örnek olayda;</a:t>
            </a:r>
          </a:p>
        </p:txBody>
      </p:sp>
      <p:graphicFrame>
        <p:nvGraphicFramePr>
          <p:cNvPr id="4" name="Tablo 3">
            <a:extLst>
              <a:ext uri="{FF2B5EF4-FFF2-40B4-BE49-F238E27FC236}">
                <a16:creationId xmlns:a16="http://schemas.microsoft.com/office/drawing/2014/main" id="{B877AEC6-1596-403A-8A2C-76D34D04388A}"/>
              </a:ext>
            </a:extLst>
          </p:cNvPr>
          <p:cNvGraphicFramePr>
            <a:graphicFrameLocks noGrp="1"/>
          </p:cNvGraphicFramePr>
          <p:nvPr>
            <p:extLst>
              <p:ext uri="{D42A27DB-BD31-4B8C-83A1-F6EECF244321}">
                <p14:modId xmlns:p14="http://schemas.microsoft.com/office/powerpoint/2010/main" val="3933669018"/>
              </p:ext>
            </p:extLst>
          </p:nvPr>
        </p:nvGraphicFramePr>
        <p:xfrm>
          <a:off x="1264703" y="2601386"/>
          <a:ext cx="6408712" cy="904311"/>
        </p:xfrm>
        <a:graphic>
          <a:graphicData uri="http://schemas.openxmlformats.org/drawingml/2006/table">
            <a:tbl>
              <a:tblPr/>
              <a:tblGrid>
                <a:gridCol w="2296455">
                  <a:extLst>
                    <a:ext uri="{9D8B030D-6E8A-4147-A177-3AD203B41FA5}">
                      <a16:colId xmlns:a16="http://schemas.microsoft.com/office/drawing/2014/main" val="2569499494"/>
                    </a:ext>
                  </a:extLst>
                </a:gridCol>
                <a:gridCol w="416566">
                  <a:extLst>
                    <a:ext uri="{9D8B030D-6E8A-4147-A177-3AD203B41FA5}">
                      <a16:colId xmlns:a16="http://schemas.microsoft.com/office/drawing/2014/main" val="3054985306"/>
                    </a:ext>
                  </a:extLst>
                </a:gridCol>
                <a:gridCol w="3695691">
                  <a:extLst>
                    <a:ext uri="{9D8B030D-6E8A-4147-A177-3AD203B41FA5}">
                      <a16:colId xmlns:a16="http://schemas.microsoft.com/office/drawing/2014/main" val="2868262475"/>
                    </a:ext>
                  </a:extLst>
                </a:gridCol>
              </a:tblGrid>
              <a:tr h="301437">
                <a:tc>
                  <a:txBody>
                    <a:bodyPr/>
                    <a:lstStyle/>
                    <a:p>
                      <a:pPr algn="r"/>
                      <a:r>
                        <a:rPr lang="tr-TR" sz="1200">
                          <a:effectLst/>
                        </a:rPr>
                        <a:t>Ödenen Borç Tutarı</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fi-FI" sz="1200">
                          <a:effectLst/>
                        </a:rPr>
                        <a:t>Aylık Taksit Tutarı x Ay Sayısı</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371201688"/>
                  </a:ext>
                </a:extLst>
              </a:tr>
              <a:tr h="301437">
                <a:tc>
                  <a:txBody>
                    <a:bodyPr/>
                    <a:lstStyle/>
                    <a:p>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5.691,70 x 6</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47059469"/>
                  </a:ext>
                </a:extLst>
              </a:tr>
              <a:tr h="301437">
                <a:tc>
                  <a:txBody>
                    <a:bodyPr/>
                    <a:lstStyle/>
                    <a:p>
                      <a:endParaRPr lang="tr-TR" sz="1200">
                        <a:effectLst/>
                      </a:endParaRP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dirty="0">
                          <a:effectLst/>
                        </a:rPr>
                        <a:t>34.150,20 TL</a:t>
                      </a:r>
                    </a:p>
                  </a:txBody>
                  <a:tcPr marL="0" marR="0" marT="0" marB="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96703931"/>
                  </a:ext>
                </a:extLst>
              </a:tr>
            </a:tbl>
          </a:graphicData>
        </a:graphic>
      </p:graphicFrame>
      <p:sp>
        <p:nvSpPr>
          <p:cNvPr id="9" name="Metin kutusu 8">
            <a:extLst>
              <a:ext uri="{FF2B5EF4-FFF2-40B4-BE49-F238E27FC236}">
                <a16:creationId xmlns:a16="http://schemas.microsoft.com/office/drawing/2014/main" id="{F23FFF22-E9BF-4A67-9685-60B409BF50DF}"/>
              </a:ext>
            </a:extLst>
          </p:cNvPr>
          <p:cNvSpPr txBox="1"/>
          <p:nvPr/>
        </p:nvSpPr>
        <p:spPr>
          <a:xfrm>
            <a:off x="395536" y="3654804"/>
            <a:ext cx="8244409" cy="261610"/>
          </a:xfrm>
          <a:prstGeom prst="rect">
            <a:avLst/>
          </a:prstGeom>
          <a:noFill/>
        </p:spPr>
        <p:txBody>
          <a:bodyPr wrap="square">
            <a:spAutoFit/>
          </a:bodyPr>
          <a:lstStyle/>
          <a:p>
            <a:r>
              <a:rPr lang="tr-TR" sz="1100" b="0" i="0" dirty="0">
                <a:solidFill>
                  <a:srgbClr val="494949"/>
                </a:solidFill>
                <a:effectLst/>
                <a:latin typeface="Open Sans"/>
              </a:rPr>
              <a:t>Ödenen tutardan vergi aslına isabet eden tutar, aşağıdaki formüle göre tespit edilecektir.</a:t>
            </a:r>
            <a:endParaRPr lang="tr-TR" sz="1100" dirty="0"/>
          </a:p>
        </p:txBody>
      </p:sp>
      <p:graphicFrame>
        <p:nvGraphicFramePr>
          <p:cNvPr id="7" name="Tablo 6">
            <a:extLst>
              <a:ext uri="{FF2B5EF4-FFF2-40B4-BE49-F238E27FC236}">
                <a16:creationId xmlns:a16="http://schemas.microsoft.com/office/drawing/2014/main" id="{CF42B494-B8D7-4564-863F-21A83611A238}"/>
              </a:ext>
            </a:extLst>
          </p:cNvPr>
          <p:cNvGraphicFramePr>
            <a:graphicFrameLocks noGrp="1"/>
          </p:cNvGraphicFramePr>
          <p:nvPr>
            <p:extLst>
              <p:ext uri="{D42A27DB-BD31-4B8C-83A1-F6EECF244321}">
                <p14:modId xmlns:p14="http://schemas.microsoft.com/office/powerpoint/2010/main" val="2544407761"/>
              </p:ext>
            </p:extLst>
          </p:nvPr>
        </p:nvGraphicFramePr>
        <p:xfrm>
          <a:off x="1264705" y="4077072"/>
          <a:ext cx="6408710" cy="1810749"/>
        </p:xfrm>
        <a:graphic>
          <a:graphicData uri="http://schemas.openxmlformats.org/drawingml/2006/table">
            <a:tbl>
              <a:tblPr/>
              <a:tblGrid>
                <a:gridCol w="2395192">
                  <a:extLst>
                    <a:ext uri="{9D8B030D-6E8A-4147-A177-3AD203B41FA5}">
                      <a16:colId xmlns:a16="http://schemas.microsoft.com/office/drawing/2014/main" val="3810425043"/>
                    </a:ext>
                  </a:extLst>
                </a:gridCol>
                <a:gridCol w="384039">
                  <a:extLst>
                    <a:ext uri="{9D8B030D-6E8A-4147-A177-3AD203B41FA5}">
                      <a16:colId xmlns:a16="http://schemas.microsoft.com/office/drawing/2014/main" val="511662866"/>
                    </a:ext>
                  </a:extLst>
                </a:gridCol>
                <a:gridCol w="1758496">
                  <a:extLst>
                    <a:ext uri="{9D8B030D-6E8A-4147-A177-3AD203B41FA5}">
                      <a16:colId xmlns:a16="http://schemas.microsoft.com/office/drawing/2014/main" val="972602714"/>
                    </a:ext>
                  </a:extLst>
                </a:gridCol>
                <a:gridCol w="486420">
                  <a:extLst>
                    <a:ext uri="{9D8B030D-6E8A-4147-A177-3AD203B41FA5}">
                      <a16:colId xmlns:a16="http://schemas.microsoft.com/office/drawing/2014/main" val="1048243249"/>
                    </a:ext>
                  </a:extLst>
                </a:gridCol>
                <a:gridCol w="1384563">
                  <a:extLst>
                    <a:ext uri="{9D8B030D-6E8A-4147-A177-3AD203B41FA5}">
                      <a16:colId xmlns:a16="http://schemas.microsoft.com/office/drawing/2014/main" val="2765502379"/>
                    </a:ext>
                  </a:extLst>
                </a:gridCol>
              </a:tblGrid>
              <a:tr h="532573">
                <a:tc>
                  <a:txBody>
                    <a:bodyPr/>
                    <a:lstStyle/>
                    <a:p>
                      <a:r>
                        <a:rPr lang="fi-FI" sz="1200">
                          <a:effectLst/>
                        </a:rPr>
                        <a:t>Vergi aslına isabet eden tutar</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gridSpan="3">
                  <a:txBody>
                    <a:bodyPr/>
                    <a:lstStyle/>
                    <a:p>
                      <a:r>
                        <a:rPr lang="tr-TR" sz="1200" u="sng" dirty="0">
                          <a:effectLst/>
                        </a:rPr>
                        <a:t>Ödenen Tutar x Vergi Aslı Tutarı</a:t>
                      </a:r>
                      <a:endParaRPr lang="tr-TR" sz="1200" dirty="0">
                        <a:effectLst/>
                      </a:endParaRPr>
                    </a:p>
                    <a:p>
                      <a:r>
                        <a:rPr lang="tr-TR" sz="1200" dirty="0">
                          <a:effectLst/>
                        </a:rPr>
                        <a:t>           Toplam Borç Tutarı</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5509130"/>
                  </a:ext>
                </a:extLst>
              </a:tr>
              <a:tr h="745603">
                <a:tc>
                  <a:txBody>
                    <a:bodyPr/>
                    <a:lstStyle/>
                    <a:p>
                      <a:r>
                        <a:rPr lang="fi-FI" sz="1200">
                          <a:effectLst/>
                        </a:rPr>
                        <a:t>Vergi aslına isabet eden tutar</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u="sng" dirty="0">
                          <a:effectLst/>
                        </a:rPr>
                        <a:t>34.150,20 x 70.000,00</a:t>
                      </a:r>
                      <a:endParaRPr lang="tr-TR" sz="1200" dirty="0">
                        <a:effectLst/>
                      </a:endParaRPr>
                    </a:p>
                    <a:p>
                      <a:pPr algn="ctr"/>
                      <a:r>
                        <a:rPr lang="tr-TR" sz="1200" dirty="0">
                          <a:effectLst/>
                        </a:rPr>
                        <a:t>79.683,80</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30.000,00 TL’dir.</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983867146"/>
                  </a:ext>
                </a:extLst>
              </a:tr>
              <a:tr h="532573">
                <a:tc>
                  <a:txBody>
                    <a:bodyPr/>
                    <a:lstStyle/>
                    <a:p>
                      <a:r>
                        <a:rPr lang="tr-TR" sz="1200">
                          <a:effectLst/>
                        </a:rPr>
                        <a:t>Kalan vergi aslı tutarı</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70.000,00 - 30.000,00</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a:effectLst/>
                        </a:rPr>
                        <a:t>=</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dirty="0">
                          <a:effectLst/>
                        </a:rPr>
                        <a:t>40.000,00 TL’dir.</a:t>
                      </a:r>
                    </a:p>
                  </a:txBody>
                  <a:tcPr anchor="ct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645360688"/>
                  </a:ext>
                </a:extLst>
              </a:tr>
            </a:tbl>
          </a:graphicData>
        </a:graphic>
      </p:graphicFrame>
      <p:sp>
        <p:nvSpPr>
          <p:cNvPr id="10" name="Dikdörtgen 9">
            <a:extLst>
              <a:ext uri="{FF2B5EF4-FFF2-40B4-BE49-F238E27FC236}">
                <a16:creationId xmlns:a16="http://schemas.microsoft.com/office/drawing/2014/main" id="{BDB87C5B-10EA-4EF0-86BE-DF1C7BC44B47}"/>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287117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33</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9" name="Metin kutusu 8">
            <a:extLst>
              <a:ext uri="{FF2B5EF4-FFF2-40B4-BE49-F238E27FC236}">
                <a16:creationId xmlns:a16="http://schemas.microsoft.com/office/drawing/2014/main" id="{C3D5BC9C-854B-4FDF-A65D-0816ED4F1A76}"/>
              </a:ext>
            </a:extLst>
          </p:cNvPr>
          <p:cNvSpPr txBox="1"/>
          <p:nvPr/>
        </p:nvSpPr>
        <p:spPr>
          <a:xfrm>
            <a:off x="566529" y="797510"/>
            <a:ext cx="8352928" cy="5262979"/>
          </a:xfrm>
          <a:prstGeom prst="rect">
            <a:avLst/>
          </a:prstGeom>
          <a:noFill/>
        </p:spPr>
        <p:txBody>
          <a:bodyPr wrap="square">
            <a:spAutoFit/>
          </a:bodyPr>
          <a:lstStyle/>
          <a:p>
            <a:pPr algn="l"/>
            <a:r>
              <a:rPr lang="tr-TR" sz="1600" b="1" i="0" dirty="0">
                <a:solidFill>
                  <a:srgbClr val="FF0000"/>
                </a:solidFill>
                <a:effectLst/>
                <a:latin typeface="Open Sans"/>
              </a:rPr>
              <a:t>Örnek 16-</a:t>
            </a:r>
            <a:r>
              <a:rPr lang="tr-TR" sz="1600" b="0" i="0" dirty="0">
                <a:solidFill>
                  <a:srgbClr val="FF0000"/>
                </a:solidFill>
                <a:effectLst/>
                <a:latin typeface="Open Sans"/>
              </a:rPr>
              <a:t> </a:t>
            </a:r>
            <a:r>
              <a:rPr lang="tr-TR" sz="1600" b="0" i="0" dirty="0">
                <a:solidFill>
                  <a:srgbClr val="494949"/>
                </a:solidFill>
                <a:effectLst/>
                <a:latin typeface="Open Sans"/>
              </a:rPr>
              <a:t>7256 sayılı Kanundan yararlanmak için vergi dairesine başvuruda bulunan mükellef, peşin ödeme seçeneğini tercih etmiştir.</a:t>
            </a:r>
          </a:p>
          <a:p>
            <a:pPr algn="l"/>
            <a:endParaRPr lang="tr-TR" sz="1600" b="0" i="0" dirty="0">
              <a:solidFill>
                <a:srgbClr val="494949"/>
              </a:solidFill>
              <a:effectLst/>
              <a:latin typeface="Open Sans"/>
            </a:endParaRPr>
          </a:p>
          <a:p>
            <a:pPr algn="l"/>
            <a:r>
              <a:rPr lang="tr-TR" sz="1600" b="0" i="0" dirty="0">
                <a:solidFill>
                  <a:srgbClr val="494949"/>
                </a:solidFill>
                <a:effectLst/>
                <a:latin typeface="Open Sans"/>
              </a:rPr>
              <a:t>Kanun kapsamında yapılandırılacak alacak aslı tutarı 129.500,00 TL, </a:t>
            </a:r>
            <a:r>
              <a:rPr lang="tr-TR" sz="1600" b="0" i="0" dirty="0" err="1">
                <a:solidFill>
                  <a:srgbClr val="494949"/>
                </a:solidFill>
                <a:effectLst/>
                <a:latin typeface="Open Sans"/>
              </a:rPr>
              <a:t>fer’i</a:t>
            </a:r>
            <a:r>
              <a:rPr lang="tr-TR" sz="1600" b="0" i="0" dirty="0">
                <a:solidFill>
                  <a:srgbClr val="494949"/>
                </a:solidFill>
                <a:effectLst/>
                <a:latin typeface="Open Sans"/>
              </a:rPr>
              <a:t> alacaklar yerine Yİ-ÜFE aylık değişim oranları esas alınarak hesaplanan tutar 27.250,00 TL olmak üzere toplam 156.750,00 TL olarak hesaplanmıştır.</a:t>
            </a:r>
          </a:p>
          <a:p>
            <a:pPr algn="l"/>
            <a:endParaRPr lang="tr-TR" sz="1600" b="0" i="0" dirty="0">
              <a:solidFill>
                <a:srgbClr val="494949"/>
              </a:solidFill>
              <a:effectLst/>
              <a:latin typeface="Open Sans"/>
            </a:endParaRPr>
          </a:p>
          <a:p>
            <a:pPr algn="l"/>
            <a:r>
              <a:rPr lang="tr-TR" sz="1600" b="0" i="0" dirty="0">
                <a:solidFill>
                  <a:srgbClr val="494949"/>
                </a:solidFill>
                <a:effectLst/>
                <a:latin typeface="Open Sans"/>
              </a:rPr>
              <a:t>Mükellef, yapılandırılan borç tutarını peşin ödeme seçeneği ile ödemeyi tercih ettiğinden, ayrıca bir katsayı hesaplanmamıştır.</a:t>
            </a:r>
          </a:p>
          <a:p>
            <a:pPr algn="l"/>
            <a:endParaRPr lang="tr-TR" sz="1600" b="0" i="0" dirty="0">
              <a:solidFill>
                <a:srgbClr val="494949"/>
              </a:solidFill>
              <a:effectLst/>
              <a:latin typeface="Open Sans"/>
            </a:endParaRPr>
          </a:p>
          <a:p>
            <a:pPr algn="l"/>
            <a:r>
              <a:rPr lang="tr-TR" sz="1600" b="0" i="0" dirty="0">
                <a:solidFill>
                  <a:srgbClr val="494949"/>
                </a:solidFill>
                <a:effectLst/>
                <a:latin typeface="Open Sans"/>
              </a:rPr>
              <a:t>Mükellef tarafından, yapılandırılan borcun ilk taksit ödeme süresi içinde ödenmesi nedeniyle </a:t>
            </a:r>
            <a:r>
              <a:rPr lang="tr-TR" sz="1600" b="0" i="0" dirty="0" err="1">
                <a:solidFill>
                  <a:srgbClr val="494949"/>
                </a:solidFill>
                <a:effectLst/>
                <a:latin typeface="Open Sans"/>
              </a:rPr>
              <a:t>fer’i</a:t>
            </a:r>
            <a:r>
              <a:rPr lang="tr-TR" sz="1600" b="0" i="0" dirty="0">
                <a:solidFill>
                  <a:srgbClr val="494949"/>
                </a:solidFill>
                <a:effectLst/>
                <a:latin typeface="Open Sans"/>
              </a:rPr>
              <a:t> alacaklar yerine Yİ-ÜFE aylık değişim oranları esas alınarak hesaplanan tutardan %90 oranında indirim yapılacaktır. Bu durumda, mükellef Yİ-ÜFE tutarı olarak [27.250,00 - (27.250,00 x %90)=]2.725,00 TL, toplamda (129.500,00 + 2.725,00=)132.225,00 TL ödeme yapmak suretiyle Kanun hükümlerinden yararlanacaktır.</a:t>
            </a:r>
          </a:p>
          <a:p>
            <a:pPr algn="l"/>
            <a:endParaRPr lang="tr-TR" sz="1600" b="0" i="0" dirty="0">
              <a:solidFill>
                <a:srgbClr val="494949"/>
              </a:solidFill>
              <a:effectLst/>
              <a:latin typeface="Open Sans"/>
            </a:endParaRPr>
          </a:p>
          <a:p>
            <a:pPr algn="l"/>
            <a:r>
              <a:rPr lang="tr-TR" sz="1600" b="0" i="0" dirty="0">
                <a:solidFill>
                  <a:srgbClr val="494949"/>
                </a:solidFill>
                <a:effectLst/>
                <a:latin typeface="Open Sans"/>
              </a:rPr>
              <a:t>Ancak, yapılandırılan borcun mükellef tarafından 1 Şubat 2021 tarihine (bu tarih dâhil) kadar ödenmeyip, hesaplanacak geç ödeme zammı (2.508,00 TL) ile birlikte 15 Şubat 2021 tarihinde ödenmesi durumunda Yİ-ÜFE aylık değişim oranları esas alınarak hesaplanan tutardan %50 oranında indirim yapılacaktır. Bu durumda, mükellef Yİ-ÜFE tutarı olarak [27.250,00 - (27.250,00 x %50)=]13.625,00 TL</a:t>
            </a:r>
            <a:r>
              <a:rPr lang="tr-TR" sz="1600" b="1" i="0" dirty="0">
                <a:solidFill>
                  <a:srgbClr val="494949"/>
                </a:solidFill>
                <a:effectLst/>
                <a:latin typeface="Open Sans"/>
              </a:rPr>
              <a:t> </a:t>
            </a:r>
            <a:r>
              <a:rPr lang="tr-TR" sz="1600" b="0" i="0" dirty="0">
                <a:solidFill>
                  <a:srgbClr val="494949"/>
                </a:solidFill>
                <a:effectLst/>
                <a:latin typeface="Open Sans"/>
              </a:rPr>
              <a:t>ödeyecektir.</a:t>
            </a:r>
          </a:p>
        </p:txBody>
      </p:sp>
      <p:sp>
        <p:nvSpPr>
          <p:cNvPr id="6" name="Dikdörtgen 5">
            <a:extLst>
              <a:ext uri="{FF2B5EF4-FFF2-40B4-BE49-F238E27FC236}">
                <a16:creationId xmlns:a16="http://schemas.microsoft.com/office/drawing/2014/main" id="{F5C66837-8BA6-4FFD-A1AA-ADC09AFDA7B7}"/>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2408414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34</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360D2ADB-7226-474D-8793-5CC454867B76}"/>
              </a:ext>
            </a:extLst>
          </p:cNvPr>
          <p:cNvSpPr txBox="1"/>
          <p:nvPr/>
        </p:nvSpPr>
        <p:spPr>
          <a:xfrm>
            <a:off x="394522" y="951233"/>
            <a:ext cx="8568952" cy="1569660"/>
          </a:xfrm>
          <a:prstGeom prst="rect">
            <a:avLst/>
          </a:prstGeom>
          <a:noFill/>
        </p:spPr>
        <p:txBody>
          <a:bodyPr wrap="square">
            <a:spAutoFit/>
          </a:bodyPr>
          <a:lstStyle/>
          <a:p>
            <a:pPr algn="l"/>
            <a:r>
              <a:rPr lang="tr-TR" sz="1200" b="1" i="0" dirty="0">
                <a:solidFill>
                  <a:srgbClr val="FF0000"/>
                </a:solidFill>
                <a:effectLst/>
                <a:latin typeface="Open Sans"/>
              </a:rPr>
              <a:t>Örnek 17-</a:t>
            </a:r>
            <a:r>
              <a:rPr lang="tr-TR" sz="1200" b="0" i="0" dirty="0">
                <a:solidFill>
                  <a:srgbClr val="FF0000"/>
                </a:solidFill>
                <a:effectLst/>
                <a:latin typeface="Open Sans"/>
              </a:rPr>
              <a:t> </a:t>
            </a:r>
            <a:r>
              <a:rPr lang="tr-TR" sz="1200" b="0" i="0" dirty="0">
                <a:solidFill>
                  <a:srgbClr val="494949"/>
                </a:solidFill>
                <a:effectLst/>
                <a:latin typeface="Open Sans"/>
              </a:rPr>
              <a:t>16 numaralı örnekte yer alan mükellef Kanun kapsamındaki borçlarını 9 eşit taksitte ödemeyi talep etmiştir.</a:t>
            </a:r>
          </a:p>
          <a:p>
            <a:pPr algn="l"/>
            <a:r>
              <a:rPr lang="tr-TR" sz="1200" b="0" i="0" dirty="0">
                <a:solidFill>
                  <a:srgbClr val="494949"/>
                </a:solidFill>
                <a:effectLst/>
                <a:latin typeface="Open Sans"/>
              </a:rPr>
              <a:t>Mükellef, yapılandırılan alacak tutarını 9 eşit taksitte ödemeyi talep ettiğinden 156.750,00 TL alacak tutarı (1,083) katsayısı ile çarpılacaktır.</a:t>
            </a:r>
          </a:p>
          <a:p>
            <a:pPr algn="l"/>
            <a:r>
              <a:rPr lang="tr-TR" sz="1200" b="0" i="0" dirty="0">
                <a:solidFill>
                  <a:srgbClr val="494949"/>
                </a:solidFill>
                <a:effectLst/>
                <a:latin typeface="Open Sans"/>
              </a:rPr>
              <a:t>Bu şekilde bulunan tutar, 9’a bölünmek suretiyle taksit tutarı bulunacaktır.</a:t>
            </a:r>
          </a:p>
          <a:p>
            <a:pPr algn="l"/>
            <a:r>
              <a:rPr lang="tr-TR" sz="1200" b="0" i="0" dirty="0">
                <a:solidFill>
                  <a:srgbClr val="494949"/>
                </a:solidFill>
                <a:effectLst/>
                <a:latin typeface="Open Sans"/>
              </a:rPr>
              <a:t>9 eşit taksit için yapılandırmaya esas tutar:    156.750,00 x 1,083 = 169.760,25 TL</a:t>
            </a:r>
          </a:p>
          <a:p>
            <a:pPr algn="l"/>
            <a:r>
              <a:rPr lang="tr-TR" sz="1200" b="0" i="0" dirty="0">
                <a:solidFill>
                  <a:srgbClr val="494949"/>
                </a:solidFill>
                <a:effectLst/>
                <a:latin typeface="Open Sans"/>
              </a:rPr>
              <a:t>Taksit tutarı:                                                          69.760,25 / 9 =   18.862,25 TL’dir.</a:t>
            </a:r>
          </a:p>
          <a:p>
            <a:pPr algn="l"/>
            <a:r>
              <a:rPr lang="tr-TR" sz="1200" b="0" i="0" dirty="0">
                <a:solidFill>
                  <a:srgbClr val="494949"/>
                </a:solidFill>
                <a:effectLst/>
                <a:latin typeface="Open Sans"/>
              </a:rPr>
              <a:t>Taksitlendirmeye esas olan 169.760,25 TL’nin (169.760,25 - 156.750,00 =)13.010,25 TL’si toplam katsayı tutarıdır.</a:t>
            </a:r>
          </a:p>
          <a:p>
            <a:pPr algn="l"/>
            <a:r>
              <a:rPr lang="tr-TR" sz="1200" b="0" i="0" dirty="0">
                <a:solidFill>
                  <a:srgbClr val="494949"/>
                </a:solidFill>
                <a:effectLst/>
                <a:latin typeface="Open Sans"/>
              </a:rPr>
              <a:t>Ocak/2021 ayında mükellef vergi dairesine başvurarak taksit tutarlarını defaten ödemek istediğini bildirmiştir. Bu durumda;</a:t>
            </a:r>
          </a:p>
        </p:txBody>
      </p:sp>
      <p:graphicFrame>
        <p:nvGraphicFramePr>
          <p:cNvPr id="4" name="Tablo 3">
            <a:extLst>
              <a:ext uri="{FF2B5EF4-FFF2-40B4-BE49-F238E27FC236}">
                <a16:creationId xmlns:a16="http://schemas.microsoft.com/office/drawing/2014/main" id="{ADA49008-981A-4B46-9D04-3B1FD938DAB7}"/>
              </a:ext>
            </a:extLst>
          </p:cNvPr>
          <p:cNvGraphicFramePr>
            <a:graphicFrameLocks noGrp="1"/>
          </p:cNvGraphicFramePr>
          <p:nvPr>
            <p:extLst>
              <p:ext uri="{D42A27DB-BD31-4B8C-83A1-F6EECF244321}">
                <p14:modId xmlns:p14="http://schemas.microsoft.com/office/powerpoint/2010/main" val="3229700527"/>
              </p:ext>
            </p:extLst>
          </p:nvPr>
        </p:nvGraphicFramePr>
        <p:xfrm>
          <a:off x="683568" y="2818490"/>
          <a:ext cx="7632848" cy="1474608"/>
        </p:xfrm>
        <a:graphic>
          <a:graphicData uri="http://schemas.openxmlformats.org/drawingml/2006/table">
            <a:tbl>
              <a:tblPr/>
              <a:tblGrid>
                <a:gridCol w="4973662">
                  <a:extLst>
                    <a:ext uri="{9D8B030D-6E8A-4147-A177-3AD203B41FA5}">
                      <a16:colId xmlns:a16="http://schemas.microsoft.com/office/drawing/2014/main" val="107381371"/>
                    </a:ext>
                  </a:extLst>
                </a:gridCol>
                <a:gridCol w="886395">
                  <a:extLst>
                    <a:ext uri="{9D8B030D-6E8A-4147-A177-3AD203B41FA5}">
                      <a16:colId xmlns:a16="http://schemas.microsoft.com/office/drawing/2014/main" val="2249017560"/>
                    </a:ext>
                  </a:extLst>
                </a:gridCol>
                <a:gridCol w="1772791">
                  <a:extLst>
                    <a:ext uri="{9D8B030D-6E8A-4147-A177-3AD203B41FA5}">
                      <a16:colId xmlns:a16="http://schemas.microsoft.com/office/drawing/2014/main" val="4079463422"/>
                    </a:ext>
                  </a:extLst>
                </a:gridCol>
              </a:tblGrid>
              <a:tr h="368652">
                <a:tc>
                  <a:txBody>
                    <a:bodyPr/>
                    <a:lstStyle/>
                    <a:p>
                      <a:r>
                        <a:rPr lang="tr-TR" sz="1200" b="1" u="sng">
                          <a:effectLst/>
                        </a:rPr>
                        <a:t>Ödenecek Tutar</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14368537"/>
                  </a:ext>
                </a:extLst>
              </a:tr>
              <a:tr h="368652">
                <a:tc>
                  <a:txBody>
                    <a:bodyPr/>
                    <a:lstStyle/>
                    <a:p>
                      <a:r>
                        <a:rPr lang="tr-TR" sz="1200" dirty="0">
                          <a:effectLst/>
                        </a:rPr>
                        <a:t>Vergi Aslı</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dirty="0">
                          <a:effectLst/>
                        </a:rPr>
                        <a:t>129.500,00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94922403"/>
                  </a:ext>
                </a:extLst>
              </a:tr>
              <a:tr h="368652">
                <a:tc>
                  <a:txBody>
                    <a:bodyPr/>
                    <a:lstStyle/>
                    <a:p>
                      <a:r>
                        <a:rPr lang="pl-PL" sz="1200" dirty="0">
                          <a:effectLst/>
                        </a:rPr>
                        <a:t>Yİ-ÜFE Tutarının %10’u [27.250,00 - (27.250,00 x % 90)]           </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dirty="0">
                          <a:effectLst/>
                        </a:rPr>
                        <a:t>    2.725,00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88925344"/>
                  </a:ext>
                </a:extLst>
              </a:tr>
              <a:tr h="368652">
                <a:tc>
                  <a:txBody>
                    <a:bodyPr/>
                    <a:lstStyle/>
                    <a:p>
                      <a:r>
                        <a:rPr lang="tr-TR" sz="1200" b="1">
                          <a:effectLst/>
                        </a:rPr>
                        <a:t>TOPLAM</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a:r>
                        <a:rPr lang="tr-TR" sz="1200" b="1" dirty="0">
                          <a:effectLst/>
                        </a:rPr>
                        <a:t>132.225,00 TL’dir.</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27519398"/>
                  </a:ext>
                </a:extLst>
              </a:tr>
            </a:tbl>
          </a:graphicData>
        </a:graphic>
      </p:graphicFrame>
      <p:sp>
        <p:nvSpPr>
          <p:cNvPr id="9" name="Metin kutusu 8">
            <a:extLst>
              <a:ext uri="{FF2B5EF4-FFF2-40B4-BE49-F238E27FC236}">
                <a16:creationId xmlns:a16="http://schemas.microsoft.com/office/drawing/2014/main" id="{D63360E8-D814-47E1-9E4A-9DB10ED513D6}"/>
              </a:ext>
            </a:extLst>
          </p:cNvPr>
          <p:cNvSpPr txBox="1"/>
          <p:nvPr/>
        </p:nvSpPr>
        <p:spPr>
          <a:xfrm>
            <a:off x="358619" y="4574264"/>
            <a:ext cx="8568952" cy="1200329"/>
          </a:xfrm>
          <a:prstGeom prst="rect">
            <a:avLst/>
          </a:prstGeom>
          <a:noFill/>
        </p:spPr>
        <p:txBody>
          <a:bodyPr wrap="square">
            <a:spAutoFit/>
          </a:bodyPr>
          <a:lstStyle/>
          <a:p>
            <a:pPr algn="l"/>
            <a:r>
              <a:rPr lang="tr-TR" sz="1200" b="0" i="0" dirty="0">
                <a:solidFill>
                  <a:srgbClr val="494949"/>
                </a:solidFill>
                <a:effectLst/>
                <a:latin typeface="Open Sans"/>
              </a:rPr>
              <a:t>Mükellef tarafından, yapılandırılan borcun ilk taksit ödeme süresi içinde ödenmesi nedeniyle ayrıca bir katsayı hesaplanmayacak ve </a:t>
            </a:r>
            <a:r>
              <a:rPr lang="tr-TR" sz="1200" b="0" i="0" dirty="0" err="1">
                <a:solidFill>
                  <a:srgbClr val="494949"/>
                </a:solidFill>
                <a:effectLst/>
                <a:latin typeface="Open Sans"/>
              </a:rPr>
              <a:t>fer’i</a:t>
            </a:r>
            <a:r>
              <a:rPr lang="tr-TR" sz="1200" b="0" i="0" dirty="0">
                <a:solidFill>
                  <a:srgbClr val="494949"/>
                </a:solidFill>
                <a:effectLst/>
                <a:latin typeface="Open Sans"/>
              </a:rPr>
              <a:t> alacaklar yerine Yİ-ÜFE aylık değişim oranları esas alınarak hesaplanan tutardan %90 oranında indirim yapılacaktır.</a:t>
            </a:r>
          </a:p>
          <a:p>
            <a:pPr algn="l"/>
            <a:endParaRPr lang="tr-TR" sz="1200" b="0" i="0" dirty="0">
              <a:solidFill>
                <a:srgbClr val="494949"/>
              </a:solidFill>
              <a:effectLst/>
              <a:latin typeface="Open Sans"/>
            </a:endParaRPr>
          </a:p>
          <a:p>
            <a:pPr algn="l"/>
            <a:r>
              <a:rPr lang="tr-TR" sz="1200" b="0" i="0" dirty="0">
                <a:solidFill>
                  <a:srgbClr val="494949"/>
                </a:solidFill>
                <a:effectLst/>
                <a:latin typeface="Open Sans"/>
              </a:rPr>
              <a:t>Buna göre, mükellef tarafından yapılandırılan borcun ilk taksit ödeme süresi içinde ödenmesi hâlinde 13.010,25 TL katsayı tutarı ile 24.525,00 TL Yİ-ÜFE tutarı olmak üzere toplam 37.535,25 TL daha az ödeme yapılacaktır.</a:t>
            </a:r>
          </a:p>
        </p:txBody>
      </p:sp>
      <p:sp>
        <p:nvSpPr>
          <p:cNvPr id="10" name="Dikdörtgen 9">
            <a:extLst>
              <a:ext uri="{FF2B5EF4-FFF2-40B4-BE49-F238E27FC236}">
                <a16:creationId xmlns:a16="http://schemas.microsoft.com/office/drawing/2014/main" id="{85A6B996-37F6-4225-A4B6-8347A10F3876}"/>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17428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35</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Metin kutusu 5">
            <a:extLst>
              <a:ext uri="{FF2B5EF4-FFF2-40B4-BE49-F238E27FC236}">
                <a16:creationId xmlns:a16="http://schemas.microsoft.com/office/drawing/2014/main" id="{35D0A7C7-24C5-4279-898D-F1616F02435C}"/>
              </a:ext>
            </a:extLst>
          </p:cNvPr>
          <p:cNvSpPr txBox="1"/>
          <p:nvPr/>
        </p:nvSpPr>
        <p:spPr>
          <a:xfrm>
            <a:off x="323528" y="836712"/>
            <a:ext cx="8568952" cy="461665"/>
          </a:xfrm>
          <a:prstGeom prst="rect">
            <a:avLst/>
          </a:prstGeom>
          <a:noFill/>
        </p:spPr>
        <p:txBody>
          <a:bodyPr wrap="square">
            <a:spAutoFit/>
          </a:bodyPr>
          <a:lstStyle/>
          <a:p>
            <a:r>
              <a:rPr lang="tr-TR" sz="1200" b="1" i="0" dirty="0">
                <a:solidFill>
                  <a:srgbClr val="FF0000"/>
                </a:solidFill>
                <a:effectLst/>
                <a:latin typeface="Open Sans"/>
              </a:rPr>
              <a:t>Örnek 18-</a:t>
            </a:r>
            <a:r>
              <a:rPr lang="tr-TR" sz="1200" b="0" i="0" dirty="0">
                <a:solidFill>
                  <a:srgbClr val="FF0000"/>
                </a:solidFill>
                <a:effectLst/>
                <a:latin typeface="Open Sans"/>
              </a:rPr>
              <a:t> </a:t>
            </a:r>
            <a:r>
              <a:rPr lang="tr-TR" sz="1200" b="0" i="0" dirty="0">
                <a:solidFill>
                  <a:srgbClr val="494949"/>
                </a:solidFill>
                <a:effectLst/>
                <a:latin typeface="Open Sans"/>
              </a:rPr>
              <a:t>Mükellef 24/8/2019 vadeli 488,00 TL trafik idari para cezası borcunu Kanun kapsamında yapılandırmak için vergi dairesine başvurarak, borcunu 18 eşit taksitte ödemeyi talep etmiştir.</a:t>
            </a:r>
          </a:p>
        </p:txBody>
      </p:sp>
      <p:sp>
        <p:nvSpPr>
          <p:cNvPr id="9" name="Metin kutusu 8">
            <a:extLst>
              <a:ext uri="{FF2B5EF4-FFF2-40B4-BE49-F238E27FC236}">
                <a16:creationId xmlns:a16="http://schemas.microsoft.com/office/drawing/2014/main" id="{4AE3D5B7-3EEE-42C7-9A8B-0A393CD1FD97}"/>
              </a:ext>
            </a:extLst>
          </p:cNvPr>
          <p:cNvSpPr txBox="1"/>
          <p:nvPr/>
        </p:nvSpPr>
        <p:spPr>
          <a:xfrm>
            <a:off x="323528" y="1298377"/>
            <a:ext cx="8568952" cy="1938992"/>
          </a:xfrm>
          <a:prstGeom prst="rect">
            <a:avLst/>
          </a:prstGeom>
          <a:noFill/>
        </p:spPr>
        <p:txBody>
          <a:bodyPr wrap="square">
            <a:spAutoFit/>
          </a:bodyPr>
          <a:lstStyle/>
          <a:p>
            <a:pPr algn="l"/>
            <a:r>
              <a:rPr lang="tr-TR" sz="1200" b="0" i="0" dirty="0">
                <a:solidFill>
                  <a:srgbClr val="494949"/>
                </a:solidFill>
                <a:effectLst/>
                <a:latin typeface="Open Sans"/>
              </a:rPr>
              <a:t>Vergi dairesi yapılandırılan alacak tutarını 488,00 TL idari para cezası aslı ve 25,62 TL Yİ-ÜFE tutarı olmak üzere 513,62 TL olarak hesaplamıştır.</a:t>
            </a:r>
          </a:p>
          <a:p>
            <a:pPr algn="l"/>
            <a:r>
              <a:rPr lang="tr-TR" sz="1200" b="0" i="0" dirty="0">
                <a:solidFill>
                  <a:srgbClr val="494949"/>
                </a:solidFill>
                <a:effectLst/>
                <a:latin typeface="Open Sans"/>
              </a:rPr>
              <a:t>Mükellef, yapılandırılan alacak tutarını 18 eşit taksitte ödemeyi talep ettiğinden, 513,62 TL alacak tutarı (1,15) katsayısı ile çarpılacaktır.</a:t>
            </a:r>
          </a:p>
          <a:p>
            <a:pPr algn="l"/>
            <a:r>
              <a:rPr lang="tr-TR" sz="1200" b="0" i="0" dirty="0">
                <a:solidFill>
                  <a:srgbClr val="494949"/>
                </a:solidFill>
                <a:effectLst/>
                <a:latin typeface="Open Sans"/>
              </a:rPr>
              <a:t>Bu şekilde bulunan tutar, 18’e bölünmek suretiyle taksit tutarı hesaplanacaktır.</a:t>
            </a:r>
          </a:p>
          <a:p>
            <a:pPr algn="l"/>
            <a:r>
              <a:rPr lang="tr-TR" sz="1200" b="0" i="0" dirty="0">
                <a:solidFill>
                  <a:srgbClr val="494949"/>
                </a:solidFill>
                <a:effectLst/>
                <a:latin typeface="Open Sans"/>
              </a:rPr>
              <a:t>18 eşit taksit için yapılandırmaya esas tutar:                  513,62 x 1,15 = 590,66 TL</a:t>
            </a:r>
          </a:p>
          <a:p>
            <a:pPr algn="l"/>
            <a:r>
              <a:rPr lang="tr-TR" sz="1200" b="0" i="0" dirty="0">
                <a:solidFill>
                  <a:srgbClr val="494949"/>
                </a:solidFill>
                <a:effectLst/>
                <a:latin typeface="Open Sans"/>
              </a:rPr>
              <a:t>Taksit tutarı:                                                                        590,66 / 18 =   32,81 TL’dir.</a:t>
            </a:r>
          </a:p>
          <a:p>
            <a:pPr algn="l"/>
            <a:r>
              <a:rPr lang="tr-TR" sz="1200" b="0" i="0" dirty="0">
                <a:solidFill>
                  <a:srgbClr val="494949"/>
                </a:solidFill>
                <a:effectLst/>
                <a:latin typeface="Open Sans"/>
              </a:rPr>
              <a:t>Taksitlendirmeye esas olan 590,66 TL’nin (590,66 – 513,62=)77,04 TL’si toplam katsayı tutarıdır.</a:t>
            </a:r>
          </a:p>
          <a:p>
            <a:pPr algn="l"/>
            <a:r>
              <a:rPr lang="tr-TR" sz="1200" b="0" i="0" dirty="0">
                <a:solidFill>
                  <a:srgbClr val="494949"/>
                </a:solidFill>
                <a:effectLst/>
                <a:latin typeface="Open Sans"/>
              </a:rPr>
              <a:t>Ocak/2021 ayında mükellef vergi dairesine başvurarak taksit tutarlarını defaten ödemek istediğini bildirmiştir. Bu durumda, idari para cezası aslı olan 488,00 TL’den %25 oranında, Yİ-ÜFE tutarından %90 oranında indirim yapılacaktır.</a:t>
            </a:r>
          </a:p>
        </p:txBody>
      </p:sp>
      <p:graphicFrame>
        <p:nvGraphicFramePr>
          <p:cNvPr id="5" name="Tablo 4">
            <a:extLst>
              <a:ext uri="{FF2B5EF4-FFF2-40B4-BE49-F238E27FC236}">
                <a16:creationId xmlns:a16="http://schemas.microsoft.com/office/drawing/2014/main" id="{135ED6CD-ADC2-4123-8360-FA553528C229}"/>
              </a:ext>
            </a:extLst>
          </p:cNvPr>
          <p:cNvGraphicFramePr>
            <a:graphicFrameLocks noGrp="1"/>
          </p:cNvGraphicFramePr>
          <p:nvPr>
            <p:extLst>
              <p:ext uri="{D42A27DB-BD31-4B8C-83A1-F6EECF244321}">
                <p14:modId xmlns:p14="http://schemas.microsoft.com/office/powerpoint/2010/main" val="3519992364"/>
              </p:ext>
            </p:extLst>
          </p:nvPr>
        </p:nvGraphicFramePr>
        <p:xfrm>
          <a:off x="899592" y="3356992"/>
          <a:ext cx="7246168" cy="1584176"/>
        </p:xfrm>
        <a:graphic>
          <a:graphicData uri="http://schemas.openxmlformats.org/drawingml/2006/table">
            <a:tbl>
              <a:tblPr/>
              <a:tblGrid>
                <a:gridCol w="4216166">
                  <a:extLst>
                    <a:ext uri="{9D8B030D-6E8A-4147-A177-3AD203B41FA5}">
                      <a16:colId xmlns:a16="http://schemas.microsoft.com/office/drawing/2014/main" val="3860174014"/>
                    </a:ext>
                  </a:extLst>
                </a:gridCol>
                <a:gridCol w="622442">
                  <a:extLst>
                    <a:ext uri="{9D8B030D-6E8A-4147-A177-3AD203B41FA5}">
                      <a16:colId xmlns:a16="http://schemas.microsoft.com/office/drawing/2014/main" val="3089071064"/>
                    </a:ext>
                  </a:extLst>
                </a:gridCol>
                <a:gridCol w="2407560">
                  <a:extLst>
                    <a:ext uri="{9D8B030D-6E8A-4147-A177-3AD203B41FA5}">
                      <a16:colId xmlns:a16="http://schemas.microsoft.com/office/drawing/2014/main" val="2554335532"/>
                    </a:ext>
                  </a:extLst>
                </a:gridCol>
              </a:tblGrid>
              <a:tr h="396044">
                <a:tc>
                  <a:txBody>
                    <a:bodyPr/>
                    <a:lstStyle/>
                    <a:p>
                      <a:r>
                        <a:rPr lang="tr-TR" sz="1200" b="1" u="sng">
                          <a:effectLst/>
                        </a:rPr>
                        <a:t>Ödenecek Tutar</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23687795"/>
                  </a:ext>
                </a:extLst>
              </a:tr>
              <a:tr h="396044">
                <a:tc>
                  <a:txBody>
                    <a:bodyPr/>
                    <a:lstStyle/>
                    <a:p>
                      <a:r>
                        <a:rPr lang="tr-TR" sz="1200">
                          <a:effectLst/>
                        </a:rPr>
                        <a:t>İdari Para Cezası Aslı [488,00 - (488,00 x %25)]</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366,00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41474615"/>
                  </a:ext>
                </a:extLst>
              </a:tr>
              <a:tr h="396044">
                <a:tc>
                  <a:txBody>
                    <a:bodyPr/>
                    <a:lstStyle/>
                    <a:p>
                      <a:r>
                        <a:rPr lang="tr-TR" sz="1200" dirty="0">
                          <a:effectLst/>
                        </a:rPr>
                        <a:t>Yİ-ÜFE Tutarı [25,62 - (25,62 x %90)]</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a:effectLst/>
                        </a:rPr>
                        <a:t>:</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a:effectLst/>
                        </a:rPr>
                        <a:t>2,56 TL</a:t>
                      </a: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67154212"/>
                  </a:ext>
                </a:extLst>
              </a:tr>
              <a:tr h="396044">
                <a:tc>
                  <a:txBody>
                    <a:bodyPr/>
                    <a:lstStyle/>
                    <a:p>
                      <a:r>
                        <a:rPr lang="tr-TR" sz="1200" b="1">
                          <a:effectLst/>
                        </a:rPr>
                        <a:t>TOPLAM</a:t>
                      </a:r>
                      <a:endParaRPr lang="tr-TR" sz="120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tr-TR" sz="1200" b="1" dirty="0">
                          <a:effectLst/>
                        </a:rPr>
                        <a:t>:</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r"/>
                      <a:r>
                        <a:rPr lang="tr-TR" sz="1200" b="1" dirty="0">
                          <a:effectLst/>
                        </a:rPr>
                        <a:t>368,56 TL</a:t>
                      </a:r>
                      <a:endParaRPr lang="tr-TR" sz="1200" dirty="0">
                        <a:effectLst/>
                      </a:endParaRPr>
                    </a:p>
                  </a:txBody>
                  <a:tcPr>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09257325"/>
                  </a:ext>
                </a:extLst>
              </a:tr>
            </a:tbl>
          </a:graphicData>
        </a:graphic>
      </p:graphicFrame>
      <p:sp>
        <p:nvSpPr>
          <p:cNvPr id="11" name="Metin kutusu 10">
            <a:extLst>
              <a:ext uri="{FF2B5EF4-FFF2-40B4-BE49-F238E27FC236}">
                <a16:creationId xmlns:a16="http://schemas.microsoft.com/office/drawing/2014/main" id="{C489063D-9178-4242-B426-C40C7C4E45F3}"/>
              </a:ext>
            </a:extLst>
          </p:cNvPr>
          <p:cNvSpPr txBox="1"/>
          <p:nvPr/>
        </p:nvSpPr>
        <p:spPr>
          <a:xfrm>
            <a:off x="323528" y="5074371"/>
            <a:ext cx="8568952" cy="646331"/>
          </a:xfrm>
          <a:prstGeom prst="rect">
            <a:avLst/>
          </a:prstGeom>
          <a:noFill/>
        </p:spPr>
        <p:txBody>
          <a:bodyPr wrap="square">
            <a:spAutoFit/>
          </a:bodyPr>
          <a:lstStyle/>
          <a:p>
            <a:r>
              <a:rPr lang="tr-TR" sz="1200" b="0" i="0" dirty="0">
                <a:solidFill>
                  <a:srgbClr val="494949"/>
                </a:solidFill>
                <a:effectLst/>
                <a:latin typeface="Open Sans"/>
              </a:rPr>
              <a:t>Buna göre, mükellef tarafından Ocak/2021 ayında 368,56 TL ödenmesi durumunda herhangi bir katsayı hesaplanmayacak, 366,00 TL faiz ile idari para cezası aslının %25’i olan 122,00 TL ve Yİ-ÜFE tutarının %90’ı olan 23,06 TL olmak üzere toplam 511,06 TL’nin tahsilinden vazgeçilecektir.</a:t>
            </a:r>
            <a:endParaRPr lang="tr-TR" sz="1200" dirty="0"/>
          </a:p>
        </p:txBody>
      </p:sp>
      <p:sp>
        <p:nvSpPr>
          <p:cNvPr id="10" name="Dikdörtgen 9">
            <a:extLst>
              <a:ext uri="{FF2B5EF4-FFF2-40B4-BE49-F238E27FC236}">
                <a16:creationId xmlns:a16="http://schemas.microsoft.com/office/drawing/2014/main" id="{2297A9B1-4D67-42C7-AB13-0168A7CB4A11}"/>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UYGULAMAYA İLİŞKİN ÖRNEKLER</a:t>
            </a:r>
          </a:p>
        </p:txBody>
      </p:sp>
    </p:spTree>
    <p:extLst>
      <p:ext uri="{BB962C8B-B14F-4D97-AF65-F5344CB8AC3E}">
        <p14:creationId xmlns:p14="http://schemas.microsoft.com/office/powerpoint/2010/main" val="2571330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36</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Rectangle 3">
            <a:extLst>
              <a:ext uri="{FF2B5EF4-FFF2-40B4-BE49-F238E27FC236}">
                <a16:creationId xmlns:a16="http://schemas.microsoft.com/office/drawing/2014/main" id="{9C3E04A9-09A7-4911-B7BD-D61E212D7247}"/>
              </a:ext>
            </a:extLst>
          </p:cNvPr>
          <p:cNvSpPr txBox="1">
            <a:spLocks noChangeArrowheads="1"/>
          </p:cNvSpPr>
          <p:nvPr/>
        </p:nvSpPr>
        <p:spPr>
          <a:xfrm>
            <a:off x="323850" y="836712"/>
            <a:ext cx="856863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Tx/>
              <a:buNone/>
            </a:pPr>
            <a:endParaRPr lang="tr-TR" altLang="tr-TR" b="1" u="sng" dirty="0">
              <a:solidFill>
                <a:srgbClr val="FF0000"/>
              </a:solidFill>
            </a:endParaRPr>
          </a:p>
          <a:p>
            <a:pPr marL="0" indent="0" algn="ctr">
              <a:spcBef>
                <a:spcPct val="0"/>
              </a:spcBef>
              <a:buFontTx/>
              <a:buNone/>
            </a:pPr>
            <a:endParaRPr lang="tr-TR" altLang="tr-TR" b="1" u="sng" dirty="0">
              <a:solidFill>
                <a:srgbClr val="FF0000"/>
              </a:solidFill>
            </a:endParaRPr>
          </a:p>
          <a:p>
            <a:pPr marL="0" indent="0" algn="ctr">
              <a:spcBef>
                <a:spcPct val="0"/>
              </a:spcBef>
              <a:buFontTx/>
              <a:buNone/>
            </a:pPr>
            <a:endParaRPr lang="tr-TR" altLang="tr-TR" b="1" u="sng" dirty="0">
              <a:solidFill>
                <a:srgbClr val="FF0000"/>
              </a:solidFill>
            </a:endParaRPr>
          </a:p>
          <a:p>
            <a:pPr marL="0" indent="0" algn="ctr">
              <a:spcBef>
                <a:spcPct val="0"/>
              </a:spcBef>
              <a:buFontTx/>
              <a:buNone/>
            </a:pPr>
            <a:r>
              <a:rPr lang="tr-TR" altLang="tr-TR" b="1" u="sng" dirty="0">
                <a:solidFill>
                  <a:srgbClr val="FF0000"/>
                </a:solidFill>
              </a:rPr>
              <a:t>2.BÖLÜM</a:t>
            </a:r>
          </a:p>
          <a:p>
            <a:pPr marL="0" indent="0" algn="ctr">
              <a:spcBef>
                <a:spcPct val="0"/>
              </a:spcBef>
              <a:buFontTx/>
              <a:buNone/>
            </a:pPr>
            <a:endParaRPr lang="tr-TR" altLang="tr-TR" b="1" u="sng" dirty="0">
              <a:solidFill>
                <a:srgbClr val="FF0000"/>
              </a:solidFill>
            </a:endParaRPr>
          </a:p>
          <a:p>
            <a:pPr marL="0" indent="0" algn="ctr">
              <a:spcBef>
                <a:spcPct val="0"/>
              </a:spcBef>
              <a:buFontTx/>
              <a:buNone/>
            </a:pPr>
            <a:r>
              <a:rPr lang="tr-TR" altLang="tr-TR" b="1" dirty="0">
                <a:solidFill>
                  <a:srgbClr val="FF0000"/>
                </a:solidFill>
              </a:rPr>
              <a:t>7256 SAYILI YASA İLE</a:t>
            </a:r>
          </a:p>
          <a:p>
            <a:pPr marL="0" indent="0" algn="ctr">
              <a:spcBef>
                <a:spcPct val="0"/>
              </a:spcBef>
              <a:buFontTx/>
              <a:buNone/>
            </a:pPr>
            <a:r>
              <a:rPr lang="tr-TR" altLang="tr-TR" b="1" dirty="0">
                <a:solidFill>
                  <a:srgbClr val="FF0000"/>
                </a:solidFill>
              </a:rPr>
              <a:t>GETİRİLEN DİĞER HÜKÜMLER</a:t>
            </a:r>
          </a:p>
          <a:p>
            <a:pPr marL="0" indent="0">
              <a:buFont typeface="Wingdings" panose="05000000000000000000" pitchFamily="2" charset="2"/>
              <a:buNone/>
            </a:pPr>
            <a:endParaRPr lang="tr-TR" altLang="tr-TR" dirty="0"/>
          </a:p>
        </p:txBody>
      </p:sp>
    </p:spTree>
    <p:extLst>
      <p:ext uri="{BB962C8B-B14F-4D97-AF65-F5344CB8AC3E}">
        <p14:creationId xmlns:p14="http://schemas.microsoft.com/office/powerpoint/2010/main" val="286456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37</a:t>
            </a:fld>
            <a:endParaRPr lang="tr-TR" dirty="0">
              <a:solidFill>
                <a:prstClr val="black">
                  <a:tint val="75000"/>
                </a:prstClr>
              </a:solidFill>
            </a:endParaRPr>
          </a:p>
        </p:txBody>
      </p:sp>
      <p:sp>
        <p:nvSpPr>
          <p:cNvPr id="8" name="Dikdörtgen 7"/>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
        <p:nvSpPr>
          <p:cNvPr id="6" name="Rectangle 3">
            <a:extLst>
              <a:ext uri="{FF2B5EF4-FFF2-40B4-BE49-F238E27FC236}">
                <a16:creationId xmlns:a16="http://schemas.microsoft.com/office/drawing/2014/main" id="{D4E498DC-D65A-4E36-B8A6-DFA5A6BCD2D0}"/>
              </a:ext>
            </a:extLst>
          </p:cNvPr>
          <p:cNvSpPr txBox="1">
            <a:spLocks noChangeArrowheads="1"/>
          </p:cNvSpPr>
          <p:nvPr/>
        </p:nvSpPr>
        <p:spPr>
          <a:xfrm>
            <a:off x="395288" y="836712"/>
            <a:ext cx="8209160" cy="5687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a:solidFill>
                  <a:srgbClr val="FF0000"/>
                </a:solidFill>
              </a:rPr>
              <a:t>İNTERNET ÜZERİNDEN SATIŞ YAPANLARA ESNAF MUAFLIĞI İSTİSNASI (MADDE -15,18)</a:t>
            </a:r>
            <a:endParaRPr lang="tr-TR" altLang="tr-TR" b="1" u="sng">
              <a:solidFill>
                <a:srgbClr val="FF0000"/>
              </a:solidFill>
            </a:endParaRPr>
          </a:p>
          <a:p>
            <a:pPr>
              <a:defRPr/>
            </a:pPr>
            <a:r>
              <a:rPr lang="tr-TR"/>
              <a:t>Düzenlemeyle </a:t>
            </a:r>
            <a:r>
              <a:rPr lang="tr-TR" b="1" u="sng"/>
              <a:t>bir işyeri bulunmaksızın </a:t>
            </a:r>
            <a:r>
              <a:rPr lang="tr-TR"/>
              <a:t>sanayi tipi veya seri üretim yapabilen makine ve alet kullanmaksızın </a:t>
            </a:r>
            <a:r>
              <a:rPr lang="tr-TR" b="1" u="sng"/>
              <a:t>oturdukları evlerde imal ettikleri malları</a:t>
            </a:r>
            <a:r>
              <a:rPr lang="tr-TR"/>
              <a:t> internet ve benzeri elektronik ortamlar üzerinden satanların bu faaliyetleri gelir vergisinden muaf tutulmakta ve bunların elde ettikleri hasılatları üzerinden tevkif suretiyle vergilendirilmeleri sağlanmaktadır. </a:t>
            </a:r>
          </a:p>
          <a:p>
            <a:pPr marL="0" indent="0">
              <a:buFont typeface="Wingdings" panose="05000000000000000000" pitchFamily="2" charset="2"/>
              <a:buNone/>
              <a:defRPr/>
            </a:pPr>
            <a:endParaRPr lang="tr-TR"/>
          </a:p>
          <a:p>
            <a:pPr marL="0" indent="0">
              <a:buFont typeface="Wingdings" panose="05000000000000000000" pitchFamily="2" charset="2"/>
              <a:buNone/>
              <a:defRPr/>
            </a:pPr>
            <a:endParaRPr lang="tr-TR" altLang="tr-TR" dirty="0"/>
          </a:p>
        </p:txBody>
      </p:sp>
    </p:spTree>
    <p:extLst>
      <p:ext uri="{BB962C8B-B14F-4D97-AF65-F5344CB8AC3E}">
        <p14:creationId xmlns:p14="http://schemas.microsoft.com/office/powerpoint/2010/main" val="2906549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38</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Rectangle 3">
            <a:extLst>
              <a:ext uri="{FF2B5EF4-FFF2-40B4-BE49-F238E27FC236}">
                <a16:creationId xmlns:a16="http://schemas.microsoft.com/office/drawing/2014/main" id="{C80FC717-BF51-42B0-B858-C18234B2AA94}"/>
              </a:ext>
            </a:extLst>
          </p:cNvPr>
          <p:cNvSpPr txBox="1">
            <a:spLocks noChangeArrowheads="1"/>
          </p:cNvSpPr>
          <p:nvPr/>
        </p:nvSpPr>
        <p:spPr>
          <a:xfrm>
            <a:off x="395288" y="1052736"/>
            <a:ext cx="8425184" cy="5471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a:solidFill>
                  <a:srgbClr val="FF0000"/>
                </a:solidFill>
              </a:rPr>
              <a:t>İNTERNET ÜZERİNDEN SATIŞ YAPANLARA ESNAF MUAFLIĞI İSTİSNASI (MADDE -15,18)</a:t>
            </a:r>
          </a:p>
          <a:p>
            <a:pPr marL="0" indent="0">
              <a:buFont typeface="Wingdings" panose="05000000000000000000" pitchFamily="2" charset="2"/>
              <a:buNone/>
              <a:defRPr/>
            </a:pPr>
            <a:endParaRPr lang="tr-TR" altLang="tr-TR" b="1" u="sng">
              <a:solidFill>
                <a:srgbClr val="FF0000"/>
              </a:solidFill>
            </a:endParaRPr>
          </a:p>
          <a:p>
            <a:pPr>
              <a:defRPr/>
            </a:pPr>
            <a:r>
              <a:rPr lang="tr-TR"/>
              <a:t>Tevkifat yükümlülüğü Bankalara verilmiş olup, </a:t>
            </a:r>
          </a:p>
          <a:p>
            <a:pPr>
              <a:defRPr/>
            </a:pPr>
            <a:endParaRPr lang="tr-TR"/>
          </a:p>
          <a:p>
            <a:pPr>
              <a:defRPr/>
            </a:pPr>
            <a:r>
              <a:rPr lang="tr-TR"/>
              <a:t>Çalışanı bulunanlar açısından %2 bulunmayanlar açısından % 4’lük bir </a:t>
            </a:r>
            <a:r>
              <a:rPr lang="tr-TR" b="1" u="sng"/>
              <a:t>tevkifat öngörülmektedir.</a:t>
            </a:r>
          </a:p>
          <a:p>
            <a:pPr marL="0" indent="0">
              <a:buFont typeface="Wingdings" panose="05000000000000000000" pitchFamily="2" charset="2"/>
              <a:buNone/>
              <a:defRPr/>
            </a:pPr>
            <a:endParaRPr lang="tr-TR"/>
          </a:p>
          <a:p>
            <a:pPr marL="0" indent="0">
              <a:buFont typeface="Wingdings" panose="05000000000000000000" pitchFamily="2" charset="2"/>
              <a:buNone/>
              <a:defRPr/>
            </a:pPr>
            <a:endParaRPr lang="tr-TR" altLang="tr-TR" dirty="0"/>
          </a:p>
        </p:txBody>
      </p:sp>
      <p:sp>
        <p:nvSpPr>
          <p:cNvPr id="7" name="Dikdörtgen 6">
            <a:extLst>
              <a:ext uri="{FF2B5EF4-FFF2-40B4-BE49-F238E27FC236}">
                <a16:creationId xmlns:a16="http://schemas.microsoft.com/office/drawing/2014/main" id="{71DC456B-F48F-47B9-8266-F3EEAFEED3B0}"/>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19992539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39</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Rectangle 3">
            <a:extLst>
              <a:ext uri="{FF2B5EF4-FFF2-40B4-BE49-F238E27FC236}">
                <a16:creationId xmlns:a16="http://schemas.microsoft.com/office/drawing/2014/main" id="{10748EFA-BCAF-474B-8743-F5A45A0351F9}"/>
              </a:ext>
            </a:extLst>
          </p:cNvPr>
          <p:cNvSpPr txBox="1">
            <a:spLocks noChangeArrowheads="1"/>
          </p:cNvSpPr>
          <p:nvPr/>
        </p:nvSpPr>
        <p:spPr>
          <a:xfrm>
            <a:off x="395288" y="980728"/>
            <a:ext cx="8497192" cy="55438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a:solidFill>
                  <a:srgbClr val="FF0000"/>
                </a:solidFill>
              </a:rPr>
              <a:t>İNTERNET ÜZERİNDEN SATIŞ YAPANLARA ESNAF MUAFLIĞI İSTİSNASI (MADDE -15,18)</a:t>
            </a:r>
          </a:p>
          <a:p>
            <a:pPr marL="0" indent="0">
              <a:buFont typeface="Wingdings" panose="05000000000000000000" pitchFamily="2" charset="2"/>
              <a:buNone/>
              <a:defRPr/>
            </a:pPr>
            <a:r>
              <a:rPr lang="tr-TR"/>
              <a:t>Söz konusu muafiyetten faydalanılabilmesi için;</a:t>
            </a:r>
          </a:p>
          <a:p>
            <a:pPr>
              <a:defRPr/>
            </a:pPr>
            <a:r>
              <a:rPr lang="tr-TR"/>
              <a:t>Vergiden muaf esnaf belgesi alınması,</a:t>
            </a:r>
          </a:p>
          <a:p>
            <a:pPr>
              <a:defRPr/>
            </a:pPr>
            <a:r>
              <a:rPr lang="tr-TR"/>
              <a:t>Türkiye'de kurulu bankalarda bir ticari hesap açılması, tüm hasılatın münhasıran bu hesap aracılığıyla tahsil edilmesi ve</a:t>
            </a:r>
          </a:p>
          <a:p>
            <a:pPr>
              <a:defRPr/>
            </a:pPr>
            <a:r>
              <a:rPr lang="tr-TR"/>
              <a:t>Hasılat tutarının 220.000 TL’yi aşmaması,</a:t>
            </a:r>
          </a:p>
          <a:p>
            <a:pPr marL="0" indent="0">
              <a:buFont typeface="Wingdings" panose="05000000000000000000" pitchFamily="2" charset="2"/>
              <a:buNone/>
              <a:defRPr/>
            </a:pPr>
            <a:r>
              <a:rPr lang="tr-TR"/>
              <a:t>gerekmektedir.</a:t>
            </a:r>
          </a:p>
          <a:p>
            <a:pPr marL="0" indent="0">
              <a:buFont typeface="Wingdings" panose="05000000000000000000" pitchFamily="2" charset="2"/>
              <a:buNone/>
              <a:defRPr/>
            </a:pPr>
            <a:endParaRPr lang="tr-TR" altLang="tr-TR" dirty="0"/>
          </a:p>
        </p:txBody>
      </p:sp>
      <p:sp>
        <p:nvSpPr>
          <p:cNvPr id="7" name="Dikdörtgen 6">
            <a:extLst>
              <a:ext uri="{FF2B5EF4-FFF2-40B4-BE49-F238E27FC236}">
                <a16:creationId xmlns:a16="http://schemas.microsoft.com/office/drawing/2014/main" id="{9B14D12E-29BE-4835-8D25-FB9E39E806F2}"/>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92688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txBox="1">
            <a:spLocks noGrp="1" noChangeArrowheads="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algn="r" eaLnBrk="1" hangingPunct="1"/>
            <a:fld id="{3DC012BE-6197-49F1-888B-BC29284BD79D}" type="slidenum">
              <a:rPr lang="tr-TR" altLang="tr-TR" sz="1200">
                <a:latin typeface="Arial Black" pitchFamily="34" charset="0"/>
              </a:rPr>
              <a:pPr algn="r" eaLnBrk="1" hangingPunct="1"/>
              <a:t>4</a:t>
            </a:fld>
            <a:endParaRPr lang="tr-TR" altLang="tr-TR" sz="1200">
              <a:latin typeface="Arial Black" pitchFamily="34" charset="0"/>
            </a:endParaRPr>
          </a:p>
        </p:txBody>
      </p:sp>
      <p:sp>
        <p:nvSpPr>
          <p:cNvPr id="97284" name="Rectangle 3"/>
          <p:cNvSpPr>
            <a:spLocks noGrp="1" noChangeArrowheads="1"/>
          </p:cNvSpPr>
          <p:nvPr>
            <p:ph type="subTitle" idx="1"/>
          </p:nvPr>
        </p:nvSpPr>
        <p:spPr>
          <a:xfrm>
            <a:off x="539552" y="692696"/>
            <a:ext cx="5256584" cy="5904656"/>
          </a:xfrm>
        </p:spPr>
        <p:txBody>
          <a:bodyPr>
            <a:noAutofit/>
          </a:bodyPr>
          <a:lstStyle/>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Hazine ve Maliye Bakanlığına</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Ticaret Bakanlığına (Gümrük)</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Sosyal Güvenlik Kurumuna</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İl özel idarelerine</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Belediyelere</a:t>
            </a:r>
          </a:p>
          <a:p>
            <a:pPr marL="697230" lvl="1" indent="-285750" algn="just" eaLnBrk="1" fontAlgn="auto" hangingPunct="1">
              <a:spcAft>
                <a:spcPts val="0"/>
              </a:spcAft>
              <a:buClr>
                <a:schemeClr val="tx1"/>
              </a:buClr>
              <a:buFont typeface="Wingdings" pitchFamily="2" charset="2"/>
              <a:buChar char="Ø"/>
              <a:defRPr/>
            </a:pPr>
            <a:r>
              <a:rPr lang="tr-TR" sz="1700" b="1" dirty="0" err="1">
                <a:solidFill>
                  <a:schemeClr val="tx1"/>
                </a:solidFill>
              </a:rPr>
              <a:t>YİKOB’lara</a:t>
            </a:r>
            <a:endParaRPr lang="tr-TR" sz="1700" b="1" dirty="0">
              <a:solidFill>
                <a:schemeClr val="tx1"/>
              </a:solidFill>
            </a:endParaRPr>
          </a:p>
          <a:p>
            <a:pPr marL="742950" lvl="1" indent="-285750" algn="just" eaLnBrk="1" fontAlgn="auto" hangingPunct="1">
              <a:spcAft>
                <a:spcPts val="0"/>
              </a:spcAft>
              <a:buClr>
                <a:schemeClr val="tx1"/>
              </a:buClr>
              <a:buFont typeface="Wingdings" pitchFamily="2" charset="2"/>
              <a:buChar char="Ø"/>
              <a:defRPr/>
            </a:pPr>
            <a:endParaRPr lang="tr-TR" sz="900" b="1" dirty="0">
              <a:solidFill>
                <a:schemeClr val="tx1"/>
              </a:solidFill>
            </a:endParaRP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Tarım ve Orman Bakanlığına</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Sanayi ve Teknoloji Bakanlığına</a:t>
            </a:r>
          </a:p>
          <a:p>
            <a:pPr marL="697230" lvl="1" indent="-285750" algn="just" eaLnBrk="1" fontAlgn="auto" hangingPunct="1">
              <a:spcAft>
                <a:spcPts val="0"/>
              </a:spcAft>
              <a:buClr>
                <a:schemeClr val="tx1"/>
              </a:buClr>
              <a:buFont typeface="Wingdings" pitchFamily="2" charset="2"/>
              <a:buChar char="Ø"/>
              <a:defRPr/>
            </a:pPr>
            <a:endParaRPr lang="tr-TR" sz="900" b="1" dirty="0">
              <a:solidFill>
                <a:schemeClr val="tx1"/>
              </a:solidFill>
            </a:endParaRPr>
          </a:p>
          <a:p>
            <a:pPr marL="697230" lvl="1" indent="-285750" algn="just">
              <a:buClr>
                <a:schemeClr val="tx1"/>
              </a:buClr>
              <a:buFont typeface="Wingdings" pitchFamily="2" charset="2"/>
              <a:buChar char="Ø"/>
              <a:defRPr/>
            </a:pPr>
            <a:r>
              <a:rPr lang="tr-TR" sz="1700" b="1" dirty="0">
                <a:solidFill>
                  <a:schemeClr val="tx1"/>
                </a:solidFill>
              </a:rPr>
              <a:t>TOBB, TESK, TÜRMOB</a:t>
            </a:r>
          </a:p>
          <a:p>
            <a:pPr marL="697230" lvl="1" indent="-285750" algn="just">
              <a:buClr>
                <a:schemeClr val="tx1"/>
              </a:buClr>
              <a:buFont typeface="Wingdings" pitchFamily="2" charset="2"/>
              <a:buChar char="Ø"/>
              <a:defRPr/>
            </a:pPr>
            <a:r>
              <a:rPr lang="tr-TR" sz="1700" b="1" dirty="0">
                <a:solidFill>
                  <a:schemeClr val="tx1"/>
                </a:solidFill>
              </a:rPr>
              <a:t>TÜRKİYE BAROLAR BİRLİĞİ</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TÜRKİYE İHRACATÇILAR MECLİSİ (TİM)</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KOSGEB</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VAKIFLAR GENEL MÜDÜRLÜĞÜ</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ORMAN GENEL MÜDÜRLÜĞÜNE</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KALKINMA AJANSLARI</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TSE</a:t>
            </a:r>
          </a:p>
          <a:p>
            <a:pPr marL="697230" lvl="1" indent="-285750" algn="just" eaLnBrk="1" fontAlgn="auto" hangingPunct="1">
              <a:spcAft>
                <a:spcPts val="0"/>
              </a:spcAft>
              <a:buClr>
                <a:schemeClr val="tx1"/>
              </a:buClr>
              <a:buFont typeface="Wingdings" pitchFamily="2" charset="2"/>
              <a:buChar char="Ø"/>
              <a:defRPr/>
            </a:pPr>
            <a:r>
              <a:rPr lang="tr-TR" sz="1700" b="1" dirty="0">
                <a:solidFill>
                  <a:schemeClr val="tx1"/>
                </a:solidFill>
              </a:rPr>
              <a:t>DSİ</a:t>
            </a:r>
          </a:p>
        </p:txBody>
      </p:sp>
      <p:sp>
        <p:nvSpPr>
          <p:cNvPr id="4" name="Dikdörtgen 3"/>
          <p:cNvSpPr/>
          <p:nvPr/>
        </p:nvSpPr>
        <p:spPr>
          <a:xfrm>
            <a:off x="5724128" y="3249850"/>
            <a:ext cx="3312368" cy="646331"/>
          </a:xfrm>
          <a:prstGeom prst="rect">
            <a:avLst/>
          </a:prstGeom>
        </p:spPr>
        <p:txBody>
          <a:bodyPr wrap="square">
            <a:spAutoFit/>
          </a:bodyPr>
          <a:lstStyle/>
          <a:p>
            <a:r>
              <a:rPr lang="tr-TR" b="1" dirty="0"/>
              <a:t>olan borçlar Kanun kapsamında yapılandırılacak</a:t>
            </a:r>
            <a:endParaRPr lang="tr-TR" dirty="0"/>
          </a:p>
        </p:txBody>
      </p:sp>
      <p:sp>
        <p:nvSpPr>
          <p:cNvPr id="5" name="Sağ Ayraç 4"/>
          <p:cNvSpPr/>
          <p:nvPr/>
        </p:nvSpPr>
        <p:spPr>
          <a:xfrm>
            <a:off x="4644008" y="764704"/>
            <a:ext cx="936104" cy="561662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Dikdörtgen 7"/>
          <p:cNvSpPr/>
          <p:nvPr/>
        </p:nvSpPr>
        <p:spPr>
          <a:xfrm>
            <a:off x="251520" y="44624"/>
            <a:ext cx="8712968" cy="523220"/>
          </a:xfrm>
          <a:prstGeom prst="rect">
            <a:avLst/>
          </a:prstGeom>
        </p:spPr>
        <p:txBody>
          <a:bodyPr wrap="square">
            <a:spAutoFit/>
          </a:bodyPr>
          <a:lstStyle/>
          <a:p>
            <a:pPr lvl="0" algn="ctr">
              <a:spcBef>
                <a:spcPct val="0"/>
              </a:spcBef>
              <a:defRPr/>
            </a:pPr>
            <a:r>
              <a:rPr lang="tr-TR" altLang="tr-TR" sz="2800" b="1" dirty="0">
                <a:solidFill>
                  <a:schemeClr val="bg1"/>
                </a:solidFill>
                <a:ea typeface="+mj-ea"/>
                <a:cs typeface="+mj-cs"/>
              </a:rPr>
              <a:t>KAPSAM</a:t>
            </a:r>
            <a:r>
              <a:rPr lang="tr-TR" altLang="tr-TR" sz="2800" b="1" dirty="0">
                <a:ea typeface="+mj-ea"/>
                <a:cs typeface="+mj-cs"/>
              </a:rPr>
              <a:t> </a:t>
            </a:r>
            <a:r>
              <a:rPr lang="tr-TR" altLang="tr-TR" sz="2800" b="1" dirty="0">
                <a:solidFill>
                  <a:schemeClr val="bg1"/>
                </a:solidFill>
                <a:ea typeface="+mj-ea"/>
                <a:cs typeface="+mj-cs"/>
              </a:rPr>
              <a:t>(I): Alacaklı İdare Açısından</a:t>
            </a:r>
          </a:p>
        </p:txBody>
      </p:sp>
    </p:spTree>
    <p:extLst>
      <p:ext uri="{BB962C8B-B14F-4D97-AF65-F5344CB8AC3E}">
        <p14:creationId xmlns:p14="http://schemas.microsoft.com/office/powerpoint/2010/main" val="344994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40</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Rectangle 3">
            <a:extLst>
              <a:ext uri="{FF2B5EF4-FFF2-40B4-BE49-F238E27FC236}">
                <a16:creationId xmlns:a16="http://schemas.microsoft.com/office/drawing/2014/main" id="{896CDBAC-9DC9-4488-817A-96192EF37221}"/>
              </a:ext>
            </a:extLst>
          </p:cNvPr>
          <p:cNvSpPr txBox="1">
            <a:spLocks noChangeArrowheads="1"/>
          </p:cNvSpPr>
          <p:nvPr/>
        </p:nvSpPr>
        <p:spPr>
          <a:xfrm>
            <a:off x="395288" y="1196752"/>
            <a:ext cx="8497192" cy="53278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a:solidFill>
                  <a:srgbClr val="FF0000"/>
                </a:solidFill>
              </a:rPr>
              <a:t>İNTERNET ÜZERİNDEN SATIŞ YAPANLARA ESNAF MUAFLIĞI İSTİSNASI (MADDE -15,18)</a:t>
            </a:r>
          </a:p>
          <a:p>
            <a:pPr marL="0" indent="0">
              <a:buFont typeface="Wingdings" panose="05000000000000000000" pitchFamily="2" charset="2"/>
              <a:buNone/>
              <a:defRPr/>
            </a:pPr>
            <a:endParaRPr lang="tr-TR"/>
          </a:p>
          <a:p>
            <a:pPr marL="0" indent="0">
              <a:buFont typeface="Wingdings" panose="05000000000000000000" pitchFamily="2" charset="2"/>
              <a:buNone/>
              <a:defRPr/>
            </a:pPr>
            <a:r>
              <a:rPr lang="tr-TR"/>
              <a:t>Elde edilen hasılatın 220.000 Türk lirasını aşması halinde, </a:t>
            </a:r>
          </a:p>
          <a:p>
            <a:pPr>
              <a:defRPr/>
            </a:pPr>
            <a:r>
              <a:rPr lang="tr-TR"/>
              <a:t>Mükellef </a:t>
            </a:r>
            <a:r>
              <a:rPr lang="tr-TR" b="1" u="sng"/>
              <a:t>izleyen takvim yılı başından itibaren</a:t>
            </a:r>
            <a:r>
              <a:rPr lang="tr-TR"/>
              <a:t> gerçek usulde vergilendirilecek ve tekrar bu muafiyetten </a:t>
            </a:r>
            <a:r>
              <a:rPr lang="tr-TR" b="1" u="sng"/>
              <a:t>faydalandırılmayacaktır.</a:t>
            </a:r>
          </a:p>
          <a:p>
            <a:pPr marL="0" indent="0">
              <a:buFont typeface="Wingdings" panose="05000000000000000000" pitchFamily="2" charset="2"/>
              <a:buNone/>
              <a:defRPr/>
            </a:pPr>
            <a:endParaRPr lang="tr-TR" altLang="tr-TR" dirty="0"/>
          </a:p>
        </p:txBody>
      </p:sp>
      <p:sp>
        <p:nvSpPr>
          <p:cNvPr id="7" name="Dikdörtgen 6">
            <a:extLst>
              <a:ext uri="{FF2B5EF4-FFF2-40B4-BE49-F238E27FC236}">
                <a16:creationId xmlns:a16="http://schemas.microsoft.com/office/drawing/2014/main" id="{1009CF4C-8E24-498E-B422-0838C9BE9C97}"/>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2206309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41</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Rectangle 3">
            <a:extLst>
              <a:ext uri="{FF2B5EF4-FFF2-40B4-BE49-F238E27FC236}">
                <a16:creationId xmlns:a16="http://schemas.microsoft.com/office/drawing/2014/main" id="{469C9AFD-C5C5-43DA-900A-74EE90B715F5}"/>
              </a:ext>
            </a:extLst>
          </p:cNvPr>
          <p:cNvSpPr txBox="1">
            <a:spLocks noChangeArrowheads="1"/>
          </p:cNvSpPr>
          <p:nvPr/>
        </p:nvSpPr>
        <p:spPr>
          <a:xfrm>
            <a:off x="395288" y="1052736"/>
            <a:ext cx="8497192" cy="5471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dirty="0">
                <a:solidFill>
                  <a:srgbClr val="FF0000"/>
                </a:solidFill>
              </a:rPr>
              <a:t>İNTERNET ÜZERİNDEN SATIŞ YAPANLARA ESNAF MUAFLIĞI İSTİSNASI (MADDE -15,18)</a:t>
            </a:r>
          </a:p>
          <a:p>
            <a:pPr marL="0" indent="0">
              <a:buFont typeface="Wingdings" panose="05000000000000000000" pitchFamily="2" charset="2"/>
              <a:buNone/>
              <a:defRPr/>
            </a:pPr>
            <a:endParaRPr lang="tr-TR" dirty="0"/>
          </a:p>
          <a:p>
            <a:pPr marL="0" indent="0">
              <a:buFont typeface="Wingdings" panose="05000000000000000000" pitchFamily="2" charset="2"/>
              <a:buNone/>
              <a:defRPr/>
            </a:pPr>
            <a:r>
              <a:rPr lang="tr-TR" dirty="0"/>
              <a:t>Düzenleme;</a:t>
            </a:r>
          </a:p>
          <a:p>
            <a:pPr marL="0" indent="0">
              <a:buFont typeface="Wingdings" panose="05000000000000000000" pitchFamily="2" charset="2"/>
              <a:buNone/>
              <a:defRPr/>
            </a:pPr>
            <a:endParaRPr lang="tr-TR" dirty="0"/>
          </a:p>
          <a:p>
            <a:pPr>
              <a:defRPr/>
            </a:pPr>
            <a:r>
              <a:rPr lang="tr-TR" dirty="0"/>
              <a:t>1/1/2021 tarihinden itibaren elde edilen gelirlere uygulanmak üzere yayımı tarihinde yürürlüğe girecektir.</a:t>
            </a:r>
          </a:p>
          <a:p>
            <a:pPr marL="0" indent="0">
              <a:buFont typeface="Wingdings" panose="05000000000000000000" pitchFamily="2" charset="2"/>
              <a:buNone/>
              <a:defRPr/>
            </a:pPr>
            <a:endParaRPr lang="tr-TR" altLang="tr-TR" dirty="0"/>
          </a:p>
        </p:txBody>
      </p:sp>
      <p:sp>
        <p:nvSpPr>
          <p:cNvPr id="7" name="Dikdörtgen 6">
            <a:extLst>
              <a:ext uri="{FF2B5EF4-FFF2-40B4-BE49-F238E27FC236}">
                <a16:creationId xmlns:a16="http://schemas.microsoft.com/office/drawing/2014/main" id="{BF93AA1A-0CFA-46EA-A34A-2C3E0CD1C02D}"/>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461982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42</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Rectangle 3">
            <a:extLst>
              <a:ext uri="{FF2B5EF4-FFF2-40B4-BE49-F238E27FC236}">
                <a16:creationId xmlns:a16="http://schemas.microsoft.com/office/drawing/2014/main" id="{A890FFDC-FF26-4E12-B3C5-E510F6AA153A}"/>
              </a:ext>
            </a:extLst>
          </p:cNvPr>
          <p:cNvSpPr txBox="1">
            <a:spLocks noChangeArrowheads="1"/>
          </p:cNvSpPr>
          <p:nvPr/>
        </p:nvSpPr>
        <p:spPr>
          <a:xfrm>
            <a:off x="395288" y="980727"/>
            <a:ext cx="8497192" cy="540060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a:solidFill>
                  <a:srgbClr val="FF0000"/>
                </a:solidFill>
              </a:rPr>
              <a:t>YURTDIŞINA ELEKTRONİK TİCARET GÜMRÜK BEYANNAMESİYLE GERÇEKLEŞTİRİLEN SATIŞLARDA % 50 KAZANÇ İSTİSNASI (MADDE 16)</a:t>
            </a:r>
          </a:p>
          <a:p>
            <a:pPr marL="0" indent="0">
              <a:buFont typeface="Wingdings" panose="05000000000000000000" pitchFamily="2" charset="2"/>
              <a:buNone/>
              <a:defRPr/>
            </a:pPr>
            <a:r>
              <a:rPr lang="tr-TR"/>
              <a:t>GVK 89.maddede yapılan düzenleme ile </a:t>
            </a:r>
            <a:r>
              <a:rPr lang="tr-TR" b="1" u="sng"/>
              <a:t>tam mükellef gerçek kişilerin</a:t>
            </a:r>
            <a:r>
              <a:rPr lang="tr-TR"/>
              <a:t>, </a:t>
            </a:r>
          </a:p>
          <a:p>
            <a:pPr>
              <a:defRPr/>
            </a:pPr>
            <a:r>
              <a:rPr lang="tr-TR"/>
              <a:t>Posta İdaresi ya da hızlı kargo taşımacılığı yapan şirketlerce düzenlenen elektronik ticaret gümrük beyannamesiyle gerçekleştirdikleri </a:t>
            </a:r>
            <a:r>
              <a:rPr lang="tr-TR" b="1" u="sng"/>
              <a:t>mal ihracatı kapsamında elde ettikleri kazancın %50'si </a:t>
            </a:r>
            <a:r>
              <a:rPr lang="tr-TR"/>
              <a:t>beyannamede bildirilen kazanç üzerinden indirilebilecektir.</a:t>
            </a:r>
            <a:endParaRPr lang="tr-TR" dirty="0"/>
          </a:p>
        </p:txBody>
      </p:sp>
      <p:sp>
        <p:nvSpPr>
          <p:cNvPr id="7" name="Dikdörtgen 6">
            <a:extLst>
              <a:ext uri="{FF2B5EF4-FFF2-40B4-BE49-F238E27FC236}">
                <a16:creationId xmlns:a16="http://schemas.microsoft.com/office/drawing/2014/main" id="{CF5D35DB-5045-4C03-B23B-1F00BFA452E6}"/>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2770873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43</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Rectangle 3">
            <a:extLst>
              <a:ext uri="{FF2B5EF4-FFF2-40B4-BE49-F238E27FC236}">
                <a16:creationId xmlns:a16="http://schemas.microsoft.com/office/drawing/2014/main" id="{51C59ACC-9953-49F2-8AA4-FC17BFF15B89}"/>
              </a:ext>
            </a:extLst>
          </p:cNvPr>
          <p:cNvSpPr txBox="1">
            <a:spLocks noChangeArrowheads="1"/>
          </p:cNvSpPr>
          <p:nvPr/>
        </p:nvSpPr>
        <p:spPr>
          <a:xfrm>
            <a:off x="395288" y="836712"/>
            <a:ext cx="8569200" cy="5687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dirty="0">
                <a:solidFill>
                  <a:srgbClr val="FF0000"/>
                </a:solidFill>
              </a:rPr>
              <a:t>YURTDIŞINA ELEKTRONİK TİCARET GÜMRÜK BEYANNAMESİYLE GERÇEKLEŞTİRİLEN SATIŞLARDA % 50 KAZANÇ İSTİSNASI (MADDE 16)</a:t>
            </a:r>
          </a:p>
          <a:p>
            <a:pPr marL="0" indent="0">
              <a:buFont typeface="Wingdings" panose="05000000000000000000" pitchFamily="2" charset="2"/>
              <a:buNone/>
            </a:pPr>
            <a:endParaRPr lang="tr-TR" altLang="tr-TR" sz="2400" b="1" dirty="0">
              <a:solidFill>
                <a:srgbClr val="FF0000"/>
              </a:solidFill>
            </a:endParaRPr>
          </a:p>
          <a:p>
            <a:pPr marL="0" indent="0">
              <a:buFont typeface="Wingdings" panose="05000000000000000000" pitchFamily="2" charset="2"/>
              <a:buNone/>
            </a:pPr>
            <a:r>
              <a:rPr lang="tr-TR" altLang="tr-TR" dirty="0"/>
              <a:t>Söz konusu indirimden faydalanılabilmesi için bentte belirtilen hasılat ve istihdam şartlarının sağlanması gerekmektedir. </a:t>
            </a:r>
          </a:p>
          <a:p>
            <a:pPr marL="0" indent="0">
              <a:buFont typeface="Wingdings" panose="05000000000000000000" pitchFamily="2" charset="2"/>
              <a:buNone/>
            </a:pPr>
            <a:r>
              <a:rPr lang="tr-TR" altLang="tr-TR" dirty="0"/>
              <a:t>Düzenleme,  1 Ocak 2021 tarihinden itibaren elde edilen gelirlere uygulanmak üzere yayımı tarihinde yürürlüğe girecektir.</a:t>
            </a:r>
          </a:p>
          <a:p>
            <a:pPr marL="0" indent="0">
              <a:buFont typeface="Wingdings" panose="05000000000000000000" pitchFamily="2" charset="2"/>
              <a:buNone/>
            </a:pPr>
            <a:endParaRPr lang="tr-TR" altLang="tr-TR" dirty="0"/>
          </a:p>
        </p:txBody>
      </p:sp>
      <p:sp>
        <p:nvSpPr>
          <p:cNvPr id="7" name="Dikdörtgen 6">
            <a:extLst>
              <a:ext uri="{FF2B5EF4-FFF2-40B4-BE49-F238E27FC236}">
                <a16:creationId xmlns:a16="http://schemas.microsoft.com/office/drawing/2014/main" id="{24934F46-7A53-474C-BB95-719E2B430570}"/>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2276754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44</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6" name="Rectangle 3">
            <a:extLst>
              <a:ext uri="{FF2B5EF4-FFF2-40B4-BE49-F238E27FC236}">
                <a16:creationId xmlns:a16="http://schemas.microsoft.com/office/drawing/2014/main" id="{4621A2A5-0EBD-46AE-BBFC-D55834B9EF7A}"/>
              </a:ext>
            </a:extLst>
          </p:cNvPr>
          <p:cNvSpPr txBox="1">
            <a:spLocks noChangeArrowheads="1"/>
          </p:cNvSpPr>
          <p:nvPr/>
        </p:nvSpPr>
        <p:spPr>
          <a:xfrm>
            <a:off x="395288" y="836712"/>
            <a:ext cx="8497192" cy="56879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a:solidFill>
                  <a:srgbClr val="FF0000"/>
                </a:solidFill>
              </a:rPr>
              <a:t>SERMAYE ŞİRKETLERİNİN SERMAYE AZALTIMI YOLU İLE ORTAKLARINA YAPMIŞ OLDUKLARIN ÖDEMELERİN KÂR PAYI DAĞITIMI SAYILARAK VE %15 STOPAJA TABİ OLMASI. (MADDE 17)</a:t>
            </a:r>
            <a:endParaRPr lang="tr-TR" altLang="tr-TR"/>
          </a:p>
          <a:p>
            <a:pPr marL="0" indent="0">
              <a:buFont typeface="Wingdings" panose="05000000000000000000" pitchFamily="2" charset="2"/>
              <a:buNone/>
            </a:pPr>
            <a:r>
              <a:rPr lang="tr-TR" altLang="tr-TR" b="1" u="sng"/>
              <a:t>Tam mükellef sermaye şirketlerinin,</a:t>
            </a:r>
            <a:endParaRPr lang="tr-TR" altLang="tr-TR"/>
          </a:p>
          <a:p>
            <a:pPr marL="0" indent="0">
              <a:buFont typeface="Wingdings" panose="05000000000000000000" pitchFamily="2" charset="2"/>
              <a:buNone/>
            </a:pPr>
            <a:r>
              <a:rPr lang="tr-TR" altLang="tr-TR"/>
              <a:t>TTK hükümleri kapsamında kendi hisse senetlerini veya ortaklık paylarını iktisap etmeleri durumunda bunların;</a:t>
            </a:r>
          </a:p>
          <a:p>
            <a:pPr marL="0" indent="0">
              <a:buFont typeface="Wingdings" panose="05000000000000000000" pitchFamily="2" charset="2"/>
              <a:buNone/>
            </a:pPr>
            <a:r>
              <a:rPr lang="tr-TR" altLang="tr-TR"/>
              <a:t>Yasa’da belirtilen şartlar dahilinde elden çıkartılması halinde </a:t>
            </a:r>
            <a:r>
              <a:rPr lang="tr-TR" altLang="tr-TR" b="1" u="sng"/>
              <a:t>%15 stopaja </a:t>
            </a:r>
            <a:r>
              <a:rPr lang="tr-TR" altLang="tr-TR"/>
              <a:t>tabi olacaktır.</a:t>
            </a:r>
            <a:endParaRPr lang="tr-TR" altLang="tr-TR" dirty="0"/>
          </a:p>
        </p:txBody>
      </p:sp>
      <p:sp>
        <p:nvSpPr>
          <p:cNvPr id="7" name="Dikdörtgen 6">
            <a:extLst>
              <a:ext uri="{FF2B5EF4-FFF2-40B4-BE49-F238E27FC236}">
                <a16:creationId xmlns:a16="http://schemas.microsoft.com/office/drawing/2014/main" id="{A9D9E866-03A2-48B5-AFB8-D865F143E0F3}"/>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3054952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45</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2299BAB0-5F7F-457C-98BF-BCF6C9655633}"/>
              </a:ext>
            </a:extLst>
          </p:cNvPr>
          <p:cNvSpPr txBox="1">
            <a:spLocks noChangeArrowheads="1"/>
          </p:cNvSpPr>
          <p:nvPr/>
        </p:nvSpPr>
        <p:spPr>
          <a:xfrm>
            <a:off x="899592" y="1772815"/>
            <a:ext cx="7920880" cy="39604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dirty="0">
                <a:solidFill>
                  <a:srgbClr val="FF0000"/>
                </a:solidFill>
              </a:rPr>
              <a:t>GVK GEÇİCİ 67’İNCİ MADDE (MADDE 19)</a:t>
            </a:r>
          </a:p>
          <a:p>
            <a:pPr marL="0" indent="0">
              <a:buFont typeface="Wingdings" panose="05000000000000000000" pitchFamily="2" charset="2"/>
              <a:buNone/>
            </a:pPr>
            <a:endParaRPr lang="tr-TR" altLang="tr-TR" b="1" u="sng" dirty="0">
              <a:solidFill>
                <a:srgbClr val="FF0000"/>
              </a:solidFill>
            </a:endParaRPr>
          </a:p>
          <a:p>
            <a:pPr marL="0" indent="0">
              <a:buFont typeface="Wingdings" panose="05000000000000000000" pitchFamily="2" charset="2"/>
              <a:buNone/>
            </a:pPr>
            <a:endParaRPr lang="tr-TR" altLang="tr-TR" b="1" u="sng" dirty="0">
              <a:solidFill>
                <a:srgbClr val="FF0000"/>
              </a:solidFill>
            </a:endParaRPr>
          </a:p>
          <a:p>
            <a:pPr marL="0" indent="0">
              <a:buFont typeface="Wingdings" panose="05000000000000000000" pitchFamily="2" charset="2"/>
              <a:buNone/>
            </a:pPr>
            <a:r>
              <a:rPr lang="tr-TR" altLang="tr-TR" dirty="0"/>
              <a:t>GVK Geçici 67’nci maddenin uygulama süresi 31/12/2025 tarihine kadar uzatılmaktadır. </a:t>
            </a:r>
          </a:p>
        </p:txBody>
      </p:sp>
      <p:sp>
        <p:nvSpPr>
          <p:cNvPr id="6" name="Dikdörtgen 5">
            <a:extLst>
              <a:ext uri="{FF2B5EF4-FFF2-40B4-BE49-F238E27FC236}">
                <a16:creationId xmlns:a16="http://schemas.microsoft.com/office/drawing/2014/main" id="{96D7A072-5DCC-4C55-86D3-EB3AB9F3AA0E}"/>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3284450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46</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1600" b="1" dirty="0">
                <a:solidFill>
                  <a:prstClr val="white"/>
                </a:solidFill>
                <a:latin typeface="+mj-lt"/>
                <a:cs typeface="Times New Roman" pitchFamily="18" charset="0"/>
              </a:rPr>
              <a:t>DİĞER DÜZENLEMELER</a:t>
            </a:r>
          </a:p>
        </p:txBody>
      </p:sp>
      <p:sp>
        <p:nvSpPr>
          <p:cNvPr id="5" name="Rectangle 3">
            <a:extLst>
              <a:ext uri="{FF2B5EF4-FFF2-40B4-BE49-F238E27FC236}">
                <a16:creationId xmlns:a16="http://schemas.microsoft.com/office/drawing/2014/main" id="{7AEF56B7-FE9F-45E9-A540-1948251118A2}"/>
              </a:ext>
            </a:extLst>
          </p:cNvPr>
          <p:cNvSpPr txBox="1">
            <a:spLocks noChangeArrowheads="1"/>
          </p:cNvSpPr>
          <p:nvPr/>
        </p:nvSpPr>
        <p:spPr>
          <a:xfrm>
            <a:off x="539552" y="1124744"/>
            <a:ext cx="8424936" cy="53998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u="sng">
                <a:solidFill>
                  <a:srgbClr val="FF0000"/>
                </a:solidFill>
              </a:rPr>
              <a:t>VARLIK BARIŞI DÜZENLEMESİ GETİRİLMESİ (MADDE 21)</a:t>
            </a:r>
          </a:p>
          <a:p>
            <a:pPr marL="0" indent="0">
              <a:buFont typeface="Wingdings" panose="05000000000000000000" pitchFamily="2" charset="2"/>
              <a:buNone/>
              <a:defRPr/>
            </a:pPr>
            <a:r>
              <a:rPr lang="tr-TR"/>
              <a:t>30/6/2021 tarihine kadar </a:t>
            </a:r>
            <a:r>
              <a:rPr lang="tr-TR" b="1" u="sng"/>
              <a:t>yurt dışında bulunan;</a:t>
            </a:r>
          </a:p>
          <a:p>
            <a:pPr>
              <a:defRPr/>
            </a:pPr>
            <a:r>
              <a:rPr lang="tr-TR"/>
              <a:t>Para, altın, döviz, menkul kıymet ve diğer sermaye piyasası araçlarının,</a:t>
            </a:r>
          </a:p>
          <a:p>
            <a:pPr marL="0" indent="0">
              <a:buFont typeface="Wingdings" panose="05000000000000000000" pitchFamily="2" charset="2"/>
              <a:buNone/>
              <a:defRPr/>
            </a:pPr>
            <a:r>
              <a:rPr lang="tr-TR"/>
              <a:t>Türkiye'ye getirilmesi ve bu varlıklarını Türkiye'ye getiren gerçek ve tüzel kişilerin maddedeki hükümler çerçevesinde bu varlıkları serbestçe tasarruf edebilmelerine imkan sağlanmaktadır.</a:t>
            </a:r>
            <a:endParaRPr lang="tr-TR" dirty="0"/>
          </a:p>
        </p:txBody>
      </p:sp>
    </p:spTree>
    <p:extLst>
      <p:ext uri="{BB962C8B-B14F-4D97-AF65-F5344CB8AC3E}">
        <p14:creationId xmlns:p14="http://schemas.microsoft.com/office/powerpoint/2010/main" val="313587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47</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C76B51C3-900D-40A3-A854-EB68AA5FA5FE}"/>
              </a:ext>
            </a:extLst>
          </p:cNvPr>
          <p:cNvSpPr txBox="1">
            <a:spLocks noChangeArrowheads="1"/>
          </p:cNvSpPr>
          <p:nvPr/>
        </p:nvSpPr>
        <p:spPr>
          <a:xfrm>
            <a:off x="395288" y="908719"/>
            <a:ext cx="8569200" cy="518457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u="sng">
                <a:solidFill>
                  <a:srgbClr val="FF0000"/>
                </a:solidFill>
              </a:rPr>
              <a:t>VARLIK BARIŞI DÜZENLEMESİ GETİRİLMESİ (MADDE 21)</a:t>
            </a:r>
          </a:p>
          <a:p>
            <a:pPr marL="0" indent="0">
              <a:buFont typeface="Wingdings" panose="05000000000000000000" pitchFamily="2" charset="2"/>
              <a:buNone/>
              <a:defRPr/>
            </a:pPr>
            <a:endParaRPr lang="tr-TR" b="1" u="sng">
              <a:solidFill>
                <a:srgbClr val="FF0000"/>
              </a:solidFill>
            </a:endParaRPr>
          </a:p>
          <a:p>
            <a:pPr marL="0" indent="0">
              <a:buFont typeface="Wingdings" panose="05000000000000000000" pitchFamily="2" charset="2"/>
              <a:buNone/>
              <a:defRPr/>
            </a:pPr>
            <a:r>
              <a:rPr lang="tr-TR"/>
              <a:t>Ayrıca, gelir veya kurumlar vergisi mükelleflerince sahip olunan ve </a:t>
            </a:r>
            <a:r>
              <a:rPr lang="tr-TR" b="1" u="sng"/>
              <a:t>Türkiye'de bulunan ancak işletmelerin kayıtları arasında yer almayan,</a:t>
            </a:r>
          </a:p>
          <a:p>
            <a:pPr>
              <a:defRPr/>
            </a:pPr>
            <a:r>
              <a:rPr lang="tr-TR"/>
              <a:t>para, altın, döviz, menkul kıymet ve diğer sermaye piyasası araçları ile taşınmazların </a:t>
            </a:r>
          </a:p>
          <a:p>
            <a:pPr marL="0" indent="0">
              <a:buFont typeface="Wingdings" panose="05000000000000000000" pitchFamily="2" charset="2"/>
              <a:buNone/>
              <a:defRPr/>
            </a:pPr>
            <a:r>
              <a:rPr lang="tr-TR"/>
              <a:t>kanuni defterlere kaydedilmesi imkanı getirilmektedir.</a:t>
            </a:r>
            <a:endParaRPr lang="tr-TR" dirty="0"/>
          </a:p>
        </p:txBody>
      </p:sp>
      <p:sp>
        <p:nvSpPr>
          <p:cNvPr id="6" name="Dikdörtgen 5">
            <a:extLst>
              <a:ext uri="{FF2B5EF4-FFF2-40B4-BE49-F238E27FC236}">
                <a16:creationId xmlns:a16="http://schemas.microsoft.com/office/drawing/2014/main" id="{6B08CB07-5A89-403D-B6BC-75E42CF94A82}"/>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2268826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48</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3D3DF24C-E291-467B-AF81-A51FDC164B99}"/>
              </a:ext>
            </a:extLst>
          </p:cNvPr>
          <p:cNvSpPr txBox="1">
            <a:spLocks noChangeArrowheads="1"/>
          </p:cNvSpPr>
          <p:nvPr/>
        </p:nvSpPr>
        <p:spPr>
          <a:xfrm>
            <a:off x="755576" y="1340769"/>
            <a:ext cx="8064896" cy="5183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dirty="0">
                <a:solidFill>
                  <a:srgbClr val="FF0000"/>
                </a:solidFill>
              </a:rPr>
              <a:t>VARLIK BARIŞI DÜZENLEMESİ GETİRİLMESİ (MADDE 21)</a:t>
            </a:r>
          </a:p>
          <a:p>
            <a:pPr marL="0" indent="0">
              <a:buFont typeface="Wingdings" panose="05000000000000000000" pitchFamily="2" charset="2"/>
              <a:buNone/>
            </a:pPr>
            <a:endParaRPr lang="tr-TR" altLang="tr-TR" b="1" u="sng" dirty="0">
              <a:solidFill>
                <a:srgbClr val="FF0000"/>
              </a:solidFill>
            </a:endParaRPr>
          </a:p>
          <a:p>
            <a:pPr marL="0" indent="0">
              <a:buFont typeface="Wingdings" panose="05000000000000000000" pitchFamily="2" charset="2"/>
              <a:buNone/>
            </a:pPr>
            <a:r>
              <a:rPr lang="tr-TR" altLang="tr-TR" dirty="0"/>
              <a:t>Yapılan düzenlemede banka ve aracı kurumlar ile vergi dairesine yapılacak beyanlar üzerinden </a:t>
            </a:r>
            <a:r>
              <a:rPr lang="tr-TR" altLang="tr-TR" b="1" u="sng" dirty="0"/>
              <a:t>vergi tarh edilmesine yönelik herhangi bir hüküm bulunmamaktadır.  </a:t>
            </a:r>
          </a:p>
          <a:p>
            <a:pPr marL="0" indent="0">
              <a:buFont typeface="Wingdings" panose="05000000000000000000" pitchFamily="2" charset="2"/>
              <a:buNone/>
            </a:pPr>
            <a:r>
              <a:rPr lang="tr-TR" altLang="tr-TR" dirty="0"/>
              <a:t> </a:t>
            </a:r>
          </a:p>
        </p:txBody>
      </p:sp>
      <p:sp>
        <p:nvSpPr>
          <p:cNvPr id="6" name="Dikdörtgen 5">
            <a:extLst>
              <a:ext uri="{FF2B5EF4-FFF2-40B4-BE49-F238E27FC236}">
                <a16:creationId xmlns:a16="http://schemas.microsoft.com/office/drawing/2014/main" id="{20690A61-16FD-4D08-A26D-C27EE25D4E85}"/>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2276198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49</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80BF112D-977D-480D-B588-0F8665E1E4D8}"/>
              </a:ext>
            </a:extLst>
          </p:cNvPr>
          <p:cNvSpPr txBox="1">
            <a:spLocks noChangeArrowheads="1"/>
          </p:cNvSpPr>
          <p:nvPr/>
        </p:nvSpPr>
        <p:spPr>
          <a:xfrm>
            <a:off x="576062" y="1196751"/>
            <a:ext cx="8316417" cy="53278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lang="tr-TR" b="1" u="sng">
                <a:solidFill>
                  <a:srgbClr val="FF0000"/>
                </a:solidFill>
              </a:rPr>
              <a:t>DAHİLDE İŞLEME VE GEÇİCİ KABUL REJİMİ KAPSAMINDA İHRAÇ EDİLECEK MALLARIN ÜRETİMİNDE KULLANILACAK MADDELERİN TESLİMİNE İLİŞKİN KDV İSTİSNASI SÜRESİNİN UZATILMASI (MADDE 23)</a:t>
            </a:r>
          </a:p>
          <a:p>
            <a:pPr>
              <a:defRPr/>
            </a:pPr>
            <a:endParaRPr lang="tr-TR"/>
          </a:p>
          <a:p>
            <a:pPr marL="0" indent="0">
              <a:buFont typeface="Wingdings" panose="05000000000000000000" pitchFamily="2" charset="2"/>
              <a:buNone/>
              <a:defRPr/>
            </a:pPr>
            <a:r>
              <a:rPr lang="tr-TR"/>
              <a:t>Uygulamanın süresi 31/12/2025 tarihine kadar uzatılmaktadır.</a:t>
            </a:r>
            <a:endParaRPr lang="tr-TR" dirty="0"/>
          </a:p>
        </p:txBody>
      </p:sp>
      <p:sp>
        <p:nvSpPr>
          <p:cNvPr id="6" name="Dikdörtgen 5">
            <a:extLst>
              <a:ext uri="{FF2B5EF4-FFF2-40B4-BE49-F238E27FC236}">
                <a16:creationId xmlns:a16="http://schemas.microsoft.com/office/drawing/2014/main" id="{30685E91-AACE-4DA3-AD0D-AA5D9BCE63DA}"/>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178094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5</a:t>
            </a:fld>
            <a:endParaRPr lang="tr-TR" dirty="0">
              <a:solidFill>
                <a:prstClr val="black">
                  <a:tint val="75000"/>
                </a:prstClr>
              </a:solidFill>
            </a:endParaRPr>
          </a:p>
        </p:txBody>
      </p:sp>
      <p:sp>
        <p:nvSpPr>
          <p:cNvPr id="5" name="Dikdörtgen 1"/>
          <p:cNvSpPr/>
          <p:nvPr/>
        </p:nvSpPr>
        <p:spPr>
          <a:xfrm>
            <a:off x="1357290" y="0"/>
            <a:ext cx="6548466" cy="584775"/>
          </a:xfrm>
          <a:prstGeom prst="rect">
            <a:avLst/>
          </a:prstGeom>
        </p:spPr>
        <p:txBody>
          <a:bodyPr wrap="square">
            <a:spAutoFit/>
          </a:bodyPr>
          <a:lstStyle/>
          <a:p>
            <a:pPr lvl="0" algn="ctr">
              <a:spcBef>
                <a:spcPct val="0"/>
              </a:spcBef>
              <a:defRPr/>
            </a:pPr>
            <a:r>
              <a:rPr lang="tr-TR" altLang="tr-TR" sz="3200" b="1" dirty="0">
                <a:solidFill>
                  <a:schemeClr val="bg1"/>
                </a:solidFill>
                <a:ea typeface="+mj-ea"/>
                <a:cs typeface="+mj-cs"/>
              </a:rPr>
              <a:t>KAPSAM (II): Alacak Türleri (1)</a:t>
            </a:r>
          </a:p>
        </p:txBody>
      </p:sp>
      <p:sp>
        <p:nvSpPr>
          <p:cNvPr id="6" name="Rectangle 3"/>
          <p:cNvSpPr txBox="1">
            <a:spLocks noChangeArrowheads="1"/>
          </p:cNvSpPr>
          <p:nvPr/>
        </p:nvSpPr>
        <p:spPr>
          <a:xfrm>
            <a:off x="285720" y="928670"/>
            <a:ext cx="8568952" cy="54342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07125" lvl="1" algn="just">
              <a:buClr>
                <a:schemeClr val="tx1"/>
              </a:buClr>
              <a:defRPr/>
            </a:pPr>
            <a:endParaRPr lang="tr-TR" sz="2000" b="1" dirty="0">
              <a:solidFill>
                <a:srgbClr val="C00000"/>
              </a:solidFill>
            </a:endParaRPr>
          </a:p>
          <a:p>
            <a:pPr marL="107125" lvl="1" algn="just">
              <a:buClr>
                <a:schemeClr val="tx1"/>
              </a:buClr>
              <a:defRPr/>
            </a:pPr>
            <a:r>
              <a:rPr lang="tr-TR" sz="2400" b="1" dirty="0">
                <a:solidFill>
                  <a:srgbClr val="C00000"/>
                </a:solidFill>
              </a:rPr>
              <a:t>VERGİLER</a:t>
            </a:r>
          </a:p>
          <a:p>
            <a:pPr marL="815975" lvl="2" indent="-285750" algn="just">
              <a:buClr>
                <a:schemeClr val="tx1"/>
              </a:buClr>
              <a:buFont typeface="Wingdings" pitchFamily="2" charset="2"/>
              <a:buChar char="Ø"/>
              <a:defRPr/>
            </a:pPr>
            <a:r>
              <a:rPr lang="tr-TR" b="1" dirty="0">
                <a:solidFill>
                  <a:schemeClr val="tx1"/>
                </a:solidFill>
              </a:rPr>
              <a:t>Gelir Vergisi</a:t>
            </a:r>
          </a:p>
          <a:p>
            <a:pPr marL="815975" lvl="2" indent="-285750" algn="just">
              <a:buClr>
                <a:schemeClr val="tx1"/>
              </a:buClr>
              <a:buFont typeface="Wingdings" pitchFamily="2" charset="2"/>
              <a:buChar char="Ø"/>
              <a:defRPr/>
            </a:pPr>
            <a:r>
              <a:rPr lang="tr-TR" b="1" dirty="0">
                <a:solidFill>
                  <a:schemeClr val="tx1"/>
                </a:solidFill>
              </a:rPr>
              <a:t>Kurumlar Vergisi</a:t>
            </a:r>
          </a:p>
          <a:p>
            <a:pPr marL="815975" lvl="2" indent="-285750" algn="just">
              <a:buClr>
                <a:schemeClr val="tx1"/>
              </a:buClr>
              <a:buFont typeface="Wingdings" pitchFamily="2" charset="2"/>
              <a:buChar char="Ø"/>
              <a:defRPr/>
            </a:pPr>
            <a:r>
              <a:rPr lang="tr-TR" b="1" dirty="0">
                <a:solidFill>
                  <a:schemeClr val="tx1"/>
                </a:solidFill>
              </a:rPr>
              <a:t>Katma Değer Vergisi</a:t>
            </a:r>
          </a:p>
          <a:p>
            <a:pPr marL="815975" lvl="2" indent="-285750" algn="just">
              <a:buClr>
                <a:schemeClr val="tx1"/>
              </a:buClr>
              <a:buFont typeface="Wingdings" pitchFamily="2" charset="2"/>
              <a:buChar char="Ø"/>
              <a:defRPr/>
            </a:pPr>
            <a:r>
              <a:rPr lang="tr-TR" b="1" dirty="0">
                <a:solidFill>
                  <a:schemeClr val="tx1"/>
                </a:solidFill>
              </a:rPr>
              <a:t>Özel Tüketim Vergisi</a:t>
            </a:r>
          </a:p>
          <a:p>
            <a:pPr marL="815975" lvl="2" indent="-285750" algn="just">
              <a:buClr>
                <a:schemeClr val="tx1"/>
              </a:buClr>
              <a:buFont typeface="Wingdings" pitchFamily="2" charset="2"/>
              <a:buChar char="Ø"/>
              <a:defRPr/>
            </a:pPr>
            <a:r>
              <a:rPr lang="tr-TR" b="1" dirty="0">
                <a:solidFill>
                  <a:schemeClr val="tx1"/>
                </a:solidFill>
              </a:rPr>
              <a:t>Motorlu Taşıtlar Vergisi</a:t>
            </a:r>
          </a:p>
          <a:p>
            <a:pPr marL="815975" lvl="2" indent="-285750" algn="just">
              <a:buClr>
                <a:schemeClr val="tx1"/>
              </a:buClr>
              <a:buFont typeface="Wingdings" pitchFamily="2" charset="2"/>
              <a:buChar char="Ø"/>
              <a:defRPr/>
            </a:pPr>
            <a:r>
              <a:rPr lang="tr-TR" b="1" dirty="0">
                <a:solidFill>
                  <a:schemeClr val="tx1"/>
                </a:solidFill>
              </a:rPr>
              <a:t>Emlak Vergisi</a:t>
            </a:r>
          </a:p>
          <a:p>
            <a:pPr marL="815975" lvl="2" indent="-285750" algn="just">
              <a:buClr>
                <a:schemeClr val="tx1"/>
              </a:buClr>
              <a:buFont typeface="Wingdings" pitchFamily="2" charset="2"/>
              <a:buChar char="Ø"/>
              <a:defRPr/>
            </a:pPr>
            <a:r>
              <a:rPr lang="tr-TR" b="1" dirty="0">
                <a:solidFill>
                  <a:schemeClr val="tx1"/>
                </a:solidFill>
              </a:rPr>
              <a:t>Çevre Temizlik Vergisi</a:t>
            </a:r>
          </a:p>
          <a:p>
            <a:pPr marL="815975" lvl="2" indent="-285750" algn="just">
              <a:buClr>
                <a:schemeClr val="tx1"/>
              </a:buClr>
              <a:buFont typeface="Wingdings" pitchFamily="2" charset="2"/>
              <a:buChar char="Ø"/>
              <a:defRPr/>
            </a:pPr>
            <a:r>
              <a:rPr lang="tr-TR" b="1" dirty="0">
                <a:solidFill>
                  <a:schemeClr val="tx1"/>
                </a:solidFill>
              </a:rPr>
              <a:t>Gümrük Vergisi</a:t>
            </a:r>
          </a:p>
          <a:p>
            <a:pPr marL="815975" lvl="2" indent="-285750" algn="just">
              <a:buClr>
                <a:schemeClr val="tx1"/>
              </a:buClr>
              <a:buFont typeface="Wingdings" pitchFamily="2" charset="2"/>
              <a:buChar char="Ø"/>
              <a:defRPr/>
            </a:pPr>
            <a:r>
              <a:rPr lang="tr-TR" b="1" dirty="0">
                <a:solidFill>
                  <a:schemeClr val="tx1"/>
                </a:solidFill>
              </a:rPr>
              <a:t>Diğer Vergiler</a:t>
            </a:r>
          </a:p>
          <a:p>
            <a:pPr marL="355600" lvl="2" indent="-285750" algn="l">
              <a:buClr>
                <a:schemeClr val="tx1"/>
              </a:buClr>
              <a:buFont typeface="Wingdings" pitchFamily="2" charset="2"/>
              <a:buChar char="Ø"/>
              <a:defRPr/>
            </a:pPr>
            <a:endParaRPr lang="tr-TR" sz="2000" b="1" dirty="0">
              <a:solidFill>
                <a:schemeClr val="tx1"/>
              </a:solidFill>
            </a:endParaRPr>
          </a:p>
          <a:p>
            <a:pPr marL="815975" lvl="2" indent="-285750" algn="just">
              <a:buClr>
                <a:schemeClr val="tx1"/>
              </a:buClr>
              <a:buFont typeface="Wingdings" pitchFamily="2" charset="2"/>
              <a:buChar char="Ø"/>
              <a:defRPr/>
            </a:pPr>
            <a:endParaRPr lang="tr-TR" sz="1800" b="1" dirty="0">
              <a:solidFill>
                <a:schemeClr val="tx1"/>
              </a:solidFill>
            </a:endParaRPr>
          </a:p>
        </p:txBody>
      </p:sp>
      <p:sp>
        <p:nvSpPr>
          <p:cNvPr id="7" name="Sağ Ayraç 6"/>
          <p:cNvSpPr/>
          <p:nvPr/>
        </p:nvSpPr>
        <p:spPr>
          <a:xfrm>
            <a:off x="4163471" y="1997891"/>
            <a:ext cx="936104" cy="329583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 name="Rectangle 3"/>
          <p:cNvSpPr txBox="1">
            <a:spLocks noChangeArrowheads="1"/>
          </p:cNvSpPr>
          <p:nvPr/>
        </p:nvSpPr>
        <p:spPr>
          <a:xfrm>
            <a:off x="4882419" y="2214554"/>
            <a:ext cx="4031468" cy="16033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55600" lvl="2" indent="-285750" algn="just">
              <a:lnSpc>
                <a:spcPct val="150000"/>
              </a:lnSpc>
              <a:buClr>
                <a:schemeClr val="tx1"/>
              </a:buClr>
              <a:buFont typeface="Wingdings" pitchFamily="2" charset="2"/>
              <a:buChar char="Ø"/>
              <a:defRPr/>
            </a:pPr>
            <a:r>
              <a:rPr lang="tr-TR" b="1" dirty="0">
                <a:solidFill>
                  <a:srgbClr val="C00000"/>
                </a:solidFill>
              </a:rPr>
              <a:t>VERGİ CEZALARI</a:t>
            </a:r>
          </a:p>
          <a:p>
            <a:pPr marL="815975" lvl="2" indent="-285750" algn="l">
              <a:buClr>
                <a:schemeClr val="tx1"/>
              </a:buClr>
              <a:buFont typeface="Wingdings" pitchFamily="2" charset="2"/>
              <a:buChar char="Ø"/>
              <a:defRPr/>
            </a:pPr>
            <a:r>
              <a:rPr lang="tr-TR" b="1" dirty="0">
                <a:solidFill>
                  <a:schemeClr val="tx1"/>
                </a:solidFill>
              </a:rPr>
              <a:t>Vergi cezaları, faizleri ve gecikme zamları </a:t>
            </a:r>
          </a:p>
          <a:p>
            <a:pPr marL="815975" lvl="2" indent="-285750" algn="l">
              <a:lnSpc>
                <a:spcPct val="150000"/>
              </a:lnSpc>
              <a:buClr>
                <a:schemeClr val="tx1"/>
              </a:buClr>
              <a:buFont typeface="Wingdings" pitchFamily="2" charset="2"/>
              <a:buChar char="Ø"/>
              <a:defRPr/>
            </a:pPr>
            <a:r>
              <a:rPr lang="tr-TR" b="1" dirty="0">
                <a:solidFill>
                  <a:schemeClr val="tx1"/>
                </a:solidFill>
              </a:rPr>
              <a:t>Gümrük idari para cezaları</a:t>
            </a:r>
          </a:p>
        </p:txBody>
      </p:sp>
    </p:spTree>
    <p:extLst>
      <p:ext uri="{BB962C8B-B14F-4D97-AF65-F5344CB8AC3E}">
        <p14:creationId xmlns:p14="http://schemas.microsoft.com/office/powerpoint/2010/main" val="2864568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50</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70500CA3-DB43-4914-B7B4-6B39D0FC48D6}"/>
              </a:ext>
            </a:extLst>
          </p:cNvPr>
          <p:cNvSpPr txBox="1">
            <a:spLocks noChangeArrowheads="1"/>
          </p:cNvSpPr>
          <p:nvPr/>
        </p:nvSpPr>
        <p:spPr>
          <a:xfrm>
            <a:off x="683568" y="908720"/>
            <a:ext cx="8136904"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dirty="0">
                <a:solidFill>
                  <a:srgbClr val="FF0000"/>
                </a:solidFill>
              </a:rPr>
              <a:t>MİLLÎ EĞİTİM BAKANLIĞINA BİLGİSAYAR VE DONANIMLARININ BEDELSİZ TESLİMLERİ İLE BUNLARA İLİŞKİN YAZILIM TESLİMİ VE HİZMETLERİ, BU MAL VE HİZMETLERİN BAĞIŞI YAPACAK OLANLARA TESLİM VE İFASINA İLİŞKİN KDV İSTİSNASININ SÜRESİNİN UZATILMASI (MADDE 24)</a:t>
            </a:r>
          </a:p>
          <a:p>
            <a:pPr marL="0" indent="0">
              <a:buFont typeface="Wingdings" panose="05000000000000000000" pitchFamily="2" charset="2"/>
              <a:buNone/>
            </a:pPr>
            <a:endParaRPr lang="tr-TR" altLang="tr-TR" sz="2400" dirty="0"/>
          </a:p>
          <a:p>
            <a:pPr marL="0" indent="0">
              <a:buFont typeface="Wingdings" panose="05000000000000000000" pitchFamily="2" charset="2"/>
              <a:buNone/>
            </a:pPr>
            <a:r>
              <a:rPr lang="tr-TR" altLang="tr-TR" dirty="0"/>
              <a:t>Uygulamanın süresi 31/12/2023 tarihine kadar uzatılmaktadır.</a:t>
            </a:r>
          </a:p>
        </p:txBody>
      </p:sp>
      <p:sp>
        <p:nvSpPr>
          <p:cNvPr id="6" name="Dikdörtgen 5">
            <a:extLst>
              <a:ext uri="{FF2B5EF4-FFF2-40B4-BE49-F238E27FC236}">
                <a16:creationId xmlns:a16="http://schemas.microsoft.com/office/drawing/2014/main" id="{75A58AC2-F2DF-4996-9EBC-47378FE041DC}"/>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6936142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51</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14F162BB-A016-41AF-ACA3-B8C4BFA8F4FC}"/>
              </a:ext>
            </a:extLst>
          </p:cNvPr>
          <p:cNvSpPr txBox="1">
            <a:spLocks noChangeArrowheads="1"/>
          </p:cNvSpPr>
          <p:nvPr/>
        </p:nvSpPr>
        <p:spPr>
          <a:xfrm>
            <a:off x="395288" y="908719"/>
            <a:ext cx="8641208" cy="56159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a:solidFill>
                  <a:srgbClr val="FF0000"/>
                </a:solidFill>
              </a:rPr>
              <a:t>2021 UEFA ŞAMPİYONLAR LİGİ FİNALİ MÜSABAKALARINA İLİŞKİN KDV VE KURUMLAR VERGİSİ İSTİSNASI GETİRİLMESİ ( MADDE 25, 37)</a:t>
            </a:r>
            <a:r>
              <a:rPr lang="tr-TR" altLang="tr-TR"/>
              <a:t>  </a:t>
            </a:r>
          </a:p>
          <a:p>
            <a:pPr marL="0" indent="0">
              <a:buFont typeface="Wingdings" panose="05000000000000000000" pitchFamily="2" charset="2"/>
              <a:buNone/>
            </a:pPr>
            <a:r>
              <a:rPr lang="tr-TR" altLang="tr-TR"/>
              <a:t>UEFA tarafından, 2021'de Rusya'nın St. Petersburg şehrinde oynanacak olan Şampiyonlar Ligi finalinin İstanbul'da oynanmasına karar verilmiştir.</a:t>
            </a:r>
          </a:p>
          <a:p>
            <a:pPr marL="0" indent="0">
              <a:buFont typeface="Wingdings" panose="05000000000000000000" pitchFamily="2" charset="2"/>
              <a:buNone/>
            </a:pPr>
            <a:r>
              <a:rPr lang="tr-TR" altLang="tr-TR"/>
              <a:t>Maddenin ilk halinde 2020 UEFA Şampiyonlar Ligi finali için sağlanan KDV istisnanın ve Gelir ve Kurumlar Vergisi Muafiyetinin, yeni takvime göre 2021 finali için geçerli olması sağlanmaktadır.</a:t>
            </a:r>
          </a:p>
          <a:p>
            <a:pPr marL="0" indent="0">
              <a:buFont typeface="Wingdings" panose="05000000000000000000" pitchFamily="2" charset="2"/>
              <a:buNone/>
            </a:pPr>
            <a:endParaRPr lang="tr-TR" altLang="tr-TR" dirty="0"/>
          </a:p>
        </p:txBody>
      </p:sp>
      <p:sp>
        <p:nvSpPr>
          <p:cNvPr id="6" name="Dikdörtgen 5">
            <a:extLst>
              <a:ext uri="{FF2B5EF4-FFF2-40B4-BE49-F238E27FC236}">
                <a16:creationId xmlns:a16="http://schemas.microsoft.com/office/drawing/2014/main" id="{C82B6695-3F58-42D3-89BD-28D6AAF10AD9}"/>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339617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52</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B2933475-9157-4843-A969-AA87326DB260}"/>
              </a:ext>
            </a:extLst>
          </p:cNvPr>
          <p:cNvSpPr txBox="1">
            <a:spLocks noChangeArrowheads="1"/>
          </p:cNvSpPr>
          <p:nvPr/>
        </p:nvSpPr>
        <p:spPr>
          <a:xfrm>
            <a:off x="251520" y="1124745"/>
            <a:ext cx="8712968"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a:solidFill>
                  <a:srgbClr val="FF0000"/>
                </a:solidFill>
              </a:rPr>
              <a:t>PAYLARI BORSA İSTANBUL PAY PİYASASINDA İLK DEFA İŞLEM GÖRMEK ÜZERE EN AZ %20 ORANINDA HALKA ARZ EDİLEN KURUMLARA İLİŞKİN KURUMLAR VERGİSİ İNDİRİMİ (MADDE 35)</a:t>
            </a:r>
          </a:p>
          <a:p>
            <a:pPr marL="0" indent="0">
              <a:buFont typeface="Wingdings" panose="05000000000000000000" pitchFamily="2" charset="2"/>
              <a:buNone/>
            </a:pPr>
            <a:r>
              <a:rPr lang="tr-TR" altLang="tr-TR" b="1" u="sng"/>
              <a:t>Madde kapsamında düzenlenen kurumların</a:t>
            </a:r>
            <a:r>
              <a:rPr lang="tr-TR" altLang="tr-TR"/>
              <a:t>, paylarının ilk defa halka arz edildiği hesap döneminden başlamak üzere beş hesap dönemine ait kurum kazançlarına kurumlar vergisi oranı 2 puan indirimli olarak uygulanır.</a:t>
            </a:r>
            <a:endParaRPr lang="tr-TR" altLang="tr-TR" dirty="0"/>
          </a:p>
        </p:txBody>
      </p:sp>
      <p:sp>
        <p:nvSpPr>
          <p:cNvPr id="6" name="Dikdörtgen 5">
            <a:extLst>
              <a:ext uri="{FF2B5EF4-FFF2-40B4-BE49-F238E27FC236}">
                <a16:creationId xmlns:a16="http://schemas.microsoft.com/office/drawing/2014/main" id="{2F186393-0685-4B9B-8254-B8624E32792B}"/>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36698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53</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5BEC832D-9F91-4458-A501-A35D138EBA9C}"/>
              </a:ext>
            </a:extLst>
          </p:cNvPr>
          <p:cNvSpPr txBox="1">
            <a:spLocks noChangeArrowheads="1"/>
          </p:cNvSpPr>
          <p:nvPr/>
        </p:nvSpPr>
        <p:spPr>
          <a:xfrm>
            <a:off x="467544" y="1196752"/>
            <a:ext cx="8496944" cy="51119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a:solidFill>
                  <a:srgbClr val="FF0000"/>
                </a:solidFill>
              </a:rPr>
              <a:t>DERNEK VEYA VAKIFLARCA ELDE EDİLEN BAZI GELİRLERİN İKTİSADİ İŞLETME OLUŞTURMAYACAĞINA İLİŞKİN SÜRENİN UZATILMASI (MADDE 36)</a:t>
            </a:r>
          </a:p>
          <a:p>
            <a:pPr marL="0" indent="0">
              <a:buFont typeface="Wingdings" panose="05000000000000000000" pitchFamily="2" charset="2"/>
              <a:buNone/>
            </a:pPr>
            <a:endParaRPr lang="tr-TR" altLang="tr-TR"/>
          </a:p>
          <a:p>
            <a:pPr marL="0" indent="0">
              <a:buFont typeface="Wingdings" panose="05000000000000000000" pitchFamily="2" charset="2"/>
              <a:buNone/>
            </a:pPr>
            <a:r>
              <a:rPr lang="tr-TR" altLang="tr-TR"/>
              <a:t>KVK’nun geçici 2’nci maddesinin uygulama süresi 31/12/2025 tarihine kadar uzatılmaktadır.</a:t>
            </a:r>
            <a:endParaRPr lang="tr-TR" altLang="tr-TR" dirty="0"/>
          </a:p>
        </p:txBody>
      </p:sp>
      <p:sp>
        <p:nvSpPr>
          <p:cNvPr id="6" name="Dikdörtgen 5">
            <a:extLst>
              <a:ext uri="{FF2B5EF4-FFF2-40B4-BE49-F238E27FC236}">
                <a16:creationId xmlns:a16="http://schemas.microsoft.com/office/drawing/2014/main" id="{C3865108-E91F-4FE6-A39D-606F73A6E9B7}"/>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1106457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54</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9EB139AA-335C-4274-9162-DFECED439AE7}"/>
              </a:ext>
            </a:extLst>
          </p:cNvPr>
          <p:cNvSpPr txBox="1">
            <a:spLocks noChangeArrowheads="1"/>
          </p:cNvSpPr>
          <p:nvPr/>
        </p:nvSpPr>
        <p:spPr>
          <a:xfrm>
            <a:off x="576063" y="1412776"/>
            <a:ext cx="8316417" cy="4895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a:solidFill>
                  <a:srgbClr val="FF0000"/>
                </a:solidFill>
              </a:rPr>
              <a:t>İSTANBUL’DA DEPREM RİSKİ DOLAYISIYLA YAPILAN ÇALIŞMALARA İLİŞKİN KDV İSTİSNASI SÜRESİNİN UZATILMASI (MADDE 40)</a:t>
            </a:r>
          </a:p>
          <a:p>
            <a:pPr marL="0" indent="0">
              <a:buFont typeface="Wingdings" panose="05000000000000000000" pitchFamily="2" charset="2"/>
              <a:buNone/>
            </a:pPr>
            <a:endParaRPr lang="tr-TR" altLang="tr-TR"/>
          </a:p>
          <a:p>
            <a:pPr marL="0" indent="0">
              <a:buFont typeface="Wingdings" panose="05000000000000000000" pitchFamily="2" charset="2"/>
              <a:buNone/>
            </a:pPr>
            <a:r>
              <a:rPr lang="tr-TR" altLang="tr-TR"/>
              <a:t>Düzenleme ile sağlanan KDV istisnasının süresi 2025 yılının sonuna kadar uzatılmaktadır.</a:t>
            </a:r>
            <a:endParaRPr lang="tr-TR" altLang="tr-TR" dirty="0"/>
          </a:p>
        </p:txBody>
      </p:sp>
      <p:sp>
        <p:nvSpPr>
          <p:cNvPr id="6" name="Dikdörtgen 5">
            <a:extLst>
              <a:ext uri="{FF2B5EF4-FFF2-40B4-BE49-F238E27FC236}">
                <a16:creationId xmlns:a16="http://schemas.microsoft.com/office/drawing/2014/main" id="{904A953C-075A-49A4-AAA6-C2DA986C0BE6}"/>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780814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55</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Rectangle 3">
            <a:extLst>
              <a:ext uri="{FF2B5EF4-FFF2-40B4-BE49-F238E27FC236}">
                <a16:creationId xmlns:a16="http://schemas.microsoft.com/office/drawing/2014/main" id="{CEBC6D6F-848A-4816-A0E4-0F98937BDD34}"/>
              </a:ext>
            </a:extLst>
          </p:cNvPr>
          <p:cNvSpPr txBox="1">
            <a:spLocks noChangeArrowheads="1"/>
          </p:cNvSpPr>
          <p:nvPr/>
        </p:nvSpPr>
        <p:spPr>
          <a:xfrm>
            <a:off x="576063" y="1772816"/>
            <a:ext cx="8316417" cy="45359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tr-TR" altLang="tr-TR" b="1" u="sng">
                <a:solidFill>
                  <a:srgbClr val="FF0000"/>
                </a:solidFill>
              </a:rPr>
              <a:t>KONAKLAMA VERGİSİNİN YÜRÜRLÜĞE GİRİŞ TARİHİNİN ERTELENMESİ (MADDE 42 )</a:t>
            </a:r>
          </a:p>
          <a:p>
            <a:pPr marL="0" indent="0">
              <a:buFont typeface="Wingdings" panose="05000000000000000000" pitchFamily="2" charset="2"/>
              <a:buNone/>
            </a:pPr>
            <a:endParaRPr lang="tr-TR" altLang="tr-TR"/>
          </a:p>
          <a:p>
            <a:pPr marL="0" indent="0">
              <a:buFont typeface="Wingdings" panose="05000000000000000000" pitchFamily="2" charset="2"/>
              <a:buNone/>
            </a:pPr>
            <a:r>
              <a:rPr lang="tr-TR" altLang="tr-TR"/>
              <a:t>1/1/2021 tarihinde yürürlüğe girmesi öngörülen konaklama vergisinin yürürlük tarihi 1/1/2022 tarihine ertelenmektedir.</a:t>
            </a:r>
            <a:endParaRPr lang="tr-TR" altLang="tr-TR" dirty="0"/>
          </a:p>
        </p:txBody>
      </p:sp>
      <p:sp>
        <p:nvSpPr>
          <p:cNvPr id="6" name="Dikdörtgen 5">
            <a:extLst>
              <a:ext uri="{FF2B5EF4-FFF2-40B4-BE49-F238E27FC236}">
                <a16:creationId xmlns:a16="http://schemas.microsoft.com/office/drawing/2014/main" id="{97FF946F-912C-427B-900C-53031EE2057F}"/>
              </a:ext>
            </a:extLst>
          </p:cNvPr>
          <p:cNvSpPr/>
          <p:nvPr/>
        </p:nvSpPr>
        <p:spPr>
          <a:xfrm>
            <a:off x="0" y="0"/>
            <a:ext cx="9144000" cy="3693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r>
              <a:rPr lang="tr-TR" sz="2000" b="1" dirty="0">
                <a:solidFill>
                  <a:prstClr val="white"/>
                </a:solidFill>
                <a:latin typeface="+mj-lt"/>
                <a:cs typeface="Times New Roman" pitchFamily="18" charset="0"/>
              </a:rPr>
              <a:t>DİĞER DÜZENLEMELER</a:t>
            </a:r>
          </a:p>
        </p:txBody>
      </p:sp>
    </p:spTree>
    <p:extLst>
      <p:ext uri="{BB962C8B-B14F-4D97-AF65-F5344CB8AC3E}">
        <p14:creationId xmlns:p14="http://schemas.microsoft.com/office/powerpoint/2010/main" val="1692900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56</a:t>
            </a:fld>
            <a:endParaRPr lang="tr-TR" dirty="0">
              <a:solidFill>
                <a:prstClr val="black">
                  <a:tint val="75000"/>
                </a:prstClr>
              </a:solidFill>
            </a:endParaRPr>
          </a:p>
        </p:txBody>
      </p:sp>
      <p:sp>
        <p:nvSpPr>
          <p:cNvPr id="8" name="Dikdörtgen 7"/>
          <p:cNvSpPr/>
          <p:nvPr/>
        </p:nvSpPr>
        <p:spPr>
          <a:xfrm>
            <a:off x="0" y="0"/>
            <a:ext cx="9144000" cy="313932"/>
          </a:xfrm>
          <a:prstGeom prst="rect">
            <a:avLst/>
          </a:prstGeom>
          <a:solidFill>
            <a:schemeClr val="accent1"/>
          </a:solidFill>
        </p:spPr>
        <p:txBody>
          <a:bodyPr wrap="square">
            <a:spAutoFit/>
          </a:bodyPr>
          <a:lstStyle/>
          <a:p>
            <a:pPr algn="ctr" defTabSz="889000">
              <a:lnSpc>
                <a:spcPct val="90000"/>
              </a:lnSpc>
              <a:spcAft>
                <a:spcPct val="35000"/>
              </a:spcAft>
              <a:buClr>
                <a:srgbClr val="4F81BD"/>
              </a:buClr>
              <a:buSzPct val="85000"/>
              <a:defRPr/>
            </a:pPr>
            <a:endParaRPr lang="tr-TR" sz="1600" b="1" dirty="0">
              <a:solidFill>
                <a:prstClr val="white"/>
              </a:solidFill>
              <a:latin typeface="+mj-lt"/>
              <a:cs typeface="Times New Roman" pitchFamily="18" charset="0"/>
            </a:endParaRPr>
          </a:p>
        </p:txBody>
      </p:sp>
      <p:sp>
        <p:nvSpPr>
          <p:cNvPr id="5" name="4 Dikdörtgen"/>
          <p:cNvSpPr/>
          <p:nvPr/>
        </p:nvSpPr>
        <p:spPr>
          <a:xfrm>
            <a:off x="2286000" y="2708920"/>
            <a:ext cx="4572000" cy="2123658"/>
          </a:xfrm>
          <a:prstGeom prst="rect">
            <a:avLst/>
          </a:prstGeom>
        </p:spPr>
        <p:txBody>
          <a:bodyPr>
            <a:spAutoFit/>
          </a:bodyPr>
          <a:lstStyle/>
          <a:p>
            <a:r>
              <a:rPr lang="tr-TR" sz="6600" b="1" dirty="0">
                <a:solidFill>
                  <a:srgbClr val="0070C0"/>
                </a:solidFill>
              </a:rPr>
              <a:t>Teşekkürler</a:t>
            </a:r>
            <a:br>
              <a:rPr lang="tr-TR" sz="6600" b="1" dirty="0">
                <a:solidFill>
                  <a:srgbClr val="0070C0"/>
                </a:solidFill>
              </a:rPr>
            </a:br>
            <a:endParaRPr lang="tr-TR" sz="6600" dirty="0"/>
          </a:p>
        </p:txBody>
      </p:sp>
    </p:spTree>
    <p:extLst>
      <p:ext uri="{BB962C8B-B14F-4D97-AF65-F5344CB8AC3E}">
        <p14:creationId xmlns:p14="http://schemas.microsoft.com/office/powerpoint/2010/main" val="392680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6</a:t>
            </a:fld>
            <a:endParaRPr lang="tr-TR" dirty="0">
              <a:solidFill>
                <a:prstClr val="black">
                  <a:tint val="75000"/>
                </a:prstClr>
              </a:solidFill>
            </a:endParaRPr>
          </a:p>
        </p:txBody>
      </p:sp>
      <p:sp>
        <p:nvSpPr>
          <p:cNvPr id="5" name="Dikdörtgen 4"/>
          <p:cNvSpPr/>
          <p:nvPr/>
        </p:nvSpPr>
        <p:spPr>
          <a:xfrm>
            <a:off x="1357290" y="0"/>
            <a:ext cx="6260434" cy="584775"/>
          </a:xfrm>
          <a:prstGeom prst="rect">
            <a:avLst/>
          </a:prstGeom>
        </p:spPr>
        <p:txBody>
          <a:bodyPr wrap="square">
            <a:spAutoFit/>
          </a:bodyPr>
          <a:lstStyle/>
          <a:p>
            <a:pPr lvl="0" algn="ctr">
              <a:spcBef>
                <a:spcPct val="0"/>
              </a:spcBef>
              <a:defRPr/>
            </a:pPr>
            <a:r>
              <a:rPr lang="tr-TR" altLang="tr-TR" sz="3200" b="1" dirty="0">
                <a:solidFill>
                  <a:schemeClr val="bg1"/>
                </a:solidFill>
                <a:ea typeface="+mj-ea"/>
                <a:cs typeface="+mj-cs"/>
              </a:rPr>
              <a:t>KAPSAM (III): Alacak Türleri (2)</a:t>
            </a:r>
          </a:p>
        </p:txBody>
      </p:sp>
      <p:sp>
        <p:nvSpPr>
          <p:cNvPr id="6" name="Rectangle 3"/>
          <p:cNvSpPr txBox="1">
            <a:spLocks noChangeArrowheads="1"/>
          </p:cNvSpPr>
          <p:nvPr/>
        </p:nvSpPr>
        <p:spPr>
          <a:xfrm>
            <a:off x="288031" y="836712"/>
            <a:ext cx="8532441" cy="5544616"/>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61950" lvl="1" indent="-180975" algn="just">
              <a:buClr>
                <a:schemeClr val="tx1"/>
              </a:buClr>
              <a:buFont typeface="Wingdings" pitchFamily="2" charset="2"/>
              <a:buChar char="Ø"/>
            </a:pPr>
            <a:r>
              <a:rPr lang="tr-TR" altLang="tr-TR" sz="7400" b="1" dirty="0">
                <a:solidFill>
                  <a:schemeClr val="tx1"/>
                </a:solidFill>
              </a:rPr>
              <a:t> </a:t>
            </a:r>
            <a:r>
              <a:rPr lang="tr-TR" altLang="tr-TR" sz="8000" b="1" dirty="0">
                <a:solidFill>
                  <a:srgbClr val="FF0000"/>
                </a:solidFill>
              </a:rPr>
              <a:t>Trafik Para Cezaları</a:t>
            </a:r>
          </a:p>
          <a:p>
            <a:pPr marL="361950" lvl="1" indent="-180975" algn="just">
              <a:buClr>
                <a:schemeClr val="tx1"/>
              </a:buClr>
              <a:buFont typeface="Wingdings" pitchFamily="2" charset="2"/>
              <a:buChar char="Ø"/>
            </a:pPr>
            <a:endParaRPr lang="tr-TR" altLang="tr-TR" sz="6400" b="1" dirty="0">
              <a:solidFill>
                <a:schemeClr val="tx1"/>
              </a:solidFill>
            </a:endParaRPr>
          </a:p>
          <a:p>
            <a:pPr marL="361950" lvl="1" indent="-180975" algn="just">
              <a:buClr>
                <a:schemeClr val="tx1"/>
              </a:buClr>
              <a:buFont typeface="Wingdings" pitchFamily="2" charset="2"/>
              <a:buChar char="Ø"/>
            </a:pPr>
            <a:r>
              <a:rPr lang="tr-TR" altLang="tr-TR" sz="8000" b="1" dirty="0">
                <a:solidFill>
                  <a:schemeClr val="tx1"/>
                </a:solidFill>
              </a:rPr>
              <a:t> Askerlik, Seçim, Nüfus Para Cezaları</a:t>
            </a:r>
          </a:p>
          <a:p>
            <a:pPr marL="361950" lvl="1" indent="-180975" algn="just">
              <a:buClr>
                <a:schemeClr val="tx1"/>
              </a:buClr>
              <a:buFont typeface="Wingdings" pitchFamily="2" charset="2"/>
              <a:buChar char="Ø"/>
            </a:pPr>
            <a:endParaRPr lang="tr-TR" altLang="tr-TR" sz="6400" b="1" dirty="0">
              <a:solidFill>
                <a:schemeClr val="tx1"/>
              </a:solidFill>
            </a:endParaRPr>
          </a:p>
          <a:p>
            <a:pPr marL="361950" lvl="1" indent="-180975" algn="just">
              <a:buClr>
                <a:schemeClr val="tx1"/>
              </a:buClr>
              <a:buFont typeface="Wingdings" pitchFamily="2" charset="2"/>
              <a:buChar char="Ø"/>
            </a:pPr>
            <a:r>
              <a:rPr lang="tr-TR" altLang="tr-TR" sz="8000" b="1" dirty="0">
                <a:solidFill>
                  <a:schemeClr val="tx1"/>
                </a:solidFill>
              </a:rPr>
              <a:t> </a:t>
            </a:r>
            <a:r>
              <a:rPr lang="tr-TR" altLang="tr-TR" sz="8000" b="1" dirty="0">
                <a:solidFill>
                  <a:srgbClr val="FF0000"/>
                </a:solidFill>
              </a:rPr>
              <a:t>Karayolu Taşıma Kanununa Göre Kesilen Para Cezaları </a:t>
            </a:r>
          </a:p>
          <a:p>
            <a:pPr marL="361950" lvl="1" indent="-180975" algn="just">
              <a:buClr>
                <a:schemeClr val="tx1"/>
              </a:buClr>
            </a:pPr>
            <a:endParaRPr lang="tr-TR" altLang="tr-TR" sz="6400" b="1" dirty="0">
              <a:solidFill>
                <a:schemeClr val="tx1"/>
              </a:solidFill>
            </a:endParaRPr>
          </a:p>
          <a:p>
            <a:pPr marL="361950" lvl="1" indent="-180975" algn="just">
              <a:buClr>
                <a:schemeClr val="tx1"/>
              </a:buClr>
              <a:buFont typeface="Wingdings" pitchFamily="2" charset="2"/>
              <a:buChar char="Ø"/>
            </a:pPr>
            <a:r>
              <a:rPr lang="tr-TR" altLang="tr-TR" sz="8000" b="1" dirty="0">
                <a:solidFill>
                  <a:schemeClr val="tx1"/>
                </a:solidFill>
              </a:rPr>
              <a:t> K.G.M. İşletimindeki Erişme Kontrolünün Uygulandığı Yollardaki Usulsüz Geçişler Nedeniyle Kesilen İdari Para Cezaları</a:t>
            </a:r>
          </a:p>
          <a:p>
            <a:pPr marL="361950" lvl="1" indent="-180975" algn="just">
              <a:buClr>
                <a:schemeClr val="tx1"/>
              </a:buClr>
              <a:buFont typeface="Wingdings" pitchFamily="2" charset="2"/>
              <a:buChar char="Ø"/>
            </a:pPr>
            <a:endParaRPr lang="tr-TR" altLang="tr-TR" sz="6400" b="1" dirty="0">
              <a:solidFill>
                <a:schemeClr val="tx1"/>
              </a:solidFill>
            </a:endParaRPr>
          </a:p>
          <a:p>
            <a:pPr marL="361950" lvl="2" indent="-180975" algn="just">
              <a:buClr>
                <a:schemeClr val="tx1"/>
              </a:buClr>
              <a:buFont typeface="Wingdings" pitchFamily="2" charset="2"/>
              <a:buChar char="Ø"/>
              <a:defRPr/>
            </a:pPr>
            <a:r>
              <a:rPr lang="tr-TR" sz="8000" b="1" dirty="0">
                <a:solidFill>
                  <a:schemeClr val="tx1"/>
                </a:solidFill>
              </a:rPr>
              <a:t> </a:t>
            </a:r>
            <a:r>
              <a:rPr lang="tr-TR" sz="8000" b="1" dirty="0">
                <a:solidFill>
                  <a:srgbClr val="FF0000"/>
                </a:solidFill>
              </a:rPr>
              <a:t>Öğrenim Katkı Kredisi ve Öğrenim Kredisi Borçları</a:t>
            </a:r>
          </a:p>
          <a:p>
            <a:pPr marL="361950" lvl="2" indent="-180975" algn="just">
              <a:buClr>
                <a:schemeClr val="tx1"/>
              </a:buClr>
              <a:buFont typeface="Wingdings" pitchFamily="2" charset="2"/>
              <a:buChar char="Ø"/>
              <a:defRPr/>
            </a:pPr>
            <a:endParaRPr lang="tr-TR" sz="6400" b="1" dirty="0">
              <a:solidFill>
                <a:schemeClr val="tx1"/>
              </a:solidFill>
            </a:endParaRPr>
          </a:p>
          <a:p>
            <a:pPr marL="361950" lvl="2" indent="-180975" algn="just">
              <a:buClr>
                <a:schemeClr val="tx1"/>
              </a:buClr>
              <a:buFont typeface="Wingdings" pitchFamily="2" charset="2"/>
              <a:buChar char="Ø"/>
              <a:defRPr/>
            </a:pPr>
            <a:r>
              <a:rPr lang="tr-TR" sz="8000" b="1" dirty="0">
                <a:solidFill>
                  <a:schemeClr val="tx1"/>
                </a:solidFill>
              </a:rPr>
              <a:t> Madenlerden Devlet Hakkı</a:t>
            </a:r>
          </a:p>
          <a:p>
            <a:pPr marL="361950" lvl="2" indent="-180975" algn="just">
              <a:buClr>
                <a:schemeClr val="tx1"/>
              </a:buClr>
              <a:buFont typeface="Wingdings" pitchFamily="2" charset="2"/>
              <a:buChar char="Ø"/>
              <a:defRPr/>
            </a:pPr>
            <a:endParaRPr lang="tr-TR" sz="6400" b="1" dirty="0">
              <a:solidFill>
                <a:schemeClr val="tx1"/>
              </a:solidFill>
            </a:endParaRPr>
          </a:p>
          <a:p>
            <a:pPr marL="361950" lvl="2" indent="-180975" algn="just">
              <a:buClr>
                <a:schemeClr val="tx1"/>
              </a:buClr>
              <a:buFont typeface="Wingdings" pitchFamily="2" charset="2"/>
              <a:buChar char="Ø"/>
              <a:defRPr/>
            </a:pPr>
            <a:r>
              <a:rPr lang="tr-TR" sz="8000" b="1" dirty="0">
                <a:solidFill>
                  <a:schemeClr val="tx1"/>
                </a:solidFill>
              </a:rPr>
              <a:t> </a:t>
            </a:r>
            <a:r>
              <a:rPr lang="tr-TR" sz="8000" b="1" dirty="0" err="1">
                <a:solidFill>
                  <a:srgbClr val="FF0000"/>
                </a:solidFill>
              </a:rPr>
              <a:t>Ecrimisiller</a:t>
            </a:r>
            <a:endParaRPr lang="tr-TR" sz="8000" b="1" dirty="0">
              <a:solidFill>
                <a:srgbClr val="FF0000"/>
              </a:solidFill>
            </a:endParaRPr>
          </a:p>
          <a:p>
            <a:pPr marL="361950" lvl="2" indent="-180975" algn="just">
              <a:buClr>
                <a:schemeClr val="tx1"/>
              </a:buClr>
              <a:buFont typeface="Wingdings" pitchFamily="2" charset="2"/>
              <a:buChar char="Ø"/>
              <a:defRPr/>
            </a:pPr>
            <a:endParaRPr lang="tr-TR" sz="6400" b="1" dirty="0">
              <a:solidFill>
                <a:schemeClr val="tx1"/>
              </a:solidFill>
            </a:endParaRPr>
          </a:p>
          <a:p>
            <a:pPr marL="361950" lvl="2" indent="-180975" algn="just">
              <a:buClr>
                <a:schemeClr val="tx1"/>
              </a:buClr>
              <a:buFont typeface="Wingdings" pitchFamily="2" charset="2"/>
              <a:buChar char="Ø"/>
              <a:defRPr/>
            </a:pPr>
            <a:r>
              <a:rPr lang="tr-TR" sz="8000" b="1" dirty="0">
                <a:solidFill>
                  <a:schemeClr val="tx1"/>
                </a:solidFill>
              </a:rPr>
              <a:t> Haksız Alınan Destekleme Ödemeleri</a:t>
            </a:r>
          </a:p>
          <a:p>
            <a:pPr marL="361950" lvl="2" indent="-180975" algn="just">
              <a:buClr>
                <a:schemeClr val="tx1"/>
              </a:buClr>
              <a:buFont typeface="Wingdings" pitchFamily="2" charset="2"/>
              <a:buChar char="Ø"/>
              <a:defRPr/>
            </a:pPr>
            <a:endParaRPr lang="tr-TR" sz="6400" b="1" dirty="0">
              <a:solidFill>
                <a:schemeClr val="tx1"/>
              </a:solidFill>
            </a:endParaRPr>
          </a:p>
          <a:p>
            <a:pPr marL="361950" lvl="2" indent="-180975" algn="just">
              <a:buClr>
                <a:schemeClr val="tx1"/>
              </a:buClr>
              <a:buFont typeface="Wingdings" pitchFamily="2" charset="2"/>
              <a:buChar char="Ø"/>
              <a:defRPr/>
            </a:pPr>
            <a:r>
              <a:rPr lang="tr-TR" sz="8000" b="1" dirty="0">
                <a:solidFill>
                  <a:schemeClr val="tx1"/>
                </a:solidFill>
              </a:rPr>
              <a:t> </a:t>
            </a:r>
            <a:r>
              <a:rPr lang="tr-TR" sz="8000" b="1" dirty="0">
                <a:solidFill>
                  <a:srgbClr val="FF0000"/>
                </a:solidFill>
              </a:rPr>
              <a:t>Kaynak Kullanımı Destekleme Fonu </a:t>
            </a:r>
          </a:p>
          <a:p>
            <a:pPr marL="180975" lvl="2" algn="just">
              <a:buClr>
                <a:schemeClr val="tx1"/>
              </a:buClr>
              <a:defRPr/>
            </a:pPr>
            <a:endParaRPr lang="tr-TR" sz="4400" b="1" dirty="0">
              <a:solidFill>
                <a:schemeClr val="tx1"/>
              </a:solidFill>
            </a:endParaRPr>
          </a:p>
          <a:p>
            <a:pPr marL="180975" lvl="2" algn="just">
              <a:buClr>
                <a:schemeClr val="tx1"/>
              </a:buClr>
              <a:defRPr/>
            </a:pPr>
            <a:r>
              <a:rPr lang="tr-TR" sz="8000" b="1" dirty="0" err="1">
                <a:solidFill>
                  <a:schemeClr val="tx1"/>
                </a:solidFill>
              </a:rPr>
              <a:t>v.b</a:t>
            </a:r>
            <a:r>
              <a:rPr lang="tr-TR" sz="8000" b="1" dirty="0">
                <a:solidFill>
                  <a:schemeClr val="tx1"/>
                </a:solidFill>
              </a:rPr>
              <a:t>.</a:t>
            </a:r>
          </a:p>
          <a:p>
            <a:pPr marL="696913" lvl="1" indent="-285750" algn="just">
              <a:buClr>
                <a:schemeClr val="tx1"/>
              </a:buClr>
              <a:buFont typeface="Wingdings" pitchFamily="2" charset="2"/>
              <a:buChar char="Ø"/>
            </a:pPr>
            <a:endParaRPr lang="tr-TR" altLang="tr-TR" sz="7400" b="1" dirty="0">
              <a:solidFill>
                <a:schemeClr val="tx1"/>
              </a:solidFill>
            </a:endParaRPr>
          </a:p>
          <a:p>
            <a:pPr marL="696913" lvl="1" indent="-285750" algn="just">
              <a:buClr>
                <a:schemeClr val="tx1"/>
              </a:buClr>
              <a:buFont typeface="Wingdings" pitchFamily="2" charset="2"/>
              <a:buChar char="Ø"/>
            </a:pPr>
            <a:endParaRPr lang="tr-TR" altLang="tr-TR" sz="7400" b="1" dirty="0">
              <a:solidFill>
                <a:schemeClr val="tx1"/>
              </a:solidFill>
            </a:endParaRPr>
          </a:p>
          <a:p>
            <a:pPr marL="815975" lvl="2" indent="-285750" algn="just">
              <a:buClr>
                <a:schemeClr val="tx1"/>
              </a:buClr>
              <a:buFont typeface="Wingdings" pitchFamily="2" charset="2"/>
              <a:buChar char="Ø"/>
              <a:defRPr/>
            </a:pPr>
            <a:endParaRPr lang="tr-TR" sz="1600" b="1" dirty="0">
              <a:solidFill>
                <a:schemeClr val="tx1"/>
              </a:solidFill>
            </a:endParaRPr>
          </a:p>
          <a:p>
            <a:pPr marL="815975" lvl="2" indent="-285750" algn="just">
              <a:buClr>
                <a:schemeClr val="tx1"/>
              </a:buClr>
              <a:buFont typeface="Wingdings" pitchFamily="2" charset="2"/>
              <a:buChar char="Ø"/>
              <a:defRPr/>
            </a:pPr>
            <a:endParaRPr lang="tr-TR" sz="1600" b="1" dirty="0">
              <a:solidFill>
                <a:schemeClr val="tx1"/>
              </a:solidFill>
            </a:endParaRPr>
          </a:p>
        </p:txBody>
      </p:sp>
    </p:spTree>
    <p:extLst>
      <p:ext uri="{BB962C8B-B14F-4D97-AF65-F5344CB8AC3E}">
        <p14:creationId xmlns:p14="http://schemas.microsoft.com/office/powerpoint/2010/main" val="286456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7</a:t>
            </a:fld>
            <a:endParaRPr lang="tr-TR" dirty="0">
              <a:solidFill>
                <a:prstClr val="black">
                  <a:tint val="75000"/>
                </a:prstClr>
              </a:solidFill>
            </a:endParaRPr>
          </a:p>
        </p:txBody>
      </p:sp>
      <p:sp>
        <p:nvSpPr>
          <p:cNvPr id="8" name="Dikdörtgen 7"/>
          <p:cNvSpPr/>
          <p:nvPr/>
        </p:nvSpPr>
        <p:spPr>
          <a:xfrm>
            <a:off x="0" y="0"/>
            <a:ext cx="9144000" cy="584775"/>
          </a:xfrm>
          <a:prstGeom prst="rect">
            <a:avLst/>
          </a:prstGeom>
          <a:solidFill>
            <a:schemeClr val="accent1"/>
          </a:solidFill>
        </p:spPr>
        <p:txBody>
          <a:bodyPr wrap="square">
            <a:spAutoFit/>
          </a:bodyPr>
          <a:lstStyle/>
          <a:p>
            <a:pPr lvl="0" algn="ctr">
              <a:spcBef>
                <a:spcPct val="0"/>
              </a:spcBef>
              <a:defRPr/>
            </a:pPr>
            <a:r>
              <a:rPr lang="tr-TR" altLang="tr-TR" sz="3200" b="1" dirty="0">
                <a:solidFill>
                  <a:schemeClr val="bg1"/>
                </a:solidFill>
              </a:rPr>
              <a:t>KAPSAM (IV): Alacak Türleri (3)</a:t>
            </a:r>
          </a:p>
        </p:txBody>
      </p:sp>
      <p:sp>
        <p:nvSpPr>
          <p:cNvPr id="5" name="Rectangle 3"/>
          <p:cNvSpPr txBox="1">
            <a:spLocks noChangeArrowheads="1"/>
          </p:cNvSpPr>
          <p:nvPr/>
        </p:nvSpPr>
        <p:spPr>
          <a:xfrm>
            <a:off x="539552" y="1268760"/>
            <a:ext cx="7385248" cy="48965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38163" lvl="2" indent="-342900" algn="just">
              <a:buClr>
                <a:schemeClr val="tx1"/>
              </a:buClr>
              <a:buFont typeface="Wingdings" pitchFamily="2" charset="2"/>
              <a:buChar char="Ø"/>
              <a:defRPr/>
            </a:pPr>
            <a:r>
              <a:rPr lang="tr-TR" b="1" dirty="0">
                <a:solidFill>
                  <a:schemeClr val="tx1"/>
                </a:solidFill>
              </a:rPr>
              <a:t>Büyükşehir belediyeleri ve diğer belediyeler ile su ve kanalizasyon idarelerinin;</a:t>
            </a:r>
          </a:p>
          <a:p>
            <a:pPr marL="815975" lvl="2" indent="-285750" algn="just">
              <a:buClr>
                <a:schemeClr val="tx1"/>
              </a:buClr>
              <a:buFont typeface="Wingdings" pitchFamily="2" charset="2"/>
              <a:buChar char="Ø"/>
              <a:defRPr/>
            </a:pPr>
            <a:endParaRPr lang="tr-TR" sz="1600" b="1" dirty="0">
              <a:solidFill>
                <a:schemeClr val="tx1"/>
              </a:solidFill>
            </a:endParaRPr>
          </a:p>
          <a:p>
            <a:pPr marL="873125" lvl="2" indent="-342900" algn="just">
              <a:buClr>
                <a:schemeClr val="tx1"/>
              </a:buClr>
              <a:buFont typeface="Wingdings" pitchFamily="2" charset="2"/>
              <a:buChar char="ü"/>
              <a:defRPr/>
            </a:pPr>
            <a:r>
              <a:rPr lang="tr-TR" b="1" dirty="0">
                <a:solidFill>
                  <a:schemeClr val="tx1"/>
                </a:solidFill>
              </a:rPr>
              <a:t>Su, atık su </a:t>
            </a:r>
          </a:p>
          <a:p>
            <a:pPr marL="873125" lvl="2" indent="-342900" algn="just">
              <a:buClr>
                <a:schemeClr val="tx1"/>
              </a:buClr>
              <a:buFont typeface="Wingdings" pitchFamily="2" charset="2"/>
              <a:buChar char="ü"/>
              <a:defRPr/>
            </a:pPr>
            <a:r>
              <a:rPr lang="tr-TR" b="1" dirty="0">
                <a:solidFill>
                  <a:schemeClr val="tx1"/>
                </a:solidFill>
              </a:rPr>
              <a:t>Katı atık ücretleri</a:t>
            </a:r>
          </a:p>
          <a:p>
            <a:pPr marL="873125" lvl="2" indent="-342900" algn="just">
              <a:buClr>
                <a:schemeClr val="tx1"/>
              </a:buClr>
              <a:buFont typeface="Wingdings" pitchFamily="2" charset="2"/>
              <a:buChar char="ü"/>
              <a:defRPr/>
            </a:pPr>
            <a:r>
              <a:rPr lang="tr-TR" b="1" dirty="0">
                <a:solidFill>
                  <a:schemeClr val="tx1"/>
                </a:solidFill>
              </a:rPr>
              <a:t>Yol katılım payları</a:t>
            </a:r>
          </a:p>
          <a:p>
            <a:pPr marL="873125" lvl="2" indent="-342900" algn="just">
              <a:buClr>
                <a:schemeClr val="tx1"/>
              </a:buClr>
              <a:buFont typeface="Wingdings" pitchFamily="2" charset="2"/>
              <a:buChar char="ü"/>
              <a:defRPr/>
            </a:pPr>
            <a:r>
              <a:rPr lang="tr-TR" b="1" dirty="0">
                <a:solidFill>
                  <a:schemeClr val="tx1"/>
                </a:solidFill>
              </a:rPr>
              <a:t>Muhtelif ücretlerden kaynaklı alacakları ile zam ve faizleri</a:t>
            </a:r>
          </a:p>
          <a:p>
            <a:pPr marL="815975" lvl="2" indent="-285750" algn="just">
              <a:buClr>
                <a:schemeClr val="tx1"/>
              </a:buClr>
              <a:buFont typeface="Wingdings" pitchFamily="2" charset="2"/>
              <a:buChar char="Ø"/>
              <a:defRPr/>
            </a:pPr>
            <a:endParaRPr lang="tr-TR" b="1" dirty="0">
              <a:solidFill>
                <a:schemeClr val="tx1"/>
              </a:solidFill>
            </a:endParaRPr>
          </a:p>
          <a:p>
            <a:pPr marL="530225" lvl="2" algn="just">
              <a:buClr>
                <a:schemeClr val="tx1"/>
              </a:buClr>
              <a:defRPr/>
            </a:pPr>
            <a:endParaRPr lang="tr-TR" sz="1600" b="1" dirty="0">
              <a:solidFill>
                <a:schemeClr val="tx1"/>
              </a:solidFill>
            </a:endParaRPr>
          </a:p>
          <a:p>
            <a:pPr marL="815975" lvl="2" indent="-285750" algn="just">
              <a:buClr>
                <a:schemeClr val="tx1"/>
              </a:buClr>
              <a:buFont typeface="Wingdings" pitchFamily="2" charset="2"/>
              <a:buChar char="Ø"/>
              <a:defRPr/>
            </a:pPr>
            <a:endParaRPr lang="tr-TR" sz="1600" b="1" dirty="0">
              <a:solidFill>
                <a:schemeClr val="tx1"/>
              </a:solidFill>
            </a:endParaRPr>
          </a:p>
        </p:txBody>
      </p:sp>
    </p:spTree>
    <p:extLst>
      <p:ext uri="{BB962C8B-B14F-4D97-AF65-F5344CB8AC3E}">
        <p14:creationId xmlns:p14="http://schemas.microsoft.com/office/powerpoint/2010/main" val="280627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8</a:t>
            </a:fld>
            <a:endParaRPr lang="tr-TR">
              <a:solidFill>
                <a:prstClr val="black">
                  <a:tint val="75000"/>
                </a:prstClr>
              </a:solidFill>
            </a:endParaRPr>
          </a:p>
        </p:txBody>
      </p:sp>
      <p:sp>
        <p:nvSpPr>
          <p:cNvPr id="5" name="4 Dikdörtgen"/>
          <p:cNvSpPr/>
          <p:nvPr/>
        </p:nvSpPr>
        <p:spPr>
          <a:xfrm>
            <a:off x="2070477" y="0"/>
            <a:ext cx="5343514" cy="584775"/>
          </a:xfrm>
          <a:prstGeom prst="rect">
            <a:avLst/>
          </a:prstGeom>
        </p:spPr>
        <p:txBody>
          <a:bodyPr wrap="none">
            <a:spAutoFit/>
          </a:bodyPr>
          <a:lstStyle/>
          <a:p>
            <a:pPr lvl="0" algn="ctr">
              <a:spcBef>
                <a:spcPct val="0"/>
              </a:spcBef>
              <a:defRPr/>
            </a:pPr>
            <a:r>
              <a:rPr lang="tr-TR" altLang="tr-TR" sz="3200" b="1" dirty="0">
                <a:solidFill>
                  <a:schemeClr val="bg1"/>
                </a:solidFill>
              </a:rPr>
              <a:t>KAPSAM (V): Alacak Türleri (4)</a:t>
            </a:r>
          </a:p>
        </p:txBody>
      </p:sp>
      <p:sp>
        <p:nvSpPr>
          <p:cNvPr id="7" name="Dikdörtgen 2"/>
          <p:cNvSpPr/>
          <p:nvPr/>
        </p:nvSpPr>
        <p:spPr>
          <a:xfrm>
            <a:off x="539552" y="1213009"/>
            <a:ext cx="7920880" cy="4093428"/>
          </a:xfrm>
          <a:prstGeom prst="rect">
            <a:avLst/>
          </a:prstGeom>
        </p:spPr>
        <p:txBody>
          <a:bodyPr wrap="square">
            <a:spAutoFit/>
          </a:bodyPr>
          <a:lstStyle/>
          <a:p>
            <a:pPr marL="354013" lvl="1" indent="-246888" algn="just">
              <a:buClr>
                <a:srgbClr val="C00000"/>
              </a:buClr>
              <a:buFont typeface="Wingdings" pitchFamily="2" charset="2"/>
              <a:buChar char="Ø"/>
              <a:defRPr/>
            </a:pPr>
            <a:r>
              <a:rPr lang="tr-TR" sz="2000" b="1" dirty="0">
                <a:solidFill>
                  <a:srgbClr val="C00000"/>
                </a:solidFill>
              </a:rPr>
              <a:t>SOSYAL GÜVENLİK PRİMLERİ </a:t>
            </a:r>
          </a:p>
          <a:p>
            <a:pPr lvl="1">
              <a:defRPr/>
            </a:pPr>
            <a:endParaRPr lang="tr-TR" sz="2000" b="1" dirty="0">
              <a:solidFill>
                <a:srgbClr val="FF0000"/>
              </a:solidFill>
            </a:endParaRPr>
          </a:p>
          <a:p>
            <a:pPr marL="754380" lvl="1" indent="-342900">
              <a:buClr>
                <a:schemeClr val="tx1"/>
              </a:buClr>
              <a:buFont typeface="Wingdings" pitchFamily="2" charset="2"/>
              <a:buChar char="ü"/>
              <a:defRPr/>
            </a:pPr>
            <a:r>
              <a:rPr lang="tr-TR" sz="2000" b="1" dirty="0"/>
              <a:t>Sigorta primleri, topluluk ve işsizlik sigortası primleri </a:t>
            </a:r>
          </a:p>
          <a:p>
            <a:pPr marL="754380" lvl="1" indent="-342900">
              <a:buFont typeface="Wingdings" pitchFamily="2" charset="2"/>
              <a:buChar char="ü"/>
              <a:defRPr/>
            </a:pPr>
            <a:endParaRPr lang="tr-TR" sz="2000" b="1" dirty="0"/>
          </a:p>
          <a:p>
            <a:pPr marL="754380" lvl="1" indent="-342900">
              <a:buClr>
                <a:schemeClr val="tx1"/>
              </a:buClr>
              <a:buFont typeface="Wingdings" pitchFamily="2" charset="2"/>
              <a:buChar char="ü"/>
              <a:defRPr/>
            </a:pPr>
            <a:r>
              <a:rPr lang="tr-TR" sz="2000" b="1" dirty="0"/>
              <a:t>Sosyal güvenlik destek primi</a:t>
            </a:r>
          </a:p>
          <a:p>
            <a:pPr marL="754380" lvl="1" indent="-342900">
              <a:buClr>
                <a:schemeClr val="tx1"/>
              </a:buClr>
              <a:buFont typeface="Wingdings" pitchFamily="2" charset="2"/>
              <a:buChar char="ü"/>
              <a:defRPr/>
            </a:pPr>
            <a:endParaRPr lang="tr-TR" sz="2000" b="1" dirty="0"/>
          </a:p>
          <a:p>
            <a:pPr marL="754380" lvl="1" indent="-342900">
              <a:buClr>
                <a:schemeClr val="tx1"/>
              </a:buClr>
              <a:buFont typeface="Wingdings" pitchFamily="2" charset="2"/>
              <a:buChar char="ü"/>
              <a:defRPr/>
            </a:pPr>
            <a:r>
              <a:rPr lang="tr-TR" sz="2000" b="1" dirty="0"/>
              <a:t>Emeklilik keseneği ve kurum karşılığı</a:t>
            </a:r>
          </a:p>
          <a:p>
            <a:pPr marL="754380" lvl="1" indent="-342900">
              <a:buClr>
                <a:schemeClr val="tx1"/>
              </a:buClr>
              <a:buFont typeface="Wingdings" pitchFamily="2" charset="2"/>
              <a:buChar char="ü"/>
              <a:defRPr/>
            </a:pPr>
            <a:endParaRPr lang="tr-TR" sz="2000" b="1" dirty="0"/>
          </a:p>
          <a:p>
            <a:pPr marL="754380" lvl="1" indent="-342900">
              <a:buClr>
                <a:schemeClr val="tx1"/>
              </a:buClr>
              <a:buFont typeface="Wingdings" pitchFamily="2" charset="2"/>
              <a:buChar char="ü"/>
              <a:defRPr/>
            </a:pPr>
            <a:r>
              <a:rPr lang="tr-TR" sz="2000" b="1" dirty="0"/>
              <a:t>İdari para cezaları</a:t>
            </a:r>
          </a:p>
          <a:p>
            <a:pPr marL="754380" lvl="1" indent="-342900">
              <a:buClr>
                <a:schemeClr val="tx1"/>
              </a:buClr>
              <a:buFont typeface="Wingdings" pitchFamily="2" charset="2"/>
              <a:buChar char="ü"/>
              <a:defRPr/>
            </a:pPr>
            <a:endParaRPr lang="tr-TR" sz="2000" b="1" dirty="0"/>
          </a:p>
          <a:p>
            <a:pPr marL="754380" lvl="1" indent="-342900">
              <a:buClr>
                <a:schemeClr val="tx1"/>
              </a:buClr>
              <a:buFont typeface="Wingdings" pitchFamily="2" charset="2"/>
              <a:buChar char="ü"/>
              <a:defRPr/>
            </a:pPr>
            <a:r>
              <a:rPr lang="tr-TR" sz="2000" b="1" dirty="0"/>
              <a:t>Gecikme cezaları, faiz ve zamları</a:t>
            </a:r>
          </a:p>
          <a:p>
            <a:pPr marL="658368" lvl="1" indent="-246888">
              <a:buClr>
                <a:schemeClr val="tx1"/>
              </a:buClr>
              <a:buFont typeface="Wingdings" pitchFamily="2" charset="2"/>
              <a:buChar char="Ø"/>
              <a:defRPr/>
            </a:pPr>
            <a:endParaRPr lang="tr-TR" sz="2000" b="1" dirty="0"/>
          </a:p>
          <a:p>
            <a:pPr lvl="1">
              <a:defRPr/>
            </a:pPr>
            <a:r>
              <a:rPr lang="tr-TR" sz="2000" b="1" dirty="0"/>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725" y="3643314"/>
            <a:ext cx="3857275" cy="189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31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Köşeleri Yuvarlanmış Dikdörtgen Belirtme Çizgisi 13"/>
          <p:cNvSpPr/>
          <p:nvPr/>
        </p:nvSpPr>
        <p:spPr>
          <a:xfrm>
            <a:off x="0" y="6497960"/>
            <a:ext cx="576063" cy="360040"/>
          </a:xfrm>
          <a:prstGeom prst="wedgeRoundRectCallout">
            <a:avLst>
              <a:gd name="adj1" fmla="val -39730"/>
              <a:gd name="adj2" fmla="val 95758"/>
              <a:gd name="adj3" fmla="val 16667"/>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tr-TR" dirty="0">
              <a:solidFill>
                <a:prstClr val="white"/>
              </a:solidFill>
            </a:endParaRPr>
          </a:p>
        </p:txBody>
      </p:sp>
      <p:sp>
        <p:nvSpPr>
          <p:cNvPr id="3" name="Slayt Numarası Yer Tutucusu 2"/>
          <p:cNvSpPr>
            <a:spLocks noGrp="1"/>
          </p:cNvSpPr>
          <p:nvPr>
            <p:ph type="sldNum" sz="quarter" idx="12"/>
          </p:nvPr>
        </p:nvSpPr>
        <p:spPr>
          <a:xfrm>
            <a:off x="6012160" y="6141937"/>
            <a:ext cx="2133600" cy="365125"/>
          </a:xfrm>
        </p:spPr>
        <p:txBody>
          <a:bodyPr/>
          <a:lstStyle/>
          <a:p>
            <a:fld id="{F302176B-0E47-46AC-8F43-DAB4B8A37D06}" type="slidenum">
              <a:rPr lang="tr-TR" smtClean="0">
                <a:solidFill>
                  <a:prstClr val="black">
                    <a:tint val="75000"/>
                  </a:prstClr>
                </a:solidFill>
              </a:rPr>
              <a:pPr/>
              <a:t>9</a:t>
            </a:fld>
            <a:endParaRPr lang="tr-TR" dirty="0">
              <a:solidFill>
                <a:prstClr val="black">
                  <a:tint val="75000"/>
                </a:prstClr>
              </a:solidFill>
            </a:endParaRPr>
          </a:p>
        </p:txBody>
      </p:sp>
      <p:sp>
        <p:nvSpPr>
          <p:cNvPr id="5" name="Rectangle 3"/>
          <p:cNvSpPr txBox="1">
            <a:spLocks noChangeArrowheads="1"/>
          </p:cNvSpPr>
          <p:nvPr/>
        </p:nvSpPr>
        <p:spPr>
          <a:xfrm>
            <a:off x="539552" y="908720"/>
            <a:ext cx="8280920"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15975" lvl="2" indent="-285750" algn="l">
              <a:buClr>
                <a:schemeClr val="tx1"/>
              </a:buClr>
              <a:buFont typeface="Wingdings" pitchFamily="2" charset="2"/>
              <a:buChar char="Ø"/>
              <a:defRPr/>
            </a:pPr>
            <a:endParaRPr lang="tr-TR" sz="1600" b="1" dirty="0">
              <a:solidFill>
                <a:schemeClr val="tx1"/>
              </a:solidFill>
            </a:endParaRPr>
          </a:p>
          <a:p>
            <a:pPr marL="452437" indent="-342900" algn="l">
              <a:lnSpc>
                <a:spcPct val="90000"/>
              </a:lnSpc>
              <a:buClr>
                <a:schemeClr val="accent2"/>
              </a:buClr>
              <a:buFont typeface="Wingdings" pitchFamily="2" charset="2"/>
              <a:buChar char="Ø"/>
              <a:defRPr/>
            </a:pPr>
            <a:r>
              <a:rPr lang="tr-TR" altLang="tr-TR" sz="2000" b="1" dirty="0">
                <a:solidFill>
                  <a:srgbClr val="C00000"/>
                </a:solidFill>
              </a:rPr>
              <a:t>Tarım ve Orman Bakanlığınca;</a:t>
            </a:r>
            <a:br>
              <a:rPr lang="tr-TR" altLang="tr-TR" sz="2000" b="1" dirty="0">
                <a:solidFill>
                  <a:schemeClr val="accent4"/>
                </a:solidFill>
                <a:latin typeface="Calibri" pitchFamily="34" charset="0"/>
                <a:ea typeface="Calibri" pitchFamily="34" charset="0"/>
                <a:cs typeface="Calibri" pitchFamily="34" charset="0"/>
              </a:rPr>
            </a:br>
            <a:endParaRPr lang="tr-TR" altLang="tr-TR" sz="2000" b="1" dirty="0">
              <a:solidFill>
                <a:schemeClr val="accent4"/>
              </a:solidFill>
              <a:latin typeface="Calibri" pitchFamily="34" charset="0"/>
              <a:ea typeface="Calibri" pitchFamily="34" charset="0"/>
              <a:cs typeface="Calibri" pitchFamily="34" charset="0"/>
            </a:endParaRPr>
          </a:p>
          <a:p>
            <a:pPr marL="800100" lvl="1" indent="-342900" algn="l">
              <a:lnSpc>
                <a:spcPct val="90000"/>
              </a:lnSpc>
              <a:buFont typeface="Wingdings" pitchFamily="2" charset="2"/>
              <a:buChar char="ü"/>
              <a:defRPr/>
            </a:pPr>
            <a:r>
              <a:rPr lang="tr-TR" altLang="tr-TR" sz="2000" b="1" dirty="0">
                <a:solidFill>
                  <a:schemeClr val="tx1"/>
                </a:solidFill>
              </a:rPr>
              <a:t>Tarımsal amaçlı kooperatiflere </a:t>
            </a:r>
          </a:p>
          <a:p>
            <a:pPr marL="800100" lvl="1" indent="-342900" algn="l">
              <a:lnSpc>
                <a:spcPct val="90000"/>
              </a:lnSpc>
              <a:buFont typeface="Wingdings" pitchFamily="2" charset="2"/>
              <a:buChar char="ü"/>
              <a:defRPr/>
            </a:pPr>
            <a:r>
              <a:rPr lang="tr-TR" altLang="tr-TR" sz="2000" b="1" dirty="0">
                <a:solidFill>
                  <a:schemeClr val="tx1"/>
                </a:solidFill>
              </a:rPr>
              <a:t>Bu kooperatiflerin ortaklarına </a:t>
            </a:r>
          </a:p>
          <a:p>
            <a:pPr marL="411162" lvl="1" algn="l">
              <a:lnSpc>
                <a:spcPct val="90000"/>
              </a:lnSpc>
              <a:defRPr/>
            </a:pPr>
            <a:r>
              <a:rPr lang="tr-TR" altLang="tr-TR" sz="2000" b="1" dirty="0">
                <a:solidFill>
                  <a:schemeClr val="tx1"/>
                </a:solidFill>
              </a:rPr>
              <a:t>   kullandırılan kredi alacakları</a:t>
            </a:r>
          </a:p>
          <a:p>
            <a:pPr marL="815975" lvl="2" indent="-285750" algn="l">
              <a:buClr>
                <a:schemeClr val="tx1"/>
              </a:buClr>
              <a:buFont typeface="Wingdings" pitchFamily="2" charset="2"/>
              <a:buChar char="Ø"/>
              <a:defRPr/>
            </a:pPr>
            <a:endParaRPr lang="tr-TR" sz="1600" b="1" dirty="0">
              <a:solidFill>
                <a:schemeClr val="tx1"/>
              </a:solidFill>
            </a:endParaRPr>
          </a:p>
          <a:p>
            <a:pPr marL="452437" indent="-342900" algn="l">
              <a:lnSpc>
                <a:spcPct val="90000"/>
              </a:lnSpc>
              <a:buClr>
                <a:schemeClr val="accent2"/>
              </a:buClr>
              <a:buFont typeface="Wingdings" pitchFamily="2" charset="2"/>
              <a:buChar char="Ø"/>
              <a:defRPr/>
            </a:pPr>
            <a:r>
              <a:rPr lang="tr-TR" altLang="tr-TR" sz="2000" b="1" dirty="0">
                <a:solidFill>
                  <a:srgbClr val="C00000"/>
                </a:solidFill>
              </a:rPr>
              <a:t>Orman Genel Müdürlüğünce;</a:t>
            </a:r>
          </a:p>
          <a:p>
            <a:pPr marL="909637" lvl="1" indent="-342900" algn="l">
              <a:lnSpc>
                <a:spcPct val="90000"/>
              </a:lnSpc>
              <a:buFont typeface="Wingdings" panose="05000000000000000000" pitchFamily="2" charset="2"/>
              <a:buChar char="ü"/>
              <a:defRPr/>
            </a:pPr>
            <a:r>
              <a:rPr lang="tr-TR" altLang="tr-TR" sz="2000" b="1" dirty="0">
                <a:solidFill>
                  <a:schemeClr val="tx1"/>
                </a:solidFill>
              </a:rPr>
              <a:t>Orman köylülerince oluşturulan kooperatiflere </a:t>
            </a:r>
          </a:p>
          <a:p>
            <a:pPr marL="566737" lvl="1" algn="l">
              <a:lnSpc>
                <a:spcPct val="90000"/>
              </a:lnSpc>
              <a:buClr>
                <a:schemeClr val="accent2"/>
              </a:buClr>
              <a:defRPr/>
            </a:pPr>
            <a:r>
              <a:rPr lang="tr-TR" altLang="tr-TR" sz="1800" b="1" dirty="0">
                <a:solidFill>
                  <a:schemeClr val="tx1"/>
                </a:solidFill>
              </a:rPr>
              <a:t>kullandırılan kredi alacakları</a:t>
            </a:r>
          </a:p>
          <a:p>
            <a:pPr marL="411162" lvl="1" algn="l">
              <a:lnSpc>
                <a:spcPct val="90000"/>
              </a:lnSpc>
              <a:defRPr/>
            </a:pPr>
            <a:endParaRPr lang="tr-TR" altLang="tr-TR" sz="2000" b="1" dirty="0">
              <a:solidFill>
                <a:schemeClr val="tx1"/>
              </a:solidFill>
            </a:endParaRPr>
          </a:p>
          <a:p>
            <a:pPr marL="519113" lvl="1" indent="-342900" algn="l">
              <a:lnSpc>
                <a:spcPct val="90000"/>
              </a:lnSpc>
              <a:buClr>
                <a:schemeClr val="accent2"/>
              </a:buClr>
              <a:buFont typeface="Wingdings" pitchFamily="2" charset="2"/>
              <a:buChar char="Ø"/>
              <a:defRPr/>
            </a:pPr>
            <a:r>
              <a:rPr lang="tr-TR" altLang="tr-TR" sz="2000" b="1" dirty="0">
                <a:solidFill>
                  <a:srgbClr val="C00000"/>
                </a:solidFill>
              </a:rPr>
              <a:t>Sanayi ve Teknoloji Bakanlığınca;</a:t>
            </a:r>
          </a:p>
          <a:p>
            <a:pPr marL="411162" lvl="1" algn="l">
              <a:lnSpc>
                <a:spcPct val="90000"/>
              </a:lnSpc>
              <a:defRPr/>
            </a:pPr>
            <a:endParaRPr lang="tr-TR" altLang="tr-TR" sz="2000" b="1" dirty="0">
              <a:solidFill>
                <a:schemeClr val="accent4"/>
              </a:solidFill>
            </a:endParaRPr>
          </a:p>
          <a:p>
            <a:pPr marL="882650" lvl="2" indent="-342900" algn="l">
              <a:lnSpc>
                <a:spcPct val="90000"/>
              </a:lnSpc>
              <a:buFont typeface="Wingdings" pitchFamily="2" charset="2"/>
              <a:buChar char="ü"/>
              <a:defRPr/>
            </a:pPr>
            <a:r>
              <a:rPr lang="tr-TR" altLang="tr-TR" sz="2000" b="1" dirty="0">
                <a:solidFill>
                  <a:schemeClr val="tx1"/>
                </a:solidFill>
              </a:rPr>
              <a:t>Organize sanayi bölgelerine </a:t>
            </a:r>
          </a:p>
          <a:p>
            <a:pPr marL="882650" lvl="2" indent="-342900" algn="l">
              <a:lnSpc>
                <a:spcPct val="90000"/>
              </a:lnSpc>
              <a:buFont typeface="Wingdings" pitchFamily="2" charset="2"/>
              <a:buChar char="ü"/>
              <a:defRPr/>
            </a:pPr>
            <a:r>
              <a:rPr lang="tr-TR" altLang="tr-TR" sz="2000" b="1" dirty="0">
                <a:solidFill>
                  <a:schemeClr val="tx1"/>
                </a:solidFill>
              </a:rPr>
              <a:t>Sanayi sitesi yapı kooperatiflerine </a:t>
            </a:r>
          </a:p>
          <a:p>
            <a:pPr marL="539750" lvl="2" algn="l">
              <a:lnSpc>
                <a:spcPct val="90000"/>
              </a:lnSpc>
              <a:defRPr/>
            </a:pPr>
            <a:r>
              <a:rPr lang="tr-TR" altLang="tr-TR" sz="2000" b="1" dirty="0">
                <a:solidFill>
                  <a:schemeClr val="tx1"/>
                </a:solidFill>
              </a:rPr>
              <a:t>  kullandırılan kredi alacakları</a:t>
            </a:r>
          </a:p>
          <a:p>
            <a:pPr marL="539750" lvl="2" algn="l">
              <a:lnSpc>
                <a:spcPct val="90000"/>
              </a:lnSpc>
              <a:defRPr/>
            </a:pPr>
            <a:endParaRPr lang="tr-TR" altLang="tr-TR" sz="2000" b="1" dirty="0">
              <a:solidFill>
                <a:schemeClr val="tx1"/>
              </a:solidFill>
            </a:endParaRPr>
          </a:p>
        </p:txBody>
      </p:sp>
      <p:sp>
        <p:nvSpPr>
          <p:cNvPr id="10" name="9 Dikdörtgen"/>
          <p:cNvSpPr/>
          <p:nvPr/>
        </p:nvSpPr>
        <p:spPr>
          <a:xfrm>
            <a:off x="1939769" y="0"/>
            <a:ext cx="5452519" cy="584775"/>
          </a:xfrm>
          <a:prstGeom prst="rect">
            <a:avLst/>
          </a:prstGeom>
        </p:spPr>
        <p:txBody>
          <a:bodyPr wrap="none">
            <a:spAutoFit/>
          </a:bodyPr>
          <a:lstStyle/>
          <a:p>
            <a:pPr lvl="0" algn="ctr">
              <a:spcBef>
                <a:spcPct val="0"/>
              </a:spcBef>
              <a:defRPr/>
            </a:pPr>
            <a:r>
              <a:rPr lang="tr-TR" altLang="tr-TR" sz="3200" b="1" dirty="0">
                <a:solidFill>
                  <a:schemeClr val="bg1"/>
                </a:solidFill>
              </a:rPr>
              <a:t>KAPSAM (VI): Alacak Türleri (5)</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366" y="980728"/>
            <a:ext cx="3781844" cy="2016224"/>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4293096"/>
            <a:ext cx="1729029" cy="1729029"/>
          </a:xfrm>
          <a:prstGeom prst="rect">
            <a:avLst/>
          </a:prstGeom>
        </p:spPr>
      </p:pic>
    </p:spTree>
    <p:extLst>
      <p:ext uri="{BB962C8B-B14F-4D97-AF65-F5344CB8AC3E}">
        <p14:creationId xmlns:p14="http://schemas.microsoft.com/office/powerpoint/2010/main" val="2917958332"/>
      </p:ext>
    </p:extLst>
  </p:cSld>
  <p:clrMapOvr>
    <a:masterClrMapping/>
  </p:clrMapOvr>
</p:sld>
</file>

<file path=ppt/theme/theme1.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12696</TotalTime>
  <Words>4736</Words>
  <Application>Microsoft Office PowerPoint</Application>
  <PresentationFormat>Ekran Gösterisi (4:3)</PresentationFormat>
  <Paragraphs>779</Paragraphs>
  <Slides>56</Slides>
  <Notes>54</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56</vt:i4>
      </vt:variant>
    </vt:vector>
  </HeadingPairs>
  <TitlesOfParts>
    <vt:vector size="66" baseType="lpstr">
      <vt:lpstr>Arial</vt:lpstr>
      <vt:lpstr>Arial Black</vt:lpstr>
      <vt:lpstr>Calibri</vt:lpstr>
      <vt:lpstr>Georgia</vt:lpstr>
      <vt:lpstr>Open Sans</vt:lpstr>
      <vt:lpstr>Palatino Linotype</vt:lpstr>
      <vt:lpstr>Wingdings</vt:lpstr>
      <vt:lpstr>Wingdings 2</vt:lpstr>
      <vt:lpstr>5_Ofis Teması</vt:lpstr>
      <vt:lpstr>9_Ofis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GELİR VERGİSİ KANUNU TASARISI</dc:title>
  <dc:creator>unaltayyan</dc:creator>
  <cp:lastModifiedBy>asuman güven</cp:lastModifiedBy>
  <cp:revision>1101</cp:revision>
  <cp:lastPrinted>2017-04-26T13:42:19Z</cp:lastPrinted>
  <dcterms:created xsi:type="dcterms:W3CDTF">2012-06-06T12:04:56Z</dcterms:created>
  <dcterms:modified xsi:type="dcterms:W3CDTF">2020-11-30T09:15:11Z</dcterms:modified>
</cp:coreProperties>
</file>