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27.jpg" ContentType="image/jpg"/>
  <Override PartName="/ppt/media/image28.jpg" ContentType="image/jpg"/>
  <Override PartName="/ppt/media/image29.jpg" ContentType="image/jpg"/>
  <Override PartName="/ppt/media/image34.jpg" ContentType="image/jpg"/>
  <Override PartName="/ppt/media/image35.jpg" ContentType="image/jpg"/>
  <Override PartName="/ppt/media/image36.jpg" ContentType="image/jpg"/>
  <Override PartName="/ppt/media/image37.jpg" ContentType="image/jp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63.jpg" ContentType="image/jpg"/>
  <Override PartName="/ppt/media/image64.jpg" ContentType="image/jpg"/>
  <Override PartName="/ppt/media/image65.jpg" ContentType="image/jpg"/>
  <Override PartName="/ppt/media/image66.jpg" ContentType="image/jpg"/>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1.jpg" ContentType="image/jpg"/>
  <Override PartName="/ppt/media/image82.jpg" ContentType="image/jpg"/>
  <Override PartName="/ppt/media/image83.jpg" ContentType="image/jpg"/>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2" r:id="rId4"/>
    <p:sldId id="316" r:id="rId5"/>
    <p:sldId id="291" r:id="rId6"/>
    <p:sldId id="282" r:id="rId7"/>
    <p:sldId id="283" r:id="rId8"/>
    <p:sldId id="257" r:id="rId9"/>
    <p:sldId id="281" r:id="rId10"/>
    <p:sldId id="259" r:id="rId11"/>
    <p:sldId id="260" r:id="rId12"/>
    <p:sldId id="258" r:id="rId13"/>
    <p:sldId id="261" r:id="rId14"/>
    <p:sldId id="262" r:id="rId15"/>
    <p:sldId id="263" r:id="rId16"/>
    <p:sldId id="265" r:id="rId17"/>
    <p:sldId id="264" r:id="rId18"/>
    <p:sldId id="266" r:id="rId19"/>
    <p:sldId id="314" r:id="rId20"/>
    <p:sldId id="267" r:id="rId21"/>
    <p:sldId id="317" r:id="rId22"/>
    <p:sldId id="268" r:id="rId23"/>
    <p:sldId id="269" r:id="rId24"/>
    <p:sldId id="270" r:id="rId25"/>
    <p:sldId id="271" r:id="rId26"/>
    <p:sldId id="272" r:id="rId27"/>
    <p:sldId id="289" r:id="rId28"/>
    <p:sldId id="298" r:id="rId29"/>
    <p:sldId id="297" r:id="rId30"/>
    <p:sldId id="305" r:id="rId31"/>
    <p:sldId id="296" r:id="rId32"/>
    <p:sldId id="294" r:id="rId33"/>
    <p:sldId id="306" r:id="rId34"/>
    <p:sldId id="307" r:id="rId35"/>
    <p:sldId id="295" r:id="rId36"/>
    <p:sldId id="308" r:id="rId37"/>
    <p:sldId id="309" r:id="rId38"/>
    <p:sldId id="293" r:id="rId39"/>
    <p:sldId id="299" r:id="rId40"/>
    <p:sldId id="300" r:id="rId41"/>
    <p:sldId id="304" r:id="rId42"/>
    <p:sldId id="310" r:id="rId43"/>
    <p:sldId id="313" r:id="rId44"/>
    <p:sldId id="312" r:id="rId45"/>
    <p:sldId id="315" r:id="rId46"/>
    <p:sldId id="273" r:id="rId4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00"/>
    <a:srgbClr val="65B6FF"/>
    <a:srgbClr val="70A525"/>
    <a:srgbClr val="76C5EF"/>
    <a:srgbClr val="D72317"/>
    <a:srgbClr val="FEA022"/>
    <a:srgbClr val="00ABBD"/>
    <a:srgbClr val="0041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jpg"/></Relationships>
</file>

<file path=ppt/diagrams/_rels/data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image" Target="../media/image70.jpeg"/></Relationships>
</file>

<file path=ppt/diagrams/_rels/data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72.jpeg"/></Relationships>
</file>

<file path=ppt/diagrams/_rels/data12.xml.rels><?xml version="1.0" encoding="UTF-8" standalone="yes"?>
<Relationships xmlns="http://schemas.openxmlformats.org/package/2006/relationships"><Relationship Id="rId1" Type="http://schemas.openxmlformats.org/officeDocument/2006/relationships/image" Target="../media/image74.jpeg"/></Relationships>
</file>

<file path=ppt/diagrams/_rels/data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diagrams/_rels/data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ata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ata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ata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 Id="rId4" Type="http://schemas.openxmlformats.org/officeDocument/2006/relationships/image" Target="../media/image62.jpeg"/></Relationships>
</file>

<file path=ppt/diagrams/_rels/data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image" Target="../media/image6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jpg"/></Relationships>
</file>

<file path=ppt/diagrams/_rels/drawing1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image" Target="../media/image70.jpeg"/></Relationships>
</file>

<file path=ppt/diagrams/_rels/drawing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72.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74.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 Id="rId4" Type="http://schemas.openxmlformats.org/officeDocument/2006/relationships/image" Target="../media/image6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image" Target="../media/image6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C8FE0-99F9-4755-B7A5-6CAD504198AC}" type="doc">
      <dgm:prSet loTypeId="urn:microsoft.com/office/officeart/2005/8/layout/vList3" loCatId="list" qsTypeId="urn:microsoft.com/office/officeart/2005/8/quickstyle/3d2" qsCatId="3D" csTypeId="urn:microsoft.com/office/officeart/2005/8/colors/accent1_2" csCatId="accent1" phldr="1"/>
      <dgm:spPr/>
      <dgm:t>
        <a:bodyPr/>
        <a:lstStyle/>
        <a:p>
          <a:endParaRPr lang="tr-TR"/>
        </a:p>
      </dgm:t>
    </dgm:pt>
    <dgm:pt modelId="{65945811-4069-4F3C-B532-D4C13189A971}">
      <dgm:prSet/>
      <dgm:spPr/>
      <dgm:t>
        <a:bodyPr/>
        <a:lstStyle/>
        <a:p>
          <a:pPr rtl="0"/>
          <a:r>
            <a:rPr lang="tr-TR" b="1"/>
            <a:t>Süt Üreten Tarımsal İşletmeler</a:t>
          </a:r>
          <a:endParaRPr lang="tr-TR"/>
        </a:p>
      </dgm:t>
    </dgm:pt>
    <dgm:pt modelId="{C5300D29-D12C-4DA7-B30D-EFF480711D95}" type="parTrans" cxnId="{D4BDF652-D7AE-45D4-90C8-FA4654879483}">
      <dgm:prSet/>
      <dgm:spPr/>
      <dgm:t>
        <a:bodyPr/>
        <a:lstStyle/>
        <a:p>
          <a:endParaRPr lang="tr-TR"/>
        </a:p>
      </dgm:t>
    </dgm:pt>
    <dgm:pt modelId="{386EAC5E-FC24-4190-9FDC-4CE392A4DFC8}" type="sibTrans" cxnId="{D4BDF652-D7AE-45D4-90C8-FA4654879483}">
      <dgm:prSet/>
      <dgm:spPr/>
      <dgm:t>
        <a:bodyPr/>
        <a:lstStyle/>
        <a:p>
          <a:endParaRPr lang="tr-TR"/>
        </a:p>
      </dgm:t>
    </dgm:pt>
    <dgm:pt modelId="{8DC21026-FB44-408D-8DD0-CD89622DD850}">
      <dgm:prSet/>
      <dgm:spPr/>
      <dgm:t>
        <a:bodyPr/>
        <a:lstStyle/>
        <a:p>
          <a:pPr rtl="0"/>
          <a:r>
            <a:rPr lang="tr-TR" b="1"/>
            <a:t>Kırmızı Et Üreten Tarımsal İşletmeler</a:t>
          </a:r>
          <a:endParaRPr lang="tr-TR"/>
        </a:p>
      </dgm:t>
    </dgm:pt>
    <dgm:pt modelId="{796CEC7C-C9C3-41B2-96C0-0E4E953DB98F}" type="parTrans" cxnId="{06BEDF03-AA57-4103-A71C-06608CAE78A5}">
      <dgm:prSet/>
      <dgm:spPr/>
      <dgm:t>
        <a:bodyPr/>
        <a:lstStyle/>
        <a:p>
          <a:endParaRPr lang="tr-TR"/>
        </a:p>
      </dgm:t>
    </dgm:pt>
    <dgm:pt modelId="{D08C8817-0550-46B1-B509-E92A48BC9E88}" type="sibTrans" cxnId="{06BEDF03-AA57-4103-A71C-06608CAE78A5}">
      <dgm:prSet/>
      <dgm:spPr/>
      <dgm:t>
        <a:bodyPr/>
        <a:lstStyle/>
        <a:p>
          <a:endParaRPr lang="tr-TR"/>
        </a:p>
      </dgm:t>
    </dgm:pt>
    <dgm:pt modelId="{E5FAD04A-1FC0-4238-B7A2-C94A73BF243E}">
      <dgm:prSet/>
      <dgm:spPr/>
      <dgm:t>
        <a:bodyPr/>
        <a:lstStyle/>
        <a:p>
          <a:pPr rtl="0"/>
          <a:r>
            <a:rPr lang="tr-TR" b="1" dirty="0"/>
            <a:t>Kanatlı Eti Üreten Tarımsal İşletmeler</a:t>
          </a:r>
          <a:endParaRPr lang="tr-TR" dirty="0"/>
        </a:p>
      </dgm:t>
    </dgm:pt>
    <dgm:pt modelId="{CB8C66C9-035D-4766-B16C-56F5ADAD30A2}" type="parTrans" cxnId="{38E9E521-7C43-4B6A-9B65-B38891E89D1D}">
      <dgm:prSet/>
      <dgm:spPr/>
      <dgm:t>
        <a:bodyPr/>
        <a:lstStyle/>
        <a:p>
          <a:endParaRPr lang="tr-TR"/>
        </a:p>
      </dgm:t>
    </dgm:pt>
    <dgm:pt modelId="{328FBDAD-25B8-44F1-8831-39A909422707}" type="sibTrans" cxnId="{38E9E521-7C43-4B6A-9B65-B38891E89D1D}">
      <dgm:prSet/>
      <dgm:spPr/>
      <dgm:t>
        <a:bodyPr/>
        <a:lstStyle/>
        <a:p>
          <a:endParaRPr lang="tr-TR"/>
        </a:p>
      </dgm:t>
    </dgm:pt>
    <dgm:pt modelId="{1C8A018C-21DC-4EB1-B6FE-1939846B056B}">
      <dgm:prSet/>
      <dgm:spPr/>
      <dgm:t>
        <a:bodyPr/>
        <a:lstStyle/>
        <a:p>
          <a:pPr rtl="0"/>
          <a:r>
            <a:rPr lang="tr-TR" b="1"/>
            <a:t>Yumurta Tavukçuluğu</a:t>
          </a:r>
          <a:endParaRPr lang="tr-TR"/>
        </a:p>
      </dgm:t>
    </dgm:pt>
    <dgm:pt modelId="{EFDEC0CC-DF46-45F4-9EE1-B0B6691FB6F4}" type="parTrans" cxnId="{7F587247-AA9E-48C7-9A2B-74C23DF649C9}">
      <dgm:prSet/>
      <dgm:spPr/>
      <dgm:t>
        <a:bodyPr/>
        <a:lstStyle/>
        <a:p>
          <a:endParaRPr lang="tr-TR"/>
        </a:p>
      </dgm:t>
    </dgm:pt>
    <dgm:pt modelId="{0476F09F-4CE7-49C5-8370-739085E34CD9}" type="sibTrans" cxnId="{7F587247-AA9E-48C7-9A2B-74C23DF649C9}">
      <dgm:prSet/>
      <dgm:spPr/>
      <dgm:t>
        <a:bodyPr/>
        <a:lstStyle/>
        <a:p>
          <a:endParaRPr lang="tr-TR"/>
        </a:p>
      </dgm:t>
    </dgm:pt>
    <dgm:pt modelId="{B02A31BA-40E2-4962-9905-DBD310F41AE4}" type="pres">
      <dgm:prSet presAssocID="{772C8FE0-99F9-4755-B7A5-6CAD504198AC}" presName="linearFlow" presStyleCnt="0">
        <dgm:presLayoutVars>
          <dgm:dir/>
          <dgm:resizeHandles val="exact"/>
        </dgm:presLayoutVars>
      </dgm:prSet>
      <dgm:spPr/>
      <dgm:t>
        <a:bodyPr/>
        <a:lstStyle/>
        <a:p>
          <a:endParaRPr lang="tr-TR"/>
        </a:p>
      </dgm:t>
    </dgm:pt>
    <dgm:pt modelId="{30A2A4FE-1F02-4A74-9D90-A7F86454D352}" type="pres">
      <dgm:prSet presAssocID="{65945811-4069-4F3C-B532-D4C13189A971}" presName="composite" presStyleCnt="0"/>
      <dgm:spPr/>
    </dgm:pt>
    <dgm:pt modelId="{92CF60B2-2CA9-4E35-8B43-5294F8F10AAF}" type="pres">
      <dgm:prSet presAssocID="{65945811-4069-4F3C-B532-D4C13189A971}" presName="imgShp" presStyleLbl="fgImgPlace1" presStyleIdx="0" presStyleCnt="4" custLinFactNeighborX="-6384" custLinFactNeighborY="248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8F089461-B584-4FED-B6F2-78C160C06923}" type="pres">
      <dgm:prSet presAssocID="{65945811-4069-4F3C-B532-D4C13189A971}" presName="txShp" presStyleLbl="node1" presStyleIdx="0" presStyleCnt="4">
        <dgm:presLayoutVars>
          <dgm:bulletEnabled val="1"/>
        </dgm:presLayoutVars>
      </dgm:prSet>
      <dgm:spPr/>
      <dgm:t>
        <a:bodyPr/>
        <a:lstStyle/>
        <a:p>
          <a:endParaRPr lang="tr-TR"/>
        </a:p>
      </dgm:t>
    </dgm:pt>
    <dgm:pt modelId="{9937FB45-BDAF-4184-98AB-1F29FE61A779}" type="pres">
      <dgm:prSet presAssocID="{386EAC5E-FC24-4190-9FDC-4CE392A4DFC8}" presName="spacing" presStyleCnt="0"/>
      <dgm:spPr/>
    </dgm:pt>
    <dgm:pt modelId="{5471265D-DF03-4DDE-AA9D-D38E84FF39B4}" type="pres">
      <dgm:prSet presAssocID="{8DC21026-FB44-408D-8DD0-CD89622DD850}" presName="composite" presStyleCnt="0"/>
      <dgm:spPr/>
    </dgm:pt>
    <dgm:pt modelId="{F62D222B-C0C6-4BF8-83B3-86CD5A1A9878}" type="pres">
      <dgm:prSet presAssocID="{8DC21026-FB44-408D-8DD0-CD89622DD850}"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8000" r="-48000"/>
          </a:stretch>
        </a:blipFill>
      </dgm:spPr>
    </dgm:pt>
    <dgm:pt modelId="{82D2770D-8839-40CA-9732-73C62156C802}" type="pres">
      <dgm:prSet presAssocID="{8DC21026-FB44-408D-8DD0-CD89622DD850}" presName="txShp" presStyleLbl="node1" presStyleIdx="1" presStyleCnt="4">
        <dgm:presLayoutVars>
          <dgm:bulletEnabled val="1"/>
        </dgm:presLayoutVars>
      </dgm:prSet>
      <dgm:spPr/>
      <dgm:t>
        <a:bodyPr/>
        <a:lstStyle/>
        <a:p>
          <a:endParaRPr lang="tr-TR"/>
        </a:p>
      </dgm:t>
    </dgm:pt>
    <dgm:pt modelId="{ED9CD045-ED2A-497E-BA23-28394AAD1CB0}" type="pres">
      <dgm:prSet presAssocID="{D08C8817-0550-46B1-B509-E92A48BC9E88}" presName="spacing" presStyleCnt="0"/>
      <dgm:spPr/>
    </dgm:pt>
    <dgm:pt modelId="{E3ED474C-AE19-4053-AA12-8D9E3FEED648}" type="pres">
      <dgm:prSet presAssocID="{E5FAD04A-1FC0-4238-B7A2-C94A73BF243E}" presName="composite" presStyleCnt="0"/>
      <dgm:spPr/>
    </dgm:pt>
    <dgm:pt modelId="{4E175776-9809-4525-B48F-4A58226D4942}" type="pres">
      <dgm:prSet presAssocID="{E5FAD04A-1FC0-4238-B7A2-C94A73BF243E}"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5189121C-DB72-45D0-863C-5AA407C17D51}" type="pres">
      <dgm:prSet presAssocID="{E5FAD04A-1FC0-4238-B7A2-C94A73BF243E}" presName="txShp" presStyleLbl="node1" presStyleIdx="2" presStyleCnt="4">
        <dgm:presLayoutVars>
          <dgm:bulletEnabled val="1"/>
        </dgm:presLayoutVars>
      </dgm:prSet>
      <dgm:spPr/>
      <dgm:t>
        <a:bodyPr/>
        <a:lstStyle/>
        <a:p>
          <a:endParaRPr lang="tr-TR"/>
        </a:p>
      </dgm:t>
    </dgm:pt>
    <dgm:pt modelId="{4A570575-CC0E-44A3-95A1-4A73254ED030}" type="pres">
      <dgm:prSet presAssocID="{328FBDAD-25B8-44F1-8831-39A909422707}" presName="spacing" presStyleCnt="0"/>
      <dgm:spPr/>
    </dgm:pt>
    <dgm:pt modelId="{B4BE7827-6176-4040-9B7C-B605F34DDEF2}" type="pres">
      <dgm:prSet presAssocID="{1C8A018C-21DC-4EB1-B6FE-1939846B056B}" presName="composite" presStyleCnt="0"/>
      <dgm:spPr/>
    </dgm:pt>
    <dgm:pt modelId="{16DFEA9D-85AE-48EE-8625-32CC0DCD4EAA}" type="pres">
      <dgm:prSet presAssocID="{1C8A018C-21DC-4EB1-B6FE-1939846B056B}" presName="imgShp" presStyleLbl="fgImgPlace1" presStyleIdx="3" presStyleCnt="4" custLinFactNeighborX="1691"/>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2D5F2A1A-9A24-4E9D-A041-CDDCA4B1EF69}" type="pres">
      <dgm:prSet presAssocID="{1C8A018C-21DC-4EB1-B6FE-1939846B056B}" presName="txShp" presStyleLbl="node1" presStyleIdx="3" presStyleCnt="4">
        <dgm:presLayoutVars>
          <dgm:bulletEnabled val="1"/>
        </dgm:presLayoutVars>
      </dgm:prSet>
      <dgm:spPr/>
      <dgm:t>
        <a:bodyPr/>
        <a:lstStyle/>
        <a:p>
          <a:endParaRPr lang="tr-TR"/>
        </a:p>
      </dgm:t>
    </dgm:pt>
  </dgm:ptLst>
  <dgm:cxnLst>
    <dgm:cxn modelId="{8AC005D9-B00E-49AB-A987-1059F6B8EA80}" type="presOf" srcId="{E5FAD04A-1FC0-4238-B7A2-C94A73BF243E}" destId="{5189121C-DB72-45D0-863C-5AA407C17D51}" srcOrd="0" destOrd="0" presId="urn:microsoft.com/office/officeart/2005/8/layout/vList3"/>
    <dgm:cxn modelId="{382F4391-B8E4-406F-A345-6D590002AA6D}" type="presOf" srcId="{8DC21026-FB44-408D-8DD0-CD89622DD850}" destId="{82D2770D-8839-40CA-9732-73C62156C802}" srcOrd="0" destOrd="0" presId="urn:microsoft.com/office/officeart/2005/8/layout/vList3"/>
    <dgm:cxn modelId="{253E525E-E97E-4756-81E6-A279FD664FF9}" type="presOf" srcId="{65945811-4069-4F3C-B532-D4C13189A971}" destId="{8F089461-B584-4FED-B6F2-78C160C06923}" srcOrd="0" destOrd="0" presId="urn:microsoft.com/office/officeart/2005/8/layout/vList3"/>
    <dgm:cxn modelId="{06BEDF03-AA57-4103-A71C-06608CAE78A5}" srcId="{772C8FE0-99F9-4755-B7A5-6CAD504198AC}" destId="{8DC21026-FB44-408D-8DD0-CD89622DD850}" srcOrd="1" destOrd="0" parTransId="{796CEC7C-C9C3-41B2-96C0-0E4E953DB98F}" sibTransId="{D08C8817-0550-46B1-B509-E92A48BC9E88}"/>
    <dgm:cxn modelId="{04AD90CB-AD60-457F-A6CF-B9C9DDCC33A1}" type="presOf" srcId="{772C8FE0-99F9-4755-B7A5-6CAD504198AC}" destId="{B02A31BA-40E2-4962-9905-DBD310F41AE4}" srcOrd="0" destOrd="0" presId="urn:microsoft.com/office/officeart/2005/8/layout/vList3"/>
    <dgm:cxn modelId="{38E9E521-7C43-4B6A-9B65-B38891E89D1D}" srcId="{772C8FE0-99F9-4755-B7A5-6CAD504198AC}" destId="{E5FAD04A-1FC0-4238-B7A2-C94A73BF243E}" srcOrd="2" destOrd="0" parTransId="{CB8C66C9-035D-4766-B16C-56F5ADAD30A2}" sibTransId="{328FBDAD-25B8-44F1-8831-39A909422707}"/>
    <dgm:cxn modelId="{D4BDF652-D7AE-45D4-90C8-FA4654879483}" srcId="{772C8FE0-99F9-4755-B7A5-6CAD504198AC}" destId="{65945811-4069-4F3C-B532-D4C13189A971}" srcOrd="0" destOrd="0" parTransId="{C5300D29-D12C-4DA7-B30D-EFF480711D95}" sibTransId="{386EAC5E-FC24-4190-9FDC-4CE392A4DFC8}"/>
    <dgm:cxn modelId="{4B969F89-F470-4089-BB44-1DF247708F5F}" type="presOf" srcId="{1C8A018C-21DC-4EB1-B6FE-1939846B056B}" destId="{2D5F2A1A-9A24-4E9D-A041-CDDCA4B1EF69}" srcOrd="0" destOrd="0" presId="urn:microsoft.com/office/officeart/2005/8/layout/vList3"/>
    <dgm:cxn modelId="{7F587247-AA9E-48C7-9A2B-74C23DF649C9}" srcId="{772C8FE0-99F9-4755-B7A5-6CAD504198AC}" destId="{1C8A018C-21DC-4EB1-B6FE-1939846B056B}" srcOrd="3" destOrd="0" parTransId="{EFDEC0CC-DF46-45F4-9EE1-B0B6691FB6F4}" sibTransId="{0476F09F-4CE7-49C5-8370-739085E34CD9}"/>
    <dgm:cxn modelId="{912DF691-A61E-435E-9246-33DCDE43DA92}" type="presParOf" srcId="{B02A31BA-40E2-4962-9905-DBD310F41AE4}" destId="{30A2A4FE-1F02-4A74-9D90-A7F86454D352}" srcOrd="0" destOrd="0" presId="urn:microsoft.com/office/officeart/2005/8/layout/vList3"/>
    <dgm:cxn modelId="{A0B16568-4E44-416E-8AEE-03CA0BED534E}" type="presParOf" srcId="{30A2A4FE-1F02-4A74-9D90-A7F86454D352}" destId="{92CF60B2-2CA9-4E35-8B43-5294F8F10AAF}" srcOrd="0" destOrd="0" presId="urn:microsoft.com/office/officeart/2005/8/layout/vList3"/>
    <dgm:cxn modelId="{E695D1F3-259A-4CFC-ACD2-AA6619D79E21}" type="presParOf" srcId="{30A2A4FE-1F02-4A74-9D90-A7F86454D352}" destId="{8F089461-B584-4FED-B6F2-78C160C06923}" srcOrd="1" destOrd="0" presId="urn:microsoft.com/office/officeart/2005/8/layout/vList3"/>
    <dgm:cxn modelId="{8F6BE54F-8066-4BBA-B204-05E3CAE307AA}" type="presParOf" srcId="{B02A31BA-40E2-4962-9905-DBD310F41AE4}" destId="{9937FB45-BDAF-4184-98AB-1F29FE61A779}" srcOrd="1" destOrd="0" presId="urn:microsoft.com/office/officeart/2005/8/layout/vList3"/>
    <dgm:cxn modelId="{8A3C7699-B532-4C02-9DED-51662AE60654}" type="presParOf" srcId="{B02A31BA-40E2-4962-9905-DBD310F41AE4}" destId="{5471265D-DF03-4DDE-AA9D-D38E84FF39B4}" srcOrd="2" destOrd="0" presId="urn:microsoft.com/office/officeart/2005/8/layout/vList3"/>
    <dgm:cxn modelId="{14C60EE8-126E-4C48-9D4E-76E7275484BA}" type="presParOf" srcId="{5471265D-DF03-4DDE-AA9D-D38E84FF39B4}" destId="{F62D222B-C0C6-4BF8-83B3-86CD5A1A9878}" srcOrd="0" destOrd="0" presId="urn:microsoft.com/office/officeart/2005/8/layout/vList3"/>
    <dgm:cxn modelId="{3BB3AE50-131F-487B-9036-3DD733A1022D}" type="presParOf" srcId="{5471265D-DF03-4DDE-AA9D-D38E84FF39B4}" destId="{82D2770D-8839-40CA-9732-73C62156C802}" srcOrd="1" destOrd="0" presId="urn:microsoft.com/office/officeart/2005/8/layout/vList3"/>
    <dgm:cxn modelId="{FF620DA0-157E-43AE-BCEB-AD0C219F5151}" type="presParOf" srcId="{B02A31BA-40E2-4962-9905-DBD310F41AE4}" destId="{ED9CD045-ED2A-497E-BA23-28394AAD1CB0}" srcOrd="3" destOrd="0" presId="urn:microsoft.com/office/officeart/2005/8/layout/vList3"/>
    <dgm:cxn modelId="{C40DFA42-FBF6-4DCC-B09C-0583AB71EB45}" type="presParOf" srcId="{B02A31BA-40E2-4962-9905-DBD310F41AE4}" destId="{E3ED474C-AE19-4053-AA12-8D9E3FEED648}" srcOrd="4" destOrd="0" presId="urn:microsoft.com/office/officeart/2005/8/layout/vList3"/>
    <dgm:cxn modelId="{52B21110-EBE7-4D70-A03A-31BF799DD034}" type="presParOf" srcId="{E3ED474C-AE19-4053-AA12-8D9E3FEED648}" destId="{4E175776-9809-4525-B48F-4A58226D4942}" srcOrd="0" destOrd="0" presId="urn:microsoft.com/office/officeart/2005/8/layout/vList3"/>
    <dgm:cxn modelId="{4362F921-BCD8-4A58-9514-CEC35EADB5D8}" type="presParOf" srcId="{E3ED474C-AE19-4053-AA12-8D9E3FEED648}" destId="{5189121C-DB72-45D0-863C-5AA407C17D51}" srcOrd="1" destOrd="0" presId="urn:microsoft.com/office/officeart/2005/8/layout/vList3"/>
    <dgm:cxn modelId="{CAE553BF-568A-4F64-9AE7-BAA961608FE1}" type="presParOf" srcId="{B02A31BA-40E2-4962-9905-DBD310F41AE4}" destId="{4A570575-CC0E-44A3-95A1-4A73254ED030}" srcOrd="5" destOrd="0" presId="urn:microsoft.com/office/officeart/2005/8/layout/vList3"/>
    <dgm:cxn modelId="{C543523B-DB20-4747-9CF4-A25C2803F539}" type="presParOf" srcId="{B02A31BA-40E2-4962-9905-DBD310F41AE4}" destId="{B4BE7827-6176-4040-9B7C-B605F34DDEF2}" srcOrd="6" destOrd="0" presId="urn:microsoft.com/office/officeart/2005/8/layout/vList3"/>
    <dgm:cxn modelId="{FCAE8C9B-30E2-4A71-AD00-63A7B6D0DB42}" type="presParOf" srcId="{B4BE7827-6176-4040-9B7C-B605F34DDEF2}" destId="{16DFEA9D-85AE-48EE-8625-32CC0DCD4EAA}" srcOrd="0" destOrd="0" presId="urn:microsoft.com/office/officeart/2005/8/layout/vList3"/>
    <dgm:cxn modelId="{C95CD08E-BA0D-4B16-992F-E3FBC8E8EB3D}" type="presParOf" srcId="{B4BE7827-6176-4040-9B7C-B605F34DDEF2}" destId="{2D5F2A1A-9A24-4E9D-A041-CDDCA4B1EF6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D7F31D-52B9-49DB-A290-0C16092D596A}" type="doc">
      <dgm:prSet loTypeId="urn:microsoft.com/office/officeart/2005/8/layout/vList3" loCatId="picture" qsTypeId="urn:microsoft.com/office/officeart/2005/8/quickstyle/3d2" qsCatId="3D" csTypeId="urn:microsoft.com/office/officeart/2005/8/colors/colorful5" csCatId="colorful" phldr="1"/>
      <dgm:spPr/>
    </dgm:pt>
    <dgm:pt modelId="{DE0306BE-0B79-406B-8938-9AFD8B123233}">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Zanaatkarlık</a:t>
          </a:r>
          <a:endParaRPr lang="tr-TR" dirty="0">
            <a:effectLst>
              <a:outerShdw blurRad="38100" dist="38100" dir="2700000" algn="tl">
                <a:srgbClr val="000000">
                  <a:alpha val="43137"/>
                </a:srgbClr>
              </a:outerShdw>
            </a:effectLst>
            <a:latin typeface="Constantia" panose="02030602050306030303" pitchFamily="18" charset="0"/>
          </a:endParaRPr>
        </a:p>
      </dgm:t>
    </dgm:pt>
    <dgm:pt modelId="{CDE52713-987A-4BE0-A9B6-C0B33ADEA14D}" type="parTrans" cxnId="{E44E0DAE-D5F9-479B-A4FA-68254C82B6A9}">
      <dgm:prSet/>
      <dgm:spPr/>
      <dgm:t>
        <a:bodyPr/>
        <a:lstStyle/>
        <a:p>
          <a:endParaRPr lang="tr-TR"/>
        </a:p>
      </dgm:t>
    </dgm:pt>
    <dgm:pt modelId="{14675AB3-D30F-41E2-8226-FCF532243E03}" type="sibTrans" cxnId="{E44E0DAE-D5F9-479B-A4FA-68254C82B6A9}">
      <dgm:prSet/>
      <dgm:spPr/>
      <dgm:t>
        <a:bodyPr/>
        <a:lstStyle/>
        <a:p>
          <a:endParaRPr lang="tr-TR"/>
        </a:p>
      </dgm:t>
    </dgm:pt>
    <dgm:pt modelId="{DF4C6308-AEB1-4706-9BC7-C971A7AF6B18}">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Katma Değerli Ürünler</a:t>
          </a:r>
          <a:endParaRPr lang="tr-TR" dirty="0">
            <a:effectLst>
              <a:outerShdw blurRad="38100" dist="38100" dir="2700000" algn="tl">
                <a:srgbClr val="000000">
                  <a:alpha val="43137"/>
                </a:srgbClr>
              </a:outerShdw>
            </a:effectLst>
            <a:latin typeface="Constantia" panose="02030602050306030303" pitchFamily="18" charset="0"/>
          </a:endParaRPr>
        </a:p>
      </dgm:t>
    </dgm:pt>
    <dgm:pt modelId="{6C4F7355-50DE-483D-AA2E-6982AE69DEF0}" type="parTrans" cxnId="{952D52BA-4C89-4A56-92BF-1BDE90E2A826}">
      <dgm:prSet/>
      <dgm:spPr/>
      <dgm:t>
        <a:bodyPr/>
        <a:lstStyle/>
        <a:p>
          <a:endParaRPr lang="tr-TR"/>
        </a:p>
      </dgm:t>
    </dgm:pt>
    <dgm:pt modelId="{BEAEEDC5-C1CB-4A9D-9F46-21906899E387}" type="sibTrans" cxnId="{952D52BA-4C89-4A56-92BF-1BDE90E2A826}">
      <dgm:prSet/>
      <dgm:spPr/>
      <dgm:t>
        <a:bodyPr/>
        <a:lstStyle/>
        <a:p>
          <a:endParaRPr lang="tr-TR"/>
        </a:p>
      </dgm:t>
    </dgm:pt>
    <dgm:pt modelId="{E969B796-816C-4B57-A78E-086441EABA10}" type="pres">
      <dgm:prSet presAssocID="{A7D7F31D-52B9-49DB-A290-0C16092D596A}" presName="linearFlow" presStyleCnt="0">
        <dgm:presLayoutVars>
          <dgm:dir/>
          <dgm:resizeHandles val="exact"/>
        </dgm:presLayoutVars>
      </dgm:prSet>
      <dgm:spPr/>
    </dgm:pt>
    <dgm:pt modelId="{C3E28268-1906-41D8-9ECF-BB41ADE9821E}" type="pres">
      <dgm:prSet presAssocID="{DE0306BE-0B79-406B-8938-9AFD8B123233}" presName="composite" presStyleCnt="0"/>
      <dgm:spPr/>
    </dgm:pt>
    <dgm:pt modelId="{7483BB5F-8518-4C62-A928-80D1DEB9A6E2}" type="pres">
      <dgm:prSet presAssocID="{DE0306BE-0B79-406B-8938-9AFD8B123233}"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09309B8D-73FB-4DA6-90C2-D7E91BE3DE8E}" type="pres">
      <dgm:prSet presAssocID="{DE0306BE-0B79-406B-8938-9AFD8B123233}" presName="txShp" presStyleLbl="node1" presStyleIdx="0" presStyleCnt="2" custLinFactNeighborX="309">
        <dgm:presLayoutVars>
          <dgm:bulletEnabled val="1"/>
        </dgm:presLayoutVars>
      </dgm:prSet>
      <dgm:spPr/>
      <dgm:t>
        <a:bodyPr/>
        <a:lstStyle/>
        <a:p>
          <a:endParaRPr lang="tr-TR"/>
        </a:p>
      </dgm:t>
    </dgm:pt>
    <dgm:pt modelId="{7078FE02-70A1-49A6-B254-D33770D50AB4}" type="pres">
      <dgm:prSet presAssocID="{14675AB3-D30F-41E2-8226-FCF532243E03}" presName="spacing" presStyleCnt="0"/>
      <dgm:spPr/>
    </dgm:pt>
    <dgm:pt modelId="{87B36971-A68F-449B-9605-917A2847ECA8}" type="pres">
      <dgm:prSet presAssocID="{DF4C6308-AEB1-4706-9BC7-C971A7AF6B18}" presName="composite" presStyleCnt="0"/>
      <dgm:spPr/>
    </dgm:pt>
    <dgm:pt modelId="{3A03B2D2-8943-4B8F-AF2B-AC2166147303}" type="pres">
      <dgm:prSet presAssocID="{DF4C6308-AEB1-4706-9BC7-C971A7AF6B18}"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DA70B544-2865-4BEE-A0CF-9A96ECFB3840}" type="pres">
      <dgm:prSet presAssocID="{DF4C6308-AEB1-4706-9BC7-C971A7AF6B18}" presName="txShp" presStyleLbl="node1" presStyleIdx="1" presStyleCnt="2">
        <dgm:presLayoutVars>
          <dgm:bulletEnabled val="1"/>
        </dgm:presLayoutVars>
      </dgm:prSet>
      <dgm:spPr/>
      <dgm:t>
        <a:bodyPr/>
        <a:lstStyle/>
        <a:p>
          <a:endParaRPr lang="tr-TR"/>
        </a:p>
      </dgm:t>
    </dgm:pt>
  </dgm:ptLst>
  <dgm:cxnLst>
    <dgm:cxn modelId="{E44E0DAE-D5F9-479B-A4FA-68254C82B6A9}" srcId="{A7D7F31D-52B9-49DB-A290-0C16092D596A}" destId="{DE0306BE-0B79-406B-8938-9AFD8B123233}" srcOrd="0" destOrd="0" parTransId="{CDE52713-987A-4BE0-A9B6-C0B33ADEA14D}" sibTransId="{14675AB3-D30F-41E2-8226-FCF532243E03}"/>
    <dgm:cxn modelId="{D9F79A7B-2E5A-4517-A5BA-43185CB92F0A}" type="presOf" srcId="{DE0306BE-0B79-406B-8938-9AFD8B123233}" destId="{09309B8D-73FB-4DA6-90C2-D7E91BE3DE8E}" srcOrd="0" destOrd="0" presId="urn:microsoft.com/office/officeart/2005/8/layout/vList3"/>
    <dgm:cxn modelId="{5511984A-A5AE-4662-8DC9-0AABB066190F}" type="presOf" srcId="{DF4C6308-AEB1-4706-9BC7-C971A7AF6B18}" destId="{DA70B544-2865-4BEE-A0CF-9A96ECFB3840}" srcOrd="0" destOrd="0" presId="urn:microsoft.com/office/officeart/2005/8/layout/vList3"/>
    <dgm:cxn modelId="{45743ACF-ED31-4224-9201-A4953A1D5B70}" type="presOf" srcId="{A7D7F31D-52B9-49DB-A290-0C16092D596A}" destId="{E969B796-816C-4B57-A78E-086441EABA10}" srcOrd="0" destOrd="0" presId="urn:microsoft.com/office/officeart/2005/8/layout/vList3"/>
    <dgm:cxn modelId="{952D52BA-4C89-4A56-92BF-1BDE90E2A826}" srcId="{A7D7F31D-52B9-49DB-A290-0C16092D596A}" destId="{DF4C6308-AEB1-4706-9BC7-C971A7AF6B18}" srcOrd="1" destOrd="0" parTransId="{6C4F7355-50DE-483D-AA2E-6982AE69DEF0}" sibTransId="{BEAEEDC5-C1CB-4A9D-9F46-21906899E387}"/>
    <dgm:cxn modelId="{56504BF5-E309-467E-BC66-1B93FF694CDC}" type="presParOf" srcId="{E969B796-816C-4B57-A78E-086441EABA10}" destId="{C3E28268-1906-41D8-9ECF-BB41ADE9821E}" srcOrd="0" destOrd="0" presId="urn:microsoft.com/office/officeart/2005/8/layout/vList3"/>
    <dgm:cxn modelId="{5814E8BE-559D-4E28-A2DD-76F6D9D3C2EE}" type="presParOf" srcId="{C3E28268-1906-41D8-9ECF-BB41ADE9821E}" destId="{7483BB5F-8518-4C62-A928-80D1DEB9A6E2}" srcOrd="0" destOrd="0" presId="urn:microsoft.com/office/officeart/2005/8/layout/vList3"/>
    <dgm:cxn modelId="{9012D681-2F6E-4346-B60B-147023DB2FD0}" type="presParOf" srcId="{C3E28268-1906-41D8-9ECF-BB41ADE9821E}" destId="{09309B8D-73FB-4DA6-90C2-D7E91BE3DE8E}" srcOrd="1" destOrd="0" presId="urn:microsoft.com/office/officeart/2005/8/layout/vList3"/>
    <dgm:cxn modelId="{BA4F138E-5DC3-4A9D-B973-814B380DB975}" type="presParOf" srcId="{E969B796-816C-4B57-A78E-086441EABA10}" destId="{7078FE02-70A1-49A6-B254-D33770D50AB4}" srcOrd="1" destOrd="0" presId="urn:microsoft.com/office/officeart/2005/8/layout/vList3"/>
    <dgm:cxn modelId="{971BEA2B-E201-4118-A791-335B094FF988}" type="presParOf" srcId="{E969B796-816C-4B57-A78E-086441EABA10}" destId="{87B36971-A68F-449B-9605-917A2847ECA8}" srcOrd="2" destOrd="0" presId="urn:microsoft.com/office/officeart/2005/8/layout/vList3"/>
    <dgm:cxn modelId="{3BB0B03E-0114-4E5D-B7F5-60C5B0955346}" type="presParOf" srcId="{87B36971-A68F-449B-9605-917A2847ECA8}" destId="{3A03B2D2-8943-4B8F-AF2B-AC2166147303}" srcOrd="0" destOrd="0" presId="urn:microsoft.com/office/officeart/2005/8/layout/vList3"/>
    <dgm:cxn modelId="{5DBD0656-5741-447D-84DA-B88EBF3B23E4}" type="presParOf" srcId="{87B36971-A68F-449B-9605-917A2847ECA8}" destId="{DA70B544-2865-4BEE-A0CF-9A96ECFB384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370AAF0-29F9-4F6E-B9CB-62984B5DF208}" type="doc">
      <dgm:prSet loTypeId="urn:microsoft.com/office/officeart/2008/layout/AscendingPictureAccentProcess" loCatId="process" qsTypeId="urn:microsoft.com/office/officeart/2005/8/quickstyle/3d1" qsCatId="3D" csTypeId="urn:microsoft.com/office/officeart/2005/8/colors/colorful4" csCatId="colorful" phldr="1"/>
      <dgm:spPr/>
      <dgm:t>
        <a:bodyPr/>
        <a:lstStyle/>
        <a:p>
          <a:endParaRPr lang="tr-TR"/>
        </a:p>
      </dgm:t>
    </dgm:pt>
    <dgm:pt modelId="{CF414D3E-8863-4D17-B7DC-18BF90AD2283}">
      <dgm:prSet phldrT="[Metin]"/>
      <dgm:spPr/>
      <dgm:t>
        <a:bodyPr/>
        <a:lstStyle/>
        <a:p>
          <a:r>
            <a:rPr lang="tr-TR" dirty="0" smtClean="0">
              <a:effectLst>
                <a:outerShdw blurRad="38100" dist="38100" dir="2700000" algn="tl">
                  <a:srgbClr val="000000">
                    <a:alpha val="43137"/>
                  </a:srgbClr>
                </a:outerShdw>
              </a:effectLst>
            </a:rPr>
            <a:t>Et İşleme</a:t>
          </a:r>
          <a:endParaRPr lang="tr-TR" dirty="0">
            <a:effectLst>
              <a:outerShdw blurRad="38100" dist="38100" dir="2700000" algn="tl">
                <a:srgbClr val="000000">
                  <a:alpha val="43137"/>
                </a:srgbClr>
              </a:outerShdw>
            </a:effectLst>
          </a:endParaRPr>
        </a:p>
      </dgm:t>
    </dgm:pt>
    <dgm:pt modelId="{3515E59A-30E9-4C24-A4B2-D8F3439CEF19}" type="parTrans" cxnId="{E469B48A-4116-4241-95D9-EDBED16368BD}">
      <dgm:prSet/>
      <dgm:spPr/>
      <dgm:t>
        <a:bodyPr/>
        <a:lstStyle/>
        <a:p>
          <a:endParaRPr lang="tr-TR"/>
        </a:p>
      </dgm:t>
    </dgm:pt>
    <dgm:pt modelId="{0380C725-A903-455A-87B7-53C24567D851}" type="sibTrans" cxnId="{E469B48A-4116-4241-95D9-EDBED16368B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t>
        <a:bodyPr/>
        <a:lstStyle/>
        <a:p>
          <a:endParaRPr lang="tr-TR"/>
        </a:p>
      </dgm:t>
    </dgm:pt>
    <dgm:pt modelId="{3121D29E-36F4-4177-B453-FE5626AF4CB5}">
      <dgm:prSet phldrT="[Metin]" custT="1"/>
      <dgm:spPr/>
      <dgm:t>
        <a:bodyPr/>
        <a:lstStyle/>
        <a:p>
          <a:r>
            <a:rPr lang="tr-TR" sz="900" dirty="0" smtClean="0"/>
            <a:t>Kapasite en fazla </a:t>
          </a:r>
        </a:p>
        <a:p>
          <a:r>
            <a:rPr lang="tr-TR" sz="1100" b="1" dirty="0" smtClean="0">
              <a:solidFill>
                <a:srgbClr val="FFC000"/>
              </a:solidFill>
              <a:effectLst>
                <a:outerShdw blurRad="38100" dist="38100" dir="2700000" algn="tl">
                  <a:srgbClr val="000000">
                    <a:alpha val="43137"/>
                  </a:srgbClr>
                </a:outerShdw>
              </a:effectLst>
            </a:rPr>
            <a:t>0,5 ton/gün</a:t>
          </a:r>
          <a:endParaRPr lang="tr-TR" sz="1100" b="1" dirty="0">
            <a:solidFill>
              <a:srgbClr val="FFC000"/>
            </a:solidFill>
            <a:effectLst>
              <a:outerShdw blurRad="38100" dist="38100" dir="2700000" algn="tl">
                <a:srgbClr val="000000">
                  <a:alpha val="43137"/>
                </a:srgbClr>
              </a:outerShdw>
            </a:effectLst>
          </a:endParaRPr>
        </a:p>
      </dgm:t>
    </dgm:pt>
    <dgm:pt modelId="{636D02A6-9709-4BC7-826A-513711FCCA15}" type="parTrans" cxnId="{806E286E-5ABE-4917-8914-39411B0869AE}">
      <dgm:prSet/>
      <dgm:spPr/>
      <dgm:t>
        <a:bodyPr/>
        <a:lstStyle/>
        <a:p>
          <a:endParaRPr lang="tr-TR"/>
        </a:p>
      </dgm:t>
    </dgm:pt>
    <dgm:pt modelId="{A11C1744-14C9-4C09-B804-95E4597458E3}" type="sibTrans" cxnId="{806E286E-5ABE-4917-8914-39411B0869AE}">
      <dgm:prSet/>
      <dgm:spPr/>
      <dgm:t>
        <a:bodyPr/>
        <a:lstStyle/>
        <a:p>
          <a:endParaRPr lang="tr-TR"/>
        </a:p>
      </dgm:t>
    </dgm:pt>
    <dgm:pt modelId="{0894A303-B26C-4ED9-A7D1-3D46E0CD2610}">
      <dgm:prSet phldrT="[Metin]"/>
      <dgm:spPr/>
      <dgm:t>
        <a:bodyPr/>
        <a:lstStyle/>
        <a:p>
          <a:r>
            <a:rPr lang="tr-TR" dirty="0" smtClean="0">
              <a:effectLst>
                <a:outerShdw blurRad="38100" dist="38100" dir="2700000" algn="tl">
                  <a:srgbClr val="000000">
                    <a:alpha val="43137"/>
                  </a:srgbClr>
                </a:outerShdw>
              </a:effectLst>
            </a:rPr>
            <a:t>Süt İşleme</a:t>
          </a:r>
          <a:endParaRPr lang="tr-TR" dirty="0">
            <a:effectLst>
              <a:outerShdw blurRad="38100" dist="38100" dir="2700000" algn="tl">
                <a:srgbClr val="000000">
                  <a:alpha val="43137"/>
                </a:srgbClr>
              </a:outerShdw>
            </a:effectLst>
          </a:endParaRPr>
        </a:p>
      </dgm:t>
    </dgm:pt>
    <dgm:pt modelId="{9CF4C110-CE97-4728-B9A7-048A1F8F3443}" type="parTrans" cxnId="{4B2F35EC-762E-48DF-AF53-9BEA5CEF76E2}">
      <dgm:prSet/>
      <dgm:spPr/>
      <dgm:t>
        <a:bodyPr/>
        <a:lstStyle/>
        <a:p>
          <a:endParaRPr lang="tr-TR"/>
        </a:p>
      </dgm:t>
    </dgm:pt>
    <dgm:pt modelId="{067D52C1-7628-46DF-A8FB-71652C5D02CA}" type="sibTrans" cxnId="{4B2F35EC-762E-48DF-AF53-9BEA5CEF76E2}">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0" r="-50000"/>
          </a:stretch>
        </a:blipFill>
      </dgm:spPr>
      <dgm:t>
        <a:bodyPr/>
        <a:lstStyle/>
        <a:p>
          <a:endParaRPr lang="tr-TR"/>
        </a:p>
      </dgm:t>
    </dgm:pt>
    <dgm:pt modelId="{AD990981-2082-41C1-B0C6-BEF9ED8656BE}">
      <dgm:prSet phldrT="[Metin]" custT="1"/>
      <dgm:spPr/>
      <dgm:t>
        <a:bodyPr/>
        <a:lstStyle/>
        <a:p>
          <a:r>
            <a:rPr lang="tr-TR" sz="900" dirty="0" smtClean="0"/>
            <a:t>Kapasite en fazla </a:t>
          </a:r>
        </a:p>
        <a:p>
          <a:r>
            <a:rPr lang="tr-TR" sz="1200" b="1" dirty="0" smtClean="0">
              <a:solidFill>
                <a:srgbClr val="0070C0"/>
              </a:solidFill>
              <a:effectLst>
                <a:outerShdw blurRad="38100" dist="38100" dir="2700000" algn="tl">
                  <a:srgbClr val="000000">
                    <a:alpha val="43137"/>
                  </a:srgbClr>
                </a:outerShdw>
              </a:effectLst>
            </a:rPr>
            <a:t>10 ton/gün</a:t>
          </a:r>
          <a:endParaRPr lang="tr-TR" sz="900" b="1" dirty="0">
            <a:solidFill>
              <a:srgbClr val="0070C0"/>
            </a:solidFill>
            <a:effectLst>
              <a:outerShdw blurRad="38100" dist="38100" dir="2700000" algn="tl">
                <a:srgbClr val="000000">
                  <a:alpha val="43137"/>
                </a:srgbClr>
              </a:outerShdw>
            </a:effectLst>
          </a:endParaRPr>
        </a:p>
      </dgm:t>
    </dgm:pt>
    <dgm:pt modelId="{E0D2A17C-8D88-4F06-B74A-C9F2BC81023E}" type="parTrans" cxnId="{2407C1E9-18DD-4F74-B08C-A72513BCC041}">
      <dgm:prSet/>
      <dgm:spPr/>
      <dgm:t>
        <a:bodyPr/>
        <a:lstStyle/>
        <a:p>
          <a:endParaRPr lang="tr-TR"/>
        </a:p>
      </dgm:t>
    </dgm:pt>
    <dgm:pt modelId="{E5AFBA47-DD54-45D0-8AA3-AE5CEFAAF924}" type="sibTrans" cxnId="{2407C1E9-18DD-4F74-B08C-A72513BCC041}">
      <dgm:prSet/>
      <dgm:spPr/>
      <dgm:t>
        <a:bodyPr/>
        <a:lstStyle/>
        <a:p>
          <a:endParaRPr lang="tr-TR"/>
        </a:p>
      </dgm:t>
    </dgm:pt>
    <dgm:pt modelId="{59BF7AFF-E9C2-4CD0-AF3F-410C5EE30428}" type="pres">
      <dgm:prSet presAssocID="{C370AAF0-29F9-4F6E-B9CB-62984B5DF208}" presName="Name0" presStyleCnt="0">
        <dgm:presLayoutVars>
          <dgm:chMax val="7"/>
          <dgm:chPref val="7"/>
          <dgm:dir/>
        </dgm:presLayoutVars>
      </dgm:prSet>
      <dgm:spPr/>
      <dgm:t>
        <a:bodyPr/>
        <a:lstStyle/>
        <a:p>
          <a:endParaRPr lang="tr-TR"/>
        </a:p>
      </dgm:t>
    </dgm:pt>
    <dgm:pt modelId="{83A91F9F-2CDD-4247-83D8-D8B456B42488}" type="pres">
      <dgm:prSet presAssocID="{C370AAF0-29F9-4F6E-B9CB-62984B5DF208}" presName="dot1" presStyleLbl="alignNode1" presStyleIdx="0" presStyleCnt="10"/>
      <dgm:spPr/>
    </dgm:pt>
    <dgm:pt modelId="{5ABB25D9-C109-4A51-AC3F-2EDD0A82D68D}" type="pres">
      <dgm:prSet presAssocID="{C370AAF0-29F9-4F6E-B9CB-62984B5DF208}" presName="dot2" presStyleLbl="alignNode1" presStyleIdx="1" presStyleCnt="10"/>
      <dgm:spPr/>
    </dgm:pt>
    <dgm:pt modelId="{E03DFCA7-4C0E-4E77-BCB4-38643D5D5EC0}" type="pres">
      <dgm:prSet presAssocID="{C370AAF0-29F9-4F6E-B9CB-62984B5DF208}" presName="dot3" presStyleLbl="alignNode1" presStyleIdx="2" presStyleCnt="10"/>
      <dgm:spPr/>
    </dgm:pt>
    <dgm:pt modelId="{757358CF-3515-420A-913B-41AF1CA7655E}" type="pres">
      <dgm:prSet presAssocID="{C370AAF0-29F9-4F6E-B9CB-62984B5DF208}" presName="dotArrow1" presStyleLbl="alignNode1" presStyleIdx="3" presStyleCnt="10"/>
      <dgm:spPr/>
    </dgm:pt>
    <dgm:pt modelId="{806D67C8-8639-4A99-897D-204018552DBC}" type="pres">
      <dgm:prSet presAssocID="{C370AAF0-29F9-4F6E-B9CB-62984B5DF208}" presName="dotArrow2" presStyleLbl="alignNode1" presStyleIdx="4" presStyleCnt="10"/>
      <dgm:spPr/>
    </dgm:pt>
    <dgm:pt modelId="{55A4A050-9C3A-4265-8B3B-80F881A9FCD0}" type="pres">
      <dgm:prSet presAssocID="{C370AAF0-29F9-4F6E-B9CB-62984B5DF208}" presName="dotArrow3" presStyleLbl="alignNode1" presStyleIdx="5" presStyleCnt="10"/>
      <dgm:spPr/>
    </dgm:pt>
    <dgm:pt modelId="{2A2BDF2F-C037-443E-BE6C-CEE406156A7D}" type="pres">
      <dgm:prSet presAssocID="{C370AAF0-29F9-4F6E-B9CB-62984B5DF208}" presName="dotArrow4" presStyleLbl="alignNode1" presStyleIdx="6" presStyleCnt="10"/>
      <dgm:spPr/>
    </dgm:pt>
    <dgm:pt modelId="{269ECE44-DAFA-46F5-A96C-59232D8E3184}" type="pres">
      <dgm:prSet presAssocID="{C370AAF0-29F9-4F6E-B9CB-62984B5DF208}" presName="dotArrow5" presStyleLbl="alignNode1" presStyleIdx="7" presStyleCnt="10"/>
      <dgm:spPr/>
    </dgm:pt>
    <dgm:pt modelId="{830208BE-88F2-4381-B630-D1EE6AC5809B}" type="pres">
      <dgm:prSet presAssocID="{C370AAF0-29F9-4F6E-B9CB-62984B5DF208}" presName="dotArrow6" presStyleLbl="alignNode1" presStyleIdx="8" presStyleCnt="10"/>
      <dgm:spPr/>
    </dgm:pt>
    <dgm:pt modelId="{DCCE0778-C348-4406-8C89-47784FE0B11D}" type="pres">
      <dgm:prSet presAssocID="{C370AAF0-29F9-4F6E-B9CB-62984B5DF208}" presName="dotArrow7" presStyleLbl="alignNode1" presStyleIdx="9" presStyleCnt="10"/>
      <dgm:spPr/>
    </dgm:pt>
    <dgm:pt modelId="{9839CCB3-20E2-4568-9076-703AC1B2DA63}" type="pres">
      <dgm:prSet presAssocID="{CF414D3E-8863-4D17-B7DC-18BF90AD2283}" presName="parTx1" presStyleLbl="node1" presStyleIdx="0" presStyleCnt="2"/>
      <dgm:spPr/>
      <dgm:t>
        <a:bodyPr/>
        <a:lstStyle/>
        <a:p>
          <a:endParaRPr lang="tr-TR"/>
        </a:p>
      </dgm:t>
    </dgm:pt>
    <dgm:pt modelId="{2F99F12D-D41D-4269-BA0B-2A2FE1B3E123}" type="pres">
      <dgm:prSet presAssocID="{CF414D3E-8863-4D17-B7DC-18BF90AD2283}" presName="desTx1" presStyleLbl="revTx" presStyleIdx="0" presStyleCnt="2">
        <dgm:presLayoutVars>
          <dgm:bulletEnabled val="1"/>
        </dgm:presLayoutVars>
      </dgm:prSet>
      <dgm:spPr/>
      <dgm:t>
        <a:bodyPr/>
        <a:lstStyle/>
        <a:p>
          <a:endParaRPr lang="tr-TR"/>
        </a:p>
      </dgm:t>
    </dgm:pt>
    <dgm:pt modelId="{220C4B14-88F6-46B6-B057-2F5E852293E5}" type="pres">
      <dgm:prSet presAssocID="{0380C725-A903-455A-87B7-53C24567D851}" presName="picture1" presStyleCnt="0"/>
      <dgm:spPr/>
    </dgm:pt>
    <dgm:pt modelId="{6530A932-0E10-415B-9458-946F1F1CBC03}" type="pres">
      <dgm:prSet presAssocID="{0380C725-A903-455A-87B7-53C24567D851}" presName="imageRepeatNode" presStyleLbl="fgImgPlace1" presStyleIdx="0" presStyleCnt="2"/>
      <dgm:spPr/>
      <dgm:t>
        <a:bodyPr/>
        <a:lstStyle/>
        <a:p>
          <a:endParaRPr lang="tr-TR"/>
        </a:p>
      </dgm:t>
    </dgm:pt>
    <dgm:pt modelId="{F293BC83-7AFF-4FA1-90B2-A2C2617F434A}" type="pres">
      <dgm:prSet presAssocID="{0894A303-B26C-4ED9-A7D1-3D46E0CD2610}" presName="parTx2" presStyleLbl="node1" presStyleIdx="1" presStyleCnt="2"/>
      <dgm:spPr/>
      <dgm:t>
        <a:bodyPr/>
        <a:lstStyle/>
        <a:p>
          <a:endParaRPr lang="tr-TR"/>
        </a:p>
      </dgm:t>
    </dgm:pt>
    <dgm:pt modelId="{B77A19FF-96CD-4C87-8910-ABD1A0C6EBBD}" type="pres">
      <dgm:prSet presAssocID="{0894A303-B26C-4ED9-A7D1-3D46E0CD2610}" presName="desTx2" presStyleLbl="revTx" presStyleIdx="1" presStyleCnt="2" custScaleX="184318" custLinFactNeighborX="38018">
        <dgm:presLayoutVars>
          <dgm:bulletEnabled val="1"/>
        </dgm:presLayoutVars>
      </dgm:prSet>
      <dgm:spPr/>
      <dgm:t>
        <a:bodyPr/>
        <a:lstStyle/>
        <a:p>
          <a:endParaRPr lang="tr-TR"/>
        </a:p>
      </dgm:t>
    </dgm:pt>
    <dgm:pt modelId="{1C10FC01-77E4-475E-B8D6-370499776537}" type="pres">
      <dgm:prSet presAssocID="{067D52C1-7628-46DF-A8FB-71652C5D02CA}" presName="picture2" presStyleCnt="0"/>
      <dgm:spPr/>
    </dgm:pt>
    <dgm:pt modelId="{8CBB06E0-E921-48FF-91A5-C5736BB690AA}" type="pres">
      <dgm:prSet presAssocID="{067D52C1-7628-46DF-A8FB-71652C5D02CA}" presName="imageRepeatNode" presStyleLbl="fgImgPlace1" presStyleIdx="1" presStyleCnt="2"/>
      <dgm:spPr/>
      <dgm:t>
        <a:bodyPr/>
        <a:lstStyle/>
        <a:p>
          <a:endParaRPr lang="tr-TR"/>
        </a:p>
      </dgm:t>
    </dgm:pt>
  </dgm:ptLst>
  <dgm:cxnLst>
    <dgm:cxn modelId="{D2A4393F-D0D5-4D2C-81F4-DC13FB92CE07}" type="presOf" srcId="{C370AAF0-29F9-4F6E-B9CB-62984B5DF208}" destId="{59BF7AFF-E9C2-4CD0-AF3F-410C5EE30428}" srcOrd="0" destOrd="0" presId="urn:microsoft.com/office/officeart/2008/layout/AscendingPictureAccentProcess"/>
    <dgm:cxn modelId="{2CCA777F-B4CA-4194-9F79-97F61CFB9A6C}" type="presOf" srcId="{AD990981-2082-41C1-B0C6-BEF9ED8656BE}" destId="{B77A19FF-96CD-4C87-8910-ABD1A0C6EBBD}" srcOrd="0" destOrd="0" presId="urn:microsoft.com/office/officeart/2008/layout/AscendingPictureAccentProcess"/>
    <dgm:cxn modelId="{806E286E-5ABE-4917-8914-39411B0869AE}" srcId="{CF414D3E-8863-4D17-B7DC-18BF90AD2283}" destId="{3121D29E-36F4-4177-B453-FE5626AF4CB5}" srcOrd="0" destOrd="0" parTransId="{636D02A6-9709-4BC7-826A-513711FCCA15}" sibTransId="{A11C1744-14C9-4C09-B804-95E4597458E3}"/>
    <dgm:cxn modelId="{E469B48A-4116-4241-95D9-EDBED16368BD}" srcId="{C370AAF0-29F9-4F6E-B9CB-62984B5DF208}" destId="{CF414D3E-8863-4D17-B7DC-18BF90AD2283}" srcOrd="0" destOrd="0" parTransId="{3515E59A-30E9-4C24-A4B2-D8F3439CEF19}" sibTransId="{0380C725-A903-455A-87B7-53C24567D851}"/>
    <dgm:cxn modelId="{8B4E5BDD-C529-4908-BCCB-792C2848F581}" type="presOf" srcId="{067D52C1-7628-46DF-A8FB-71652C5D02CA}" destId="{8CBB06E0-E921-48FF-91A5-C5736BB690AA}" srcOrd="0" destOrd="0" presId="urn:microsoft.com/office/officeart/2008/layout/AscendingPictureAccentProcess"/>
    <dgm:cxn modelId="{FDFFB78B-93B8-4D15-9474-DED2D312B882}" type="presOf" srcId="{0894A303-B26C-4ED9-A7D1-3D46E0CD2610}" destId="{F293BC83-7AFF-4FA1-90B2-A2C2617F434A}" srcOrd="0" destOrd="0" presId="urn:microsoft.com/office/officeart/2008/layout/AscendingPictureAccentProcess"/>
    <dgm:cxn modelId="{2407C1E9-18DD-4F74-B08C-A72513BCC041}" srcId="{0894A303-B26C-4ED9-A7D1-3D46E0CD2610}" destId="{AD990981-2082-41C1-B0C6-BEF9ED8656BE}" srcOrd="0" destOrd="0" parTransId="{E0D2A17C-8D88-4F06-B74A-C9F2BC81023E}" sibTransId="{E5AFBA47-DD54-45D0-8AA3-AE5CEFAAF924}"/>
    <dgm:cxn modelId="{4B2F35EC-762E-48DF-AF53-9BEA5CEF76E2}" srcId="{C370AAF0-29F9-4F6E-B9CB-62984B5DF208}" destId="{0894A303-B26C-4ED9-A7D1-3D46E0CD2610}" srcOrd="1" destOrd="0" parTransId="{9CF4C110-CE97-4728-B9A7-048A1F8F3443}" sibTransId="{067D52C1-7628-46DF-A8FB-71652C5D02CA}"/>
    <dgm:cxn modelId="{6222AA44-445F-4B64-AD56-6D842DD61DA7}" type="presOf" srcId="{0380C725-A903-455A-87B7-53C24567D851}" destId="{6530A932-0E10-415B-9458-946F1F1CBC03}" srcOrd="0" destOrd="0" presId="urn:microsoft.com/office/officeart/2008/layout/AscendingPictureAccentProcess"/>
    <dgm:cxn modelId="{3DD131AF-8529-4D00-A953-26325DFD9F0D}" type="presOf" srcId="{CF414D3E-8863-4D17-B7DC-18BF90AD2283}" destId="{9839CCB3-20E2-4568-9076-703AC1B2DA63}" srcOrd="0" destOrd="0" presId="urn:microsoft.com/office/officeart/2008/layout/AscendingPictureAccentProcess"/>
    <dgm:cxn modelId="{CAF2E9FC-CACC-4DD3-B13E-3142FE2287C3}" type="presOf" srcId="{3121D29E-36F4-4177-B453-FE5626AF4CB5}" destId="{2F99F12D-D41D-4269-BA0B-2A2FE1B3E123}" srcOrd="0" destOrd="0" presId="urn:microsoft.com/office/officeart/2008/layout/AscendingPictureAccentProcess"/>
    <dgm:cxn modelId="{3E229DD0-DC4B-4B24-B139-3888754A3FE8}" type="presParOf" srcId="{59BF7AFF-E9C2-4CD0-AF3F-410C5EE30428}" destId="{83A91F9F-2CDD-4247-83D8-D8B456B42488}" srcOrd="0" destOrd="0" presId="urn:microsoft.com/office/officeart/2008/layout/AscendingPictureAccentProcess"/>
    <dgm:cxn modelId="{E262D49C-BFBA-4D7B-95FE-4B29DE30136D}" type="presParOf" srcId="{59BF7AFF-E9C2-4CD0-AF3F-410C5EE30428}" destId="{5ABB25D9-C109-4A51-AC3F-2EDD0A82D68D}" srcOrd="1" destOrd="0" presId="urn:microsoft.com/office/officeart/2008/layout/AscendingPictureAccentProcess"/>
    <dgm:cxn modelId="{725501EC-DA67-44B9-96F4-2CC38DE4C77A}" type="presParOf" srcId="{59BF7AFF-E9C2-4CD0-AF3F-410C5EE30428}" destId="{E03DFCA7-4C0E-4E77-BCB4-38643D5D5EC0}" srcOrd="2" destOrd="0" presId="urn:microsoft.com/office/officeart/2008/layout/AscendingPictureAccentProcess"/>
    <dgm:cxn modelId="{5E8836D0-0532-4299-B807-9BCC1F18D9D5}" type="presParOf" srcId="{59BF7AFF-E9C2-4CD0-AF3F-410C5EE30428}" destId="{757358CF-3515-420A-913B-41AF1CA7655E}" srcOrd="3" destOrd="0" presId="urn:microsoft.com/office/officeart/2008/layout/AscendingPictureAccentProcess"/>
    <dgm:cxn modelId="{0BC4B3CE-FFA5-40BD-BF69-F89D5111A6F3}" type="presParOf" srcId="{59BF7AFF-E9C2-4CD0-AF3F-410C5EE30428}" destId="{806D67C8-8639-4A99-897D-204018552DBC}" srcOrd="4" destOrd="0" presId="urn:microsoft.com/office/officeart/2008/layout/AscendingPictureAccentProcess"/>
    <dgm:cxn modelId="{BE86318D-00E8-41DA-8EBE-25E32EC8CF4A}" type="presParOf" srcId="{59BF7AFF-E9C2-4CD0-AF3F-410C5EE30428}" destId="{55A4A050-9C3A-4265-8B3B-80F881A9FCD0}" srcOrd="5" destOrd="0" presId="urn:microsoft.com/office/officeart/2008/layout/AscendingPictureAccentProcess"/>
    <dgm:cxn modelId="{48C1B9A8-DCFE-4674-B752-E03A2EE7A78D}" type="presParOf" srcId="{59BF7AFF-E9C2-4CD0-AF3F-410C5EE30428}" destId="{2A2BDF2F-C037-443E-BE6C-CEE406156A7D}" srcOrd="6" destOrd="0" presId="urn:microsoft.com/office/officeart/2008/layout/AscendingPictureAccentProcess"/>
    <dgm:cxn modelId="{551D2514-1E0A-4CB5-B83D-464A752FA239}" type="presParOf" srcId="{59BF7AFF-E9C2-4CD0-AF3F-410C5EE30428}" destId="{269ECE44-DAFA-46F5-A96C-59232D8E3184}" srcOrd="7" destOrd="0" presId="urn:microsoft.com/office/officeart/2008/layout/AscendingPictureAccentProcess"/>
    <dgm:cxn modelId="{60645674-A386-421E-A18C-6DB22C44C01C}" type="presParOf" srcId="{59BF7AFF-E9C2-4CD0-AF3F-410C5EE30428}" destId="{830208BE-88F2-4381-B630-D1EE6AC5809B}" srcOrd="8" destOrd="0" presId="urn:microsoft.com/office/officeart/2008/layout/AscendingPictureAccentProcess"/>
    <dgm:cxn modelId="{39AA2FD7-4931-402A-94A2-2D8021A56D3A}" type="presParOf" srcId="{59BF7AFF-E9C2-4CD0-AF3F-410C5EE30428}" destId="{DCCE0778-C348-4406-8C89-47784FE0B11D}" srcOrd="9" destOrd="0" presId="urn:microsoft.com/office/officeart/2008/layout/AscendingPictureAccentProcess"/>
    <dgm:cxn modelId="{8180A46F-7273-488E-A823-DEA377C07E87}" type="presParOf" srcId="{59BF7AFF-E9C2-4CD0-AF3F-410C5EE30428}" destId="{9839CCB3-20E2-4568-9076-703AC1B2DA63}" srcOrd="10" destOrd="0" presId="urn:microsoft.com/office/officeart/2008/layout/AscendingPictureAccentProcess"/>
    <dgm:cxn modelId="{FD60D6AF-CB17-45BA-9895-6E0F71A50B71}" type="presParOf" srcId="{59BF7AFF-E9C2-4CD0-AF3F-410C5EE30428}" destId="{2F99F12D-D41D-4269-BA0B-2A2FE1B3E123}" srcOrd="11" destOrd="0" presId="urn:microsoft.com/office/officeart/2008/layout/AscendingPictureAccentProcess"/>
    <dgm:cxn modelId="{31845762-C597-411E-A01A-A2FEDAF6398D}" type="presParOf" srcId="{59BF7AFF-E9C2-4CD0-AF3F-410C5EE30428}" destId="{220C4B14-88F6-46B6-B057-2F5E852293E5}" srcOrd="12" destOrd="0" presId="urn:microsoft.com/office/officeart/2008/layout/AscendingPictureAccentProcess"/>
    <dgm:cxn modelId="{FB6C3A74-89AB-4D2C-8D2E-FDB0E959261D}" type="presParOf" srcId="{220C4B14-88F6-46B6-B057-2F5E852293E5}" destId="{6530A932-0E10-415B-9458-946F1F1CBC03}" srcOrd="0" destOrd="0" presId="urn:microsoft.com/office/officeart/2008/layout/AscendingPictureAccentProcess"/>
    <dgm:cxn modelId="{EB647436-660E-4838-99DD-66E9E7EFD97E}" type="presParOf" srcId="{59BF7AFF-E9C2-4CD0-AF3F-410C5EE30428}" destId="{F293BC83-7AFF-4FA1-90B2-A2C2617F434A}" srcOrd="13" destOrd="0" presId="urn:microsoft.com/office/officeart/2008/layout/AscendingPictureAccentProcess"/>
    <dgm:cxn modelId="{C4F1CFB5-E99D-4DEB-AEA2-93CB0023711E}" type="presParOf" srcId="{59BF7AFF-E9C2-4CD0-AF3F-410C5EE30428}" destId="{B77A19FF-96CD-4C87-8910-ABD1A0C6EBBD}" srcOrd="14" destOrd="0" presId="urn:microsoft.com/office/officeart/2008/layout/AscendingPictureAccentProcess"/>
    <dgm:cxn modelId="{29B8470C-B92F-461F-8DFA-70A591D6B545}" type="presParOf" srcId="{59BF7AFF-E9C2-4CD0-AF3F-410C5EE30428}" destId="{1C10FC01-77E4-475E-B8D6-370499776537}" srcOrd="15" destOrd="0" presId="urn:microsoft.com/office/officeart/2008/layout/AscendingPictureAccentProcess"/>
    <dgm:cxn modelId="{927D81D2-7E13-4C37-AF81-E8DB8DF03677}" type="presParOf" srcId="{1C10FC01-77E4-475E-B8D6-370499776537}" destId="{8CBB06E0-E921-48FF-91A5-C5736BB690AA}"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D7F31D-52B9-49DB-A290-0C16092D596A}" type="doc">
      <dgm:prSet loTypeId="urn:microsoft.com/office/officeart/2005/8/layout/vList3" loCatId="picture" qsTypeId="urn:microsoft.com/office/officeart/2005/8/quickstyle/3d2" qsCatId="3D" csTypeId="urn:microsoft.com/office/officeart/2005/8/colors/colorful5" csCatId="colorful" phldr="1"/>
      <dgm:spPr/>
    </dgm:pt>
    <dgm:pt modelId="{DE0306BE-0B79-406B-8938-9AFD8B123233}">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Zanaatkarlık</a:t>
          </a:r>
          <a:endParaRPr lang="tr-TR" dirty="0">
            <a:effectLst>
              <a:outerShdw blurRad="38100" dist="38100" dir="2700000" algn="tl">
                <a:srgbClr val="000000">
                  <a:alpha val="43137"/>
                </a:srgbClr>
              </a:outerShdw>
            </a:effectLst>
            <a:latin typeface="Constantia" panose="02030602050306030303" pitchFamily="18" charset="0"/>
          </a:endParaRPr>
        </a:p>
      </dgm:t>
    </dgm:pt>
    <dgm:pt modelId="{CDE52713-987A-4BE0-A9B6-C0B33ADEA14D}" type="parTrans" cxnId="{E44E0DAE-D5F9-479B-A4FA-68254C82B6A9}">
      <dgm:prSet/>
      <dgm:spPr/>
      <dgm:t>
        <a:bodyPr/>
        <a:lstStyle/>
        <a:p>
          <a:endParaRPr lang="tr-TR"/>
        </a:p>
      </dgm:t>
    </dgm:pt>
    <dgm:pt modelId="{14675AB3-D30F-41E2-8226-FCF532243E03}" type="sibTrans" cxnId="{E44E0DAE-D5F9-479B-A4FA-68254C82B6A9}">
      <dgm:prSet/>
      <dgm:spPr/>
      <dgm:t>
        <a:bodyPr/>
        <a:lstStyle/>
        <a:p>
          <a:endParaRPr lang="tr-TR"/>
        </a:p>
      </dgm:t>
    </dgm:pt>
    <dgm:pt modelId="{E969B796-816C-4B57-A78E-086441EABA10}" type="pres">
      <dgm:prSet presAssocID="{A7D7F31D-52B9-49DB-A290-0C16092D596A}" presName="linearFlow" presStyleCnt="0">
        <dgm:presLayoutVars>
          <dgm:dir/>
          <dgm:resizeHandles val="exact"/>
        </dgm:presLayoutVars>
      </dgm:prSet>
      <dgm:spPr/>
    </dgm:pt>
    <dgm:pt modelId="{C3E28268-1906-41D8-9ECF-BB41ADE9821E}" type="pres">
      <dgm:prSet presAssocID="{DE0306BE-0B79-406B-8938-9AFD8B123233}" presName="composite" presStyleCnt="0"/>
      <dgm:spPr/>
    </dgm:pt>
    <dgm:pt modelId="{7483BB5F-8518-4C62-A928-80D1DEB9A6E2}" type="pres">
      <dgm:prSet presAssocID="{DE0306BE-0B79-406B-8938-9AFD8B123233}" presName="imgShp" presStyleLbl="fgImgPlace1" presStyleIdx="0" presStyleCnt="1" custScaleX="57485" custScaleY="4279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09309B8D-73FB-4DA6-90C2-D7E91BE3DE8E}" type="pres">
      <dgm:prSet presAssocID="{DE0306BE-0B79-406B-8938-9AFD8B123233}" presName="txShp" presStyleLbl="node1" presStyleIdx="0" presStyleCnt="1" custScaleX="91650" custScaleY="44511" custLinFactNeighborX="7159" custLinFactNeighborY="-938">
        <dgm:presLayoutVars>
          <dgm:bulletEnabled val="1"/>
        </dgm:presLayoutVars>
      </dgm:prSet>
      <dgm:spPr/>
      <dgm:t>
        <a:bodyPr/>
        <a:lstStyle/>
        <a:p>
          <a:endParaRPr lang="tr-TR"/>
        </a:p>
      </dgm:t>
    </dgm:pt>
  </dgm:ptLst>
  <dgm:cxnLst>
    <dgm:cxn modelId="{E44E0DAE-D5F9-479B-A4FA-68254C82B6A9}" srcId="{A7D7F31D-52B9-49DB-A290-0C16092D596A}" destId="{DE0306BE-0B79-406B-8938-9AFD8B123233}" srcOrd="0" destOrd="0" parTransId="{CDE52713-987A-4BE0-A9B6-C0B33ADEA14D}" sibTransId="{14675AB3-D30F-41E2-8226-FCF532243E03}"/>
    <dgm:cxn modelId="{D9F79A7B-2E5A-4517-A5BA-43185CB92F0A}" type="presOf" srcId="{DE0306BE-0B79-406B-8938-9AFD8B123233}" destId="{09309B8D-73FB-4DA6-90C2-D7E91BE3DE8E}" srcOrd="0" destOrd="0" presId="urn:microsoft.com/office/officeart/2005/8/layout/vList3"/>
    <dgm:cxn modelId="{45743ACF-ED31-4224-9201-A4953A1D5B70}" type="presOf" srcId="{A7D7F31D-52B9-49DB-A290-0C16092D596A}" destId="{E969B796-816C-4B57-A78E-086441EABA10}" srcOrd="0" destOrd="0" presId="urn:microsoft.com/office/officeart/2005/8/layout/vList3"/>
    <dgm:cxn modelId="{56504BF5-E309-467E-BC66-1B93FF694CDC}" type="presParOf" srcId="{E969B796-816C-4B57-A78E-086441EABA10}" destId="{C3E28268-1906-41D8-9ECF-BB41ADE9821E}" srcOrd="0" destOrd="0" presId="urn:microsoft.com/office/officeart/2005/8/layout/vList3"/>
    <dgm:cxn modelId="{5814E8BE-559D-4E28-A2DD-76F6D9D3C2EE}" type="presParOf" srcId="{C3E28268-1906-41D8-9ECF-BB41ADE9821E}" destId="{7483BB5F-8518-4C62-A928-80D1DEB9A6E2}" srcOrd="0" destOrd="0" presId="urn:microsoft.com/office/officeart/2005/8/layout/vList3"/>
    <dgm:cxn modelId="{9012D681-2F6E-4346-B60B-147023DB2FD0}" type="presParOf" srcId="{C3E28268-1906-41D8-9ECF-BB41ADE9821E}" destId="{09309B8D-73FB-4DA6-90C2-D7E91BE3DE8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C887A9B-CA06-407B-8376-5F8F2B9C154C}" type="doc">
      <dgm:prSet loTypeId="urn:microsoft.com/office/officeart/2005/8/layout/vList3" loCatId="picture" qsTypeId="urn:microsoft.com/office/officeart/2005/8/quickstyle/3d2" qsCatId="3D" csTypeId="urn:microsoft.com/office/officeart/2005/8/colors/colorful2" csCatId="colorful" phldr="1"/>
      <dgm:spPr/>
    </dgm:pt>
    <dgm:pt modelId="{A9545D09-0D81-4956-9360-8A5FE3F3FECE}">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Konaklama Tesisleri</a:t>
          </a:r>
          <a:endParaRPr lang="tr-TR" dirty="0">
            <a:effectLst>
              <a:outerShdw blurRad="38100" dist="38100" dir="2700000" algn="tl">
                <a:srgbClr val="000000">
                  <a:alpha val="43137"/>
                </a:srgbClr>
              </a:outerShdw>
            </a:effectLst>
            <a:latin typeface="Constantia" panose="02030602050306030303" pitchFamily="18" charset="0"/>
          </a:endParaRPr>
        </a:p>
      </dgm:t>
    </dgm:pt>
    <dgm:pt modelId="{0393CF3E-2A9A-4434-BBAB-D9886949D596}" type="parTrans" cxnId="{5F5FE815-AE34-408D-9F23-97C2C56A468C}">
      <dgm:prSet/>
      <dgm:spPr/>
      <dgm:t>
        <a:bodyPr/>
        <a:lstStyle/>
        <a:p>
          <a:endParaRPr lang="tr-TR"/>
        </a:p>
      </dgm:t>
    </dgm:pt>
    <dgm:pt modelId="{9D350A3E-7A83-40DD-ADBE-BDFA3AE55F74}" type="sibTrans" cxnId="{5F5FE815-AE34-408D-9F23-97C2C56A468C}">
      <dgm:prSet/>
      <dgm:spPr/>
      <dgm:t>
        <a:bodyPr/>
        <a:lstStyle/>
        <a:p>
          <a:endParaRPr lang="tr-TR"/>
        </a:p>
      </dgm:t>
    </dgm:pt>
    <dgm:pt modelId="{6ECC8BA9-87B8-41CB-9414-1DDF494A4AF6}">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Yeme İçme Tesisleri</a:t>
          </a:r>
          <a:endParaRPr lang="tr-TR" dirty="0">
            <a:effectLst>
              <a:outerShdw blurRad="38100" dist="38100" dir="2700000" algn="tl">
                <a:srgbClr val="000000">
                  <a:alpha val="43137"/>
                </a:srgbClr>
              </a:outerShdw>
            </a:effectLst>
            <a:latin typeface="Constantia" panose="02030602050306030303" pitchFamily="18" charset="0"/>
          </a:endParaRPr>
        </a:p>
      </dgm:t>
    </dgm:pt>
    <dgm:pt modelId="{56CDC1E3-67AB-45AA-9E88-677BE66FE0C1}" type="parTrans" cxnId="{E82876E5-D089-462A-BB1D-076D989DE788}">
      <dgm:prSet/>
      <dgm:spPr/>
      <dgm:t>
        <a:bodyPr/>
        <a:lstStyle/>
        <a:p>
          <a:endParaRPr lang="tr-TR"/>
        </a:p>
      </dgm:t>
    </dgm:pt>
    <dgm:pt modelId="{2A7BAF13-2020-4C21-B7B6-22CCF044214B}" type="sibTrans" cxnId="{E82876E5-D089-462A-BB1D-076D989DE788}">
      <dgm:prSet/>
      <dgm:spPr/>
      <dgm:t>
        <a:bodyPr/>
        <a:lstStyle/>
        <a:p>
          <a:endParaRPr lang="tr-TR"/>
        </a:p>
      </dgm:t>
    </dgm:pt>
    <dgm:pt modelId="{17710708-906C-48D7-B18F-4D9F7DC4AB6C}">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Rekreasyon Tesisleri </a:t>
          </a:r>
          <a:endParaRPr lang="tr-TR" dirty="0">
            <a:effectLst>
              <a:outerShdw blurRad="38100" dist="38100" dir="2700000" algn="tl">
                <a:srgbClr val="000000">
                  <a:alpha val="43137"/>
                </a:srgbClr>
              </a:outerShdw>
            </a:effectLst>
            <a:latin typeface="Constantia" panose="02030602050306030303" pitchFamily="18" charset="0"/>
          </a:endParaRPr>
        </a:p>
      </dgm:t>
    </dgm:pt>
    <dgm:pt modelId="{AA65B856-039F-4CA0-B1FE-FEF18E672556}" type="parTrans" cxnId="{66390CFD-3A25-4667-8D2F-4729C19ACC1A}">
      <dgm:prSet/>
      <dgm:spPr/>
      <dgm:t>
        <a:bodyPr/>
        <a:lstStyle/>
        <a:p>
          <a:endParaRPr lang="tr-TR"/>
        </a:p>
      </dgm:t>
    </dgm:pt>
    <dgm:pt modelId="{94ABC366-67A3-4962-BE92-36E1089D7D7B}" type="sibTrans" cxnId="{66390CFD-3A25-4667-8D2F-4729C19ACC1A}">
      <dgm:prSet/>
      <dgm:spPr/>
      <dgm:t>
        <a:bodyPr/>
        <a:lstStyle/>
        <a:p>
          <a:endParaRPr lang="tr-TR"/>
        </a:p>
      </dgm:t>
    </dgm:pt>
    <dgm:pt modelId="{D7157305-9BF7-4534-BE7B-B68BF9BF3533}" type="pres">
      <dgm:prSet presAssocID="{0C887A9B-CA06-407B-8376-5F8F2B9C154C}" presName="linearFlow" presStyleCnt="0">
        <dgm:presLayoutVars>
          <dgm:dir/>
          <dgm:resizeHandles val="exact"/>
        </dgm:presLayoutVars>
      </dgm:prSet>
      <dgm:spPr/>
    </dgm:pt>
    <dgm:pt modelId="{5D44E7E7-BEF7-49DD-A91A-8E1D829C73B9}" type="pres">
      <dgm:prSet presAssocID="{A9545D09-0D81-4956-9360-8A5FE3F3FECE}" presName="composite" presStyleCnt="0"/>
      <dgm:spPr/>
    </dgm:pt>
    <dgm:pt modelId="{CD5DF214-8C69-471F-BCCC-9B424B16534D}" type="pres">
      <dgm:prSet presAssocID="{A9545D09-0D81-4956-9360-8A5FE3F3FECE}"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E65809AA-97B6-4FEB-8C5D-D45990DFB7E8}" type="pres">
      <dgm:prSet presAssocID="{A9545D09-0D81-4956-9360-8A5FE3F3FECE}" presName="txShp" presStyleLbl="node1" presStyleIdx="0" presStyleCnt="3" custScaleX="101138" custLinFactNeighborX="-1089">
        <dgm:presLayoutVars>
          <dgm:bulletEnabled val="1"/>
        </dgm:presLayoutVars>
      </dgm:prSet>
      <dgm:spPr/>
      <dgm:t>
        <a:bodyPr/>
        <a:lstStyle/>
        <a:p>
          <a:endParaRPr lang="tr-TR"/>
        </a:p>
      </dgm:t>
    </dgm:pt>
    <dgm:pt modelId="{A50A6765-8E5E-45D8-8D32-3B29D0C20284}" type="pres">
      <dgm:prSet presAssocID="{9D350A3E-7A83-40DD-ADBE-BDFA3AE55F74}" presName="spacing" presStyleCnt="0"/>
      <dgm:spPr/>
    </dgm:pt>
    <dgm:pt modelId="{D9412D9E-C902-47D6-9888-BEEC2C97FD02}" type="pres">
      <dgm:prSet presAssocID="{6ECC8BA9-87B8-41CB-9414-1DDF494A4AF6}" presName="composite" presStyleCnt="0"/>
      <dgm:spPr/>
    </dgm:pt>
    <dgm:pt modelId="{AF572B83-9E96-4708-80E0-70E0214078D7}" type="pres">
      <dgm:prSet presAssocID="{6ECC8BA9-87B8-41CB-9414-1DDF494A4AF6}"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pt>
    <dgm:pt modelId="{FD6AA04E-A65C-47C0-9353-76EC69D159FB}" type="pres">
      <dgm:prSet presAssocID="{6ECC8BA9-87B8-41CB-9414-1DDF494A4AF6}" presName="txShp" presStyleLbl="node1" presStyleIdx="1" presStyleCnt="3">
        <dgm:presLayoutVars>
          <dgm:bulletEnabled val="1"/>
        </dgm:presLayoutVars>
      </dgm:prSet>
      <dgm:spPr/>
      <dgm:t>
        <a:bodyPr/>
        <a:lstStyle/>
        <a:p>
          <a:endParaRPr lang="tr-TR"/>
        </a:p>
      </dgm:t>
    </dgm:pt>
    <dgm:pt modelId="{E90AAC55-2476-4AAA-A222-CF97F68051CC}" type="pres">
      <dgm:prSet presAssocID="{2A7BAF13-2020-4C21-B7B6-22CCF044214B}" presName="spacing" presStyleCnt="0"/>
      <dgm:spPr/>
    </dgm:pt>
    <dgm:pt modelId="{981B5428-BFAE-4434-A869-772ED39DDF94}" type="pres">
      <dgm:prSet presAssocID="{17710708-906C-48D7-B18F-4D9F7DC4AB6C}" presName="composite" presStyleCnt="0"/>
      <dgm:spPr/>
    </dgm:pt>
    <dgm:pt modelId="{13C6C94C-0FD8-471A-B9A5-5DD4DE17123A}" type="pres">
      <dgm:prSet presAssocID="{17710708-906C-48D7-B18F-4D9F7DC4AB6C}"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 modelId="{3200E9D3-86CD-4AA7-A567-59BF466EA2D7}" type="pres">
      <dgm:prSet presAssocID="{17710708-906C-48D7-B18F-4D9F7DC4AB6C}" presName="txShp" presStyleLbl="node1" presStyleIdx="2" presStyleCnt="3">
        <dgm:presLayoutVars>
          <dgm:bulletEnabled val="1"/>
        </dgm:presLayoutVars>
      </dgm:prSet>
      <dgm:spPr/>
      <dgm:t>
        <a:bodyPr/>
        <a:lstStyle/>
        <a:p>
          <a:endParaRPr lang="tr-TR"/>
        </a:p>
      </dgm:t>
    </dgm:pt>
  </dgm:ptLst>
  <dgm:cxnLst>
    <dgm:cxn modelId="{B1D30CFC-CF24-4FE9-82A1-4359D4F2EDB0}" type="presOf" srcId="{6ECC8BA9-87B8-41CB-9414-1DDF494A4AF6}" destId="{FD6AA04E-A65C-47C0-9353-76EC69D159FB}" srcOrd="0" destOrd="0" presId="urn:microsoft.com/office/officeart/2005/8/layout/vList3"/>
    <dgm:cxn modelId="{1C756FC6-37C6-4622-B14D-573773593C44}" type="presOf" srcId="{A9545D09-0D81-4956-9360-8A5FE3F3FECE}" destId="{E65809AA-97B6-4FEB-8C5D-D45990DFB7E8}" srcOrd="0" destOrd="0" presId="urn:microsoft.com/office/officeart/2005/8/layout/vList3"/>
    <dgm:cxn modelId="{42500EF3-9BBE-46ED-B869-A1D6A869F694}" type="presOf" srcId="{17710708-906C-48D7-B18F-4D9F7DC4AB6C}" destId="{3200E9D3-86CD-4AA7-A567-59BF466EA2D7}" srcOrd="0" destOrd="0" presId="urn:microsoft.com/office/officeart/2005/8/layout/vList3"/>
    <dgm:cxn modelId="{E82876E5-D089-462A-BB1D-076D989DE788}" srcId="{0C887A9B-CA06-407B-8376-5F8F2B9C154C}" destId="{6ECC8BA9-87B8-41CB-9414-1DDF494A4AF6}" srcOrd="1" destOrd="0" parTransId="{56CDC1E3-67AB-45AA-9E88-677BE66FE0C1}" sibTransId="{2A7BAF13-2020-4C21-B7B6-22CCF044214B}"/>
    <dgm:cxn modelId="{66390CFD-3A25-4667-8D2F-4729C19ACC1A}" srcId="{0C887A9B-CA06-407B-8376-5F8F2B9C154C}" destId="{17710708-906C-48D7-B18F-4D9F7DC4AB6C}" srcOrd="2" destOrd="0" parTransId="{AA65B856-039F-4CA0-B1FE-FEF18E672556}" sibTransId="{94ABC366-67A3-4962-BE92-36E1089D7D7B}"/>
    <dgm:cxn modelId="{5F5FE815-AE34-408D-9F23-97C2C56A468C}" srcId="{0C887A9B-CA06-407B-8376-5F8F2B9C154C}" destId="{A9545D09-0D81-4956-9360-8A5FE3F3FECE}" srcOrd="0" destOrd="0" parTransId="{0393CF3E-2A9A-4434-BBAB-D9886949D596}" sibTransId="{9D350A3E-7A83-40DD-ADBE-BDFA3AE55F74}"/>
    <dgm:cxn modelId="{8260AC5B-127C-4122-848A-E24078B35E2E}" type="presOf" srcId="{0C887A9B-CA06-407B-8376-5F8F2B9C154C}" destId="{D7157305-9BF7-4534-BE7B-B68BF9BF3533}" srcOrd="0" destOrd="0" presId="urn:microsoft.com/office/officeart/2005/8/layout/vList3"/>
    <dgm:cxn modelId="{895E596D-04D9-49C1-B099-872E8D63D8A3}" type="presParOf" srcId="{D7157305-9BF7-4534-BE7B-B68BF9BF3533}" destId="{5D44E7E7-BEF7-49DD-A91A-8E1D829C73B9}" srcOrd="0" destOrd="0" presId="urn:microsoft.com/office/officeart/2005/8/layout/vList3"/>
    <dgm:cxn modelId="{0EE20C16-C98C-4707-B106-4EFBCB87E135}" type="presParOf" srcId="{5D44E7E7-BEF7-49DD-A91A-8E1D829C73B9}" destId="{CD5DF214-8C69-471F-BCCC-9B424B16534D}" srcOrd="0" destOrd="0" presId="urn:microsoft.com/office/officeart/2005/8/layout/vList3"/>
    <dgm:cxn modelId="{8FA97954-32C0-467A-975D-90D78E5EEE46}" type="presParOf" srcId="{5D44E7E7-BEF7-49DD-A91A-8E1D829C73B9}" destId="{E65809AA-97B6-4FEB-8C5D-D45990DFB7E8}" srcOrd="1" destOrd="0" presId="urn:microsoft.com/office/officeart/2005/8/layout/vList3"/>
    <dgm:cxn modelId="{D83BADEA-A5AB-40FB-9442-009169F9D308}" type="presParOf" srcId="{D7157305-9BF7-4534-BE7B-B68BF9BF3533}" destId="{A50A6765-8E5E-45D8-8D32-3B29D0C20284}" srcOrd="1" destOrd="0" presId="urn:microsoft.com/office/officeart/2005/8/layout/vList3"/>
    <dgm:cxn modelId="{D52B6630-E2AC-4468-ABBB-E121937552EA}" type="presParOf" srcId="{D7157305-9BF7-4534-BE7B-B68BF9BF3533}" destId="{D9412D9E-C902-47D6-9888-BEEC2C97FD02}" srcOrd="2" destOrd="0" presId="urn:microsoft.com/office/officeart/2005/8/layout/vList3"/>
    <dgm:cxn modelId="{D249B906-0AB8-4BFB-B84A-618A4ECE61BB}" type="presParOf" srcId="{D9412D9E-C902-47D6-9888-BEEC2C97FD02}" destId="{AF572B83-9E96-4708-80E0-70E0214078D7}" srcOrd="0" destOrd="0" presId="urn:microsoft.com/office/officeart/2005/8/layout/vList3"/>
    <dgm:cxn modelId="{4ADF1BF2-8160-4D6B-B5AD-10BEC5B119D5}" type="presParOf" srcId="{D9412D9E-C902-47D6-9888-BEEC2C97FD02}" destId="{FD6AA04E-A65C-47C0-9353-76EC69D159FB}" srcOrd="1" destOrd="0" presId="urn:microsoft.com/office/officeart/2005/8/layout/vList3"/>
    <dgm:cxn modelId="{1FD7780E-D6C4-4B00-8D0C-D2D084ED261E}" type="presParOf" srcId="{D7157305-9BF7-4534-BE7B-B68BF9BF3533}" destId="{E90AAC55-2476-4AAA-A222-CF97F68051CC}" srcOrd="3" destOrd="0" presId="urn:microsoft.com/office/officeart/2005/8/layout/vList3"/>
    <dgm:cxn modelId="{DCB57B8C-362D-4DEA-AD2F-9068C53ED59B}" type="presParOf" srcId="{D7157305-9BF7-4534-BE7B-B68BF9BF3533}" destId="{981B5428-BFAE-4434-A869-772ED39DDF94}" srcOrd="4" destOrd="0" presId="urn:microsoft.com/office/officeart/2005/8/layout/vList3"/>
    <dgm:cxn modelId="{4BB4357C-282F-4654-9253-4F229EDF2243}" type="presParOf" srcId="{981B5428-BFAE-4434-A869-772ED39DDF94}" destId="{13C6C94C-0FD8-471A-B9A5-5DD4DE17123A}" srcOrd="0" destOrd="0" presId="urn:microsoft.com/office/officeart/2005/8/layout/vList3"/>
    <dgm:cxn modelId="{8294BA8F-45BA-4815-ABA4-EBBD78AE0B06}" type="presParOf" srcId="{981B5428-BFAE-4434-A869-772ED39DDF94}" destId="{3200E9D3-86CD-4AA7-A567-59BF466EA2D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D10B71-3719-4760-B2C8-DCC0D57888A1}" type="doc">
      <dgm:prSet loTypeId="urn:microsoft.com/office/officeart/2005/8/layout/vList3" loCatId="picture" qsTypeId="urn:microsoft.com/office/officeart/2005/8/quickstyle/3d2" qsCatId="3D" csTypeId="urn:microsoft.com/office/officeart/2005/8/colors/accent1_2" csCatId="accent1" phldr="1"/>
      <dgm:spPr/>
    </dgm:pt>
    <dgm:pt modelId="{65DF2BB0-B879-4E01-8DDB-C0A48658EBE8}">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Kültür Balıkçılığı</a:t>
          </a:r>
          <a:endParaRPr lang="tr-TR" dirty="0">
            <a:effectLst>
              <a:outerShdw blurRad="38100" dist="38100" dir="2700000" algn="tl">
                <a:srgbClr val="000000">
                  <a:alpha val="43137"/>
                </a:srgbClr>
              </a:outerShdw>
            </a:effectLst>
            <a:latin typeface="Constantia" panose="02030602050306030303" pitchFamily="18" charset="0"/>
          </a:endParaRPr>
        </a:p>
      </dgm:t>
    </dgm:pt>
    <dgm:pt modelId="{D9403B74-7F7A-4F84-901C-2879F62CCCFF}" type="parTrans" cxnId="{9F6BF10D-813A-4081-823C-90A3FC7866A7}">
      <dgm:prSet/>
      <dgm:spPr/>
      <dgm:t>
        <a:bodyPr/>
        <a:lstStyle/>
        <a:p>
          <a:endParaRPr lang="tr-TR"/>
        </a:p>
      </dgm:t>
    </dgm:pt>
    <dgm:pt modelId="{1B499164-5B74-498F-B4FA-8CFD344F916C}" type="sibTrans" cxnId="{9F6BF10D-813A-4081-823C-90A3FC7866A7}">
      <dgm:prSet/>
      <dgm:spPr/>
      <dgm:t>
        <a:bodyPr/>
        <a:lstStyle/>
        <a:p>
          <a:endParaRPr lang="tr-TR"/>
        </a:p>
      </dgm:t>
    </dgm:pt>
    <dgm:pt modelId="{43B15409-5301-4B7E-9943-F0AD23864BBD}">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Restoran</a:t>
          </a:r>
          <a:endParaRPr lang="tr-TR" dirty="0">
            <a:effectLst>
              <a:outerShdw blurRad="38100" dist="38100" dir="2700000" algn="tl">
                <a:srgbClr val="000000">
                  <a:alpha val="43137"/>
                </a:srgbClr>
              </a:outerShdw>
            </a:effectLst>
            <a:latin typeface="Constantia" panose="02030602050306030303" pitchFamily="18" charset="0"/>
          </a:endParaRPr>
        </a:p>
      </dgm:t>
    </dgm:pt>
    <dgm:pt modelId="{D36D2E0A-ECD0-475D-BDAD-629925795D76}" type="parTrans" cxnId="{BF61841D-7073-4E39-8649-4B839DE8319B}">
      <dgm:prSet/>
      <dgm:spPr/>
      <dgm:t>
        <a:bodyPr/>
        <a:lstStyle/>
        <a:p>
          <a:endParaRPr lang="tr-TR"/>
        </a:p>
      </dgm:t>
    </dgm:pt>
    <dgm:pt modelId="{6693F2F7-E351-4D7A-857A-D88FA38859BC}" type="sibTrans" cxnId="{BF61841D-7073-4E39-8649-4B839DE8319B}">
      <dgm:prSet/>
      <dgm:spPr/>
      <dgm:t>
        <a:bodyPr/>
        <a:lstStyle/>
        <a:p>
          <a:endParaRPr lang="tr-TR"/>
        </a:p>
      </dgm:t>
    </dgm:pt>
    <dgm:pt modelId="{CEA864F6-3F46-45DE-82A3-74BA749A0433}">
      <dgm:prSet phldrT="[Metin]"/>
      <dgm:spPr/>
      <dgm:t>
        <a:bodyPr/>
        <a:lstStyle/>
        <a:p>
          <a:r>
            <a:rPr lang="tr-TR" dirty="0" smtClean="0">
              <a:effectLst>
                <a:outerShdw blurRad="38100" dist="38100" dir="2700000" algn="tl">
                  <a:srgbClr val="000000">
                    <a:alpha val="43137"/>
                  </a:srgbClr>
                </a:outerShdw>
              </a:effectLst>
              <a:latin typeface="Constantia" panose="02030602050306030303" pitchFamily="18" charset="0"/>
            </a:rPr>
            <a:t>Satış Noktası</a:t>
          </a:r>
          <a:endParaRPr lang="tr-TR" dirty="0">
            <a:effectLst>
              <a:outerShdw blurRad="38100" dist="38100" dir="2700000" algn="tl">
                <a:srgbClr val="000000">
                  <a:alpha val="43137"/>
                </a:srgbClr>
              </a:outerShdw>
            </a:effectLst>
            <a:latin typeface="Constantia" panose="02030602050306030303" pitchFamily="18" charset="0"/>
          </a:endParaRPr>
        </a:p>
      </dgm:t>
    </dgm:pt>
    <dgm:pt modelId="{5F777DD5-A9DD-40C8-B0D3-DCA75AD00FC5}" type="parTrans" cxnId="{4C775344-8757-4A77-A672-A011E7BECDD0}">
      <dgm:prSet/>
      <dgm:spPr/>
      <dgm:t>
        <a:bodyPr/>
        <a:lstStyle/>
        <a:p>
          <a:endParaRPr lang="tr-TR"/>
        </a:p>
      </dgm:t>
    </dgm:pt>
    <dgm:pt modelId="{634908CF-8C56-48E2-B8E5-E901E8F3B87A}" type="sibTrans" cxnId="{4C775344-8757-4A77-A672-A011E7BECDD0}">
      <dgm:prSet/>
      <dgm:spPr/>
      <dgm:t>
        <a:bodyPr/>
        <a:lstStyle/>
        <a:p>
          <a:endParaRPr lang="tr-TR"/>
        </a:p>
      </dgm:t>
    </dgm:pt>
    <dgm:pt modelId="{9D9B30C5-BAA6-40D4-968D-346BBF2D8135}" type="pres">
      <dgm:prSet presAssocID="{E8D10B71-3719-4760-B2C8-DCC0D57888A1}" presName="linearFlow" presStyleCnt="0">
        <dgm:presLayoutVars>
          <dgm:dir/>
          <dgm:resizeHandles val="exact"/>
        </dgm:presLayoutVars>
      </dgm:prSet>
      <dgm:spPr/>
    </dgm:pt>
    <dgm:pt modelId="{6913DCCF-7458-4A34-B8EF-CFF528F96D46}" type="pres">
      <dgm:prSet presAssocID="{65DF2BB0-B879-4E01-8DDB-C0A48658EBE8}" presName="composite" presStyleCnt="0"/>
      <dgm:spPr/>
    </dgm:pt>
    <dgm:pt modelId="{0E488015-E025-4E82-8190-7D67C76E4583}" type="pres">
      <dgm:prSet presAssocID="{65DF2BB0-B879-4E01-8DDB-C0A48658EBE8}"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309FB5A9-79EA-44B1-9479-C94967398C8F}" type="pres">
      <dgm:prSet presAssocID="{65DF2BB0-B879-4E01-8DDB-C0A48658EBE8}" presName="txShp" presStyleLbl="node1" presStyleIdx="0" presStyleCnt="3">
        <dgm:presLayoutVars>
          <dgm:bulletEnabled val="1"/>
        </dgm:presLayoutVars>
      </dgm:prSet>
      <dgm:spPr/>
      <dgm:t>
        <a:bodyPr/>
        <a:lstStyle/>
        <a:p>
          <a:endParaRPr lang="tr-TR"/>
        </a:p>
      </dgm:t>
    </dgm:pt>
    <dgm:pt modelId="{A5E12930-6226-4A1C-9C15-73BEEE682C99}" type="pres">
      <dgm:prSet presAssocID="{1B499164-5B74-498F-B4FA-8CFD344F916C}" presName="spacing" presStyleCnt="0"/>
      <dgm:spPr/>
    </dgm:pt>
    <dgm:pt modelId="{422C2BC6-37DD-40B8-BBC3-25BD5098B545}" type="pres">
      <dgm:prSet presAssocID="{43B15409-5301-4B7E-9943-F0AD23864BBD}" presName="composite" presStyleCnt="0"/>
      <dgm:spPr/>
    </dgm:pt>
    <dgm:pt modelId="{85D305C5-8AC1-4FAE-80CD-9DB19A6B0167}" type="pres">
      <dgm:prSet presAssocID="{43B15409-5301-4B7E-9943-F0AD23864BBD}"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1D9318C0-BB9F-483C-ADEA-F213B5DEE497}" type="pres">
      <dgm:prSet presAssocID="{43B15409-5301-4B7E-9943-F0AD23864BBD}" presName="txShp" presStyleLbl="node1" presStyleIdx="1" presStyleCnt="3" custLinFactNeighborX="-159">
        <dgm:presLayoutVars>
          <dgm:bulletEnabled val="1"/>
        </dgm:presLayoutVars>
      </dgm:prSet>
      <dgm:spPr/>
      <dgm:t>
        <a:bodyPr/>
        <a:lstStyle/>
        <a:p>
          <a:endParaRPr lang="tr-TR"/>
        </a:p>
      </dgm:t>
    </dgm:pt>
    <dgm:pt modelId="{C3E4A5D8-EF8D-4B84-8C9F-95199D727E4C}" type="pres">
      <dgm:prSet presAssocID="{6693F2F7-E351-4D7A-857A-D88FA38859BC}" presName="spacing" presStyleCnt="0"/>
      <dgm:spPr/>
    </dgm:pt>
    <dgm:pt modelId="{0458AD44-8547-4AEB-9FE2-6147350105AD}" type="pres">
      <dgm:prSet presAssocID="{CEA864F6-3F46-45DE-82A3-74BA749A0433}" presName="composite" presStyleCnt="0"/>
      <dgm:spPr/>
    </dgm:pt>
    <dgm:pt modelId="{EC81B7FE-8956-4BA7-851D-A601ED47076E}" type="pres">
      <dgm:prSet presAssocID="{CEA864F6-3F46-45DE-82A3-74BA749A0433}"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dgm:spPr>
    </dgm:pt>
    <dgm:pt modelId="{26F78461-8F0B-4BA5-884E-EA2F9E0AE6E6}" type="pres">
      <dgm:prSet presAssocID="{CEA864F6-3F46-45DE-82A3-74BA749A0433}" presName="txShp" presStyleLbl="node1" presStyleIdx="2" presStyleCnt="3">
        <dgm:presLayoutVars>
          <dgm:bulletEnabled val="1"/>
        </dgm:presLayoutVars>
      </dgm:prSet>
      <dgm:spPr/>
      <dgm:t>
        <a:bodyPr/>
        <a:lstStyle/>
        <a:p>
          <a:endParaRPr lang="tr-TR"/>
        </a:p>
      </dgm:t>
    </dgm:pt>
  </dgm:ptLst>
  <dgm:cxnLst>
    <dgm:cxn modelId="{BF61841D-7073-4E39-8649-4B839DE8319B}" srcId="{E8D10B71-3719-4760-B2C8-DCC0D57888A1}" destId="{43B15409-5301-4B7E-9943-F0AD23864BBD}" srcOrd="1" destOrd="0" parTransId="{D36D2E0A-ECD0-475D-BDAD-629925795D76}" sibTransId="{6693F2F7-E351-4D7A-857A-D88FA38859BC}"/>
    <dgm:cxn modelId="{5395E4E4-CD03-4C50-930D-E2D54713CD47}" type="presOf" srcId="{E8D10B71-3719-4760-B2C8-DCC0D57888A1}" destId="{9D9B30C5-BAA6-40D4-968D-346BBF2D8135}" srcOrd="0" destOrd="0" presId="urn:microsoft.com/office/officeart/2005/8/layout/vList3"/>
    <dgm:cxn modelId="{B4E733F4-4033-48A9-A7C1-5595074A9BF3}" type="presOf" srcId="{CEA864F6-3F46-45DE-82A3-74BA749A0433}" destId="{26F78461-8F0B-4BA5-884E-EA2F9E0AE6E6}" srcOrd="0" destOrd="0" presId="urn:microsoft.com/office/officeart/2005/8/layout/vList3"/>
    <dgm:cxn modelId="{9F6BF10D-813A-4081-823C-90A3FC7866A7}" srcId="{E8D10B71-3719-4760-B2C8-DCC0D57888A1}" destId="{65DF2BB0-B879-4E01-8DDB-C0A48658EBE8}" srcOrd="0" destOrd="0" parTransId="{D9403B74-7F7A-4F84-901C-2879F62CCCFF}" sibTransId="{1B499164-5B74-498F-B4FA-8CFD344F916C}"/>
    <dgm:cxn modelId="{4C775344-8757-4A77-A672-A011E7BECDD0}" srcId="{E8D10B71-3719-4760-B2C8-DCC0D57888A1}" destId="{CEA864F6-3F46-45DE-82A3-74BA749A0433}" srcOrd="2" destOrd="0" parTransId="{5F777DD5-A9DD-40C8-B0D3-DCA75AD00FC5}" sibTransId="{634908CF-8C56-48E2-B8E5-E901E8F3B87A}"/>
    <dgm:cxn modelId="{DEAC2042-F34C-4CC6-B76A-0A5D0ECC5609}" type="presOf" srcId="{43B15409-5301-4B7E-9943-F0AD23864BBD}" destId="{1D9318C0-BB9F-483C-ADEA-F213B5DEE497}" srcOrd="0" destOrd="0" presId="urn:microsoft.com/office/officeart/2005/8/layout/vList3"/>
    <dgm:cxn modelId="{BA747384-C728-4EBE-8458-F20026AD62FF}" type="presOf" srcId="{65DF2BB0-B879-4E01-8DDB-C0A48658EBE8}" destId="{309FB5A9-79EA-44B1-9479-C94967398C8F}" srcOrd="0" destOrd="0" presId="urn:microsoft.com/office/officeart/2005/8/layout/vList3"/>
    <dgm:cxn modelId="{4E1CCB3D-1AA6-48F3-9A44-451B5926694D}" type="presParOf" srcId="{9D9B30C5-BAA6-40D4-968D-346BBF2D8135}" destId="{6913DCCF-7458-4A34-B8EF-CFF528F96D46}" srcOrd="0" destOrd="0" presId="urn:microsoft.com/office/officeart/2005/8/layout/vList3"/>
    <dgm:cxn modelId="{4E4E12BB-9AB5-447B-9827-BF5C484B7CBA}" type="presParOf" srcId="{6913DCCF-7458-4A34-B8EF-CFF528F96D46}" destId="{0E488015-E025-4E82-8190-7D67C76E4583}" srcOrd="0" destOrd="0" presId="urn:microsoft.com/office/officeart/2005/8/layout/vList3"/>
    <dgm:cxn modelId="{445F0B0F-BF8F-4E6B-9A89-E0F7593E759B}" type="presParOf" srcId="{6913DCCF-7458-4A34-B8EF-CFF528F96D46}" destId="{309FB5A9-79EA-44B1-9479-C94967398C8F}" srcOrd="1" destOrd="0" presId="urn:microsoft.com/office/officeart/2005/8/layout/vList3"/>
    <dgm:cxn modelId="{48263398-460A-436A-B734-291DAB5EF869}" type="presParOf" srcId="{9D9B30C5-BAA6-40D4-968D-346BBF2D8135}" destId="{A5E12930-6226-4A1C-9C15-73BEEE682C99}" srcOrd="1" destOrd="0" presId="urn:microsoft.com/office/officeart/2005/8/layout/vList3"/>
    <dgm:cxn modelId="{D72F4751-71E9-4923-AA94-0359670F7050}" type="presParOf" srcId="{9D9B30C5-BAA6-40D4-968D-346BBF2D8135}" destId="{422C2BC6-37DD-40B8-BBC3-25BD5098B545}" srcOrd="2" destOrd="0" presId="urn:microsoft.com/office/officeart/2005/8/layout/vList3"/>
    <dgm:cxn modelId="{2641C0EE-4F79-442E-A1EE-CB5684A4FA44}" type="presParOf" srcId="{422C2BC6-37DD-40B8-BBC3-25BD5098B545}" destId="{85D305C5-8AC1-4FAE-80CD-9DB19A6B0167}" srcOrd="0" destOrd="0" presId="urn:microsoft.com/office/officeart/2005/8/layout/vList3"/>
    <dgm:cxn modelId="{FECA4065-A923-4318-A685-43901613CD11}" type="presParOf" srcId="{422C2BC6-37DD-40B8-BBC3-25BD5098B545}" destId="{1D9318C0-BB9F-483C-ADEA-F213B5DEE497}" srcOrd="1" destOrd="0" presId="urn:microsoft.com/office/officeart/2005/8/layout/vList3"/>
    <dgm:cxn modelId="{4874872C-BA74-4B03-90D3-7D40219F4407}" type="presParOf" srcId="{9D9B30C5-BAA6-40D4-968D-346BBF2D8135}" destId="{C3E4A5D8-EF8D-4B84-8C9F-95199D727E4C}" srcOrd="3" destOrd="0" presId="urn:microsoft.com/office/officeart/2005/8/layout/vList3"/>
    <dgm:cxn modelId="{892748D3-9F25-43CC-89D2-B5FC218384FF}" type="presParOf" srcId="{9D9B30C5-BAA6-40D4-968D-346BBF2D8135}" destId="{0458AD44-8547-4AEB-9FE2-6147350105AD}" srcOrd="4" destOrd="0" presId="urn:microsoft.com/office/officeart/2005/8/layout/vList3"/>
    <dgm:cxn modelId="{6016B8F2-6680-4A77-98B3-F0E6E7688F60}" type="presParOf" srcId="{0458AD44-8547-4AEB-9FE2-6147350105AD}" destId="{EC81B7FE-8956-4BA7-851D-A601ED47076E}" srcOrd="0" destOrd="0" presId="urn:microsoft.com/office/officeart/2005/8/layout/vList3"/>
    <dgm:cxn modelId="{341161C7-F73A-4134-A4A8-7DCE7DD7C7ED}" type="presParOf" srcId="{0458AD44-8547-4AEB-9FE2-6147350105AD}" destId="{26F78461-8F0B-4BA5-884E-EA2F9E0AE6E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E35A788-D79F-44FC-A6EF-3BC1834961E6}" type="doc">
      <dgm:prSet loTypeId="urn:microsoft.com/office/officeart/2005/8/layout/hProcess11" loCatId="process" qsTypeId="urn:microsoft.com/office/officeart/2005/8/quickstyle/simple5" qsCatId="simple" csTypeId="urn:microsoft.com/office/officeart/2005/8/colors/colorful4" csCatId="colorful" phldr="1"/>
      <dgm:spPr/>
      <dgm:t>
        <a:bodyPr/>
        <a:lstStyle/>
        <a:p>
          <a:endParaRPr lang="tr-TR"/>
        </a:p>
      </dgm:t>
    </dgm:pt>
    <dgm:pt modelId="{C43E6194-6E2B-4CE1-A972-FBB1E0CA5B05}">
      <dgm:prSet phldrT="[Metin]" custT="1"/>
      <dgm:spPr/>
      <dgm:t>
        <a:bodyPr/>
        <a:lstStyle/>
        <a:p>
          <a:r>
            <a:rPr lang="tr-TR" sz="1000" b="1" dirty="0">
              <a:latin typeface="Arial" panose="020B0604020202020204" pitchFamily="34" charset="0"/>
              <a:cs typeface="Arial" panose="020B0604020202020204" pitchFamily="34" charset="0"/>
            </a:rPr>
            <a:t>BAŞVURU ÇAĞRI İLANI</a:t>
          </a:r>
        </a:p>
      </dgm:t>
    </dgm:pt>
    <dgm:pt modelId="{4BA3D8D1-DAE9-473A-A831-1C8B18650576}" type="parTrans" cxnId="{6E5AD74E-77A2-4544-BBDC-A0C6DBE9E2EF}">
      <dgm:prSet/>
      <dgm:spPr/>
      <dgm:t>
        <a:bodyPr/>
        <a:lstStyle/>
        <a:p>
          <a:endParaRPr lang="tr-TR" sz="1000" b="1">
            <a:latin typeface="Arial" panose="020B0604020202020204" pitchFamily="34" charset="0"/>
            <a:cs typeface="Arial" panose="020B0604020202020204" pitchFamily="34" charset="0"/>
          </a:endParaRPr>
        </a:p>
      </dgm:t>
    </dgm:pt>
    <dgm:pt modelId="{C0C4C22B-C47E-43C2-9430-F85E7728FEC5}" type="sibTrans" cxnId="{6E5AD74E-77A2-4544-BBDC-A0C6DBE9E2EF}">
      <dgm:prSet/>
      <dgm:spPr/>
      <dgm:t>
        <a:bodyPr/>
        <a:lstStyle/>
        <a:p>
          <a:endParaRPr lang="tr-TR" sz="1000" b="1">
            <a:latin typeface="Arial" panose="020B0604020202020204" pitchFamily="34" charset="0"/>
            <a:cs typeface="Arial" panose="020B0604020202020204" pitchFamily="34" charset="0"/>
          </a:endParaRPr>
        </a:p>
      </dgm:t>
    </dgm:pt>
    <dgm:pt modelId="{0DD5DBA8-6B8A-4245-B50C-2900485F0A94}">
      <dgm:prSet phldrT="[Metin]" custT="1"/>
      <dgm:spPr/>
      <dgm:t>
        <a:bodyPr/>
        <a:lstStyle/>
        <a:p>
          <a:r>
            <a:rPr lang="tr-TR" sz="1000" b="1" dirty="0">
              <a:latin typeface="Arial" panose="020B0604020202020204" pitchFamily="34" charset="0"/>
              <a:cs typeface="Arial" panose="020B0604020202020204" pitchFamily="34" charset="0"/>
            </a:rPr>
            <a:t>İLLERE BAŞVURU</a:t>
          </a:r>
        </a:p>
      </dgm:t>
    </dgm:pt>
    <dgm:pt modelId="{9D95D6F8-90DC-47DB-BDC7-68C2177B18F7}" type="parTrans" cxnId="{5400112A-10B5-486F-9809-EA8DA3D90346}">
      <dgm:prSet/>
      <dgm:spPr/>
      <dgm:t>
        <a:bodyPr/>
        <a:lstStyle/>
        <a:p>
          <a:endParaRPr lang="tr-TR" sz="1000" b="1">
            <a:latin typeface="Arial" panose="020B0604020202020204" pitchFamily="34" charset="0"/>
            <a:cs typeface="Arial" panose="020B0604020202020204" pitchFamily="34" charset="0"/>
          </a:endParaRPr>
        </a:p>
      </dgm:t>
    </dgm:pt>
    <dgm:pt modelId="{2A63DF14-F93C-4F0E-A193-93208D1EEBC0}" type="sibTrans" cxnId="{5400112A-10B5-486F-9809-EA8DA3D90346}">
      <dgm:prSet/>
      <dgm:spPr/>
      <dgm:t>
        <a:bodyPr/>
        <a:lstStyle/>
        <a:p>
          <a:endParaRPr lang="tr-TR" sz="1000" b="1">
            <a:latin typeface="Arial" panose="020B0604020202020204" pitchFamily="34" charset="0"/>
            <a:cs typeface="Arial" panose="020B0604020202020204" pitchFamily="34" charset="0"/>
          </a:endParaRPr>
        </a:p>
      </dgm:t>
    </dgm:pt>
    <dgm:pt modelId="{48A77239-D675-4192-A07C-9F5C60EAADAF}">
      <dgm:prSet phldrT="[Metin]" custT="1"/>
      <dgm:spPr/>
      <dgm:t>
        <a:bodyPr/>
        <a:lstStyle/>
        <a:p>
          <a:r>
            <a:rPr lang="tr-TR" sz="1000" b="1" dirty="0">
              <a:latin typeface="Arial" panose="020B0604020202020204" pitchFamily="34" charset="0"/>
              <a:cs typeface="Arial" panose="020B0604020202020204" pitchFamily="34" charset="0"/>
            </a:rPr>
            <a:t>İDARİ VE UYGUNLUK KONTROLLERİ</a:t>
          </a:r>
        </a:p>
        <a:p>
          <a:r>
            <a:rPr lang="tr-TR" sz="1000" b="1" dirty="0">
              <a:latin typeface="Arial" panose="020B0604020202020204" pitchFamily="34" charset="0"/>
              <a:cs typeface="Arial" panose="020B0604020202020204" pitchFamily="34" charset="0"/>
            </a:rPr>
            <a:t>İŞ PLANI ANALİZİ</a:t>
          </a:r>
        </a:p>
      </dgm:t>
    </dgm:pt>
    <dgm:pt modelId="{BA722B4F-5E64-4D5D-86B5-11D2454C790A}" type="parTrans" cxnId="{96D186A7-DA76-40C9-92D0-C6B387C81127}">
      <dgm:prSet/>
      <dgm:spPr/>
      <dgm:t>
        <a:bodyPr/>
        <a:lstStyle/>
        <a:p>
          <a:endParaRPr lang="tr-TR" sz="1000" b="1">
            <a:latin typeface="Arial" panose="020B0604020202020204" pitchFamily="34" charset="0"/>
            <a:cs typeface="Arial" panose="020B0604020202020204" pitchFamily="34" charset="0"/>
          </a:endParaRPr>
        </a:p>
      </dgm:t>
    </dgm:pt>
    <dgm:pt modelId="{24D942F4-11A2-4269-87DB-A5509C8B3A6E}" type="sibTrans" cxnId="{96D186A7-DA76-40C9-92D0-C6B387C81127}">
      <dgm:prSet/>
      <dgm:spPr/>
      <dgm:t>
        <a:bodyPr/>
        <a:lstStyle/>
        <a:p>
          <a:endParaRPr lang="tr-TR" sz="1000" b="1">
            <a:latin typeface="Arial" panose="020B0604020202020204" pitchFamily="34" charset="0"/>
            <a:cs typeface="Arial" panose="020B0604020202020204" pitchFamily="34" charset="0"/>
          </a:endParaRPr>
        </a:p>
      </dgm:t>
    </dgm:pt>
    <dgm:pt modelId="{1A9FD0F3-D8EC-406C-9220-D4AD9DEAE2AA}">
      <dgm:prSet custT="1"/>
      <dgm:spPr/>
      <dgm:t>
        <a:bodyPr/>
        <a:lstStyle/>
        <a:p>
          <a:r>
            <a:rPr lang="tr-TR" sz="1000" b="1" dirty="0">
              <a:latin typeface="Arial" panose="020B0604020202020204" pitchFamily="34" charset="0"/>
              <a:cs typeface="Arial" panose="020B0604020202020204" pitchFamily="34" charset="0"/>
            </a:rPr>
            <a:t>SÖZLEŞME</a:t>
          </a:r>
        </a:p>
      </dgm:t>
    </dgm:pt>
    <dgm:pt modelId="{F64CA67F-EF10-426F-A45F-A74CF046A39F}" type="parTrans" cxnId="{E1658682-BE6F-4060-8BBA-E13216D8A347}">
      <dgm:prSet/>
      <dgm:spPr/>
      <dgm:t>
        <a:bodyPr/>
        <a:lstStyle/>
        <a:p>
          <a:endParaRPr lang="tr-TR" sz="1000" b="1">
            <a:latin typeface="Arial" panose="020B0604020202020204" pitchFamily="34" charset="0"/>
            <a:cs typeface="Arial" panose="020B0604020202020204" pitchFamily="34" charset="0"/>
          </a:endParaRPr>
        </a:p>
      </dgm:t>
    </dgm:pt>
    <dgm:pt modelId="{731A8633-2F2E-4CC3-B580-98AA2DFCA1C7}" type="sibTrans" cxnId="{E1658682-BE6F-4060-8BBA-E13216D8A347}">
      <dgm:prSet/>
      <dgm:spPr/>
      <dgm:t>
        <a:bodyPr/>
        <a:lstStyle/>
        <a:p>
          <a:endParaRPr lang="tr-TR" sz="1000" b="1">
            <a:latin typeface="Arial" panose="020B0604020202020204" pitchFamily="34" charset="0"/>
            <a:cs typeface="Arial" panose="020B0604020202020204" pitchFamily="34" charset="0"/>
          </a:endParaRPr>
        </a:p>
      </dgm:t>
    </dgm:pt>
    <dgm:pt modelId="{A7C20AC4-887E-41D8-908F-E9BB568A3E93}">
      <dgm:prSet custT="1"/>
      <dgm:spPr/>
      <dgm:t>
        <a:bodyPr anchor="t"/>
        <a:lstStyle/>
        <a:p>
          <a:r>
            <a:rPr lang="tr-TR" sz="1000" b="1" dirty="0">
              <a:latin typeface="Arial" panose="020B0604020202020204" pitchFamily="34" charset="0"/>
              <a:cs typeface="Arial" panose="020B0604020202020204" pitchFamily="34" charset="0"/>
            </a:rPr>
            <a:t>YATIRIM</a:t>
          </a:r>
        </a:p>
      </dgm:t>
    </dgm:pt>
    <dgm:pt modelId="{F68C752F-9D45-4D11-9D56-F913E12FA014}" type="parTrans" cxnId="{E4D7975E-14B1-4F9B-A347-0A667D1FD555}">
      <dgm:prSet/>
      <dgm:spPr/>
      <dgm:t>
        <a:bodyPr/>
        <a:lstStyle/>
        <a:p>
          <a:endParaRPr lang="tr-TR" sz="1000" b="1">
            <a:latin typeface="Arial" panose="020B0604020202020204" pitchFamily="34" charset="0"/>
            <a:cs typeface="Arial" panose="020B0604020202020204" pitchFamily="34" charset="0"/>
          </a:endParaRPr>
        </a:p>
      </dgm:t>
    </dgm:pt>
    <dgm:pt modelId="{6AAF79DC-F8B4-4B2C-8404-AAC9F2E19493}" type="sibTrans" cxnId="{E4D7975E-14B1-4F9B-A347-0A667D1FD555}">
      <dgm:prSet/>
      <dgm:spPr/>
      <dgm:t>
        <a:bodyPr/>
        <a:lstStyle/>
        <a:p>
          <a:endParaRPr lang="tr-TR" sz="1000" b="1">
            <a:latin typeface="Arial" panose="020B0604020202020204" pitchFamily="34" charset="0"/>
            <a:cs typeface="Arial" panose="020B0604020202020204" pitchFamily="34" charset="0"/>
          </a:endParaRPr>
        </a:p>
      </dgm:t>
    </dgm:pt>
    <dgm:pt modelId="{5B7EB168-0A48-4488-9BB0-DA3E5EDBCE73}">
      <dgm:prSet custT="1"/>
      <dgm:spPr/>
      <dgm:t>
        <a:bodyPr anchor="b"/>
        <a:lstStyle/>
        <a:p>
          <a:r>
            <a:rPr lang="tr-TR" sz="1000" b="1" dirty="0">
              <a:latin typeface="Arial" panose="020B0604020202020204" pitchFamily="34" charset="0"/>
              <a:cs typeface="Arial" panose="020B0604020202020204" pitchFamily="34" charset="0"/>
            </a:rPr>
            <a:t>ÖDEME</a:t>
          </a:r>
        </a:p>
      </dgm:t>
    </dgm:pt>
    <dgm:pt modelId="{F15D3ADA-BAE7-4CA1-A4BD-CA1C02AED10C}" type="parTrans" cxnId="{4809E2A4-CE64-4187-AB2B-3D2142FD51F8}">
      <dgm:prSet/>
      <dgm:spPr/>
      <dgm:t>
        <a:bodyPr/>
        <a:lstStyle/>
        <a:p>
          <a:endParaRPr lang="tr-TR" sz="1000" b="1">
            <a:latin typeface="Arial" panose="020B0604020202020204" pitchFamily="34" charset="0"/>
            <a:cs typeface="Arial" panose="020B0604020202020204" pitchFamily="34" charset="0"/>
          </a:endParaRPr>
        </a:p>
      </dgm:t>
    </dgm:pt>
    <dgm:pt modelId="{74B04142-6B40-4C78-98E2-67CF90CB2B03}" type="sibTrans" cxnId="{4809E2A4-CE64-4187-AB2B-3D2142FD51F8}">
      <dgm:prSet/>
      <dgm:spPr/>
      <dgm:t>
        <a:bodyPr/>
        <a:lstStyle/>
        <a:p>
          <a:endParaRPr lang="tr-TR" sz="1000" b="1">
            <a:latin typeface="Arial" panose="020B0604020202020204" pitchFamily="34" charset="0"/>
            <a:cs typeface="Arial" panose="020B0604020202020204" pitchFamily="34" charset="0"/>
          </a:endParaRPr>
        </a:p>
      </dgm:t>
    </dgm:pt>
    <dgm:pt modelId="{2A1DC2B7-77B1-4946-BD6A-1FC43C340B22}">
      <dgm:prSet custT="1"/>
      <dgm:spPr/>
      <dgm:t>
        <a:bodyPr/>
        <a:lstStyle/>
        <a:p>
          <a:endParaRPr lang="tr-TR" sz="2400">
            <a:latin typeface="Arial" panose="020B0604020202020204" pitchFamily="34" charset="0"/>
            <a:cs typeface="Arial" panose="020B0604020202020204" pitchFamily="34" charset="0"/>
          </a:endParaRPr>
        </a:p>
      </dgm:t>
    </dgm:pt>
    <dgm:pt modelId="{37E11B6A-56FF-4187-A2BF-77C267DECEFD}" type="parTrans" cxnId="{85FE23AD-8382-4008-8AF4-17920F1D29B4}">
      <dgm:prSet/>
      <dgm:spPr/>
      <dgm:t>
        <a:bodyPr/>
        <a:lstStyle/>
        <a:p>
          <a:endParaRPr lang="tr-TR" sz="1200">
            <a:latin typeface="Arial" panose="020B0604020202020204" pitchFamily="34" charset="0"/>
            <a:cs typeface="Arial" panose="020B0604020202020204" pitchFamily="34" charset="0"/>
          </a:endParaRPr>
        </a:p>
      </dgm:t>
    </dgm:pt>
    <dgm:pt modelId="{CAD9CB11-AD08-47D6-8FB1-19D814868B06}" type="sibTrans" cxnId="{85FE23AD-8382-4008-8AF4-17920F1D29B4}">
      <dgm:prSet/>
      <dgm:spPr/>
      <dgm:t>
        <a:bodyPr/>
        <a:lstStyle/>
        <a:p>
          <a:endParaRPr lang="tr-TR" sz="1200">
            <a:latin typeface="Arial" panose="020B0604020202020204" pitchFamily="34" charset="0"/>
            <a:cs typeface="Arial" panose="020B0604020202020204" pitchFamily="34" charset="0"/>
          </a:endParaRPr>
        </a:p>
      </dgm:t>
    </dgm:pt>
    <dgm:pt modelId="{8285C7F2-6F85-4647-AA39-D3827D2796DE}">
      <dgm:prSet custT="1"/>
      <dgm:spPr/>
      <dgm:t>
        <a:bodyPr/>
        <a:lstStyle/>
        <a:p>
          <a:endParaRPr lang="tr-TR" sz="2400">
            <a:latin typeface="Arial" panose="020B0604020202020204" pitchFamily="34" charset="0"/>
            <a:cs typeface="Arial" panose="020B0604020202020204" pitchFamily="34" charset="0"/>
          </a:endParaRPr>
        </a:p>
      </dgm:t>
    </dgm:pt>
    <dgm:pt modelId="{7E59E0DC-365B-4749-BA45-AA5F08960CFF}" type="parTrans" cxnId="{7AE71845-60AB-4B57-98B8-D74FC0C468D5}">
      <dgm:prSet/>
      <dgm:spPr/>
      <dgm:t>
        <a:bodyPr/>
        <a:lstStyle/>
        <a:p>
          <a:endParaRPr lang="tr-TR" sz="1200">
            <a:latin typeface="Arial" panose="020B0604020202020204" pitchFamily="34" charset="0"/>
            <a:cs typeface="Arial" panose="020B0604020202020204" pitchFamily="34" charset="0"/>
          </a:endParaRPr>
        </a:p>
      </dgm:t>
    </dgm:pt>
    <dgm:pt modelId="{6864C163-3F0B-40A8-BADA-7ED9CF47CA7F}" type="sibTrans" cxnId="{7AE71845-60AB-4B57-98B8-D74FC0C468D5}">
      <dgm:prSet/>
      <dgm:spPr/>
      <dgm:t>
        <a:bodyPr/>
        <a:lstStyle/>
        <a:p>
          <a:endParaRPr lang="tr-TR" sz="1200">
            <a:latin typeface="Arial" panose="020B0604020202020204" pitchFamily="34" charset="0"/>
            <a:cs typeface="Arial" panose="020B0604020202020204" pitchFamily="34" charset="0"/>
          </a:endParaRPr>
        </a:p>
      </dgm:t>
    </dgm:pt>
    <dgm:pt modelId="{D274DCD5-2643-47FD-9AE3-2464BBA61559}" type="pres">
      <dgm:prSet presAssocID="{EE35A788-D79F-44FC-A6EF-3BC1834961E6}" presName="Name0" presStyleCnt="0">
        <dgm:presLayoutVars>
          <dgm:dir/>
          <dgm:resizeHandles val="exact"/>
        </dgm:presLayoutVars>
      </dgm:prSet>
      <dgm:spPr/>
      <dgm:t>
        <a:bodyPr/>
        <a:lstStyle/>
        <a:p>
          <a:endParaRPr lang="tr-TR"/>
        </a:p>
      </dgm:t>
    </dgm:pt>
    <dgm:pt modelId="{FE74A63A-5DF4-4A3E-87CC-82A22F3B0BA2}" type="pres">
      <dgm:prSet presAssocID="{EE35A788-D79F-44FC-A6EF-3BC1834961E6}" presName="arrow" presStyleLbl="bgShp" presStyleIdx="0" presStyleCnt="1" custLinFactNeighborY="-1045"/>
      <dgm:spPr/>
    </dgm:pt>
    <dgm:pt modelId="{E884CDCF-6D4A-4AB0-AE0D-6D415B98B580}" type="pres">
      <dgm:prSet presAssocID="{EE35A788-D79F-44FC-A6EF-3BC1834961E6}" presName="points" presStyleCnt="0"/>
      <dgm:spPr/>
    </dgm:pt>
    <dgm:pt modelId="{4EE9B6B1-575E-4D1B-BD14-1C966A78D84B}" type="pres">
      <dgm:prSet presAssocID="{C43E6194-6E2B-4CE1-A972-FBB1E0CA5B05}" presName="compositeA" presStyleCnt="0"/>
      <dgm:spPr/>
    </dgm:pt>
    <dgm:pt modelId="{DEF2C70A-8DAC-4E67-AC80-BFE3B18B2BAA}" type="pres">
      <dgm:prSet presAssocID="{C43E6194-6E2B-4CE1-A972-FBB1E0CA5B05}" presName="textA" presStyleLbl="revTx" presStyleIdx="0" presStyleCnt="8" custScaleX="132401" custLinFactNeighborX="15449">
        <dgm:presLayoutVars>
          <dgm:bulletEnabled val="1"/>
        </dgm:presLayoutVars>
      </dgm:prSet>
      <dgm:spPr/>
      <dgm:t>
        <a:bodyPr/>
        <a:lstStyle/>
        <a:p>
          <a:endParaRPr lang="tr-TR"/>
        </a:p>
      </dgm:t>
    </dgm:pt>
    <dgm:pt modelId="{9F8E9FEC-9067-48F1-8673-2014EAFFDF0E}" type="pres">
      <dgm:prSet presAssocID="{C43E6194-6E2B-4CE1-A972-FBB1E0CA5B05}" presName="circleA" presStyleLbl="node1" presStyleIdx="0" presStyleCnt="8" custLinFactNeighborX="50127"/>
      <dgm:spPr/>
    </dgm:pt>
    <dgm:pt modelId="{8F40BB50-1761-4C7E-BD76-42C0E0A57F3A}" type="pres">
      <dgm:prSet presAssocID="{C43E6194-6E2B-4CE1-A972-FBB1E0CA5B05}" presName="spaceA" presStyleCnt="0"/>
      <dgm:spPr/>
    </dgm:pt>
    <dgm:pt modelId="{AC1E75B9-A067-4341-BB7B-7F6E13D3F7A4}" type="pres">
      <dgm:prSet presAssocID="{C0C4C22B-C47E-43C2-9430-F85E7728FEC5}" presName="space" presStyleCnt="0"/>
      <dgm:spPr/>
    </dgm:pt>
    <dgm:pt modelId="{C14BB3C7-51DF-41A7-8A89-C06BAEF46994}" type="pres">
      <dgm:prSet presAssocID="{0DD5DBA8-6B8A-4245-B50C-2900485F0A94}" presName="compositeB" presStyleCnt="0"/>
      <dgm:spPr/>
    </dgm:pt>
    <dgm:pt modelId="{73778E70-9B20-4193-8F83-7A847624F4DE}" type="pres">
      <dgm:prSet presAssocID="{0DD5DBA8-6B8A-4245-B50C-2900485F0A94}" presName="textB" presStyleLbl="revTx" presStyleIdx="1" presStyleCnt="8" custScaleX="179630" custLinFactNeighborX="13450">
        <dgm:presLayoutVars>
          <dgm:bulletEnabled val="1"/>
        </dgm:presLayoutVars>
      </dgm:prSet>
      <dgm:spPr/>
      <dgm:t>
        <a:bodyPr/>
        <a:lstStyle/>
        <a:p>
          <a:endParaRPr lang="tr-TR"/>
        </a:p>
      </dgm:t>
    </dgm:pt>
    <dgm:pt modelId="{57A8172B-87E6-4616-9473-8B4AE82EF0A7}" type="pres">
      <dgm:prSet presAssocID="{0DD5DBA8-6B8A-4245-B50C-2900485F0A94}" presName="circleB" presStyleLbl="node1" presStyleIdx="1" presStyleCnt="8" custLinFactNeighborX="36770"/>
      <dgm:spPr/>
    </dgm:pt>
    <dgm:pt modelId="{2C043037-2E12-44D8-9FEF-88FA744648C8}" type="pres">
      <dgm:prSet presAssocID="{0DD5DBA8-6B8A-4245-B50C-2900485F0A94}" presName="spaceB" presStyleCnt="0"/>
      <dgm:spPr/>
    </dgm:pt>
    <dgm:pt modelId="{11DFDE4A-DB1B-46A7-B251-0730850E8D1E}" type="pres">
      <dgm:prSet presAssocID="{2A63DF14-F93C-4F0E-A193-93208D1EEBC0}" presName="space" presStyleCnt="0"/>
      <dgm:spPr/>
    </dgm:pt>
    <dgm:pt modelId="{7CD60F7A-8CE6-44E6-BC2F-C3101B66FDB0}" type="pres">
      <dgm:prSet presAssocID="{48A77239-D675-4192-A07C-9F5C60EAADAF}" presName="compositeA" presStyleCnt="0"/>
      <dgm:spPr/>
    </dgm:pt>
    <dgm:pt modelId="{3320A2A0-2D6C-4E42-8D23-B126CE979625}" type="pres">
      <dgm:prSet presAssocID="{48A77239-D675-4192-A07C-9F5C60EAADAF}" presName="textA" presStyleLbl="revTx" presStyleIdx="2" presStyleCnt="8" custScaleX="166808" custLinFactNeighborX="-4394">
        <dgm:presLayoutVars>
          <dgm:bulletEnabled val="1"/>
        </dgm:presLayoutVars>
      </dgm:prSet>
      <dgm:spPr/>
      <dgm:t>
        <a:bodyPr/>
        <a:lstStyle/>
        <a:p>
          <a:endParaRPr lang="tr-TR"/>
        </a:p>
      </dgm:t>
    </dgm:pt>
    <dgm:pt modelId="{5146B628-FD65-4A7B-963D-3BE65F24A60C}" type="pres">
      <dgm:prSet presAssocID="{48A77239-D675-4192-A07C-9F5C60EAADAF}" presName="circleA" presStyleLbl="node1" presStyleIdx="2" presStyleCnt="8" custLinFactNeighborX="-8481"/>
      <dgm:spPr/>
    </dgm:pt>
    <dgm:pt modelId="{C255C21D-C9E6-4B0A-99B8-995CEB31A150}" type="pres">
      <dgm:prSet presAssocID="{48A77239-D675-4192-A07C-9F5C60EAADAF}" presName="spaceA" presStyleCnt="0"/>
      <dgm:spPr/>
    </dgm:pt>
    <dgm:pt modelId="{29896355-B08E-4E8F-94F7-E55EF0CD8E65}" type="pres">
      <dgm:prSet presAssocID="{24D942F4-11A2-4269-87DB-A5509C8B3A6E}" presName="space" presStyleCnt="0"/>
      <dgm:spPr/>
    </dgm:pt>
    <dgm:pt modelId="{D7ACB126-1A14-4E1E-A652-079D7BAB220D}" type="pres">
      <dgm:prSet presAssocID="{1A9FD0F3-D8EC-406C-9220-D4AD9DEAE2AA}" presName="compositeB" presStyleCnt="0"/>
      <dgm:spPr/>
    </dgm:pt>
    <dgm:pt modelId="{A0BE3CA8-B405-4C4E-BCDD-F4500ADCC37D}" type="pres">
      <dgm:prSet presAssocID="{1A9FD0F3-D8EC-406C-9220-D4AD9DEAE2AA}" presName="textB" presStyleLbl="revTx" presStyleIdx="3" presStyleCnt="8" custScaleX="162208" custLinFactNeighborX="-12757">
        <dgm:presLayoutVars>
          <dgm:bulletEnabled val="1"/>
        </dgm:presLayoutVars>
      </dgm:prSet>
      <dgm:spPr/>
      <dgm:t>
        <a:bodyPr/>
        <a:lstStyle/>
        <a:p>
          <a:endParaRPr lang="tr-TR"/>
        </a:p>
      </dgm:t>
    </dgm:pt>
    <dgm:pt modelId="{6EE97112-5709-4FB5-83FE-F0784F443617}" type="pres">
      <dgm:prSet presAssocID="{1A9FD0F3-D8EC-406C-9220-D4AD9DEAE2AA}" presName="circleB" presStyleLbl="node1" presStyleIdx="3" presStyleCnt="8" custLinFactNeighborX="-34619"/>
      <dgm:spPr/>
    </dgm:pt>
    <dgm:pt modelId="{EAD1956D-A873-42E4-9BD7-2AE709879C7D}" type="pres">
      <dgm:prSet presAssocID="{1A9FD0F3-D8EC-406C-9220-D4AD9DEAE2AA}" presName="spaceB" presStyleCnt="0"/>
      <dgm:spPr/>
    </dgm:pt>
    <dgm:pt modelId="{B91E2319-1FF2-482F-93D7-5B16D1AAD8AF}" type="pres">
      <dgm:prSet presAssocID="{731A8633-2F2E-4CC3-B580-98AA2DFCA1C7}" presName="space" presStyleCnt="0"/>
      <dgm:spPr/>
    </dgm:pt>
    <dgm:pt modelId="{8189E3BC-667D-4677-90ED-5A887680F7FE}" type="pres">
      <dgm:prSet presAssocID="{A7C20AC4-887E-41D8-908F-E9BB568A3E93}" presName="compositeA" presStyleCnt="0"/>
      <dgm:spPr/>
    </dgm:pt>
    <dgm:pt modelId="{3F8A2D4A-D36E-44BF-BD22-D374F1AE7917}" type="pres">
      <dgm:prSet presAssocID="{A7C20AC4-887E-41D8-908F-E9BB568A3E93}" presName="textA" presStyleLbl="revTx" presStyleIdx="4" presStyleCnt="8" custLinFactY="50000" custLinFactNeighborX="-811" custLinFactNeighborY="100000">
        <dgm:presLayoutVars>
          <dgm:bulletEnabled val="1"/>
        </dgm:presLayoutVars>
      </dgm:prSet>
      <dgm:spPr/>
      <dgm:t>
        <a:bodyPr/>
        <a:lstStyle/>
        <a:p>
          <a:endParaRPr lang="tr-TR"/>
        </a:p>
      </dgm:t>
    </dgm:pt>
    <dgm:pt modelId="{D667F794-B9F5-479D-BC88-147331CD7221}" type="pres">
      <dgm:prSet presAssocID="{A7C20AC4-887E-41D8-908F-E9BB568A3E93}" presName="circleA" presStyleLbl="node1" presStyleIdx="4" presStyleCnt="8" custLinFactNeighborX="-2341"/>
      <dgm:spPr/>
    </dgm:pt>
    <dgm:pt modelId="{44930027-72EF-4C1C-B68B-45D58E563FA1}" type="pres">
      <dgm:prSet presAssocID="{A7C20AC4-887E-41D8-908F-E9BB568A3E93}" presName="spaceA" presStyleCnt="0"/>
      <dgm:spPr/>
    </dgm:pt>
    <dgm:pt modelId="{31D7C435-0F11-4730-966A-A2C2A692F20B}" type="pres">
      <dgm:prSet presAssocID="{6AAF79DC-F8B4-4B2C-8404-AAC9F2E19493}" presName="space" presStyleCnt="0"/>
      <dgm:spPr/>
    </dgm:pt>
    <dgm:pt modelId="{78443BC3-E9EB-4A63-9ADE-DF92546AB3E0}" type="pres">
      <dgm:prSet presAssocID="{5B7EB168-0A48-4488-9BB0-DA3E5EDBCE73}" presName="compositeB" presStyleCnt="0"/>
      <dgm:spPr/>
    </dgm:pt>
    <dgm:pt modelId="{34F14CC7-B81B-48F5-960C-DB230727498D}" type="pres">
      <dgm:prSet presAssocID="{5B7EB168-0A48-4488-9BB0-DA3E5EDBCE73}" presName="textB" presStyleLbl="revTx" presStyleIdx="5" presStyleCnt="8" custScaleY="41138" custLinFactX="47928" custLinFactY="-45299" custLinFactNeighborX="100000" custLinFactNeighborY="-100000">
        <dgm:presLayoutVars>
          <dgm:bulletEnabled val="1"/>
        </dgm:presLayoutVars>
      </dgm:prSet>
      <dgm:spPr/>
      <dgm:t>
        <a:bodyPr/>
        <a:lstStyle/>
        <a:p>
          <a:endParaRPr lang="tr-TR"/>
        </a:p>
      </dgm:t>
    </dgm:pt>
    <dgm:pt modelId="{4853D0A6-B3DD-45FE-A3DF-32BAD1326865}" type="pres">
      <dgm:prSet presAssocID="{5B7EB168-0A48-4488-9BB0-DA3E5EDBCE73}" presName="circleB" presStyleLbl="node1" presStyleIdx="5" presStyleCnt="8" custLinFactX="38571" custLinFactNeighborX="100000" custLinFactNeighborY="-72091"/>
      <dgm:spPr/>
    </dgm:pt>
    <dgm:pt modelId="{B85EF085-DE39-4D4D-B955-8A514BA5134E}" type="pres">
      <dgm:prSet presAssocID="{5B7EB168-0A48-4488-9BB0-DA3E5EDBCE73}" presName="spaceB" presStyleCnt="0"/>
      <dgm:spPr/>
    </dgm:pt>
    <dgm:pt modelId="{90EE4AEC-7050-450B-A2ED-59E659307D39}" type="pres">
      <dgm:prSet presAssocID="{74B04142-6B40-4C78-98E2-67CF90CB2B03}" presName="space" presStyleCnt="0"/>
      <dgm:spPr/>
    </dgm:pt>
    <dgm:pt modelId="{7E2AB2D7-E872-49CE-A048-332F668CD78E}" type="pres">
      <dgm:prSet presAssocID="{8285C7F2-6F85-4647-AA39-D3827D2796DE}" presName="compositeA" presStyleCnt="0"/>
      <dgm:spPr/>
    </dgm:pt>
    <dgm:pt modelId="{9DA83D2A-274E-4AE4-8638-5FFA086030A8}" type="pres">
      <dgm:prSet presAssocID="{8285C7F2-6F85-4647-AA39-D3827D2796DE}" presName="textA" presStyleLbl="revTx" presStyleIdx="6" presStyleCnt="8">
        <dgm:presLayoutVars>
          <dgm:bulletEnabled val="1"/>
        </dgm:presLayoutVars>
      </dgm:prSet>
      <dgm:spPr/>
      <dgm:t>
        <a:bodyPr/>
        <a:lstStyle/>
        <a:p>
          <a:endParaRPr lang="tr-TR"/>
        </a:p>
      </dgm:t>
    </dgm:pt>
    <dgm:pt modelId="{DC05EAAD-B77E-4E83-B29B-F4ED30E4E1B2}" type="pres">
      <dgm:prSet presAssocID="{8285C7F2-6F85-4647-AA39-D3827D2796DE}" presName="circleA" presStyleLbl="node1" presStyleIdx="6" presStyleCnt="8" custLinFactX="52512" custLinFactNeighborX="100000" custLinFactNeighborY="-14957"/>
      <dgm:spPr/>
    </dgm:pt>
    <dgm:pt modelId="{3B44DA36-5EED-4695-BB2C-290FE3EB88B8}" type="pres">
      <dgm:prSet presAssocID="{8285C7F2-6F85-4647-AA39-D3827D2796DE}" presName="spaceA" presStyleCnt="0"/>
      <dgm:spPr/>
    </dgm:pt>
    <dgm:pt modelId="{98682527-B72B-4296-9367-93D8470A219D}" type="pres">
      <dgm:prSet presAssocID="{6864C163-3F0B-40A8-BADA-7ED9CF47CA7F}" presName="space" presStyleCnt="0"/>
      <dgm:spPr/>
    </dgm:pt>
    <dgm:pt modelId="{6C51F732-6BFF-40F3-A3B5-C841A48FB8B8}" type="pres">
      <dgm:prSet presAssocID="{2A1DC2B7-77B1-4946-BD6A-1FC43C340B22}" presName="compositeB" presStyleCnt="0"/>
      <dgm:spPr/>
    </dgm:pt>
    <dgm:pt modelId="{0408EF58-EFF8-433E-BEA3-2D49DCCCC947}" type="pres">
      <dgm:prSet presAssocID="{2A1DC2B7-77B1-4946-BD6A-1FC43C340B22}" presName="textB" presStyleLbl="revTx" presStyleIdx="7" presStyleCnt="8">
        <dgm:presLayoutVars>
          <dgm:bulletEnabled val="1"/>
        </dgm:presLayoutVars>
      </dgm:prSet>
      <dgm:spPr/>
      <dgm:t>
        <a:bodyPr/>
        <a:lstStyle/>
        <a:p>
          <a:endParaRPr lang="tr-TR"/>
        </a:p>
      </dgm:t>
    </dgm:pt>
    <dgm:pt modelId="{8CAD0F79-1DE2-45E9-A8A8-81680AAB3069}" type="pres">
      <dgm:prSet presAssocID="{2A1DC2B7-77B1-4946-BD6A-1FC43C340B22}" presName="circleB" presStyleLbl="node1" presStyleIdx="7" presStyleCnt="8" custLinFactX="69786" custLinFactNeighborX="100000" custLinFactNeighborY="-3180"/>
      <dgm:spPr/>
    </dgm:pt>
    <dgm:pt modelId="{BB3ACE40-6788-497D-8289-AEE86F1E7AA8}" type="pres">
      <dgm:prSet presAssocID="{2A1DC2B7-77B1-4946-BD6A-1FC43C340B22}" presName="spaceB" presStyleCnt="0"/>
      <dgm:spPr/>
    </dgm:pt>
  </dgm:ptLst>
  <dgm:cxnLst>
    <dgm:cxn modelId="{9BBF33AC-EC1C-45E8-9F6B-8335E33F3D6E}" type="presOf" srcId="{2A1DC2B7-77B1-4946-BD6A-1FC43C340B22}" destId="{0408EF58-EFF8-433E-BEA3-2D49DCCCC947}" srcOrd="0" destOrd="0" presId="urn:microsoft.com/office/officeart/2005/8/layout/hProcess11"/>
    <dgm:cxn modelId="{85FE23AD-8382-4008-8AF4-17920F1D29B4}" srcId="{EE35A788-D79F-44FC-A6EF-3BC1834961E6}" destId="{2A1DC2B7-77B1-4946-BD6A-1FC43C340B22}" srcOrd="7" destOrd="0" parTransId="{37E11B6A-56FF-4187-A2BF-77C267DECEFD}" sibTransId="{CAD9CB11-AD08-47D6-8FB1-19D814868B06}"/>
    <dgm:cxn modelId="{E1658682-BE6F-4060-8BBA-E13216D8A347}" srcId="{EE35A788-D79F-44FC-A6EF-3BC1834961E6}" destId="{1A9FD0F3-D8EC-406C-9220-D4AD9DEAE2AA}" srcOrd="3" destOrd="0" parTransId="{F64CA67F-EF10-426F-A45F-A74CF046A39F}" sibTransId="{731A8633-2F2E-4CC3-B580-98AA2DFCA1C7}"/>
    <dgm:cxn modelId="{E4D7975E-14B1-4F9B-A347-0A667D1FD555}" srcId="{EE35A788-D79F-44FC-A6EF-3BC1834961E6}" destId="{A7C20AC4-887E-41D8-908F-E9BB568A3E93}" srcOrd="4" destOrd="0" parTransId="{F68C752F-9D45-4D11-9D56-F913E12FA014}" sibTransId="{6AAF79DC-F8B4-4B2C-8404-AAC9F2E19493}"/>
    <dgm:cxn modelId="{B55802F0-11F3-4442-B811-50B012A2B803}" type="presOf" srcId="{C43E6194-6E2B-4CE1-A972-FBB1E0CA5B05}" destId="{DEF2C70A-8DAC-4E67-AC80-BFE3B18B2BAA}" srcOrd="0" destOrd="0" presId="urn:microsoft.com/office/officeart/2005/8/layout/hProcess11"/>
    <dgm:cxn modelId="{D69D0D4A-CA32-45C5-9688-34D9174FF7CA}" type="presOf" srcId="{1A9FD0F3-D8EC-406C-9220-D4AD9DEAE2AA}" destId="{A0BE3CA8-B405-4C4E-BCDD-F4500ADCC37D}" srcOrd="0" destOrd="0" presId="urn:microsoft.com/office/officeart/2005/8/layout/hProcess11"/>
    <dgm:cxn modelId="{4809E2A4-CE64-4187-AB2B-3D2142FD51F8}" srcId="{EE35A788-D79F-44FC-A6EF-3BC1834961E6}" destId="{5B7EB168-0A48-4488-9BB0-DA3E5EDBCE73}" srcOrd="5" destOrd="0" parTransId="{F15D3ADA-BAE7-4CA1-A4BD-CA1C02AED10C}" sibTransId="{74B04142-6B40-4C78-98E2-67CF90CB2B03}"/>
    <dgm:cxn modelId="{5400112A-10B5-486F-9809-EA8DA3D90346}" srcId="{EE35A788-D79F-44FC-A6EF-3BC1834961E6}" destId="{0DD5DBA8-6B8A-4245-B50C-2900485F0A94}" srcOrd="1" destOrd="0" parTransId="{9D95D6F8-90DC-47DB-BDC7-68C2177B18F7}" sibTransId="{2A63DF14-F93C-4F0E-A193-93208D1EEBC0}"/>
    <dgm:cxn modelId="{1452E5D9-3DB7-4641-B1DA-73E3F45A44AE}" type="presOf" srcId="{8285C7F2-6F85-4647-AA39-D3827D2796DE}" destId="{9DA83D2A-274E-4AE4-8638-5FFA086030A8}" srcOrd="0" destOrd="0" presId="urn:microsoft.com/office/officeart/2005/8/layout/hProcess11"/>
    <dgm:cxn modelId="{FA4EADA0-58A7-4E7A-9EF3-1AF50585E52C}" type="presOf" srcId="{A7C20AC4-887E-41D8-908F-E9BB568A3E93}" destId="{3F8A2D4A-D36E-44BF-BD22-D374F1AE7917}" srcOrd="0" destOrd="0" presId="urn:microsoft.com/office/officeart/2005/8/layout/hProcess11"/>
    <dgm:cxn modelId="{AE1F724C-CA94-469D-849F-07E2A93E639A}" type="presOf" srcId="{EE35A788-D79F-44FC-A6EF-3BC1834961E6}" destId="{D274DCD5-2643-47FD-9AE3-2464BBA61559}" srcOrd="0" destOrd="0" presId="urn:microsoft.com/office/officeart/2005/8/layout/hProcess11"/>
    <dgm:cxn modelId="{DE3B4735-A397-410D-8B03-1FFC51B3ADFE}" type="presOf" srcId="{5B7EB168-0A48-4488-9BB0-DA3E5EDBCE73}" destId="{34F14CC7-B81B-48F5-960C-DB230727498D}" srcOrd="0" destOrd="0" presId="urn:microsoft.com/office/officeart/2005/8/layout/hProcess11"/>
    <dgm:cxn modelId="{17286A93-6F64-4391-A0BF-D731725B2ACD}" type="presOf" srcId="{0DD5DBA8-6B8A-4245-B50C-2900485F0A94}" destId="{73778E70-9B20-4193-8F83-7A847624F4DE}" srcOrd="0" destOrd="0" presId="urn:microsoft.com/office/officeart/2005/8/layout/hProcess11"/>
    <dgm:cxn modelId="{80AD622D-EB78-4F4C-A625-8EE59A08D076}" type="presOf" srcId="{48A77239-D675-4192-A07C-9F5C60EAADAF}" destId="{3320A2A0-2D6C-4E42-8D23-B126CE979625}" srcOrd="0" destOrd="0" presId="urn:microsoft.com/office/officeart/2005/8/layout/hProcess11"/>
    <dgm:cxn modelId="{96D186A7-DA76-40C9-92D0-C6B387C81127}" srcId="{EE35A788-D79F-44FC-A6EF-3BC1834961E6}" destId="{48A77239-D675-4192-A07C-9F5C60EAADAF}" srcOrd="2" destOrd="0" parTransId="{BA722B4F-5E64-4D5D-86B5-11D2454C790A}" sibTransId="{24D942F4-11A2-4269-87DB-A5509C8B3A6E}"/>
    <dgm:cxn modelId="{7AE71845-60AB-4B57-98B8-D74FC0C468D5}" srcId="{EE35A788-D79F-44FC-A6EF-3BC1834961E6}" destId="{8285C7F2-6F85-4647-AA39-D3827D2796DE}" srcOrd="6" destOrd="0" parTransId="{7E59E0DC-365B-4749-BA45-AA5F08960CFF}" sibTransId="{6864C163-3F0B-40A8-BADA-7ED9CF47CA7F}"/>
    <dgm:cxn modelId="{6E5AD74E-77A2-4544-BBDC-A0C6DBE9E2EF}" srcId="{EE35A788-D79F-44FC-A6EF-3BC1834961E6}" destId="{C43E6194-6E2B-4CE1-A972-FBB1E0CA5B05}" srcOrd="0" destOrd="0" parTransId="{4BA3D8D1-DAE9-473A-A831-1C8B18650576}" sibTransId="{C0C4C22B-C47E-43C2-9430-F85E7728FEC5}"/>
    <dgm:cxn modelId="{126DDAF1-3DA2-4424-9909-E23AA5B431D3}" type="presParOf" srcId="{D274DCD5-2643-47FD-9AE3-2464BBA61559}" destId="{FE74A63A-5DF4-4A3E-87CC-82A22F3B0BA2}" srcOrd="0" destOrd="0" presId="urn:microsoft.com/office/officeart/2005/8/layout/hProcess11"/>
    <dgm:cxn modelId="{DF1F05CA-6189-40FC-9E6F-388F5FD4CCB4}" type="presParOf" srcId="{D274DCD5-2643-47FD-9AE3-2464BBA61559}" destId="{E884CDCF-6D4A-4AB0-AE0D-6D415B98B580}" srcOrd="1" destOrd="0" presId="urn:microsoft.com/office/officeart/2005/8/layout/hProcess11"/>
    <dgm:cxn modelId="{E5E38D0D-057C-4515-A7D3-39D1A8F25C57}" type="presParOf" srcId="{E884CDCF-6D4A-4AB0-AE0D-6D415B98B580}" destId="{4EE9B6B1-575E-4D1B-BD14-1C966A78D84B}" srcOrd="0" destOrd="0" presId="urn:microsoft.com/office/officeart/2005/8/layout/hProcess11"/>
    <dgm:cxn modelId="{7733F8F8-37CB-419D-B4DD-4A079C5AC3FE}" type="presParOf" srcId="{4EE9B6B1-575E-4D1B-BD14-1C966A78D84B}" destId="{DEF2C70A-8DAC-4E67-AC80-BFE3B18B2BAA}" srcOrd="0" destOrd="0" presId="urn:microsoft.com/office/officeart/2005/8/layout/hProcess11"/>
    <dgm:cxn modelId="{A12BC280-A490-4853-9B01-8DCB4CB17689}" type="presParOf" srcId="{4EE9B6B1-575E-4D1B-BD14-1C966A78D84B}" destId="{9F8E9FEC-9067-48F1-8673-2014EAFFDF0E}" srcOrd="1" destOrd="0" presId="urn:microsoft.com/office/officeart/2005/8/layout/hProcess11"/>
    <dgm:cxn modelId="{DE1E3E5B-B3D2-4AD0-A6F0-53C58E49B778}" type="presParOf" srcId="{4EE9B6B1-575E-4D1B-BD14-1C966A78D84B}" destId="{8F40BB50-1761-4C7E-BD76-42C0E0A57F3A}" srcOrd="2" destOrd="0" presId="urn:microsoft.com/office/officeart/2005/8/layout/hProcess11"/>
    <dgm:cxn modelId="{5AE1BBB4-3E2E-4E3B-B295-3A5FD9C3D715}" type="presParOf" srcId="{E884CDCF-6D4A-4AB0-AE0D-6D415B98B580}" destId="{AC1E75B9-A067-4341-BB7B-7F6E13D3F7A4}" srcOrd="1" destOrd="0" presId="urn:microsoft.com/office/officeart/2005/8/layout/hProcess11"/>
    <dgm:cxn modelId="{C0AFDC7E-2C02-4476-8B53-BA4CCA041579}" type="presParOf" srcId="{E884CDCF-6D4A-4AB0-AE0D-6D415B98B580}" destId="{C14BB3C7-51DF-41A7-8A89-C06BAEF46994}" srcOrd="2" destOrd="0" presId="urn:microsoft.com/office/officeart/2005/8/layout/hProcess11"/>
    <dgm:cxn modelId="{7C0BFFDA-2229-49D8-94A3-1D7EF50E014B}" type="presParOf" srcId="{C14BB3C7-51DF-41A7-8A89-C06BAEF46994}" destId="{73778E70-9B20-4193-8F83-7A847624F4DE}" srcOrd="0" destOrd="0" presId="urn:microsoft.com/office/officeart/2005/8/layout/hProcess11"/>
    <dgm:cxn modelId="{09DFB41A-9247-424C-8C1B-EC8AEEDEE827}" type="presParOf" srcId="{C14BB3C7-51DF-41A7-8A89-C06BAEF46994}" destId="{57A8172B-87E6-4616-9473-8B4AE82EF0A7}" srcOrd="1" destOrd="0" presId="urn:microsoft.com/office/officeart/2005/8/layout/hProcess11"/>
    <dgm:cxn modelId="{7D93840A-0C77-4EAF-90FF-6CEE24699DC7}" type="presParOf" srcId="{C14BB3C7-51DF-41A7-8A89-C06BAEF46994}" destId="{2C043037-2E12-44D8-9FEF-88FA744648C8}" srcOrd="2" destOrd="0" presId="urn:microsoft.com/office/officeart/2005/8/layout/hProcess11"/>
    <dgm:cxn modelId="{97A0AA6C-6C3E-4843-9487-B480D1FFE38E}" type="presParOf" srcId="{E884CDCF-6D4A-4AB0-AE0D-6D415B98B580}" destId="{11DFDE4A-DB1B-46A7-B251-0730850E8D1E}" srcOrd="3" destOrd="0" presId="urn:microsoft.com/office/officeart/2005/8/layout/hProcess11"/>
    <dgm:cxn modelId="{58AF6461-336B-4B60-A65B-46EE3E302924}" type="presParOf" srcId="{E884CDCF-6D4A-4AB0-AE0D-6D415B98B580}" destId="{7CD60F7A-8CE6-44E6-BC2F-C3101B66FDB0}" srcOrd="4" destOrd="0" presId="urn:microsoft.com/office/officeart/2005/8/layout/hProcess11"/>
    <dgm:cxn modelId="{F8A91562-AA39-43EE-94AD-72BCDE3AC504}" type="presParOf" srcId="{7CD60F7A-8CE6-44E6-BC2F-C3101B66FDB0}" destId="{3320A2A0-2D6C-4E42-8D23-B126CE979625}" srcOrd="0" destOrd="0" presId="urn:microsoft.com/office/officeart/2005/8/layout/hProcess11"/>
    <dgm:cxn modelId="{676C2BC1-36CA-4FA1-9565-D46F389BE3AE}" type="presParOf" srcId="{7CD60F7A-8CE6-44E6-BC2F-C3101B66FDB0}" destId="{5146B628-FD65-4A7B-963D-3BE65F24A60C}" srcOrd="1" destOrd="0" presId="urn:microsoft.com/office/officeart/2005/8/layout/hProcess11"/>
    <dgm:cxn modelId="{7D55AB40-5588-454B-8600-3D40D3B38AFC}" type="presParOf" srcId="{7CD60F7A-8CE6-44E6-BC2F-C3101B66FDB0}" destId="{C255C21D-C9E6-4B0A-99B8-995CEB31A150}" srcOrd="2" destOrd="0" presId="urn:microsoft.com/office/officeart/2005/8/layout/hProcess11"/>
    <dgm:cxn modelId="{50C071FD-5F18-49C1-A2B9-6D5867919420}" type="presParOf" srcId="{E884CDCF-6D4A-4AB0-AE0D-6D415B98B580}" destId="{29896355-B08E-4E8F-94F7-E55EF0CD8E65}" srcOrd="5" destOrd="0" presId="urn:microsoft.com/office/officeart/2005/8/layout/hProcess11"/>
    <dgm:cxn modelId="{D6700C3A-5ADB-4149-96F1-A10E90C3B641}" type="presParOf" srcId="{E884CDCF-6D4A-4AB0-AE0D-6D415B98B580}" destId="{D7ACB126-1A14-4E1E-A652-079D7BAB220D}" srcOrd="6" destOrd="0" presId="urn:microsoft.com/office/officeart/2005/8/layout/hProcess11"/>
    <dgm:cxn modelId="{002062DB-1BCB-4427-BE78-82B6ABBA9E65}" type="presParOf" srcId="{D7ACB126-1A14-4E1E-A652-079D7BAB220D}" destId="{A0BE3CA8-B405-4C4E-BCDD-F4500ADCC37D}" srcOrd="0" destOrd="0" presId="urn:microsoft.com/office/officeart/2005/8/layout/hProcess11"/>
    <dgm:cxn modelId="{826A88EB-E70E-4EC0-B0A5-D02367264B80}" type="presParOf" srcId="{D7ACB126-1A14-4E1E-A652-079D7BAB220D}" destId="{6EE97112-5709-4FB5-83FE-F0784F443617}" srcOrd="1" destOrd="0" presId="urn:microsoft.com/office/officeart/2005/8/layout/hProcess11"/>
    <dgm:cxn modelId="{78159088-0777-4695-8719-ED37AA2DEEF6}" type="presParOf" srcId="{D7ACB126-1A14-4E1E-A652-079D7BAB220D}" destId="{EAD1956D-A873-42E4-9BD7-2AE709879C7D}" srcOrd="2" destOrd="0" presId="urn:microsoft.com/office/officeart/2005/8/layout/hProcess11"/>
    <dgm:cxn modelId="{5B73273F-C9F0-45EA-A727-6604A00F4649}" type="presParOf" srcId="{E884CDCF-6D4A-4AB0-AE0D-6D415B98B580}" destId="{B91E2319-1FF2-482F-93D7-5B16D1AAD8AF}" srcOrd="7" destOrd="0" presId="urn:microsoft.com/office/officeart/2005/8/layout/hProcess11"/>
    <dgm:cxn modelId="{E44C5032-5727-41C0-9C19-7B1474EDB8F6}" type="presParOf" srcId="{E884CDCF-6D4A-4AB0-AE0D-6D415B98B580}" destId="{8189E3BC-667D-4677-90ED-5A887680F7FE}" srcOrd="8" destOrd="0" presId="urn:microsoft.com/office/officeart/2005/8/layout/hProcess11"/>
    <dgm:cxn modelId="{AD9E44FB-EFC7-4354-BF5E-7F6F133660F3}" type="presParOf" srcId="{8189E3BC-667D-4677-90ED-5A887680F7FE}" destId="{3F8A2D4A-D36E-44BF-BD22-D374F1AE7917}" srcOrd="0" destOrd="0" presId="urn:microsoft.com/office/officeart/2005/8/layout/hProcess11"/>
    <dgm:cxn modelId="{FBAF55FC-12E1-48D0-B882-83ED7FAFE25F}" type="presParOf" srcId="{8189E3BC-667D-4677-90ED-5A887680F7FE}" destId="{D667F794-B9F5-479D-BC88-147331CD7221}" srcOrd="1" destOrd="0" presId="urn:microsoft.com/office/officeart/2005/8/layout/hProcess11"/>
    <dgm:cxn modelId="{E66215A6-0EBE-4F6F-A3F1-42FDA47B7352}" type="presParOf" srcId="{8189E3BC-667D-4677-90ED-5A887680F7FE}" destId="{44930027-72EF-4C1C-B68B-45D58E563FA1}" srcOrd="2" destOrd="0" presId="urn:microsoft.com/office/officeart/2005/8/layout/hProcess11"/>
    <dgm:cxn modelId="{71DBF1E5-4056-4DF2-9E4C-D32ECFE6141A}" type="presParOf" srcId="{E884CDCF-6D4A-4AB0-AE0D-6D415B98B580}" destId="{31D7C435-0F11-4730-966A-A2C2A692F20B}" srcOrd="9" destOrd="0" presId="urn:microsoft.com/office/officeart/2005/8/layout/hProcess11"/>
    <dgm:cxn modelId="{A6D3B368-9405-465A-BACF-C28517D4CBAF}" type="presParOf" srcId="{E884CDCF-6D4A-4AB0-AE0D-6D415B98B580}" destId="{78443BC3-E9EB-4A63-9ADE-DF92546AB3E0}" srcOrd="10" destOrd="0" presId="urn:microsoft.com/office/officeart/2005/8/layout/hProcess11"/>
    <dgm:cxn modelId="{BA87D184-2D04-4603-911E-42B63F9A9350}" type="presParOf" srcId="{78443BC3-E9EB-4A63-9ADE-DF92546AB3E0}" destId="{34F14CC7-B81B-48F5-960C-DB230727498D}" srcOrd="0" destOrd="0" presId="urn:microsoft.com/office/officeart/2005/8/layout/hProcess11"/>
    <dgm:cxn modelId="{586D5C7E-BD8E-4381-BA45-3E3DD0C702FC}" type="presParOf" srcId="{78443BC3-E9EB-4A63-9ADE-DF92546AB3E0}" destId="{4853D0A6-B3DD-45FE-A3DF-32BAD1326865}" srcOrd="1" destOrd="0" presId="urn:microsoft.com/office/officeart/2005/8/layout/hProcess11"/>
    <dgm:cxn modelId="{6C04CAA2-880C-4CA8-ADCC-274951661D4C}" type="presParOf" srcId="{78443BC3-E9EB-4A63-9ADE-DF92546AB3E0}" destId="{B85EF085-DE39-4D4D-B955-8A514BA5134E}" srcOrd="2" destOrd="0" presId="urn:microsoft.com/office/officeart/2005/8/layout/hProcess11"/>
    <dgm:cxn modelId="{0BEE3188-038B-4CFE-AB8B-C83C5869D9BA}" type="presParOf" srcId="{E884CDCF-6D4A-4AB0-AE0D-6D415B98B580}" destId="{90EE4AEC-7050-450B-A2ED-59E659307D39}" srcOrd="11" destOrd="0" presId="urn:microsoft.com/office/officeart/2005/8/layout/hProcess11"/>
    <dgm:cxn modelId="{D80A7A07-9740-49D5-91D1-760DA7CA7D75}" type="presParOf" srcId="{E884CDCF-6D4A-4AB0-AE0D-6D415B98B580}" destId="{7E2AB2D7-E872-49CE-A048-332F668CD78E}" srcOrd="12" destOrd="0" presId="urn:microsoft.com/office/officeart/2005/8/layout/hProcess11"/>
    <dgm:cxn modelId="{D9B86911-55E4-4A1D-AA56-A20A3005F8C7}" type="presParOf" srcId="{7E2AB2D7-E872-49CE-A048-332F668CD78E}" destId="{9DA83D2A-274E-4AE4-8638-5FFA086030A8}" srcOrd="0" destOrd="0" presId="urn:microsoft.com/office/officeart/2005/8/layout/hProcess11"/>
    <dgm:cxn modelId="{6A884BA2-5405-4A01-AE4B-CB236BA6F378}" type="presParOf" srcId="{7E2AB2D7-E872-49CE-A048-332F668CD78E}" destId="{DC05EAAD-B77E-4E83-B29B-F4ED30E4E1B2}" srcOrd="1" destOrd="0" presId="urn:microsoft.com/office/officeart/2005/8/layout/hProcess11"/>
    <dgm:cxn modelId="{79C5CF41-3959-4232-B2EB-6E523B94F858}" type="presParOf" srcId="{7E2AB2D7-E872-49CE-A048-332F668CD78E}" destId="{3B44DA36-5EED-4695-BB2C-290FE3EB88B8}" srcOrd="2" destOrd="0" presId="urn:microsoft.com/office/officeart/2005/8/layout/hProcess11"/>
    <dgm:cxn modelId="{C39EE056-74AA-48A3-89C4-C1DA4F4DDFC2}" type="presParOf" srcId="{E884CDCF-6D4A-4AB0-AE0D-6D415B98B580}" destId="{98682527-B72B-4296-9367-93D8470A219D}" srcOrd="13" destOrd="0" presId="urn:microsoft.com/office/officeart/2005/8/layout/hProcess11"/>
    <dgm:cxn modelId="{5B9DCD05-68DA-490F-8FD8-34B2EDB4A83A}" type="presParOf" srcId="{E884CDCF-6D4A-4AB0-AE0D-6D415B98B580}" destId="{6C51F732-6BFF-40F3-A3B5-C841A48FB8B8}" srcOrd="14" destOrd="0" presId="urn:microsoft.com/office/officeart/2005/8/layout/hProcess11"/>
    <dgm:cxn modelId="{8D55595A-7397-46F6-BDCA-F5302A3E3546}" type="presParOf" srcId="{6C51F732-6BFF-40F3-A3B5-C841A48FB8B8}" destId="{0408EF58-EFF8-433E-BEA3-2D49DCCCC947}" srcOrd="0" destOrd="0" presId="urn:microsoft.com/office/officeart/2005/8/layout/hProcess11"/>
    <dgm:cxn modelId="{CF7B26B7-2E14-475A-92DA-92163EC0A4FF}" type="presParOf" srcId="{6C51F732-6BFF-40F3-A3B5-C841A48FB8B8}" destId="{8CAD0F79-1DE2-45E9-A8A8-81680AAB3069}" srcOrd="1" destOrd="0" presId="urn:microsoft.com/office/officeart/2005/8/layout/hProcess11"/>
    <dgm:cxn modelId="{FA5BF6F8-7D2D-4884-A7D9-219CEC11E8D8}" type="presParOf" srcId="{6C51F732-6BFF-40F3-A3B5-C841A48FB8B8}" destId="{BB3ACE40-6788-497D-8289-AEE86F1E7AA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FA09B0-929D-459C-B406-A1B791020D48}"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tr-TR"/>
        </a:p>
      </dgm:t>
    </dgm:pt>
    <dgm:pt modelId="{219AE396-9793-4C8E-90AE-B05CCF979765}">
      <dgm:prSet phldrT="[Metin]" custT="1"/>
      <dgm:spPr/>
      <dgm:t>
        <a:bodyPr/>
        <a:lstStyle/>
        <a:p>
          <a:r>
            <a:rPr lang="tr-TR" sz="1600" b="0" spc="-40" dirty="0">
              <a:latin typeface="+mn-lt"/>
              <a:cs typeface="Times New Roman"/>
            </a:rPr>
            <a:t>Başvuru </a:t>
          </a:r>
          <a:r>
            <a:rPr lang="tr-TR" sz="1600" b="0" spc="-45" dirty="0">
              <a:latin typeface="+mn-lt"/>
              <a:cs typeface="Times New Roman"/>
            </a:rPr>
            <a:t>sahipleri </a:t>
          </a:r>
          <a:r>
            <a:rPr lang="tr-TR" sz="1600" b="0" spc="-55" dirty="0">
              <a:latin typeface="+mn-lt"/>
              <a:cs typeface="Times New Roman"/>
            </a:rPr>
            <a:t>(gerçek </a:t>
          </a:r>
          <a:r>
            <a:rPr lang="tr-TR" sz="1600" b="0" spc="-75" dirty="0">
              <a:latin typeface="+mn-lt"/>
              <a:cs typeface="Times New Roman"/>
            </a:rPr>
            <a:t>kişi </a:t>
          </a:r>
          <a:r>
            <a:rPr lang="tr-TR" sz="1600" b="0" spc="-50" dirty="0">
              <a:latin typeface="+mn-lt"/>
              <a:cs typeface="Times New Roman"/>
            </a:rPr>
            <a:t>olması </a:t>
          </a:r>
          <a:r>
            <a:rPr lang="tr-TR" sz="1600" b="0" spc="-15" dirty="0">
              <a:latin typeface="+mn-lt"/>
              <a:cs typeface="Times New Roman"/>
            </a:rPr>
            <a:t>durumunda </a:t>
          </a:r>
          <a:r>
            <a:rPr lang="tr-TR" sz="1600" b="0" spc="-55" dirty="0">
              <a:latin typeface="+mn-lt"/>
              <a:cs typeface="Times New Roman"/>
            </a:rPr>
            <a:t>kendisi, </a:t>
          </a:r>
          <a:r>
            <a:rPr lang="tr-TR" sz="1600" b="0" spc="-35" dirty="0">
              <a:latin typeface="+mn-lt"/>
              <a:cs typeface="Times New Roman"/>
            </a:rPr>
            <a:t>tüzel </a:t>
          </a:r>
          <a:r>
            <a:rPr lang="tr-TR" sz="1600" b="0" spc="-65" dirty="0">
              <a:latin typeface="+mn-lt"/>
              <a:cs typeface="Times New Roman"/>
            </a:rPr>
            <a:t>kişiliklerde  ise </a:t>
          </a:r>
          <a:r>
            <a:rPr lang="tr-TR" sz="1600" b="0" spc="-35" dirty="0">
              <a:latin typeface="+mn-lt"/>
              <a:cs typeface="Times New Roman"/>
            </a:rPr>
            <a:t>tüzel </a:t>
          </a:r>
          <a:r>
            <a:rPr lang="tr-TR" sz="1600" b="0" spc="-85" dirty="0">
              <a:latin typeface="+mn-lt"/>
              <a:cs typeface="Times New Roman"/>
            </a:rPr>
            <a:t>kişiliği </a:t>
          </a:r>
          <a:r>
            <a:rPr lang="tr-TR" sz="1600" b="0" spc="-45" dirty="0">
              <a:latin typeface="+mn-lt"/>
              <a:cs typeface="Times New Roman"/>
            </a:rPr>
            <a:t>temsil </a:t>
          </a:r>
          <a:r>
            <a:rPr lang="tr-TR" sz="1600" b="0" spc="-75" dirty="0">
              <a:latin typeface="+mn-lt"/>
              <a:cs typeface="Times New Roman"/>
            </a:rPr>
            <a:t>ve </a:t>
          </a:r>
          <a:r>
            <a:rPr lang="tr-TR" sz="1600" b="0" spc="-65" dirty="0">
              <a:latin typeface="+mn-lt"/>
              <a:cs typeface="Times New Roman"/>
            </a:rPr>
            <a:t>ilzama </a:t>
          </a:r>
          <a:r>
            <a:rPr lang="tr-TR" sz="1600" b="0" spc="-75" dirty="0">
              <a:latin typeface="+mn-lt"/>
              <a:cs typeface="Times New Roman"/>
            </a:rPr>
            <a:t>yetkili </a:t>
          </a:r>
          <a:r>
            <a:rPr lang="tr-TR" sz="1600" b="0" spc="-30" dirty="0">
              <a:latin typeface="+mn-lt"/>
              <a:cs typeface="Times New Roman"/>
            </a:rPr>
            <a:t>olan </a:t>
          </a:r>
          <a:r>
            <a:rPr lang="tr-TR" sz="1600" b="0" spc="-65" dirty="0">
              <a:latin typeface="+mn-lt"/>
              <a:cs typeface="Times New Roman"/>
            </a:rPr>
            <a:t>kişiler) </a:t>
          </a:r>
          <a:r>
            <a:rPr lang="tr-TR" sz="1600" b="0" spc="-20" dirty="0">
              <a:latin typeface="+mn-lt"/>
              <a:cs typeface="Times New Roman"/>
            </a:rPr>
            <a:t>başvurunun </a:t>
          </a:r>
          <a:r>
            <a:rPr lang="tr-TR" sz="1600" b="0" spc="-40" dirty="0">
              <a:latin typeface="+mn-lt"/>
              <a:cs typeface="Times New Roman"/>
            </a:rPr>
            <a:t>sunulduğu </a:t>
          </a:r>
          <a:r>
            <a:rPr lang="tr-TR" sz="1600" b="0" spc="-25" dirty="0">
              <a:latin typeface="+mn-lt"/>
              <a:cs typeface="Times New Roman"/>
            </a:rPr>
            <a:t>tarihte </a:t>
          </a:r>
          <a:r>
            <a:rPr lang="tr-TR" sz="1600" b="1" spc="-60" dirty="0">
              <a:solidFill>
                <a:srgbClr val="FF0000"/>
              </a:solidFill>
              <a:latin typeface="+mn-lt"/>
              <a:cs typeface="Times New Roman"/>
            </a:rPr>
            <a:t>65 </a:t>
          </a:r>
          <a:r>
            <a:rPr lang="tr-TR" sz="1600" b="1" spc="-50" dirty="0">
              <a:solidFill>
                <a:srgbClr val="FF0000"/>
              </a:solidFill>
              <a:latin typeface="+mn-lt"/>
              <a:cs typeface="Times New Roman"/>
            </a:rPr>
            <a:t>yaşından </a:t>
          </a:r>
          <a:r>
            <a:rPr lang="tr-TR" sz="1600" b="1" spc="-55" dirty="0">
              <a:solidFill>
                <a:srgbClr val="FF0000"/>
              </a:solidFill>
              <a:latin typeface="+mn-lt"/>
              <a:cs typeface="Times New Roman"/>
            </a:rPr>
            <a:t>büyük olmamalı</a:t>
          </a:r>
          <a:r>
            <a:rPr lang="tr-TR" sz="1600" b="0" spc="-55" dirty="0">
              <a:latin typeface="+mn-lt"/>
              <a:cs typeface="Times New Roman"/>
            </a:rPr>
            <a:t>dır. </a:t>
          </a:r>
          <a:endParaRPr lang="tr-TR" sz="1600" b="0" dirty="0">
            <a:latin typeface="+mn-lt"/>
          </a:endParaRPr>
        </a:p>
      </dgm:t>
    </dgm:pt>
    <dgm:pt modelId="{24992D2C-03E6-4E69-B321-F72729C04460}" type="parTrans" cxnId="{4EB4FB63-2924-479F-9437-C0FBAFD6A6B9}">
      <dgm:prSet/>
      <dgm:spPr/>
      <dgm:t>
        <a:bodyPr/>
        <a:lstStyle/>
        <a:p>
          <a:endParaRPr lang="tr-TR" sz="2000" b="0">
            <a:latin typeface="+mj-lt"/>
          </a:endParaRPr>
        </a:p>
      </dgm:t>
    </dgm:pt>
    <dgm:pt modelId="{8A38E533-63FB-43AB-B7B0-9FE33F95279A}" type="sibTrans" cxnId="{4EB4FB63-2924-479F-9437-C0FBAFD6A6B9}">
      <dgm:prSet/>
      <dgm:spPr/>
      <dgm:t>
        <a:bodyPr/>
        <a:lstStyle/>
        <a:p>
          <a:endParaRPr lang="tr-TR" sz="2000" b="0">
            <a:latin typeface="+mj-lt"/>
          </a:endParaRPr>
        </a:p>
      </dgm:t>
    </dgm:pt>
    <dgm:pt modelId="{6703ABA8-2977-4A48-897E-164A2560D2A9}">
      <dgm:prSet phldrT="[Metin]" custT="1"/>
      <dgm:spPr/>
      <dgm:t>
        <a:bodyPr/>
        <a:lstStyle/>
        <a:p>
          <a:r>
            <a:rPr lang="tr-TR" sz="1600" b="0" spc="-40" dirty="0">
              <a:latin typeface="+mn-lt"/>
              <a:cs typeface="Times New Roman"/>
            </a:rPr>
            <a:t>Başvuru </a:t>
          </a:r>
          <a:r>
            <a:rPr lang="tr-TR" sz="1600" b="0" spc="-45" dirty="0">
              <a:latin typeface="+mn-lt"/>
              <a:cs typeface="Times New Roman"/>
            </a:rPr>
            <a:t>sahipleri </a:t>
          </a:r>
          <a:r>
            <a:rPr lang="tr-TR" sz="1600" b="0" spc="-70" dirty="0">
              <a:latin typeface="+mn-lt"/>
              <a:cs typeface="Times New Roman"/>
            </a:rPr>
            <a:t>vergi </a:t>
          </a:r>
          <a:r>
            <a:rPr lang="tr-TR" sz="1600" b="0" spc="-40" dirty="0">
              <a:latin typeface="+mn-lt"/>
              <a:cs typeface="Times New Roman"/>
            </a:rPr>
            <a:t>sistemine </a:t>
          </a:r>
          <a:r>
            <a:rPr lang="tr-TR" sz="1600" b="0" spc="-85" dirty="0">
              <a:latin typeface="+mn-lt"/>
              <a:cs typeface="Times New Roman"/>
            </a:rPr>
            <a:t>kayıtlı </a:t>
          </a:r>
          <a:r>
            <a:rPr lang="tr-TR" sz="1600" b="0" spc="-60" dirty="0">
              <a:latin typeface="+mn-lt"/>
              <a:cs typeface="Times New Roman"/>
            </a:rPr>
            <a:t>olmalıdır. </a:t>
          </a:r>
          <a:r>
            <a:rPr lang="tr-TR" sz="1600" b="0" spc="-85" dirty="0">
              <a:latin typeface="+mn-lt"/>
              <a:cs typeface="Times New Roman"/>
            </a:rPr>
            <a:t>Ayrıca </a:t>
          </a:r>
          <a:r>
            <a:rPr lang="tr-TR" sz="1600" b="0" spc="-40" dirty="0">
              <a:latin typeface="+mn-lt"/>
              <a:cs typeface="Times New Roman"/>
            </a:rPr>
            <a:t>başvuruyu  sundukları </a:t>
          </a:r>
          <a:r>
            <a:rPr lang="tr-TR" sz="1600" b="0" spc="-30" dirty="0">
              <a:latin typeface="+mn-lt"/>
              <a:cs typeface="Times New Roman"/>
            </a:rPr>
            <a:t>anda </a:t>
          </a:r>
          <a:r>
            <a:rPr lang="tr-TR" sz="1600" b="0" spc="-20" dirty="0">
              <a:latin typeface="+mn-lt"/>
              <a:cs typeface="Times New Roman"/>
            </a:rPr>
            <a:t>başvuru </a:t>
          </a:r>
          <a:r>
            <a:rPr lang="tr-TR" sz="1600" b="0" spc="-40" dirty="0">
              <a:latin typeface="+mn-lt"/>
              <a:cs typeface="Times New Roman"/>
            </a:rPr>
            <a:t>sahiplerinin </a:t>
          </a:r>
          <a:r>
            <a:rPr lang="tr-TR" sz="1600" b="0" spc="-45" dirty="0">
              <a:latin typeface="+mn-lt"/>
              <a:cs typeface="Times New Roman"/>
            </a:rPr>
            <a:t>devlete </a:t>
          </a:r>
          <a:r>
            <a:rPr lang="tr-TR" sz="1600" b="0" spc="-30" dirty="0">
              <a:latin typeface="+mn-lt"/>
              <a:cs typeface="Times New Roman"/>
            </a:rPr>
            <a:t>ödenmemiş </a:t>
          </a:r>
          <a:r>
            <a:rPr lang="tr-TR" sz="1600" b="1" spc="-70" dirty="0">
              <a:solidFill>
                <a:srgbClr val="FF0000"/>
              </a:solidFill>
              <a:latin typeface="+mn-lt"/>
              <a:cs typeface="Times New Roman"/>
            </a:rPr>
            <a:t>vergi </a:t>
          </a:r>
          <a:r>
            <a:rPr lang="tr-TR" sz="1600" b="1" spc="-75" dirty="0">
              <a:solidFill>
                <a:srgbClr val="FF0000"/>
              </a:solidFill>
              <a:latin typeface="+mn-lt"/>
              <a:cs typeface="Times New Roman"/>
            </a:rPr>
            <a:t>ve </a:t>
          </a:r>
          <a:r>
            <a:rPr lang="tr-TR" sz="1600" b="1" spc="-65" dirty="0">
              <a:solidFill>
                <a:srgbClr val="FF0000"/>
              </a:solidFill>
              <a:latin typeface="+mn-lt"/>
              <a:cs typeface="Times New Roman"/>
            </a:rPr>
            <a:t>sosyal  güvenlik </a:t>
          </a:r>
          <a:r>
            <a:rPr lang="tr-TR" sz="1600" b="1" spc="-30" dirty="0">
              <a:solidFill>
                <a:srgbClr val="FF0000"/>
              </a:solidFill>
              <a:latin typeface="+mn-lt"/>
              <a:cs typeface="Times New Roman"/>
            </a:rPr>
            <a:t>borçlarının </a:t>
          </a:r>
          <a:r>
            <a:rPr lang="tr-TR" sz="1600" b="1" spc="-40" dirty="0">
              <a:solidFill>
                <a:srgbClr val="FF0000"/>
              </a:solidFill>
              <a:latin typeface="+mn-lt"/>
              <a:cs typeface="Times New Roman"/>
            </a:rPr>
            <a:t>bulunmaması</a:t>
          </a:r>
          <a:r>
            <a:rPr lang="tr-TR" sz="1600" b="0" spc="85" dirty="0">
              <a:latin typeface="+mn-lt"/>
              <a:cs typeface="Times New Roman"/>
            </a:rPr>
            <a:t> </a:t>
          </a:r>
          <a:r>
            <a:rPr lang="tr-TR" sz="1600" b="0" spc="-45" dirty="0">
              <a:latin typeface="+mn-lt"/>
              <a:cs typeface="Times New Roman"/>
            </a:rPr>
            <a:t>gerekmektedir.</a:t>
          </a:r>
          <a:endParaRPr lang="tr-TR" sz="1600" b="0" dirty="0">
            <a:latin typeface="+mn-lt"/>
          </a:endParaRPr>
        </a:p>
      </dgm:t>
    </dgm:pt>
    <dgm:pt modelId="{2C77B032-3980-4875-8386-60A2AD8DCDFB}" type="parTrans" cxnId="{181A3E29-2DBD-4B6C-8845-01B92BCDDEB3}">
      <dgm:prSet/>
      <dgm:spPr/>
      <dgm:t>
        <a:bodyPr/>
        <a:lstStyle/>
        <a:p>
          <a:endParaRPr lang="tr-TR" sz="2000" b="0">
            <a:latin typeface="+mj-lt"/>
          </a:endParaRPr>
        </a:p>
      </dgm:t>
    </dgm:pt>
    <dgm:pt modelId="{D3E52E57-6117-4518-A0CA-C4BEA76EE0D4}" type="sibTrans" cxnId="{181A3E29-2DBD-4B6C-8845-01B92BCDDEB3}">
      <dgm:prSet/>
      <dgm:spPr/>
      <dgm:t>
        <a:bodyPr/>
        <a:lstStyle/>
        <a:p>
          <a:endParaRPr lang="tr-TR" sz="2000" b="0">
            <a:latin typeface="+mj-lt"/>
          </a:endParaRPr>
        </a:p>
      </dgm:t>
    </dgm:pt>
    <dgm:pt modelId="{71F721EC-6431-4CC7-BEED-759216BA620E}">
      <dgm:prSet custT="1"/>
      <dgm:spPr/>
      <dgm:t>
        <a:bodyPr/>
        <a:lstStyle/>
        <a:p>
          <a:endParaRPr lang="tr-TR" sz="1600" spc="-55" dirty="0">
            <a:solidFill>
              <a:schemeClr val="tx1"/>
            </a:solidFill>
            <a:latin typeface="+mj-lt"/>
            <a:cs typeface="Times New Roman"/>
          </a:endParaRPr>
        </a:p>
        <a:p>
          <a:r>
            <a:rPr lang="tr-TR" sz="1600" spc="-55" dirty="0">
              <a:solidFill>
                <a:schemeClr val="tx1"/>
              </a:solidFill>
              <a:latin typeface="+mn-lt"/>
              <a:cs typeface="Times New Roman"/>
            </a:rPr>
            <a:t>Başvuru sahipleri, IPARD Ajansı tarafından nihai ödemenin  yapılmasından sonra </a:t>
          </a:r>
          <a:r>
            <a:rPr lang="tr-TR" sz="1600" b="1" spc="-55" dirty="0">
              <a:solidFill>
                <a:srgbClr val="FF0000"/>
              </a:solidFill>
              <a:latin typeface="+mn-lt"/>
              <a:cs typeface="Times New Roman"/>
            </a:rPr>
            <a:t>5 yıl süre ile yatırımın muhafaza edilmesi</a:t>
          </a:r>
          <a:r>
            <a:rPr lang="tr-TR" sz="1600" spc="-55" dirty="0">
              <a:solidFill>
                <a:schemeClr val="tx1"/>
              </a:solidFill>
              <a:latin typeface="+mn-lt"/>
              <a:cs typeface="Times New Roman"/>
            </a:rPr>
            <a:t>ni ve  önemli bir değişikliğe maruz kalmamasını temin etmek zorundadırlar. </a:t>
          </a:r>
        </a:p>
        <a:p>
          <a:endParaRPr lang="tr-TR" sz="1600" dirty="0"/>
        </a:p>
      </dgm:t>
    </dgm:pt>
    <dgm:pt modelId="{647C4502-6638-4AEB-AF36-F59DCB755E36}" type="parTrans" cxnId="{D97CF971-6E93-417A-AFEB-7127C5459D54}">
      <dgm:prSet/>
      <dgm:spPr/>
      <dgm:t>
        <a:bodyPr/>
        <a:lstStyle/>
        <a:p>
          <a:endParaRPr lang="tr-TR" sz="2000"/>
        </a:p>
      </dgm:t>
    </dgm:pt>
    <dgm:pt modelId="{D503659E-E811-418E-B278-7F75BB4A3D15}" type="sibTrans" cxnId="{D97CF971-6E93-417A-AFEB-7127C5459D54}">
      <dgm:prSet/>
      <dgm:spPr/>
      <dgm:t>
        <a:bodyPr/>
        <a:lstStyle/>
        <a:p>
          <a:endParaRPr lang="tr-TR" sz="2000"/>
        </a:p>
      </dgm:t>
    </dgm:pt>
    <dgm:pt modelId="{F3F35211-2FC3-4DB1-9066-658B153E5951}">
      <dgm:prSet custT="1"/>
      <dgm:spPr/>
      <dgm:t>
        <a:bodyPr/>
        <a:lstStyle/>
        <a:p>
          <a:r>
            <a:rPr lang="tr-TR" sz="1600" dirty="0">
              <a:latin typeface="+mn-lt"/>
            </a:rPr>
            <a:t>Yatırımın uygulanacağı taşınmazlara ilişkin tapu kaydında </a:t>
          </a:r>
          <a:r>
            <a:rPr lang="tr-TR" sz="1600" b="1" dirty="0">
              <a:solidFill>
                <a:srgbClr val="FF0000"/>
              </a:solidFill>
              <a:latin typeface="+mn-lt"/>
            </a:rPr>
            <a:t>ipotek, haciz, ihtiyati tedbir ve yatırımın sürdürebilirliğini etkileyebilecek şerhler </a:t>
          </a:r>
          <a:r>
            <a:rPr lang="tr-TR" sz="1600" dirty="0">
              <a:latin typeface="+mn-lt"/>
            </a:rPr>
            <a:t>olmamalıdır</a:t>
          </a:r>
          <a:r>
            <a:rPr lang="tr-TR" sz="1600" i="1" dirty="0">
              <a:latin typeface="+mn-lt"/>
            </a:rPr>
            <a:t>.</a:t>
          </a:r>
          <a:endParaRPr lang="tr-TR" sz="1600" dirty="0">
            <a:latin typeface="+mn-lt"/>
          </a:endParaRPr>
        </a:p>
      </dgm:t>
    </dgm:pt>
    <dgm:pt modelId="{B7ED9A22-279B-4D9B-8D8B-F17582AE5ED7}" type="parTrans" cxnId="{D3A1D741-5AE4-4F2E-92CE-75E5DEDCF723}">
      <dgm:prSet/>
      <dgm:spPr/>
      <dgm:t>
        <a:bodyPr/>
        <a:lstStyle/>
        <a:p>
          <a:endParaRPr lang="tr-TR"/>
        </a:p>
      </dgm:t>
    </dgm:pt>
    <dgm:pt modelId="{10DDC5BE-CDEC-423D-9789-EE2152BCB8E0}" type="sibTrans" cxnId="{D3A1D741-5AE4-4F2E-92CE-75E5DEDCF723}">
      <dgm:prSet/>
      <dgm:spPr/>
      <dgm:t>
        <a:bodyPr/>
        <a:lstStyle/>
        <a:p>
          <a:endParaRPr lang="tr-TR"/>
        </a:p>
      </dgm:t>
    </dgm:pt>
    <dgm:pt modelId="{3402DA2D-FEBA-4243-B8AD-807CD11583F6}" type="pres">
      <dgm:prSet presAssocID="{F1FA09B0-929D-459C-B406-A1B791020D48}" presName="Name0" presStyleCnt="0">
        <dgm:presLayoutVars>
          <dgm:chMax val="7"/>
          <dgm:chPref val="7"/>
          <dgm:dir/>
        </dgm:presLayoutVars>
      </dgm:prSet>
      <dgm:spPr/>
      <dgm:t>
        <a:bodyPr/>
        <a:lstStyle/>
        <a:p>
          <a:endParaRPr lang="tr-TR"/>
        </a:p>
      </dgm:t>
    </dgm:pt>
    <dgm:pt modelId="{F36ED723-4566-4FB4-AB08-CFF1D5F5E53F}" type="pres">
      <dgm:prSet presAssocID="{F1FA09B0-929D-459C-B406-A1B791020D48}" presName="Name1" presStyleCnt="0"/>
      <dgm:spPr/>
    </dgm:pt>
    <dgm:pt modelId="{AC62029B-4BDA-46C4-8B5D-1FC6251F5C4D}" type="pres">
      <dgm:prSet presAssocID="{F1FA09B0-929D-459C-B406-A1B791020D48}" presName="cycle" presStyleCnt="0"/>
      <dgm:spPr/>
    </dgm:pt>
    <dgm:pt modelId="{8842B59A-935A-4159-BFEC-C669A836AE97}" type="pres">
      <dgm:prSet presAssocID="{F1FA09B0-929D-459C-B406-A1B791020D48}" presName="srcNode" presStyleLbl="node1" presStyleIdx="0" presStyleCnt="4"/>
      <dgm:spPr/>
    </dgm:pt>
    <dgm:pt modelId="{A15CEA2A-F5EE-46AC-8605-9E2D3FA894FA}" type="pres">
      <dgm:prSet presAssocID="{F1FA09B0-929D-459C-B406-A1B791020D48}" presName="conn" presStyleLbl="parChTrans1D2" presStyleIdx="0" presStyleCnt="1"/>
      <dgm:spPr/>
      <dgm:t>
        <a:bodyPr/>
        <a:lstStyle/>
        <a:p>
          <a:endParaRPr lang="tr-TR"/>
        </a:p>
      </dgm:t>
    </dgm:pt>
    <dgm:pt modelId="{B0148E93-3B62-477B-87BC-9E10A3FCF7E3}" type="pres">
      <dgm:prSet presAssocID="{F1FA09B0-929D-459C-B406-A1B791020D48}" presName="extraNode" presStyleLbl="node1" presStyleIdx="0" presStyleCnt="4"/>
      <dgm:spPr/>
    </dgm:pt>
    <dgm:pt modelId="{EA68305A-3C82-4CF1-85A1-9B39C9626FA3}" type="pres">
      <dgm:prSet presAssocID="{F1FA09B0-929D-459C-B406-A1B791020D48}" presName="dstNode" presStyleLbl="node1" presStyleIdx="0" presStyleCnt="4"/>
      <dgm:spPr/>
    </dgm:pt>
    <dgm:pt modelId="{8F7DCDB0-C99A-421E-9802-4BB616AA3F96}" type="pres">
      <dgm:prSet presAssocID="{219AE396-9793-4C8E-90AE-B05CCF979765}" presName="text_1" presStyleLbl="node1" presStyleIdx="0" presStyleCnt="4">
        <dgm:presLayoutVars>
          <dgm:bulletEnabled val="1"/>
        </dgm:presLayoutVars>
      </dgm:prSet>
      <dgm:spPr/>
      <dgm:t>
        <a:bodyPr/>
        <a:lstStyle/>
        <a:p>
          <a:endParaRPr lang="tr-TR"/>
        </a:p>
      </dgm:t>
    </dgm:pt>
    <dgm:pt modelId="{08A8AE68-62F5-44F3-9F19-1151C33EEA5B}" type="pres">
      <dgm:prSet presAssocID="{219AE396-9793-4C8E-90AE-B05CCF979765}" presName="accent_1" presStyleCnt="0"/>
      <dgm:spPr/>
    </dgm:pt>
    <dgm:pt modelId="{C79AAD96-6FD4-4B5C-85EC-FD6F0C344498}" type="pres">
      <dgm:prSet presAssocID="{219AE396-9793-4C8E-90AE-B05CCF979765}" presName="accentRepeatNode" presStyleLbl="solidFgAcc1" presStyleIdx="0" presStyleCnt="4" custScaleY="99916"/>
      <dgm:spPr>
        <a:blipFill dpi="0" rotWithShape="0">
          <a:blip xmlns:r="http://schemas.openxmlformats.org/officeDocument/2006/relationships" r:embed="rId1"/>
          <a:srcRect/>
          <a:stretch>
            <a:fillRect l="10118" t="7984" r="10118" b="7984"/>
          </a:stretch>
        </a:blipFill>
      </dgm:spPr>
    </dgm:pt>
    <dgm:pt modelId="{E944CF01-526A-4095-BF58-2285E05A42CA}" type="pres">
      <dgm:prSet presAssocID="{6703ABA8-2977-4A48-897E-164A2560D2A9}" presName="text_2" presStyleLbl="node1" presStyleIdx="1" presStyleCnt="4" custScaleY="110189">
        <dgm:presLayoutVars>
          <dgm:bulletEnabled val="1"/>
        </dgm:presLayoutVars>
      </dgm:prSet>
      <dgm:spPr/>
      <dgm:t>
        <a:bodyPr/>
        <a:lstStyle/>
        <a:p>
          <a:endParaRPr lang="tr-TR"/>
        </a:p>
      </dgm:t>
    </dgm:pt>
    <dgm:pt modelId="{84499D1C-1AC6-45CE-B04E-64D62E6A5D5B}" type="pres">
      <dgm:prSet presAssocID="{6703ABA8-2977-4A48-897E-164A2560D2A9}" presName="accent_2" presStyleCnt="0"/>
      <dgm:spPr/>
    </dgm:pt>
    <dgm:pt modelId="{25C9055D-77AC-4ADD-9186-37A1105D883A}" type="pres">
      <dgm:prSet presAssocID="{6703ABA8-2977-4A48-897E-164A2560D2A9}" presName="accentRepeatNode" presStyleLbl="solidFgAcc1" presStyleIdx="1" presStyleCnt="4"/>
      <dgm:spPr>
        <a:blipFill dpi="0" rotWithShape="0">
          <a:blip xmlns:r="http://schemas.openxmlformats.org/officeDocument/2006/relationships" r:embed="rId2"/>
          <a:srcRect/>
          <a:stretch>
            <a:fillRect l="1722" t="-2476" r="1722" b="-2476"/>
          </a:stretch>
        </a:blipFill>
      </dgm:spPr>
    </dgm:pt>
    <dgm:pt modelId="{0255670D-3A58-4B67-B34E-8DACF54776F8}" type="pres">
      <dgm:prSet presAssocID="{71F721EC-6431-4CC7-BEED-759216BA620E}" presName="text_3" presStyleLbl="node1" presStyleIdx="2" presStyleCnt="4">
        <dgm:presLayoutVars>
          <dgm:bulletEnabled val="1"/>
        </dgm:presLayoutVars>
      </dgm:prSet>
      <dgm:spPr/>
      <dgm:t>
        <a:bodyPr/>
        <a:lstStyle/>
        <a:p>
          <a:endParaRPr lang="tr-TR"/>
        </a:p>
      </dgm:t>
    </dgm:pt>
    <dgm:pt modelId="{6DFEC4DF-5D6D-4E23-A3CC-04AD1FCAFCDE}" type="pres">
      <dgm:prSet presAssocID="{71F721EC-6431-4CC7-BEED-759216BA620E}" presName="accent_3" presStyleCnt="0"/>
      <dgm:spPr/>
    </dgm:pt>
    <dgm:pt modelId="{863875FD-332C-498F-8B5C-3C8658E62CCC}" type="pres">
      <dgm:prSet presAssocID="{71F721EC-6431-4CC7-BEED-759216BA620E}" presName="accentRepeatNode" presStyleLbl="solidFgAcc1" presStyleIdx="2" presStyleCnt="4" custLinFactNeighborX="-13896" custLinFactNeighborY="-1757"/>
      <dgm:spPr>
        <a:blipFill rotWithShape="0">
          <a:blip xmlns:r="http://schemas.openxmlformats.org/officeDocument/2006/relationships" r:embed="rId3"/>
          <a:stretch>
            <a:fillRect/>
          </a:stretch>
        </a:blipFill>
      </dgm:spPr>
    </dgm:pt>
    <dgm:pt modelId="{DBD37412-A386-4E48-B355-92750BF2DC07}" type="pres">
      <dgm:prSet presAssocID="{F3F35211-2FC3-4DB1-9066-658B153E5951}" presName="text_4" presStyleLbl="node1" presStyleIdx="3" presStyleCnt="4">
        <dgm:presLayoutVars>
          <dgm:bulletEnabled val="1"/>
        </dgm:presLayoutVars>
      </dgm:prSet>
      <dgm:spPr/>
      <dgm:t>
        <a:bodyPr/>
        <a:lstStyle/>
        <a:p>
          <a:endParaRPr lang="tr-TR"/>
        </a:p>
      </dgm:t>
    </dgm:pt>
    <dgm:pt modelId="{C6EA7DBB-CCAA-4E99-874D-069312FBC294}" type="pres">
      <dgm:prSet presAssocID="{F3F35211-2FC3-4DB1-9066-658B153E5951}" presName="accent_4" presStyleCnt="0"/>
      <dgm:spPr/>
    </dgm:pt>
    <dgm:pt modelId="{BBE3DFFE-BC0C-42DF-AF79-89FC213845B0}" type="pres">
      <dgm:prSet presAssocID="{F3F35211-2FC3-4DB1-9066-658B153E5951}" presName="accentRepeatNode" presStyleLbl="solidFgAcc1" presStyleIdx="3" presStyleCnt="4"/>
      <dgm:spPr>
        <a:blipFill dpi="0" rotWithShape="0">
          <a:blip xmlns:r="http://schemas.openxmlformats.org/officeDocument/2006/relationships" r:embed="rId4"/>
          <a:srcRect/>
          <a:stretch>
            <a:fillRect l="8068" t="8068" r="8068" b="8068"/>
          </a:stretch>
        </a:blipFill>
      </dgm:spPr>
    </dgm:pt>
  </dgm:ptLst>
  <dgm:cxnLst>
    <dgm:cxn modelId="{181A3E29-2DBD-4B6C-8845-01B92BCDDEB3}" srcId="{F1FA09B0-929D-459C-B406-A1B791020D48}" destId="{6703ABA8-2977-4A48-897E-164A2560D2A9}" srcOrd="1" destOrd="0" parTransId="{2C77B032-3980-4875-8386-60A2AD8DCDFB}" sibTransId="{D3E52E57-6117-4518-A0CA-C4BEA76EE0D4}"/>
    <dgm:cxn modelId="{EDF60416-3D13-4783-8845-6E743D14B60A}" type="presOf" srcId="{219AE396-9793-4C8E-90AE-B05CCF979765}" destId="{8F7DCDB0-C99A-421E-9802-4BB616AA3F96}" srcOrd="0" destOrd="0" presId="urn:microsoft.com/office/officeart/2008/layout/VerticalCurvedList"/>
    <dgm:cxn modelId="{696E4951-5D31-4DB3-A50F-A1153EE9694C}" type="presOf" srcId="{F1FA09B0-929D-459C-B406-A1B791020D48}" destId="{3402DA2D-FEBA-4243-B8AD-807CD11583F6}" srcOrd="0" destOrd="0" presId="urn:microsoft.com/office/officeart/2008/layout/VerticalCurvedList"/>
    <dgm:cxn modelId="{77CC5BC6-B743-4D42-A0EC-7CD944F01F5B}" type="presOf" srcId="{F3F35211-2FC3-4DB1-9066-658B153E5951}" destId="{DBD37412-A386-4E48-B355-92750BF2DC07}" srcOrd="0" destOrd="0" presId="urn:microsoft.com/office/officeart/2008/layout/VerticalCurvedList"/>
    <dgm:cxn modelId="{D97CF971-6E93-417A-AFEB-7127C5459D54}" srcId="{F1FA09B0-929D-459C-B406-A1B791020D48}" destId="{71F721EC-6431-4CC7-BEED-759216BA620E}" srcOrd="2" destOrd="0" parTransId="{647C4502-6638-4AEB-AF36-F59DCB755E36}" sibTransId="{D503659E-E811-418E-B278-7F75BB4A3D15}"/>
    <dgm:cxn modelId="{D3A1D741-5AE4-4F2E-92CE-75E5DEDCF723}" srcId="{F1FA09B0-929D-459C-B406-A1B791020D48}" destId="{F3F35211-2FC3-4DB1-9066-658B153E5951}" srcOrd="3" destOrd="0" parTransId="{B7ED9A22-279B-4D9B-8D8B-F17582AE5ED7}" sibTransId="{10DDC5BE-CDEC-423D-9789-EE2152BCB8E0}"/>
    <dgm:cxn modelId="{EF2EFA5A-D03E-4401-B4BB-D3965D8D39A7}" type="presOf" srcId="{71F721EC-6431-4CC7-BEED-759216BA620E}" destId="{0255670D-3A58-4B67-B34E-8DACF54776F8}" srcOrd="0" destOrd="0" presId="urn:microsoft.com/office/officeart/2008/layout/VerticalCurvedList"/>
    <dgm:cxn modelId="{4EB4FB63-2924-479F-9437-C0FBAFD6A6B9}" srcId="{F1FA09B0-929D-459C-B406-A1B791020D48}" destId="{219AE396-9793-4C8E-90AE-B05CCF979765}" srcOrd="0" destOrd="0" parTransId="{24992D2C-03E6-4E69-B321-F72729C04460}" sibTransId="{8A38E533-63FB-43AB-B7B0-9FE33F95279A}"/>
    <dgm:cxn modelId="{D5A9DC56-74B2-40B6-BBEE-856FD7D19B6E}" type="presOf" srcId="{8A38E533-63FB-43AB-B7B0-9FE33F95279A}" destId="{A15CEA2A-F5EE-46AC-8605-9E2D3FA894FA}" srcOrd="0" destOrd="0" presId="urn:microsoft.com/office/officeart/2008/layout/VerticalCurvedList"/>
    <dgm:cxn modelId="{0B02380E-E9DB-49E0-A412-118FEBDA4E1C}" type="presOf" srcId="{6703ABA8-2977-4A48-897E-164A2560D2A9}" destId="{E944CF01-526A-4095-BF58-2285E05A42CA}" srcOrd="0" destOrd="0" presId="urn:microsoft.com/office/officeart/2008/layout/VerticalCurvedList"/>
    <dgm:cxn modelId="{80F3A79E-E5DA-43E9-A628-24BAD8AE452C}" type="presParOf" srcId="{3402DA2D-FEBA-4243-B8AD-807CD11583F6}" destId="{F36ED723-4566-4FB4-AB08-CFF1D5F5E53F}" srcOrd="0" destOrd="0" presId="urn:microsoft.com/office/officeart/2008/layout/VerticalCurvedList"/>
    <dgm:cxn modelId="{0760CAF8-766E-49E8-9A52-CF01D1A14707}" type="presParOf" srcId="{F36ED723-4566-4FB4-AB08-CFF1D5F5E53F}" destId="{AC62029B-4BDA-46C4-8B5D-1FC6251F5C4D}" srcOrd="0" destOrd="0" presId="urn:microsoft.com/office/officeart/2008/layout/VerticalCurvedList"/>
    <dgm:cxn modelId="{8F5EE8E0-4BCF-4BBA-8FF0-2401F0D120D7}" type="presParOf" srcId="{AC62029B-4BDA-46C4-8B5D-1FC6251F5C4D}" destId="{8842B59A-935A-4159-BFEC-C669A836AE97}" srcOrd="0" destOrd="0" presId="urn:microsoft.com/office/officeart/2008/layout/VerticalCurvedList"/>
    <dgm:cxn modelId="{3FAE8D70-33EF-4DDB-8D39-D66BC92161C5}" type="presParOf" srcId="{AC62029B-4BDA-46C4-8B5D-1FC6251F5C4D}" destId="{A15CEA2A-F5EE-46AC-8605-9E2D3FA894FA}" srcOrd="1" destOrd="0" presId="urn:microsoft.com/office/officeart/2008/layout/VerticalCurvedList"/>
    <dgm:cxn modelId="{BD9DCDEF-2861-4343-84DD-6505417390E2}" type="presParOf" srcId="{AC62029B-4BDA-46C4-8B5D-1FC6251F5C4D}" destId="{B0148E93-3B62-477B-87BC-9E10A3FCF7E3}" srcOrd="2" destOrd="0" presId="urn:microsoft.com/office/officeart/2008/layout/VerticalCurvedList"/>
    <dgm:cxn modelId="{10CE8808-5DB8-4E0F-92B0-46B41E41CE89}" type="presParOf" srcId="{AC62029B-4BDA-46C4-8B5D-1FC6251F5C4D}" destId="{EA68305A-3C82-4CF1-85A1-9B39C9626FA3}" srcOrd="3" destOrd="0" presId="urn:microsoft.com/office/officeart/2008/layout/VerticalCurvedList"/>
    <dgm:cxn modelId="{C37488AB-30DE-47A6-8B08-BC1A7C31FDAC}" type="presParOf" srcId="{F36ED723-4566-4FB4-AB08-CFF1D5F5E53F}" destId="{8F7DCDB0-C99A-421E-9802-4BB616AA3F96}" srcOrd="1" destOrd="0" presId="urn:microsoft.com/office/officeart/2008/layout/VerticalCurvedList"/>
    <dgm:cxn modelId="{28245601-FB30-407A-BD30-CDD51749BC21}" type="presParOf" srcId="{F36ED723-4566-4FB4-AB08-CFF1D5F5E53F}" destId="{08A8AE68-62F5-44F3-9F19-1151C33EEA5B}" srcOrd="2" destOrd="0" presId="urn:microsoft.com/office/officeart/2008/layout/VerticalCurvedList"/>
    <dgm:cxn modelId="{7F51FD91-E52F-4BF7-AF41-CBA472367348}" type="presParOf" srcId="{08A8AE68-62F5-44F3-9F19-1151C33EEA5B}" destId="{C79AAD96-6FD4-4B5C-85EC-FD6F0C344498}" srcOrd="0" destOrd="0" presId="urn:microsoft.com/office/officeart/2008/layout/VerticalCurvedList"/>
    <dgm:cxn modelId="{094F5E5F-8614-40D7-9622-41C5247C5290}" type="presParOf" srcId="{F36ED723-4566-4FB4-AB08-CFF1D5F5E53F}" destId="{E944CF01-526A-4095-BF58-2285E05A42CA}" srcOrd="3" destOrd="0" presId="urn:microsoft.com/office/officeart/2008/layout/VerticalCurvedList"/>
    <dgm:cxn modelId="{4394DA7D-74D1-4769-9657-30F2967CBE9B}" type="presParOf" srcId="{F36ED723-4566-4FB4-AB08-CFF1D5F5E53F}" destId="{84499D1C-1AC6-45CE-B04E-64D62E6A5D5B}" srcOrd="4" destOrd="0" presId="urn:microsoft.com/office/officeart/2008/layout/VerticalCurvedList"/>
    <dgm:cxn modelId="{0383B7B6-AC2D-4647-8181-C5EF00297426}" type="presParOf" srcId="{84499D1C-1AC6-45CE-B04E-64D62E6A5D5B}" destId="{25C9055D-77AC-4ADD-9186-37A1105D883A}" srcOrd="0" destOrd="0" presId="urn:microsoft.com/office/officeart/2008/layout/VerticalCurvedList"/>
    <dgm:cxn modelId="{58790C13-A9EA-49A3-AF9E-5397CEE37709}" type="presParOf" srcId="{F36ED723-4566-4FB4-AB08-CFF1D5F5E53F}" destId="{0255670D-3A58-4B67-B34E-8DACF54776F8}" srcOrd="5" destOrd="0" presId="urn:microsoft.com/office/officeart/2008/layout/VerticalCurvedList"/>
    <dgm:cxn modelId="{53D83C29-201D-4419-8632-AC348CCA1ECA}" type="presParOf" srcId="{F36ED723-4566-4FB4-AB08-CFF1D5F5E53F}" destId="{6DFEC4DF-5D6D-4E23-A3CC-04AD1FCAFCDE}" srcOrd="6" destOrd="0" presId="urn:microsoft.com/office/officeart/2008/layout/VerticalCurvedList"/>
    <dgm:cxn modelId="{C0783A39-9F68-47CD-AF6E-D16B4670D33C}" type="presParOf" srcId="{6DFEC4DF-5D6D-4E23-A3CC-04AD1FCAFCDE}" destId="{863875FD-332C-498F-8B5C-3C8658E62CCC}" srcOrd="0" destOrd="0" presId="urn:microsoft.com/office/officeart/2008/layout/VerticalCurvedList"/>
    <dgm:cxn modelId="{73E0358A-2336-46C7-8234-1A8435E4CD34}" type="presParOf" srcId="{F36ED723-4566-4FB4-AB08-CFF1D5F5E53F}" destId="{DBD37412-A386-4E48-B355-92750BF2DC07}" srcOrd="7" destOrd="0" presId="urn:microsoft.com/office/officeart/2008/layout/VerticalCurvedList"/>
    <dgm:cxn modelId="{02C82B7A-332F-42DB-A1A8-E4FF10CA64B1}" type="presParOf" srcId="{F36ED723-4566-4FB4-AB08-CFF1D5F5E53F}" destId="{C6EA7DBB-CCAA-4E99-874D-069312FBC294}" srcOrd="8" destOrd="0" presId="urn:microsoft.com/office/officeart/2008/layout/VerticalCurvedList"/>
    <dgm:cxn modelId="{3C50855B-1023-4DA9-B7DB-2FF2AF6AD7CF}" type="presParOf" srcId="{C6EA7DBB-CCAA-4E99-874D-069312FBC294}" destId="{BBE3DFFE-BC0C-42DF-AF79-89FC213845B0}"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FA09B0-929D-459C-B406-A1B791020D48}"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tr-TR"/>
        </a:p>
      </dgm:t>
    </dgm:pt>
    <dgm:pt modelId="{4E7A7418-D9BD-4F6D-BFC4-147C6284DDB9}">
      <dgm:prSet phldrT="[Metin]" custT="1"/>
      <dgm:spPr/>
      <dgm:t>
        <a:bodyPr/>
        <a:lstStyle/>
        <a:p>
          <a:r>
            <a:rPr lang="tr-TR" sz="1600" b="0" spc="-40" dirty="0">
              <a:latin typeface="+mn-lt"/>
              <a:cs typeface="Times New Roman"/>
            </a:rPr>
            <a:t>Kiralanmış bir mülk üzerinde yapılacak yatırımlar uygun yatırımlardır.  Kiralama süresi yatırımın tamamlandığı tarihten itibaren en az </a:t>
          </a:r>
          <a:r>
            <a:rPr lang="tr-TR" sz="1600" b="1" spc="-40" dirty="0">
              <a:solidFill>
                <a:srgbClr val="FF0000"/>
              </a:solidFill>
              <a:latin typeface="+mn-lt"/>
              <a:cs typeface="Times New Roman"/>
            </a:rPr>
            <a:t>5 yıl</a:t>
          </a:r>
          <a:r>
            <a:rPr lang="tr-TR" sz="1600" b="0" spc="-40" dirty="0">
              <a:latin typeface="+mn-lt"/>
              <a:cs typeface="Times New Roman"/>
            </a:rPr>
            <a:t>ı kapsamalıdır. </a:t>
          </a:r>
        </a:p>
      </dgm:t>
    </dgm:pt>
    <dgm:pt modelId="{75FA3883-E62D-4424-BCB3-BE5C673D0FB0}" type="parTrans" cxnId="{8AE194E9-3CC4-4EB1-8F33-7CD9B785F5D0}">
      <dgm:prSet/>
      <dgm:spPr/>
      <dgm:t>
        <a:bodyPr/>
        <a:lstStyle/>
        <a:p>
          <a:endParaRPr lang="tr-TR" sz="2000" b="0">
            <a:latin typeface="+mj-lt"/>
          </a:endParaRPr>
        </a:p>
      </dgm:t>
    </dgm:pt>
    <dgm:pt modelId="{187D15E1-E4A0-4F99-BA9F-4431F83DFE14}" type="sibTrans" cxnId="{8AE194E9-3CC4-4EB1-8F33-7CD9B785F5D0}">
      <dgm:prSet/>
      <dgm:spPr/>
      <dgm:t>
        <a:bodyPr/>
        <a:lstStyle/>
        <a:p>
          <a:endParaRPr lang="tr-TR" sz="2000" b="0">
            <a:latin typeface="+mj-lt"/>
          </a:endParaRPr>
        </a:p>
      </dgm:t>
    </dgm:pt>
    <dgm:pt modelId="{858B17F6-C1A1-4692-B400-49B3CC61E769}">
      <dgm:prSet custT="1"/>
      <dgm:spPr/>
      <dgm:t>
        <a:bodyPr/>
        <a:lstStyle/>
        <a:p>
          <a:r>
            <a:rPr lang="tr-TR" sz="1600" b="0" spc="-55" dirty="0">
              <a:solidFill>
                <a:schemeClr val="tx1"/>
              </a:solidFill>
              <a:latin typeface="+mn-lt"/>
              <a:cs typeface="Times New Roman"/>
            </a:rPr>
            <a:t>TKDK tarafından geliştirilen formata uygun bir </a:t>
          </a:r>
          <a:r>
            <a:rPr lang="tr-TR" sz="1600" b="1" spc="-55" dirty="0">
              <a:solidFill>
                <a:srgbClr val="FF0000"/>
              </a:solidFill>
              <a:latin typeface="+mn-lt"/>
              <a:cs typeface="Times New Roman"/>
            </a:rPr>
            <a:t>iş planı </a:t>
          </a:r>
          <a:r>
            <a:rPr lang="tr-TR" sz="1600" b="0" spc="-55" dirty="0">
              <a:solidFill>
                <a:schemeClr val="tx1"/>
              </a:solidFill>
              <a:latin typeface="+mn-lt"/>
              <a:cs typeface="Times New Roman"/>
            </a:rPr>
            <a:t>sunulmalıdır. İş planı yatırımın gerçekleştirilmesi sonucunda tarım işletmesinin ekonomik sürdürülebilirliğini kanıtlamalıdır.</a:t>
          </a:r>
          <a:endParaRPr lang="tr-TR" sz="1600" b="0" dirty="0">
            <a:solidFill>
              <a:schemeClr val="tx1"/>
            </a:solidFill>
            <a:latin typeface="+mn-lt"/>
          </a:endParaRPr>
        </a:p>
      </dgm:t>
    </dgm:pt>
    <dgm:pt modelId="{16E665B1-D66D-4C25-9DE1-AE0419937000}" type="parTrans" cxnId="{839E6DEB-ED4E-4A4A-B1E9-728C1E3FCF19}">
      <dgm:prSet/>
      <dgm:spPr/>
      <dgm:t>
        <a:bodyPr/>
        <a:lstStyle/>
        <a:p>
          <a:endParaRPr lang="tr-TR"/>
        </a:p>
      </dgm:t>
    </dgm:pt>
    <dgm:pt modelId="{BC9F0B05-4B1F-4A45-B7BE-78BBFC0EE402}" type="sibTrans" cxnId="{839E6DEB-ED4E-4A4A-B1E9-728C1E3FCF19}">
      <dgm:prSet/>
      <dgm:spPr/>
      <dgm:t>
        <a:bodyPr/>
        <a:lstStyle/>
        <a:p>
          <a:endParaRPr lang="tr-TR"/>
        </a:p>
      </dgm:t>
    </dgm:pt>
    <dgm:pt modelId="{FC4C6BA4-1E00-4C52-B904-8A264C783967}">
      <dgm:prSet custT="1"/>
      <dgm:spPr/>
      <dgm:t>
        <a:bodyPr/>
        <a:lstStyle/>
        <a:p>
          <a:r>
            <a:rPr lang="tr-TR" sz="1600" dirty="0">
              <a:latin typeface="+mn-lt"/>
            </a:rPr>
            <a:t>Mevcut işletmeler, başvurunun yapıldığı tarihte </a:t>
          </a:r>
          <a:r>
            <a:rPr lang="tr-TR" sz="1600" b="1" dirty="0">
              <a:solidFill>
                <a:srgbClr val="FF0000"/>
              </a:solidFill>
              <a:latin typeface="+mn-lt"/>
            </a:rPr>
            <a:t>ulusal mevzuatlar </a:t>
          </a:r>
          <a:r>
            <a:rPr lang="tr-TR" sz="1600" dirty="0">
              <a:latin typeface="+mn-lt"/>
            </a:rPr>
            <a:t>ile uyumlu olmalıdır. Yeni işletmeler ise son ödeme öncesinde gerekli belgelerini almış olmalıdır.</a:t>
          </a:r>
        </a:p>
      </dgm:t>
    </dgm:pt>
    <dgm:pt modelId="{740DFAE8-DE9D-4075-A450-0F0C5EA9BA8E}" type="parTrans" cxnId="{4E723542-C593-424B-8E98-240CC8AAFBB5}">
      <dgm:prSet/>
      <dgm:spPr/>
      <dgm:t>
        <a:bodyPr/>
        <a:lstStyle/>
        <a:p>
          <a:endParaRPr lang="tr-TR"/>
        </a:p>
      </dgm:t>
    </dgm:pt>
    <dgm:pt modelId="{B65F5E8A-4E1F-45EE-AEA8-446F8F6DAD8A}" type="sibTrans" cxnId="{4E723542-C593-424B-8E98-240CC8AAFBB5}">
      <dgm:prSet/>
      <dgm:spPr/>
      <dgm:t>
        <a:bodyPr/>
        <a:lstStyle/>
        <a:p>
          <a:endParaRPr lang="tr-TR"/>
        </a:p>
      </dgm:t>
    </dgm:pt>
    <dgm:pt modelId="{E645E262-EF27-4282-AE77-E91EB4C11605}">
      <dgm:prSet custT="1"/>
      <dgm:spPr/>
      <dgm:t>
        <a:bodyPr/>
        <a:lstStyle/>
        <a:p>
          <a:r>
            <a:rPr lang="tr-TR" sz="1600" dirty="0">
              <a:latin typeface="+mn-lt"/>
            </a:rPr>
            <a:t>Destek talep edilen yatırım </a:t>
          </a:r>
          <a:r>
            <a:rPr lang="tr-TR" sz="1600" b="1" dirty="0">
              <a:solidFill>
                <a:srgbClr val="FF0000"/>
              </a:solidFill>
              <a:latin typeface="+mn-lt"/>
            </a:rPr>
            <a:t>diğer uluslararası ve ulusal kaynaklardan sağlanan desteklerden yararlanamaz.</a:t>
          </a:r>
        </a:p>
      </dgm:t>
    </dgm:pt>
    <dgm:pt modelId="{9D03574D-4E0C-4F68-A723-017FB688E975}" type="parTrans" cxnId="{86237949-58A3-428B-B736-F2333C5F6F33}">
      <dgm:prSet/>
      <dgm:spPr/>
      <dgm:t>
        <a:bodyPr/>
        <a:lstStyle/>
        <a:p>
          <a:endParaRPr lang="tr-TR"/>
        </a:p>
      </dgm:t>
    </dgm:pt>
    <dgm:pt modelId="{A7F38A3F-1541-4836-AB6D-A7847A690778}" type="sibTrans" cxnId="{86237949-58A3-428B-B736-F2333C5F6F33}">
      <dgm:prSet/>
      <dgm:spPr/>
      <dgm:t>
        <a:bodyPr/>
        <a:lstStyle/>
        <a:p>
          <a:endParaRPr lang="tr-TR"/>
        </a:p>
      </dgm:t>
    </dgm:pt>
    <dgm:pt modelId="{3402DA2D-FEBA-4243-B8AD-807CD11583F6}" type="pres">
      <dgm:prSet presAssocID="{F1FA09B0-929D-459C-B406-A1B791020D48}" presName="Name0" presStyleCnt="0">
        <dgm:presLayoutVars>
          <dgm:chMax val="7"/>
          <dgm:chPref val="7"/>
          <dgm:dir/>
        </dgm:presLayoutVars>
      </dgm:prSet>
      <dgm:spPr/>
      <dgm:t>
        <a:bodyPr/>
        <a:lstStyle/>
        <a:p>
          <a:endParaRPr lang="tr-TR"/>
        </a:p>
      </dgm:t>
    </dgm:pt>
    <dgm:pt modelId="{F36ED723-4566-4FB4-AB08-CFF1D5F5E53F}" type="pres">
      <dgm:prSet presAssocID="{F1FA09B0-929D-459C-B406-A1B791020D48}" presName="Name1" presStyleCnt="0"/>
      <dgm:spPr/>
    </dgm:pt>
    <dgm:pt modelId="{AC62029B-4BDA-46C4-8B5D-1FC6251F5C4D}" type="pres">
      <dgm:prSet presAssocID="{F1FA09B0-929D-459C-B406-A1B791020D48}" presName="cycle" presStyleCnt="0"/>
      <dgm:spPr/>
    </dgm:pt>
    <dgm:pt modelId="{8842B59A-935A-4159-BFEC-C669A836AE97}" type="pres">
      <dgm:prSet presAssocID="{F1FA09B0-929D-459C-B406-A1B791020D48}" presName="srcNode" presStyleLbl="node1" presStyleIdx="0" presStyleCnt="4"/>
      <dgm:spPr/>
    </dgm:pt>
    <dgm:pt modelId="{A15CEA2A-F5EE-46AC-8605-9E2D3FA894FA}" type="pres">
      <dgm:prSet presAssocID="{F1FA09B0-929D-459C-B406-A1B791020D48}" presName="conn" presStyleLbl="parChTrans1D2" presStyleIdx="0" presStyleCnt="1"/>
      <dgm:spPr/>
      <dgm:t>
        <a:bodyPr/>
        <a:lstStyle/>
        <a:p>
          <a:endParaRPr lang="tr-TR"/>
        </a:p>
      </dgm:t>
    </dgm:pt>
    <dgm:pt modelId="{B0148E93-3B62-477B-87BC-9E10A3FCF7E3}" type="pres">
      <dgm:prSet presAssocID="{F1FA09B0-929D-459C-B406-A1B791020D48}" presName="extraNode" presStyleLbl="node1" presStyleIdx="0" presStyleCnt="4"/>
      <dgm:spPr/>
    </dgm:pt>
    <dgm:pt modelId="{EA68305A-3C82-4CF1-85A1-9B39C9626FA3}" type="pres">
      <dgm:prSet presAssocID="{F1FA09B0-929D-459C-B406-A1B791020D48}" presName="dstNode" presStyleLbl="node1" presStyleIdx="0" presStyleCnt="4"/>
      <dgm:spPr/>
    </dgm:pt>
    <dgm:pt modelId="{1976C579-D7ED-4B41-89EA-8F5DEE19F253}" type="pres">
      <dgm:prSet presAssocID="{4E7A7418-D9BD-4F6D-BFC4-147C6284DDB9}" presName="text_1" presStyleLbl="node1" presStyleIdx="0" presStyleCnt="4">
        <dgm:presLayoutVars>
          <dgm:bulletEnabled val="1"/>
        </dgm:presLayoutVars>
      </dgm:prSet>
      <dgm:spPr/>
      <dgm:t>
        <a:bodyPr/>
        <a:lstStyle/>
        <a:p>
          <a:endParaRPr lang="tr-TR"/>
        </a:p>
      </dgm:t>
    </dgm:pt>
    <dgm:pt modelId="{528E67EE-01A3-487B-BB14-D52147DBC09C}" type="pres">
      <dgm:prSet presAssocID="{4E7A7418-D9BD-4F6D-BFC4-147C6284DDB9}" presName="accent_1" presStyleCnt="0"/>
      <dgm:spPr/>
    </dgm:pt>
    <dgm:pt modelId="{3F8184CB-530A-4067-B0FB-6271D09D11B0}" type="pres">
      <dgm:prSet presAssocID="{4E7A7418-D9BD-4F6D-BFC4-147C6284DDB9}" presName="accentRepeatNode" presStyleLbl="solidFgAcc1" presStyleIdx="0" presStyleCnt="4"/>
      <dgm:spPr>
        <a:blipFill rotWithShape="0">
          <a:blip xmlns:r="http://schemas.openxmlformats.org/officeDocument/2006/relationships" r:embed="rId1"/>
          <a:stretch>
            <a:fillRect/>
          </a:stretch>
        </a:blipFill>
      </dgm:spPr>
    </dgm:pt>
    <dgm:pt modelId="{C69729FC-85F8-4A52-B794-E2FE25DDD957}" type="pres">
      <dgm:prSet presAssocID="{858B17F6-C1A1-4692-B400-49B3CC61E769}" presName="text_2" presStyleLbl="node1" presStyleIdx="1" presStyleCnt="4">
        <dgm:presLayoutVars>
          <dgm:bulletEnabled val="1"/>
        </dgm:presLayoutVars>
      </dgm:prSet>
      <dgm:spPr/>
      <dgm:t>
        <a:bodyPr/>
        <a:lstStyle/>
        <a:p>
          <a:endParaRPr lang="tr-TR"/>
        </a:p>
      </dgm:t>
    </dgm:pt>
    <dgm:pt modelId="{93BDCC7F-1993-4224-BECA-60052FE505B0}" type="pres">
      <dgm:prSet presAssocID="{858B17F6-C1A1-4692-B400-49B3CC61E769}" presName="accent_2" presStyleCnt="0"/>
      <dgm:spPr/>
    </dgm:pt>
    <dgm:pt modelId="{85F034C7-8B93-4657-AADD-7098251534E1}" type="pres">
      <dgm:prSet presAssocID="{858B17F6-C1A1-4692-B400-49B3CC61E769}" presName="accentRepeatNode" presStyleLbl="solidFgAcc1" presStyleIdx="1" presStyleCnt="4"/>
      <dgm:spPr>
        <a:blipFill dpi="0" rotWithShape="0">
          <a:blip xmlns:r="http://schemas.openxmlformats.org/officeDocument/2006/relationships" r:embed="rId2"/>
          <a:srcRect/>
          <a:stretch>
            <a:fillRect l="-17170" t="3820" r="-25566" b="3820"/>
          </a:stretch>
        </a:blipFill>
      </dgm:spPr>
    </dgm:pt>
    <dgm:pt modelId="{F25F4969-E545-4F67-A587-1F73872E0F4B}" type="pres">
      <dgm:prSet presAssocID="{FC4C6BA4-1E00-4C52-B904-8A264C783967}" presName="text_3" presStyleLbl="node1" presStyleIdx="2" presStyleCnt="4">
        <dgm:presLayoutVars>
          <dgm:bulletEnabled val="1"/>
        </dgm:presLayoutVars>
      </dgm:prSet>
      <dgm:spPr/>
      <dgm:t>
        <a:bodyPr/>
        <a:lstStyle/>
        <a:p>
          <a:endParaRPr lang="tr-TR"/>
        </a:p>
      </dgm:t>
    </dgm:pt>
    <dgm:pt modelId="{A6EDB854-BBC5-4CF0-83FD-17BBBD1759C4}" type="pres">
      <dgm:prSet presAssocID="{FC4C6BA4-1E00-4C52-B904-8A264C783967}" presName="accent_3" presStyleCnt="0"/>
      <dgm:spPr/>
    </dgm:pt>
    <dgm:pt modelId="{09D94512-2649-4D43-9625-0AA35261FF04}" type="pres">
      <dgm:prSet presAssocID="{FC4C6BA4-1E00-4C52-B904-8A264C783967}" presName="accentRepeatNode" presStyleLbl="solidFgAcc1" presStyleIdx="2" presStyleCnt="4"/>
      <dgm:spPr>
        <a:blipFill rotWithShape="0">
          <a:blip xmlns:r="http://schemas.openxmlformats.org/officeDocument/2006/relationships" r:embed="rId3"/>
          <a:stretch>
            <a:fillRect/>
          </a:stretch>
        </a:blipFill>
      </dgm:spPr>
    </dgm:pt>
    <dgm:pt modelId="{1E4BF78D-34BE-4F7B-B1FF-470539CEF3D3}" type="pres">
      <dgm:prSet presAssocID="{E645E262-EF27-4282-AE77-E91EB4C11605}" presName="text_4" presStyleLbl="node1" presStyleIdx="3" presStyleCnt="4">
        <dgm:presLayoutVars>
          <dgm:bulletEnabled val="1"/>
        </dgm:presLayoutVars>
      </dgm:prSet>
      <dgm:spPr/>
      <dgm:t>
        <a:bodyPr/>
        <a:lstStyle/>
        <a:p>
          <a:endParaRPr lang="tr-TR"/>
        </a:p>
      </dgm:t>
    </dgm:pt>
    <dgm:pt modelId="{B3C5A470-67E3-4464-B14C-6724498CFDE5}" type="pres">
      <dgm:prSet presAssocID="{E645E262-EF27-4282-AE77-E91EB4C11605}" presName="accent_4" presStyleCnt="0"/>
      <dgm:spPr/>
    </dgm:pt>
    <dgm:pt modelId="{C0F62781-899C-451F-982C-CDCE3625976D}" type="pres">
      <dgm:prSet presAssocID="{E645E262-EF27-4282-AE77-E91EB4C11605}" presName="accentRepeatNode" presStyleLbl="solidFgAcc1" presStyleIdx="3" presStyleCnt="4"/>
      <dgm:spPr>
        <a:blipFill rotWithShape="0">
          <a:blip xmlns:r="http://schemas.openxmlformats.org/officeDocument/2006/relationships" r:embed="rId4"/>
          <a:stretch>
            <a:fillRect/>
          </a:stretch>
        </a:blipFill>
      </dgm:spPr>
    </dgm:pt>
  </dgm:ptLst>
  <dgm:cxnLst>
    <dgm:cxn modelId="{17D41EAE-6662-4E60-982D-840456498B1E}" type="presOf" srcId="{E645E262-EF27-4282-AE77-E91EB4C11605}" destId="{1E4BF78D-34BE-4F7B-B1FF-470539CEF3D3}" srcOrd="0" destOrd="0" presId="urn:microsoft.com/office/officeart/2008/layout/VerticalCurvedList"/>
    <dgm:cxn modelId="{4E723542-C593-424B-8E98-240CC8AAFBB5}" srcId="{F1FA09B0-929D-459C-B406-A1B791020D48}" destId="{FC4C6BA4-1E00-4C52-B904-8A264C783967}" srcOrd="2" destOrd="0" parTransId="{740DFAE8-DE9D-4075-A450-0F0C5EA9BA8E}" sibTransId="{B65F5E8A-4E1F-45EE-AEA8-446F8F6DAD8A}"/>
    <dgm:cxn modelId="{8327D657-69DF-42B3-8308-2A5B268C26A0}" type="presOf" srcId="{F1FA09B0-929D-459C-B406-A1B791020D48}" destId="{3402DA2D-FEBA-4243-B8AD-807CD11583F6}" srcOrd="0" destOrd="0" presId="urn:microsoft.com/office/officeart/2008/layout/VerticalCurvedList"/>
    <dgm:cxn modelId="{EF347A9E-6D72-4ADE-8979-F885B4720E93}" type="presOf" srcId="{187D15E1-E4A0-4F99-BA9F-4431F83DFE14}" destId="{A15CEA2A-F5EE-46AC-8605-9E2D3FA894FA}" srcOrd="0" destOrd="0" presId="urn:microsoft.com/office/officeart/2008/layout/VerticalCurvedList"/>
    <dgm:cxn modelId="{86237949-58A3-428B-B736-F2333C5F6F33}" srcId="{F1FA09B0-929D-459C-B406-A1B791020D48}" destId="{E645E262-EF27-4282-AE77-E91EB4C11605}" srcOrd="3" destOrd="0" parTransId="{9D03574D-4E0C-4F68-A723-017FB688E975}" sibTransId="{A7F38A3F-1541-4836-AB6D-A7847A690778}"/>
    <dgm:cxn modelId="{E655AE17-216C-44CD-8ED8-243029577BC8}" type="presOf" srcId="{4E7A7418-D9BD-4F6D-BFC4-147C6284DDB9}" destId="{1976C579-D7ED-4B41-89EA-8F5DEE19F253}" srcOrd="0" destOrd="0" presId="urn:microsoft.com/office/officeart/2008/layout/VerticalCurvedList"/>
    <dgm:cxn modelId="{839E6DEB-ED4E-4A4A-B1E9-728C1E3FCF19}" srcId="{F1FA09B0-929D-459C-B406-A1B791020D48}" destId="{858B17F6-C1A1-4692-B400-49B3CC61E769}" srcOrd="1" destOrd="0" parTransId="{16E665B1-D66D-4C25-9DE1-AE0419937000}" sibTransId="{BC9F0B05-4B1F-4A45-B7BE-78BBFC0EE402}"/>
    <dgm:cxn modelId="{8AE194E9-3CC4-4EB1-8F33-7CD9B785F5D0}" srcId="{F1FA09B0-929D-459C-B406-A1B791020D48}" destId="{4E7A7418-D9BD-4F6D-BFC4-147C6284DDB9}" srcOrd="0" destOrd="0" parTransId="{75FA3883-E62D-4424-BCB3-BE5C673D0FB0}" sibTransId="{187D15E1-E4A0-4F99-BA9F-4431F83DFE14}"/>
    <dgm:cxn modelId="{DF2712C2-EBF4-4AC5-BFD7-5EF412EC9370}" type="presOf" srcId="{FC4C6BA4-1E00-4C52-B904-8A264C783967}" destId="{F25F4969-E545-4F67-A587-1F73872E0F4B}" srcOrd="0" destOrd="0" presId="urn:microsoft.com/office/officeart/2008/layout/VerticalCurvedList"/>
    <dgm:cxn modelId="{DB97C196-4B67-4C44-A032-136B46FAE06C}" type="presOf" srcId="{858B17F6-C1A1-4692-B400-49B3CC61E769}" destId="{C69729FC-85F8-4A52-B794-E2FE25DDD957}" srcOrd="0" destOrd="0" presId="urn:microsoft.com/office/officeart/2008/layout/VerticalCurvedList"/>
    <dgm:cxn modelId="{63E4134A-5EA3-4639-A0C1-625A183A07DB}" type="presParOf" srcId="{3402DA2D-FEBA-4243-B8AD-807CD11583F6}" destId="{F36ED723-4566-4FB4-AB08-CFF1D5F5E53F}" srcOrd="0" destOrd="0" presId="urn:microsoft.com/office/officeart/2008/layout/VerticalCurvedList"/>
    <dgm:cxn modelId="{4F1EAD26-A320-40B6-B3AC-AEE8EBC2AA74}" type="presParOf" srcId="{F36ED723-4566-4FB4-AB08-CFF1D5F5E53F}" destId="{AC62029B-4BDA-46C4-8B5D-1FC6251F5C4D}" srcOrd="0" destOrd="0" presId="urn:microsoft.com/office/officeart/2008/layout/VerticalCurvedList"/>
    <dgm:cxn modelId="{1BECC554-C5B9-4928-9D67-46E7BBA06153}" type="presParOf" srcId="{AC62029B-4BDA-46C4-8B5D-1FC6251F5C4D}" destId="{8842B59A-935A-4159-BFEC-C669A836AE97}" srcOrd="0" destOrd="0" presId="urn:microsoft.com/office/officeart/2008/layout/VerticalCurvedList"/>
    <dgm:cxn modelId="{C8A39549-4F8C-42CF-A270-D0FF3EB5728E}" type="presParOf" srcId="{AC62029B-4BDA-46C4-8B5D-1FC6251F5C4D}" destId="{A15CEA2A-F5EE-46AC-8605-9E2D3FA894FA}" srcOrd="1" destOrd="0" presId="urn:microsoft.com/office/officeart/2008/layout/VerticalCurvedList"/>
    <dgm:cxn modelId="{C81FF2CC-8800-4826-AB86-523AA767021B}" type="presParOf" srcId="{AC62029B-4BDA-46C4-8B5D-1FC6251F5C4D}" destId="{B0148E93-3B62-477B-87BC-9E10A3FCF7E3}" srcOrd="2" destOrd="0" presId="urn:microsoft.com/office/officeart/2008/layout/VerticalCurvedList"/>
    <dgm:cxn modelId="{5F9F458C-6163-488E-8EE5-EC85CC256372}" type="presParOf" srcId="{AC62029B-4BDA-46C4-8B5D-1FC6251F5C4D}" destId="{EA68305A-3C82-4CF1-85A1-9B39C9626FA3}" srcOrd="3" destOrd="0" presId="urn:microsoft.com/office/officeart/2008/layout/VerticalCurvedList"/>
    <dgm:cxn modelId="{C39F09DB-ED42-4AE9-A09E-D96BE225AE7D}" type="presParOf" srcId="{F36ED723-4566-4FB4-AB08-CFF1D5F5E53F}" destId="{1976C579-D7ED-4B41-89EA-8F5DEE19F253}" srcOrd="1" destOrd="0" presId="urn:microsoft.com/office/officeart/2008/layout/VerticalCurvedList"/>
    <dgm:cxn modelId="{9BA4B3C2-1FC8-41AC-86C3-91E08F5D16B0}" type="presParOf" srcId="{F36ED723-4566-4FB4-AB08-CFF1D5F5E53F}" destId="{528E67EE-01A3-487B-BB14-D52147DBC09C}" srcOrd="2" destOrd="0" presId="urn:microsoft.com/office/officeart/2008/layout/VerticalCurvedList"/>
    <dgm:cxn modelId="{A652DA5E-E26C-4C11-B00D-B538C26F9E90}" type="presParOf" srcId="{528E67EE-01A3-487B-BB14-D52147DBC09C}" destId="{3F8184CB-530A-4067-B0FB-6271D09D11B0}" srcOrd="0" destOrd="0" presId="urn:microsoft.com/office/officeart/2008/layout/VerticalCurvedList"/>
    <dgm:cxn modelId="{439BEFB0-CAC3-4009-B144-E0C88BC588B3}" type="presParOf" srcId="{F36ED723-4566-4FB4-AB08-CFF1D5F5E53F}" destId="{C69729FC-85F8-4A52-B794-E2FE25DDD957}" srcOrd="3" destOrd="0" presId="urn:microsoft.com/office/officeart/2008/layout/VerticalCurvedList"/>
    <dgm:cxn modelId="{76824056-3CA5-426D-873B-80C28EEA29A9}" type="presParOf" srcId="{F36ED723-4566-4FB4-AB08-CFF1D5F5E53F}" destId="{93BDCC7F-1993-4224-BECA-60052FE505B0}" srcOrd="4" destOrd="0" presId="urn:microsoft.com/office/officeart/2008/layout/VerticalCurvedList"/>
    <dgm:cxn modelId="{4A8E09A1-4792-4718-9865-66994AA30441}" type="presParOf" srcId="{93BDCC7F-1993-4224-BECA-60052FE505B0}" destId="{85F034C7-8B93-4657-AADD-7098251534E1}" srcOrd="0" destOrd="0" presId="urn:microsoft.com/office/officeart/2008/layout/VerticalCurvedList"/>
    <dgm:cxn modelId="{6A394BEA-FBA0-4A0D-8FFB-B031C258E9BB}" type="presParOf" srcId="{F36ED723-4566-4FB4-AB08-CFF1D5F5E53F}" destId="{F25F4969-E545-4F67-A587-1F73872E0F4B}" srcOrd="5" destOrd="0" presId="urn:microsoft.com/office/officeart/2008/layout/VerticalCurvedList"/>
    <dgm:cxn modelId="{D85AA41E-F579-4880-85B7-9643E9B6AA70}" type="presParOf" srcId="{F36ED723-4566-4FB4-AB08-CFF1D5F5E53F}" destId="{A6EDB854-BBC5-4CF0-83FD-17BBBD1759C4}" srcOrd="6" destOrd="0" presId="urn:microsoft.com/office/officeart/2008/layout/VerticalCurvedList"/>
    <dgm:cxn modelId="{456B997C-6DC5-4F0C-A424-F5217959CAA7}" type="presParOf" srcId="{A6EDB854-BBC5-4CF0-83FD-17BBBD1759C4}" destId="{09D94512-2649-4D43-9625-0AA35261FF04}" srcOrd="0" destOrd="0" presId="urn:microsoft.com/office/officeart/2008/layout/VerticalCurvedList"/>
    <dgm:cxn modelId="{D4C035F7-A54F-4C48-AEFD-4397C86B8037}" type="presParOf" srcId="{F36ED723-4566-4FB4-AB08-CFF1D5F5E53F}" destId="{1E4BF78D-34BE-4F7B-B1FF-470539CEF3D3}" srcOrd="7" destOrd="0" presId="urn:microsoft.com/office/officeart/2008/layout/VerticalCurvedList"/>
    <dgm:cxn modelId="{AF83D971-CEB3-45B9-8763-BE9D4CBC45FA}" type="presParOf" srcId="{F36ED723-4566-4FB4-AB08-CFF1D5F5E53F}" destId="{B3C5A470-67E3-4464-B14C-6724498CFDE5}" srcOrd="8" destOrd="0" presId="urn:microsoft.com/office/officeart/2008/layout/VerticalCurvedList"/>
    <dgm:cxn modelId="{16D5DC87-25A5-4F2A-AB54-4B2C673CCB44}" type="presParOf" srcId="{B3C5A470-67E3-4464-B14C-6724498CFDE5}" destId="{C0F62781-899C-451F-982C-CDCE3625976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FA09B0-929D-459C-B406-A1B791020D48}"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tr-TR"/>
        </a:p>
      </dgm:t>
    </dgm:pt>
    <dgm:pt modelId="{4E7A7418-D9BD-4F6D-BFC4-147C6284DDB9}">
      <dgm:prSet phldrT="[Metin]" custT="1"/>
      <dgm:spPr/>
      <dgm:t>
        <a:bodyPr/>
        <a:lstStyle/>
        <a:p>
          <a:r>
            <a:rPr lang="tr-TR" sz="1600" b="0" spc="-40" dirty="0" smtClean="0">
              <a:latin typeface="Aharoni" panose="02010803020104030203" pitchFamily="2" charset="-79"/>
              <a:cs typeface="Aharoni" panose="02010803020104030203" pitchFamily="2" charset="-79"/>
            </a:rPr>
            <a:t>Kırsal Turizm ve </a:t>
          </a:r>
          <a:r>
            <a:rPr lang="tr-TR" sz="1600" b="0" spc="-40" dirty="0" err="1" smtClean="0">
              <a:latin typeface="Aharoni" panose="02010803020104030203" pitchFamily="2" charset="-79"/>
              <a:cs typeface="Aharoni" panose="02010803020104030203" pitchFamily="2" charset="-79"/>
            </a:rPr>
            <a:t>Rekreasyonel</a:t>
          </a:r>
          <a:r>
            <a:rPr lang="tr-TR" sz="1600" b="0" spc="-40" dirty="0" smtClean="0">
              <a:latin typeface="Aharoni" panose="02010803020104030203" pitchFamily="2" charset="-79"/>
              <a:cs typeface="Aharoni" panose="02010803020104030203" pitchFamily="2" charset="-79"/>
            </a:rPr>
            <a:t> Faaliyetler</a:t>
          </a:r>
        </a:p>
      </dgm:t>
    </dgm:pt>
    <dgm:pt modelId="{75FA3883-E62D-4424-BCB3-BE5C673D0FB0}" type="parTrans" cxnId="{8AE194E9-3CC4-4EB1-8F33-7CD9B785F5D0}">
      <dgm:prSet/>
      <dgm:spPr/>
      <dgm:t>
        <a:bodyPr/>
        <a:lstStyle/>
        <a:p>
          <a:endParaRPr lang="tr-TR" sz="2000" b="0">
            <a:latin typeface="+mj-lt"/>
          </a:endParaRPr>
        </a:p>
      </dgm:t>
    </dgm:pt>
    <dgm:pt modelId="{187D15E1-E4A0-4F99-BA9F-4431F83DFE14}" type="sibTrans" cxnId="{8AE194E9-3CC4-4EB1-8F33-7CD9B785F5D0}">
      <dgm:prSet/>
      <dgm:spPr/>
      <dgm:t>
        <a:bodyPr/>
        <a:lstStyle/>
        <a:p>
          <a:endParaRPr lang="tr-TR" sz="2000" b="0">
            <a:latin typeface="+mj-lt"/>
          </a:endParaRPr>
        </a:p>
      </dgm:t>
    </dgm:pt>
    <dgm:pt modelId="{858B17F6-C1A1-4692-B400-49B3CC61E769}">
      <dgm:prSet custT="1"/>
      <dgm:spPr/>
      <dgm:t>
        <a:bodyPr/>
        <a:lstStyle/>
        <a:p>
          <a:r>
            <a:rPr lang="tr-TR" sz="1600" b="0" dirty="0" smtClean="0">
              <a:solidFill>
                <a:schemeClr val="tx1"/>
              </a:solidFill>
              <a:latin typeface="Aharoni" panose="02010803020104030203" pitchFamily="2" charset="-79"/>
              <a:cs typeface="Aharoni" panose="02010803020104030203" pitchFamily="2" charset="-79"/>
            </a:rPr>
            <a:t>Arıcılık ve Arı Ürünleri</a:t>
          </a:r>
          <a:endParaRPr lang="tr-TR" sz="1600" b="0" dirty="0">
            <a:solidFill>
              <a:schemeClr val="tx1"/>
            </a:solidFill>
            <a:latin typeface="Aharoni" panose="02010803020104030203" pitchFamily="2" charset="-79"/>
            <a:cs typeface="Aharoni" panose="02010803020104030203" pitchFamily="2" charset="-79"/>
          </a:endParaRPr>
        </a:p>
      </dgm:t>
    </dgm:pt>
    <dgm:pt modelId="{16E665B1-D66D-4C25-9DE1-AE0419937000}" type="parTrans" cxnId="{839E6DEB-ED4E-4A4A-B1E9-728C1E3FCF19}">
      <dgm:prSet/>
      <dgm:spPr/>
      <dgm:t>
        <a:bodyPr/>
        <a:lstStyle/>
        <a:p>
          <a:endParaRPr lang="tr-TR"/>
        </a:p>
      </dgm:t>
    </dgm:pt>
    <dgm:pt modelId="{BC9F0B05-4B1F-4A45-B7BE-78BBFC0EE402}" type="sibTrans" cxnId="{839E6DEB-ED4E-4A4A-B1E9-728C1E3FCF19}">
      <dgm:prSet/>
      <dgm:spPr/>
      <dgm:t>
        <a:bodyPr/>
        <a:lstStyle/>
        <a:p>
          <a:endParaRPr lang="tr-TR"/>
        </a:p>
      </dgm:t>
    </dgm:pt>
    <dgm:pt modelId="{FC4C6BA4-1E00-4C52-B904-8A264C783967}">
      <dgm:prSet custT="1"/>
      <dgm:spPr/>
      <dgm:t>
        <a:bodyPr/>
        <a:lstStyle/>
        <a:p>
          <a:r>
            <a:rPr lang="tr-TR" sz="1600" dirty="0" smtClean="0">
              <a:latin typeface="Aharoni" panose="02010803020104030203" pitchFamily="2" charset="-79"/>
              <a:cs typeface="Aharoni" panose="02010803020104030203" pitchFamily="2" charset="-79"/>
            </a:rPr>
            <a:t>Bitkisel Üretimin Çeşitlendirilmesi</a:t>
          </a:r>
          <a:endParaRPr lang="tr-TR" sz="1600" dirty="0">
            <a:latin typeface="Aharoni" panose="02010803020104030203" pitchFamily="2" charset="-79"/>
            <a:cs typeface="Aharoni" panose="02010803020104030203" pitchFamily="2" charset="-79"/>
          </a:endParaRPr>
        </a:p>
      </dgm:t>
    </dgm:pt>
    <dgm:pt modelId="{740DFAE8-DE9D-4075-A450-0F0C5EA9BA8E}" type="parTrans" cxnId="{4E723542-C593-424B-8E98-240CC8AAFBB5}">
      <dgm:prSet/>
      <dgm:spPr/>
      <dgm:t>
        <a:bodyPr/>
        <a:lstStyle/>
        <a:p>
          <a:endParaRPr lang="tr-TR"/>
        </a:p>
      </dgm:t>
    </dgm:pt>
    <dgm:pt modelId="{B65F5E8A-4E1F-45EE-AEA8-446F8F6DAD8A}" type="sibTrans" cxnId="{4E723542-C593-424B-8E98-240CC8AAFBB5}">
      <dgm:prSet/>
      <dgm:spPr/>
      <dgm:t>
        <a:bodyPr/>
        <a:lstStyle/>
        <a:p>
          <a:endParaRPr lang="tr-TR"/>
        </a:p>
      </dgm:t>
    </dgm:pt>
    <dgm:pt modelId="{E645E262-EF27-4282-AE77-E91EB4C11605}">
      <dgm:prSet custT="1"/>
      <dgm:spPr/>
      <dgm:t>
        <a:bodyPr/>
        <a:lstStyle/>
        <a:p>
          <a:r>
            <a:rPr lang="tr-TR" sz="1600" b="1" dirty="0" smtClean="0">
              <a:solidFill>
                <a:schemeClr val="tx1"/>
              </a:solidFill>
              <a:latin typeface="Aharoni" panose="02010803020104030203" pitchFamily="2" charset="-79"/>
              <a:cs typeface="Aharoni" panose="02010803020104030203" pitchFamily="2" charset="-79"/>
            </a:rPr>
            <a:t>Zanaatkarlık ve Katma Değerli Ürünler</a:t>
          </a:r>
          <a:endParaRPr lang="tr-TR" sz="1600" b="1" dirty="0">
            <a:solidFill>
              <a:schemeClr val="tx1"/>
            </a:solidFill>
            <a:latin typeface="Aharoni" panose="02010803020104030203" pitchFamily="2" charset="-79"/>
            <a:cs typeface="Aharoni" panose="02010803020104030203" pitchFamily="2" charset="-79"/>
          </a:endParaRPr>
        </a:p>
      </dgm:t>
    </dgm:pt>
    <dgm:pt modelId="{9D03574D-4E0C-4F68-A723-017FB688E975}" type="parTrans" cxnId="{86237949-58A3-428B-B736-F2333C5F6F33}">
      <dgm:prSet/>
      <dgm:spPr/>
      <dgm:t>
        <a:bodyPr/>
        <a:lstStyle/>
        <a:p>
          <a:endParaRPr lang="tr-TR"/>
        </a:p>
      </dgm:t>
    </dgm:pt>
    <dgm:pt modelId="{A7F38A3F-1541-4836-AB6D-A7847A690778}" type="sibTrans" cxnId="{86237949-58A3-428B-B736-F2333C5F6F33}">
      <dgm:prSet/>
      <dgm:spPr/>
      <dgm:t>
        <a:bodyPr/>
        <a:lstStyle/>
        <a:p>
          <a:endParaRPr lang="tr-TR"/>
        </a:p>
      </dgm:t>
    </dgm:pt>
    <dgm:pt modelId="{3402DA2D-FEBA-4243-B8AD-807CD11583F6}" type="pres">
      <dgm:prSet presAssocID="{F1FA09B0-929D-459C-B406-A1B791020D48}" presName="Name0" presStyleCnt="0">
        <dgm:presLayoutVars>
          <dgm:chMax val="7"/>
          <dgm:chPref val="7"/>
          <dgm:dir/>
        </dgm:presLayoutVars>
      </dgm:prSet>
      <dgm:spPr/>
      <dgm:t>
        <a:bodyPr/>
        <a:lstStyle/>
        <a:p>
          <a:endParaRPr lang="tr-TR"/>
        </a:p>
      </dgm:t>
    </dgm:pt>
    <dgm:pt modelId="{F36ED723-4566-4FB4-AB08-CFF1D5F5E53F}" type="pres">
      <dgm:prSet presAssocID="{F1FA09B0-929D-459C-B406-A1B791020D48}" presName="Name1" presStyleCnt="0"/>
      <dgm:spPr/>
    </dgm:pt>
    <dgm:pt modelId="{AC62029B-4BDA-46C4-8B5D-1FC6251F5C4D}" type="pres">
      <dgm:prSet presAssocID="{F1FA09B0-929D-459C-B406-A1B791020D48}" presName="cycle" presStyleCnt="0"/>
      <dgm:spPr/>
    </dgm:pt>
    <dgm:pt modelId="{8842B59A-935A-4159-BFEC-C669A836AE97}" type="pres">
      <dgm:prSet presAssocID="{F1FA09B0-929D-459C-B406-A1B791020D48}" presName="srcNode" presStyleLbl="node1" presStyleIdx="0" presStyleCnt="4"/>
      <dgm:spPr/>
    </dgm:pt>
    <dgm:pt modelId="{A15CEA2A-F5EE-46AC-8605-9E2D3FA894FA}" type="pres">
      <dgm:prSet presAssocID="{F1FA09B0-929D-459C-B406-A1B791020D48}" presName="conn" presStyleLbl="parChTrans1D2" presStyleIdx="0" presStyleCnt="1"/>
      <dgm:spPr/>
      <dgm:t>
        <a:bodyPr/>
        <a:lstStyle/>
        <a:p>
          <a:endParaRPr lang="tr-TR"/>
        </a:p>
      </dgm:t>
    </dgm:pt>
    <dgm:pt modelId="{B0148E93-3B62-477B-87BC-9E10A3FCF7E3}" type="pres">
      <dgm:prSet presAssocID="{F1FA09B0-929D-459C-B406-A1B791020D48}" presName="extraNode" presStyleLbl="node1" presStyleIdx="0" presStyleCnt="4"/>
      <dgm:spPr/>
    </dgm:pt>
    <dgm:pt modelId="{EA68305A-3C82-4CF1-85A1-9B39C9626FA3}" type="pres">
      <dgm:prSet presAssocID="{F1FA09B0-929D-459C-B406-A1B791020D48}" presName="dstNode" presStyleLbl="node1" presStyleIdx="0" presStyleCnt="4"/>
      <dgm:spPr/>
    </dgm:pt>
    <dgm:pt modelId="{1976C579-D7ED-4B41-89EA-8F5DEE19F253}" type="pres">
      <dgm:prSet presAssocID="{4E7A7418-D9BD-4F6D-BFC4-147C6284DDB9}" presName="text_1" presStyleLbl="node1" presStyleIdx="0" presStyleCnt="4">
        <dgm:presLayoutVars>
          <dgm:bulletEnabled val="1"/>
        </dgm:presLayoutVars>
      </dgm:prSet>
      <dgm:spPr/>
      <dgm:t>
        <a:bodyPr/>
        <a:lstStyle/>
        <a:p>
          <a:endParaRPr lang="tr-TR"/>
        </a:p>
      </dgm:t>
    </dgm:pt>
    <dgm:pt modelId="{528E67EE-01A3-487B-BB14-D52147DBC09C}" type="pres">
      <dgm:prSet presAssocID="{4E7A7418-D9BD-4F6D-BFC4-147C6284DDB9}" presName="accent_1" presStyleCnt="0"/>
      <dgm:spPr/>
    </dgm:pt>
    <dgm:pt modelId="{3F8184CB-530A-4067-B0FB-6271D09D11B0}" type="pres">
      <dgm:prSet presAssocID="{4E7A7418-D9BD-4F6D-BFC4-147C6284DDB9}"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tr-TR"/>
        </a:p>
      </dgm:t>
    </dgm:pt>
    <dgm:pt modelId="{C69729FC-85F8-4A52-B794-E2FE25DDD957}" type="pres">
      <dgm:prSet presAssocID="{858B17F6-C1A1-4692-B400-49B3CC61E769}" presName="text_2" presStyleLbl="node1" presStyleIdx="1" presStyleCnt="4">
        <dgm:presLayoutVars>
          <dgm:bulletEnabled val="1"/>
        </dgm:presLayoutVars>
      </dgm:prSet>
      <dgm:spPr/>
      <dgm:t>
        <a:bodyPr/>
        <a:lstStyle/>
        <a:p>
          <a:endParaRPr lang="tr-TR"/>
        </a:p>
      </dgm:t>
    </dgm:pt>
    <dgm:pt modelId="{93BDCC7F-1993-4224-BECA-60052FE505B0}" type="pres">
      <dgm:prSet presAssocID="{858B17F6-C1A1-4692-B400-49B3CC61E769}" presName="accent_2" presStyleCnt="0"/>
      <dgm:spPr/>
    </dgm:pt>
    <dgm:pt modelId="{85F034C7-8B93-4657-AADD-7098251534E1}" type="pres">
      <dgm:prSet presAssocID="{858B17F6-C1A1-4692-B400-49B3CC61E769}"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tr-TR"/>
        </a:p>
      </dgm:t>
    </dgm:pt>
    <dgm:pt modelId="{F25F4969-E545-4F67-A587-1F73872E0F4B}" type="pres">
      <dgm:prSet presAssocID="{FC4C6BA4-1E00-4C52-B904-8A264C783967}" presName="text_3" presStyleLbl="node1" presStyleIdx="2" presStyleCnt="4" custLinFactNeighborX="207" custLinFactNeighborY="-116">
        <dgm:presLayoutVars>
          <dgm:bulletEnabled val="1"/>
        </dgm:presLayoutVars>
      </dgm:prSet>
      <dgm:spPr/>
      <dgm:t>
        <a:bodyPr/>
        <a:lstStyle/>
        <a:p>
          <a:endParaRPr lang="tr-TR"/>
        </a:p>
      </dgm:t>
    </dgm:pt>
    <dgm:pt modelId="{A6EDB854-BBC5-4CF0-83FD-17BBBD1759C4}" type="pres">
      <dgm:prSet presAssocID="{FC4C6BA4-1E00-4C52-B904-8A264C783967}" presName="accent_3" presStyleCnt="0"/>
      <dgm:spPr/>
    </dgm:pt>
    <dgm:pt modelId="{09D94512-2649-4D43-9625-0AA35261FF04}" type="pres">
      <dgm:prSet presAssocID="{FC4C6BA4-1E00-4C52-B904-8A264C783967}"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tr-TR"/>
        </a:p>
      </dgm:t>
    </dgm:pt>
    <dgm:pt modelId="{1E4BF78D-34BE-4F7B-B1FF-470539CEF3D3}" type="pres">
      <dgm:prSet presAssocID="{E645E262-EF27-4282-AE77-E91EB4C11605}" presName="text_4" presStyleLbl="node1" presStyleIdx="3" presStyleCnt="4">
        <dgm:presLayoutVars>
          <dgm:bulletEnabled val="1"/>
        </dgm:presLayoutVars>
      </dgm:prSet>
      <dgm:spPr/>
      <dgm:t>
        <a:bodyPr/>
        <a:lstStyle/>
        <a:p>
          <a:endParaRPr lang="tr-TR"/>
        </a:p>
      </dgm:t>
    </dgm:pt>
    <dgm:pt modelId="{B3C5A470-67E3-4464-B14C-6724498CFDE5}" type="pres">
      <dgm:prSet presAssocID="{E645E262-EF27-4282-AE77-E91EB4C11605}" presName="accent_4" presStyleCnt="0"/>
      <dgm:spPr/>
    </dgm:pt>
    <dgm:pt modelId="{C0F62781-899C-451F-982C-CDCE3625976D}" type="pres">
      <dgm:prSet presAssocID="{E645E262-EF27-4282-AE77-E91EB4C11605}"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tr-TR"/>
        </a:p>
      </dgm:t>
    </dgm:pt>
  </dgm:ptLst>
  <dgm:cxnLst>
    <dgm:cxn modelId="{17D41EAE-6662-4E60-982D-840456498B1E}" type="presOf" srcId="{E645E262-EF27-4282-AE77-E91EB4C11605}" destId="{1E4BF78D-34BE-4F7B-B1FF-470539CEF3D3}" srcOrd="0" destOrd="0" presId="urn:microsoft.com/office/officeart/2008/layout/VerticalCurvedList"/>
    <dgm:cxn modelId="{4E723542-C593-424B-8E98-240CC8AAFBB5}" srcId="{F1FA09B0-929D-459C-B406-A1B791020D48}" destId="{FC4C6BA4-1E00-4C52-B904-8A264C783967}" srcOrd="2" destOrd="0" parTransId="{740DFAE8-DE9D-4075-A450-0F0C5EA9BA8E}" sibTransId="{B65F5E8A-4E1F-45EE-AEA8-446F8F6DAD8A}"/>
    <dgm:cxn modelId="{8327D657-69DF-42B3-8308-2A5B268C26A0}" type="presOf" srcId="{F1FA09B0-929D-459C-B406-A1B791020D48}" destId="{3402DA2D-FEBA-4243-B8AD-807CD11583F6}" srcOrd="0" destOrd="0" presId="urn:microsoft.com/office/officeart/2008/layout/VerticalCurvedList"/>
    <dgm:cxn modelId="{EF347A9E-6D72-4ADE-8979-F885B4720E93}" type="presOf" srcId="{187D15E1-E4A0-4F99-BA9F-4431F83DFE14}" destId="{A15CEA2A-F5EE-46AC-8605-9E2D3FA894FA}" srcOrd="0" destOrd="0" presId="urn:microsoft.com/office/officeart/2008/layout/VerticalCurvedList"/>
    <dgm:cxn modelId="{86237949-58A3-428B-B736-F2333C5F6F33}" srcId="{F1FA09B0-929D-459C-B406-A1B791020D48}" destId="{E645E262-EF27-4282-AE77-E91EB4C11605}" srcOrd="3" destOrd="0" parTransId="{9D03574D-4E0C-4F68-A723-017FB688E975}" sibTransId="{A7F38A3F-1541-4836-AB6D-A7847A690778}"/>
    <dgm:cxn modelId="{E655AE17-216C-44CD-8ED8-243029577BC8}" type="presOf" srcId="{4E7A7418-D9BD-4F6D-BFC4-147C6284DDB9}" destId="{1976C579-D7ED-4B41-89EA-8F5DEE19F253}" srcOrd="0" destOrd="0" presId="urn:microsoft.com/office/officeart/2008/layout/VerticalCurvedList"/>
    <dgm:cxn modelId="{839E6DEB-ED4E-4A4A-B1E9-728C1E3FCF19}" srcId="{F1FA09B0-929D-459C-B406-A1B791020D48}" destId="{858B17F6-C1A1-4692-B400-49B3CC61E769}" srcOrd="1" destOrd="0" parTransId="{16E665B1-D66D-4C25-9DE1-AE0419937000}" sibTransId="{BC9F0B05-4B1F-4A45-B7BE-78BBFC0EE402}"/>
    <dgm:cxn modelId="{8AE194E9-3CC4-4EB1-8F33-7CD9B785F5D0}" srcId="{F1FA09B0-929D-459C-B406-A1B791020D48}" destId="{4E7A7418-D9BD-4F6D-BFC4-147C6284DDB9}" srcOrd="0" destOrd="0" parTransId="{75FA3883-E62D-4424-BCB3-BE5C673D0FB0}" sibTransId="{187D15E1-E4A0-4F99-BA9F-4431F83DFE14}"/>
    <dgm:cxn modelId="{DF2712C2-EBF4-4AC5-BFD7-5EF412EC9370}" type="presOf" srcId="{FC4C6BA4-1E00-4C52-B904-8A264C783967}" destId="{F25F4969-E545-4F67-A587-1F73872E0F4B}" srcOrd="0" destOrd="0" presId="urn:microsoft.com/office/officeart/2008/layout/VerticalCurvedList"/>
    <dgm:cxn modelId="{DB97C196-4B67-4C44-A032-136B46FAE06C}" type="presOf" srcId="{858B17F6-C1A1-4692-B400-49B3CC61E769}" destId="{C69729FC-85F8-4A52-B794-E2FE25DDD957}" srcOrd="0" destOrd="0" presId="urn:microsoft.com/office/officeart/2008/layout/VerticalCurvedList"/>
    <dgm:cxn modelId="{63E4134A-5EA3-4639-A0C1-625A183A07DB}" type="presParOf" srcId="{3402DA2D-FEBA-4243-B8AD-807CD11583F6}" destId="{F36ED723-4566-4FB4-AB08-CFF1D5F5E53F}" srcOrd="0" destOrd="0" presId="urn:microsoft.com/office/officeart/2008/layout/VerticalCurvedList"/>
    <dgm:cxn modelId="{4F1EAD26-A320-40B6-B3AC-AEE8EBC2AA74}" type="presParOf" srcId="{F36ED723-4566-4FB4-AB08-CFF1D5F5E53F}" destId="{AC62029B-4BDA-46C4-8B5D-1FC6251F5C4D}" srcOrd="0" destOrd="0" presId="urn:microsoft.com/office/officeart/2008/layout/VerticalCurvedList"/>
    <dgm:cxn modelId="{1BECC554-C5B9-4928-9D67-46E7BBA06153}" type="presParOf" srcId="{AC62029B-4BDA-46C4-8B5D-1FC6251F5C4D}" destId="{8842B59A-935A-4159-BFEC-C669A836AE97}" srcOrd="0" destOrd="0" presId="urn:microsoft.com/office/officeart/2008/layout/VerticalCurvedList"/>
    <dgm:cxn modelId="{C8A39549-4F8C-42CF-A270-D0FF3EB5728E}" type="presParOf" srcId="{AC62029B-4BDA-46C4-8B5D-1FC6251F5C4D}" destId="{A15CEA2A-F5EE-46AC-8605-9E2D3FA894FA}" srcOrd="1" destOrd="0" presId="urn:microsoft.com/office/officeart/2008/layout/VerticalCurvedList"/>
    <dgm:cxn modelId="{C81FF2CC-8800-4826-AB86-523AA767021B}" type="presParOf" srcId="{AC62029B-4BDA-46C4-8B5D-1FC6251F5C4D}" destId="{B0148E93-3B62-477B-87BC-9E10A3FCF7E3}" srcOrd="2" destOrd="0" presId="urn:microsoft.com/office/officeart/2008/layout/VerticalCurvedList"/>
    <dgm:cxn modelId="{5F9F458C-6163-488E-8EE5-EC85CC256372}" type="presParOf" srcId="{AC62029B-4BDA-46C4-8B5D-1FC6251F5C4D}" destId="{EA68305A-3C82-4CF1-85A1-9B39C9626FA3}" srcOrd="3" destOrd="0" presId="urn:microsoft.com/office/officeart/2008/layout/VerticalCurvedList"/>
    <dgm:cxn modelId="{C39F09DB-ED42-4AE9-A09E-D96BE225AE7D}" type="presParOf" srcId="{F36ED723-4566-4FB4-AB08-CFF1D5F5E53F}" destId="{1976C579-D7ED-4B41-89EA-8F5DEE19F253}" srcOrd="1" destOrd="0" presId="urn:microsoft.com/office/officeart/2008/layout/VerticalCurvedList"/>
    <dgm:cxn modelId="{9BA4B3C2-1FC8-41AC-86C3-91E08F5D16B0}" type="presParOf" srcId="{F36ED723-4566-4FB4-AB08-CFF1D5F5E53F}" destId="{528E67EE-01A3-487B-BB14-D52147DBC09C}" srcOrd="2" destOrd="0" presId="urn:microsoft.com/office/officeart/2008/layout/VerticalCurvedList"/>
    <dgm:cxn modelId="{A652DA5E-E26C-4C11-B00D-B538C26F9E90}" type="presParOf" srcId="{528E67EE-01A3-487B-BB14-D52147DBC09C}" destId="{3F8184CB-530A-4067-B0FB-6271D09D11B0}" srcOrd="0" destOrd="0" presId="urn:microsoft.com/office/officeart/2008/layout/VerticalCurvedList"/>
    <dgm:cxn modelId="{439BEFB0-CAC3-4009-B144-E0C88BC588B3}" type="presParOf" srcId="{F36ED723-4566-4FB4-AB08-CFF1D5F5E53F}" destId="{C69729FC-85F8-4A52-B794-E2FE25DDD957}" srcOrd="3" destOrd="0" presId="urn:microsoft.com/office/officeart/2008/layout/VerticalCurvedList"/>
    <dgm:cxn modelId="{76824056-3CA5-426D-873B-80C28EEA29A9}" type="presParOf" srcId="{F36ED723-4566-4FB4-AB08-CFF1D5F5E53F}" destId="{93BDCC7F-1993-4224-BECA-60052FE505B0}" srcOrd="4" destOrd="0" presId="urn:microsoft.com/office/officeart/2008/layout/VerticalCurvedList"/>
    <dgm:cxn modelId="{4A8E09A1-4792-4718-9865-66994AA30441}" type="presParOf" srcId="{93BDCC7F-1993-4224-BECA-60052FE505B0}" destId="{85F034C7-8B93-4657-AADD-7098251534E1}" srcOrd="0" destOrd="0" presId="urn:microsoft.com/office/officeart/2008/layout/VerticalCurvedList"/>
    <dgm:cxn modelId="{6A394BEA-FBA0-4A0D-8FFB-B031C258E9BB}" type="presParOf" srcId="{F36ED723-4566-4FB4-AB08-CFF1D5F5E53F}" destId="{F25F4969-E545-4F67-A587-1F73872E0F4B}" srcOrd="5" destOrd="0" presId="urn:microsoft.com/office/officeart/2008/layout/VerticalCurvedList"/>
    <dgm:cxn modelId="{D85AA41E-F579-4880-85B7-9643E9B6AA70}" type="presParOf" srcId="{F36ED723-4566-4FB4-AB08-CFF1D5F5E53F}" destId="{A6EDB854-BBC5-4CF0-83FD-17BBBD1759C4}" srcOrd="6" destOrd="0" presId="urn:microsoft.com/office/officeart/2008/layout/VerticalCurvedList"/>
    <dgm:cxn modelId="{456B997C-6DC5-4F0C-A424-F5217959CAA7}" type="presParOf" srcId="{A6EDB854-BBC5-4CF0-83FD-17BBBD1759C4}" destId="{09D94512-2649-4D43-9625-0AA35261FF04}" srcOrd="0" destOrd="0" presId="urn:microsoft.com/office/officeart/2008/layout/VerticalCurvedList"/>
    <dgm:cxn modelId="{D4C035F7-A54F-4C48-AEFD-4397C86B8037}" type="presParOf" srcId="{F36ED723-4566-4FB4-AB08-CFF1D5F5E53F}" destId="{1E4BF78D-34BE-4F7B-B1FF-470539CEF3D3}" srcOrd="7" destOrd="0" presId="urn:microsoft.com/office/officeart/2008/layout/VerticalCurvedList"/>
    <dgm:cxn modelId="{AF83D971-CEB3-45B9-8763-BE9D4CBC45FA}" type="presParOf" srcId="{F36ED723-4566-4FB4-AB08-CFF1D5F5E53F}" destId="{B3C5A470-67E3-4464-B14C-6724498CFDE5}" srcOrd="8" destOrd="0" presId="urn:microsoft.com/office/officeart/2008/layout/VerticalCurvedList"/>
    <dgm:cxn modelId="{16D5DC87-25A5-4F2A-AB54-4B2C673CCB44}" type="presParOf" srcId="{B3C5A470-67E3-4464-B14C-6724498CFDE5}" destId="{C0F62781-899C-451F-982C-CDCE3625976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FA09B0-929D-459C-B406-A1B791020D48}"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tr-TR"/>
        </a:p>
      </dgm:t>
    </dgm:pt>
    <dgm:pt modelId="{4E7A7418-D9BD-4F6D-BFC4-147C6284DDB9}">
      <dgm:prSet phldrT="[Metin]" custT="1"/>
      <dgm:spPr/>
      <dgm:t>
        <a:bodyPr/>
        <a:lstStyle/>
        <a:p>
          <a:r>
            <a:rPr lang="tr-TR" sz="1600" b="0" spc="-40" dirty="0" smtClean="0">
              <a:latin typeface="Aharoni" panose="02010803020104030203" pitchFamily="2" charset="-79"/>
              <a:cs typeface="Aharoni" panose="02010803020104030203" pitchFamily="2" charset="-79"/>
            </a:rPr>
            <a:t>Yenilenebilir Enerji</a:t>
          </a:r>
        </a:p>
      </dgm:t>
    </dgm:pt>
    <dgm:pt modelId="{75FA3883-E62D-4424-BCB3-BE5C673D0FB0}" type="parTrans" cxnId="{8AE194E9-3CC4-4EB1-8F33-7CD9B785F5D0}">
      <dgm:prSet/>
      <dgm:spPr/>
      <dgm:t>
        <a:bodyPr/>
        <a:lstStyle/>
        <a:p>
          <a:endParaRPr lang="tr-TR" sz="2000" b="0">
            <a:latin typeface="+mj-lt"/>
          </a:endParaRPr>
        </a:p>
      </dgm:t>
    </dgm:pt>
    <dgm:pt modelId="{187D15E1-E4A0-4F99-BA9F-4431F83DFE14}" type="sibTrans" cxnId="{8AE194E9-3CC4-4EB1-8F33-7CD9B785F5D0}">
      <dgm:prSet/>
      <dgm:spPr/>
      <dgm:t>
        <a:bodyPr/>
        <a:lstStyle/>
        <a:p>
          <a:endParaRPr lang="tr-TR" sz="2000" b="0">
            <a:latin typeface="+mj-lt"/>
          </a:endParaRPr>
        </a:p>
      </dgm:t>
    </dgm:pt>
    <dgm:pt modelId="{858B17F6-C1A1-4692-B400-49B3CC61E769}">
      <dgm:prSet custT="1"/>
      <dgm:spPr/>
      <dgm:t>
        <a:bodyPr/>
        <a:lstStyle/>
        <a:p>
          <a:r>
            <a:rPr lang="tr-TR" sz="1600" b="0" dirty="0" smtClean="0">
              <a:solidFill>
                <a:schemeClr val="tx1"/>
              </a:solidFill>
              <a:latin typeface="Aharoni" panose="02010803020104030203" pitchFamily="2" charset="-79"/>
              <a:cs typeface="Aharoni" panose="02010803020104030203" pitchFamily="2" charset="-79"/>
            </a:rPr>
            <a:t>Su Ürünleri Yetiştiriciliği</a:t>
          </a:r>
          <a:endParaRPr lang="tr-TR" sz="1600" b="0" dirty="0">
            <a:solidFill>
              <a:schemeClr val="tx1"/>
            </a:solidFill>
            <a:latin typeface="Aharoni" panose="02010803020104030203" pitchFamily="2" charset="-79"/>
            <a:cs typeface="Aharoni" panose="02010803020104030203" pitchFamily="2" charset="-79"/>
          </a:endParaRPr>
        </a:p>
      </dgm:t>
    </dgm:pt>
    <dgm:pt modelId="{16E665B1-D66D-4C25-9DE1-AE0419937000}" type="parTrans" cxnId="{839E6DEB-ED4E-4A4A-B1E9-728C1E3FCF19}">
      <dgm:prSet/>
      <dgm:spPr/>
      <dgm:t>
        <a:bodyPr/>
        <a:lstStyle/>
        <a:p>
          <a:endParaRPr lang="tr-TR"/>
        </a:p>
      </dgm:t>
    </dgm:pt>
    <dgm:pt modelId="{BC9F0B05-4B1F-4A45-B7BE-78BBFC0EE402}" type="sibTrans" cxnId="{839E6DEB-ED4E-4A4A-B1E9-728C1E3FCF19}">
      <dgm:prSet/>
      <dgm:spPr/>
      <dgm:t>
        <a:bodyPr/>
        <a:lstStyle/>
        <a:p>
          <a:endParaRPr lang="tr-TR"/>
        </a:p>
      </dgm:t>
    </dgm:pt>
    <dgm:pt modelId="{FC4C6BA4-1E00-4C52-B904-8A264C783967}">
      <dgm:prSet custT="1"/>
      <dgm:spPr/>
      <dgm:t>
        <a:bodyPr/>
        <a:lstStyle/>
        <a:p>
          <a:r>
            <a:rPr lang="tr-TR" sz="1600" dirty="0" smtClean="0">
              <a:latin typeface="Aharoni" panose="02010803020104030203" pitchFamily="2" charset="-79"/>
              <a:cs typeface="Aharoni" panose="02010803020104030203" pitchFamily="2" charset="-79"/>
            </a:rPr>
            <a:t>Makine Parkları</a:t>
          </a:r>
          <a:endParaRPr lang="tr-TR" sz="1600" dirty="0">
            <a:latin typeface="Aharoni" panose="02010803020104030203" pitchFamily="2" charset="-79"/>
            <a:cs typeface="Aharoni" panose="02010803020104030203" pitchFamily="2" charset="-79"/>
          </a:endParaRPr>
        </a:p>
      </dgm:t>
    </dgm:pt>
    <dgm:pt modelId="{740DFAE8-DE9D-4075-A450-0F0C5EA9BA8E}" type="parTrans" cxnId="{4E723542-C593-424B-8E98-240CC8AAFBB5}">
      <dgm:prSet/>
      <dgm:spPr/>
      <dgm:t>
        <a:bodyPr/>
        <a:lstStyle/>
        <a:p>
          <a:endParaRPr lang="tr-TR"/>
        </a:p>
      </dgm:t>
    </dgm:pt>
    <dgm:pt modelId="{B65F5E8A-4E1F-45EE-AEA8-446F8F6DAD8A}" type="sibTrans" cxnId="{4E723542-C593-424B-8E98-240CC8AAFBB5}">
      <dgm:prSet/>
      <dgm:spPr/>
      <dgm:t>
        <a:bodyPr/>
        <a:lstStyle/>
        <a:p>
          <a:endParaRPr lang="tr-TR"/>
        </a:p>
      </dgm:t>
    </dgm:pt>
    <dgm:pt modelId="{3402DA2D-FEBA-4243-B8AD-807CD11583F6}" type="pres">
      <dgm:prSet presAssocID="{F1FA09B0-929D-459C-B406-A1B791020D48}" presName="Name0" presStyleCnt="0">
        <dgm:presLayoutVars>
          <dgm:chMax val="7"/>
          <dgm:chPref val="7"/>
          <dgm:dir/>
        </dgm:presLayoutVars>
      </dgm:prSet>
      <dgm:spPr/>
      <dgm:t>
        <a:bodyPr/>
        <a:lstStyle/>
        <a:p>
          <a:endParaRPr lang="tr-TR"/>
        </a:p>
      </dgm:t>
    </dgm:pt>
    <dgm:pt modelId="{F36ED723-4566-4FB4-AB08-CFF1D5F5E53F}" type="pres">
      <dgm:prSet presAssocID="{F1FA09B0-929D-459C-B406-A1B791020D48}" presName="Name1" presStyleCnt="0"/>
      <dgm:spPr/>
    </dgm:pt>
    <dgm:pt modelId="{AC62029B-4BDA-46C4-8B5D-1FC6251F5C4D}" type="pres">
      <dgm:prSet presAssocID="{F1FA09B0-929D-459C-B406-A1B791020D48}" presName="cycle" presStyleCnt="0"/>
      <dgm:spPr/>
    </dgm:pt>
    <dgm:pt modelId="{8842B59A-935A-4159-BFEC-C669A836AE97}" type="pres">
      <dgm:prSet presAssocID="{F1FA09B0-929D-459C-B406-A1B791020D48}" presName="srcNode" presStyleLbl="node1" presStyleIdx="0" presStyleCnt="3"/>
      <dgm:spPr/>
    </dgm:pt>
    <dgm:pt modelId="{A15CEA2A-F5EE-46AC-8605-9E2D3FA894FA}" type="pres">
      <dgm:prSet presAssocID="{F1FA09B0-929D-459C-B406-A1B791020D48}" presName="conn" presStyleLbl="parChTrans1D2" presStyleIdx="0" presStyleCnt="1"/>
      <dgm:spPr/>
      <dgm:t>
        <a:bodyPr/>
        <a:lstStyle/>
        <a:p>
          <a:endParaRPr lang="tr-TR"/>
        </a:p>
      </dgm:t>
    </dgm:pt>
    <dgm:pt modelId="{B0148E93-3B62-477B-87BC-9E10A3FCF7E3}" type="pres">
      <dgm:prSet presAssocID="{F1FA09B0-929D-459C-B406-A1B791020D48}" presName="extraNode" presStyleLbl="node1" presStyleIdx="0" presStyleCnt="3"/>
      <dgm:spPr/>
    </dgm:pt>
    <dgm:pt modelId="{EA68305A-3C82-4CF1-85A1-9B39C9626FA3}" type="pres">
      <dgm:prSet presAssocID="{F1FA09B0-929D-459C-B406-A1B791020D48}" presName="dstNode" presStyleLbl="node1" presStyleIdx="0" presStyleCnt="3"/>
      <dgm:spPr/>
    </dgm:pt>
    <dgm:pt modelId="{1976C579-D7ED-4B41-89EA-8F5DEE19F253}" type="pres">
      <dgm:prSet presAssocID="{4E7A7418-D9BD-4F6D-BFC4-147C6284DDB9}" presName="text_1" presStyleLbl="node1" presStyleIdx="0" presStyleCnt="3" custLinFactNeighborX="-611" custLinFactNeighborY="4348">
        <dgm:presLayoutVars>
          <dgm:bulletEnabled val="1"/>
        </dgm:presLayoutVars>
      </dgm:prSet>
      <dgm:spPr/>
      <dgm:t>
        <a:bodyPr/>
        <a:lstStyle/>
        <a:p>
          <a:endParaRPr lang="tr-TR"/>
        </a:p>
      </dgm:t>
    </dgm:pt>
    <dgm:pt modelId="{528E67EE-01A3-487B-BB14-D52147DBC09C}" type="pres">
      <dgm:prSet presAssocID="{4E7A7418-D9BD-4F6D-BFC4-147C6284DDB9}" presName="accent_1" presStyleCnt="0"/>
      <dgm:spPr/>
    </dgm:pt>
    <dgm:pt modelId="{3F8184CB-530A-4067-B0FB-6271D09D11B0}" type="pres">
      <dgm:prSet presAssocID="{4E7A7418-D9BD-4F6D-BFC4-147C6284DDB9}"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tr-TR"/>
        </a:p>
      </dgm:t>
    </dgm:pt>
    <dgm:pt modelId="{C69729FC-85F8-4A52-B794-E2FE25DDD957}" type="pres">
      <dgm:prSet presAssocID="{858B17F6-C1A1-4692-B400-49B3CC61E769}" presName="text_2" presStyleLbl="node1" presStyleIdx="1" presStyleCnt="3">
        <dgm:presLayoutVars>
          <dgm:bulletEnabled val="1"/>
        </dgm:presLayoutVars>
      </dgm:prSet>
      <dgm:spPr/>
      <dgm:t>
        <a:bodyPr/>
        <a:lstStyle/>
        <a:p>
          <a:endParaRPr lang="tr-TR"/>
        </a:p>
      </dgm:t>
    </dgm:pt>
    <dgm:pt modelId="{93BDCC7F-1993-4224-BECA-60052FE505B0}" type="pres">
      <dgm:prSet presAssocID="{858B17F6-C1A1-4692-B400-49B3CC61E769}" presName="accent_2" presStyleCnt="0"/>
      <dgm:spPr/>
    </dgm:pt>
    <dgm:pt modelId="{85F034C7-8B93-4657-AADD-7098251534E1}" type="pres">
      <dgm:prSet presAssocID="{858B17F6-C1A1-4692-B400-49B3CC61E769}"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tr-TR"/>
        </a:p>
      </dgm:t>
    </dgm:pt>
    <dgm:pt modelId="{F25F4969-E545-4F67-A587-1F73872E0F4B}" type="pres">
      <dgm:prSet presAssocID="{FC4C6BA4-1E00-4C52-B904-8A264C783967}" presName="text_3" presStyleLbl="node1" presStyleIdx="2" presStyleCnt="3" custLinFactNeighborX="207" custLinFactNeighborY="-116">
        <dgm:presLayoutVars>
          <dgm:bulletEnabled val="1"/>
        </dgm:presLayoutVars>
      </dgm:prSet>
      <dgm:spPr/>
      <dgm:t>
        <a:bodyPr/>
        <a:lstStyle/>
        <a:p>
          <a:endParaRPr lang="tr-TR"/>
        </a:p>
      </dgm:t>
    </dgm:pt>
    <dgm:pt modelId="{A6EDB854-BBC5-4CF0-83FD-17BBBD1759C4}" type="pres">
      <dgm:prSet presAssocID="{FC4C6BA4-1E00-4C52-B904-8A264C783967}" presName="accent_3" presStyleCnt="0"/>
      <dgm:spPr/>
    </dgm:pt>
    <dgm:pt modelId="{09D94512-2649-4D43-9625-0AA35261FF04}" type="pres">
      <dgm:prSet presAssocID="{FC4C6BA4-1E00-4C52-B904-8A264C783967}"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tr-TR"/>
        </a:p>
      </dgm:t>
    </dgm:pt>
  </dgm:ptLst>
  <dgm:cxnLst>
    <dgm:cxn modelId="{DF2712C2-EBF4-4AC5-BFD7-5EF412EC9370}" type="presOf" srcId="{FC4C6BA4-1E00-4C52-B904-8A264C783967}" destId="{F25F4969-E545-4F67-A587-1F73872E0F4B}" srcOrd="0" destOrd="0" presId="urn:microsoft.com/office/officeart/2008/layout/VerticalCurvedList"/>
    <dgm:cxn modelId="{EF347A9E-6D72-4ADE-8979-F885B4720E93}" type="presOf" srcId="{187D15E1-E4A0-4F99-BA9F-4431F83DFE14}" destId="{A15CEA2A-F5EE-46AC-8605-9E2D3FA894FA}" srcOrd="0" destOrd="0" presId="urn:microsoft.com/office/officeart/2008/layout/VerticalCurvedList"/>
    <dgm:cxn modelId="{8327D657-69DF-42B3-8308-2A5B268C26A0}" type="presOf" srcId="{F1FA09B0-929D-459C-B406-A1B791020D48}" destId="{3402DA2D-FEBA-4243-B8AD-807CD11583F6}" srcOrd="0" destOrd="0" presId="urn:microsoft.com/office/officeart/2008/layout/VerticalCurvedList"/>
    <dgm:cxn modelId="{DB97C196-4B67-4C44-A032-136B46FAE06C}" type="presOf" srcId="{858B17F6-C1A1-4692-B400-49B3CC61E769}" destId="{C69729FC-85F8-4A52-B794-E2FE25DDD957}" srcOrd="0" destOrd="0" presId="urn:microsoft.com/office/officeart/2008/layout/VerticalCurvedList"/>
    <dgm:cxn modelId="{4E723542-C593-424B-8E98-240CC8AAFBB5}" srcId="{F1FA09B0-929D-459C-B406-A1B791020D48}" destId="{FC4C6BA4-1E00-4C52-B904-8A264C783967}" srcOrd="2" destOrd="0" parTransId="{740DFAE8-DE9D-4075-A450-0F0C5EA9BA8E}" sibTransId="{B65F5E8A-4E1F-45EE-AEA8-446F8F6DAD8A}"/>
    <dgm:cxn modelId="{8AE194E9-3CC4-4EB1-8F33-7CD9B785F5D0}" srcId="{F1FA09B0-929D-459C-B406-A1B791020D48}" destId="{4E7A7418-D9BD-4F6D-BFC4-147C6284DDB9}" srcOrd="0" destOrd="0" parTransId="{75FA3883-E62D-4424-BCB3-BE5C673D0FB0}" sibTransId="{187D15E1-E4A0-4F99-BA9F-4431F83DFE14}"/>
    <dgm:cxn modelId="{E655AE17-216C-44CD-8ED8-243029577BC8}" type="presOf" srcId="{4E7A7418-D9BD-4F6D-BFC4-147C6284DDB9}" destId="{1976C579-D7ED-4B41-89EA-8F5DEE19F253}" srcOrd="0" destOrd="0" presId="urn:microsoft.com/office/officeart/2008/layout/VerticalCurvedList"/>
    <dgm:cxn modelId="{839E6DEB-ED4E-4A4A-B1E9-728C1E3FCF19}" srcId="{F1FA09B0-929D-459C-B406-A1B791020D48}" destId="{858B17F6-C1A1-4692-B400-49B3CC61E769}" srcOrd="1" destOrd="0" parTransId="{16E665B1-D66D-4C25-9DE1-AE0419937000}" sibTransId="{BC9F0B05-4B1F-4A45-B7BE-78BBFC0EE402}"/>
    <dgm:cxn modelId="{63E4134A-5EA3-4639-A0C1-625A183A07DB}" type="presParOf" srcId="{3402DA2D-FEBA-4243-B8AD-807CD11583F6}" destId="{F36ED723-4566-4FB4-AB08-CFF1D5F5E53F}" srcOrd="0" destOrd="0" presId="urn:microsoft.com/office/officeart/2008/layout/VerticalCurvedList"/>
    <dgm:cxn modelId="{4F1EAD26-A320-40B6-B3AC-AEE8EBC2AA74}" type="presParOf" srcId="{F36ED723-4566-4FB4-AB08-CFF1D5F5E53F}" destId="{AC62029B-4BDA-46C4-8B5D-1FC6251F5C4D}" srcOrd="0" destOrd="0" presId="urn:microsoft.com/office/officeart/2008/layout/VerticalCurvedList"/>
    <dgm:cxn modelId="{1BECC554-C5B9-4928-9D67-46E7BBA06153}" type="presParOf" srcId="{AC62029B-4BDA-46C4-8B5D-1FC6251F5C4D}" destId="{8842B59A-935A-4159-BFEC-C669A836AE97}" srcOrd="0" destOrd="0" presId="urn:microsoft.com/office/officeart/2008/layout/VerticalCurvedList"/>
    <dgm:cxn modelId="{C8A39549-4F8C-42CF-A270-D0FF3EB5728E}" type="presParOf" srcId="{AC62029B-4BDA-46C4-8B5D-1FC6251F5C4D}" destId="{A15CEA2A-F5EE-46AC-8605-9E2D3FA894FA}" srcOrd="1" destOrd="0" presId="urn:microsoft.com/office/officeart/2008/layout/VerticalCurvedList"/>
    <dgm:cxn modelId="{C81FF2CC-8800-4826-AB86-523AA767021B}" type="presParOf" srcId="{AC62029B-4BDA-46C4-8B5D-1FC6251F5C4D}" destId="{B0148E93-3B62-477B-87BC-9E10A3FCF7E3}" srcOrd="2" destOrd="0" presId="urn:microsoft.com/office/officeart/2008/layout/VerticalCurvedList"/>
    <dgm:cxn modelId="{5F9F458C-6163-488E-8EE5-EC85CC256372}" type="presParOf" srcId="{AC62029B-4BDA-46C4-8B5D-1FC6251F5C4D}" destId="{EA68305A-3C82-4CF1-85A1-9B39C9626FA3}" srcOrd="3" destOrd="0" presId="urn:microsoft.com/office/officeart/2008/layout/VerticalCurvedList"/>
    <dgm:cxn modelId="{C39F09DB-ED42-4AE9-A09E-D96BE225AE7D}" type="presParOf" srcId="{F36ED723-4566-4FB4-AB08-CFF1D5F5E53F}" destId="{1976C579-D7ED-4B41-89EA-8F5DEE19F253}" srcOrd="1" destOrd="0" presId="urn:microsoft.com/office/officeart/2008/layout/VerticalCurvedList"/>
    <dgm:cxn modelId="{9BA4B3C2-1FC8-41AC-86C3-91E08F5D16B0}" type="presParOf" srcId="{F36ED723-4566-4FB4-AB08-CFF1D5F5E53F}" destId="{528E67EE-01A3-487B-BB14-D52147DBC09C}" srcOrd="2" destOrd="0" presId="urn:microsoft.com/office/officeart/2008/layout/VerticalCurvedList"/>
    <dgm:cxn modelId="{A652DA5E-E26C-4C11-B00D-B538C26F9E90}" type="presParOf" srcId="{528E67EE-01A3-487B-BB14-D52147DBC09C}" destId="{3F8184CB-530A-4067-B0FB-6271D09D11B0}" srcOrd="0" destOrd="0" presId="urn:microsoft.com/office/officeart/2008/layout/VerticalCurvedList"/>
    <dgm:cxn modelId="{439BEFB0-CAC3-4009-B144-E0C88BC588B3}" type="presParOf" srcId="{F36ED723-4566-4FB4-AB08-CFF1D5F5E53F}" destId="{C69729FC-85F8-4A52-B794-E2FE25DDD957}" srcOrd="3" destOrd="0" presId="urn:microsoft.com/office/officeart/2008/layout/VerticalCurvedList"/>
    <dgm:cxn modelId="{76824056-3CA5-426D-873B-80C28EEA29A9}" type="presParOf" srcId="{F36ED723-4566-4FB4-AB08-CFF1D5F5E53F}" destId="{93BDCC7F-1993-4224-BECA-60052FE505B0}" srcOrd="4" destOrd="0" presId="urn:microsoft.com/office/officeart/2008/layout/VerticalCurvedList"/>
    <dgm:cxn modelId="{4A8E09A1-4792-4718-9865-66994AA30441}" type="presParOf" srcId="{93BDCC7F-1993-4224-BECA-60052FE505B0}" destId="{85F034C7-8B93-4657-AADD-7098251534E1}" srcOrd="0" destOrd="0" presId="urn:microsoft.com/office/officeart/2008/layout/VerticalCurvedList"/>
    <dgm:cxn modelId="{6A394BEA-FBA0-4A0D-8FFB-B031C258E9BB}" type="presParOf" srcId="{F36ED723-4566-4FB4-AB08-CFF1D5F5E53F}" destId="{F25F4969-E545-4F67-A587-1F73872E0F4B}" srcOrd="5" destOrd="0" presId="urn:microsoft.com/office/officeart/2008/layout/VerticalCurvedList"/>
    <dgm:cxn modelId="{D85AA41E-F579-4880-85B7-9643E9B6AA70}" type="presParOf" srcId="{F36ED723-4566-4FB4-AB08-CFF1D5F5E53F}" destId="{A6EDB854-BBC5-4CF0-83FD-17BBBD1759C4}" srcOrd="6" destOrd="0" presId="urn:microsoft.com/office/officeart/2008/layout/VerticalCurvedList"/>
    <dgm:cxn modelId="{456B997C-6DC5-4F0C-A424-F5217959CAA7}" type="presParOf" srcId="{A6EDB854-BBC5-4CF0-83FD-17BBBD1759C4}" destId="{09D94512-2649-4D43-9625-0AA35261FF04}"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F83B77-5489-4F6A-B7CD-B8B6AC7BCEE3}" type="doc">
      <dgm:prSet loTypeId="urn:microsoft.com/office/officeart/2005/8/layout/gear1" loCatId="process" qsTypeId="urn:microsoft.com/office/officeart/2005/8/quickstyle/3d1" qsCatId="3D" csTypeId="urn:microsoft.com/office/officeart/2005/8/colors/colorful2" csCatId="colorful" phldr="1"/>
      <dgm:spPr/>
    </dgm:pt>
    <dgm:pt modelId="{A1D67B36-2346-4C8E-B41A-B2CF9D1B7A68}">
      <dgm:prSet phldrT="[Metin]" custT="1"/>
      <dgm:spPr/>
      <dgm:t>
        <a:bodyPr/>
        <a:lstStyle/>
        <a:p>
          <a:r>
            <a:rPr lang="tr-TR" sz="1600" dirty="0" smtClean="0">
              <a:latin typeface="Century Gothic" panose="020B0502020202020204" pitchFamily="34" charset="0"/>
            </a:rPr>
            <a:t>Uygun</a:t>
          </a:r>
          <a:r>
            <a:rPr lang="tr-TR" sz="1600" baseline="0" dirty="0" smtClean="0">
              <a:latin typeface="Century Gothic" panose="020B0502020202020204" pitchFamily="34" charset="0"/>
            </a:rPr>
            <a:t> Harcama Tutarı Minimum </a:t>
          </a:r>
          <a:r>
            <a:rPr lang="tr-TR" sz="2000" b="1" baseline="0" dirty="0" smtClean="0">
              <a:solidFill>
                <a:srgbClr val="FFC000"/>
              </a:solidFill>
              <a:effectLst>
                <a:outerShdw blurRad="38100" dist="38100" dir="2700000" algn="tl">
                  <a:srgbClr val="000000">
                    <a:alpha val="43137"/>
                  </a:srgbClr>
                </a:outerShdw>
              </a:effectLst>
              <a:latin typeface="Century Gothic" panose="020B0502020202020204" pitchFamily="34" charset="0"/>
            </a:rPr>
            <a:t>5.000 Avro,</a:t>
          </a:r>
        </a:p>
        <a:p>
          <a:r>
            <a:rPr lang="tr-TR" sz="1600" baseline="0" dirty="0" smtClean="0">
              <a:latin typeface="Century Gothic" panose="020B0502020202020204" pitchFamily="34" charset="0"/>
            </a:rPr>
            <a:t>Maksimum </a:t>
          </a:r>
          <a:r>
            <a:rPr lang="tr-TR" sz="2000" b="1" baseline="0" dirty="0" smtClean="0">
              <a:solidFill>
                <a:srgbClr val="FFC000"/>
              </a:solidFill>
              <a:effectLst>
                <a:outerShdw blurRad="38100" dist="38100" dir="2700000" algn="tl">
                  <a:srgbClr val="000000">
                    <a:alpha val="43137"/>
                  </a:srgbClr>
                </a:outerShdw>
              </a:effectLst>
              <a:latin typeface="Century Gothic" panose="020B0502020202020204" pitchFamily="34" charset="0"/>
            </a:rPr>
            <a:t>500.000 Avro</a:t>
          </a:r>
          <a:endParaRPr lang="tr-TR" sz="2000" b="1" dirty="0">
            <a:solidFill>
              <a:srgbClr val="FFC000"/>
            </a:solidFill>
            <a:effectLst>
              <a:outerShdw blurRad="38100" dist="38100" dir="2700000" algn="tl">
                <a:srgbClr val="000000">
                  <a:alpha val="43137"/>
                </a:srgbClr>
              </a:outerShdw>
            </a:effectLst>
            <a:latin typeface="Century Gothic" panose="020B0502020202020204" pitchFamily="34" charset="0"/>
          </a:endParaRPr>
        </a:p>
      </dgm:t>
    </dgm:pt>
    <dgm:pt modelId="{BE0BD5C6-5D3F-416B-9E6C-7AA89C8623AF}" type="parTrans" cxnId="{68C610B6-D267-48DB-BCC0-C85B4D4F08AC}">
      <dgm:prSet/>
      <dgm:spPr/>
      <dgm:t>
        <a:bodyPr/>
        <a:lstStyle/>
        <a:p>
          <a:endParaRPr lang="tr-TR"/>
        </a:p>
      </dgm:t>
    </dgm:pt>
    <dgm:pt modelId="{BFE71591-5965-4D06-ADC6-6476190C6866}" type="sibTrans" cxnId="{68C610B6-D267-48DB-BCC0-C85B4D4F08AC}">
      <dgm:prSet/>
      <dgm:spPr/>
      <dgm:t>
        <a:bodyPr/>
        <a:lstStyle/>
        <a:p>
          <a:endParaRPr lang="tr-TR"/>
        </a:p>
      </dgm:t>
    </dgm:pt>
    <dgm:pt modelId="{6460C2E4-A9EE-42C0-9C0E-D1B8623610A9}">
      <dgm:prSet phldrT="[Metin]" custT="1"/>
      <dgm:spPr/>
      <dgm:t>
        <a:bodyPr/>
        <a:lstStyle/>
        <a:p>
          <a:r>
            <a:rPr lang="tr-TR" sz="2000" b="1" dirty="0" smtClean="0">
              <a:solidFill>
                <a:srgbClr val="FFC000"/>
              </a:solidFill>
              <a:effectLst>
                <a:outerShdw blurRad="38100" dist="38100" dir="2700000" algn="tl">
                  <a:srgbClr val="000000">
                    <a:alpha val="43137"/>
                  </a:srgbClr>
                </a:outerShdw>
              </a:effectLst>
              <a:latin typeface="Century Gothic" panose="020B0502020202020204" pitchFamily="34" charset="0"/>
            </a:rPr>
            <a:t>%35 </a:t>
          </a:r>
          <a:r>
            <a:rPr lang="tr-TR" sz="1600" dirty="0" smtClean="0">
              <a:latin typeface="Century Gothic" panose="020B0502020202020204" pitchFamily="34" charset="0"/>
            </a:rPr>
            <a:t>Faydalanıcı Katkısı</a:t>
          </a:r>
          <a:endParaRPr lang="tr-TR" sz="1600" dirty="0">
            <a:latin typeface="Century Gothic" panose="020B0502020202020204" pitchFamily="34" charset="0"/>
          </a:endParaRPr>
        </a:p>
      </dgm:t>
    </dgm:pt>
    <dgm:pt modelId="{D9835194-FDB7-426A-A0C4-F81D8E63AA4F}" type="parTrans" cxnId="{7CCA2D34-22E3-4925-9ED2-6DC2181D9ACC}">
      <dgm:prSet/>
      <dgm:spPr/>
      <dgm:t>
        <a:bodyPr/>
        <a:lstStyle/>
        <a:p>
          <a:endParaRPr lang="tr-TR"/>
        </a:p>
      </dgm:t>
    </dgm:pt>
    <dgm:pt modelId="{5C4610AD-A1F2-4843-994C-42B0339F31E3}" type="sibTrans" cxnId="{7CCA2D34-22E3-4925-9ED2-6DC2181D9ACC}">
      <dgm:prSet/>
      <dgm:spPr/>
      <dgm:t>
        <a:bodyPr/>
        <a:lstStyle/>
        <a:p>
          <a:endParaRPr lang="tr-TR"/>
        </a:p>
      </dgm:t>
    </dgm:pt>
    <dgm:pt modelId="{3788C779-F17C-4BA4-84D8-E6AC26EF9169}">
      <dgm:prSet phldrT="[Metin]" custT="1"/>
      <dgm:spPr/>
      <dgm:t>
        <a:bodyPr/>
        <a:lstStyle/>
        <a:p>
          <a:r>
            <a:rPr lang="tr-TR" sz="2800" b="1" dirty="0" smtClean="0">
              <a:solidFill>
                <a:srgbClr val="FFC000"/>
              </a:solidFill>
              <a:effectLst>
                <a:outerShdw blurRad="38100" dist="38100" dir="2700000" algn="tl">
                  <a:srgbClr val="000000">
                    <a:alpha val="43137"/>
                  </a:srgbClr>
                </a:outerShdw>
              </a:effectLst>
              <a:latin typeface="Century Gothic" panose="020B0502020202020204" pitchFamily="34" charset="0"/>
            </a:rPr>
            <a:t>%65 </a:t>
          </a:r>
          <a:r>
            <a:rPr lang="tr-TR" sz="2000" dirty="0" smtClean="0">
              <a:latin typeface="Century Gothic" panose="020B0502020202020204" pitchFamily="34" charset="0"/>
            </a:rPr>
            <a:t>Kamu Katkısı</a:t>
          </a:r>
          <a:endParaRPr lang="tr-TR" sz="2000" dirty="0">
            <a:latin typeface="Century Gothic" panose="020B0502020202020204" pitchFamily="34" charset="0"/>
          </a:endParaRPr>
        </a:p>
      </dgm:t>
    </dgm:pt>
    <dgm:pt modelId="{060429F2-DB35-4F27-8210-5488ED862087}" type="parTrans" cxnId="{51033CC3-B571-43B6-8E1E-CB7D975CD80C}">
      <dgm:prSet/>
      <dgm:spPr/>
      <dgm:t>
        <a:bodyPr/>
        <a:lstStyle/>
        <a:p>
          <a:endParaRPr lang="tr-TR"/>
        </a:p>
      </dgm:t>
    </dgm:pt>
    <dgm:pt modelId="{2EA664FF-1E80-4E70-B249-81FBEC1659E1}" type="sibTrans" cxnId="{51033CC3-B571-43B6-8E1E-CB7D975CD80C}">
      <dgm:prSet/>
      <dgm:spPr/>
      <dgm:t>
        <a:bodyPr/>
        <a:lstStyle/>
        <a:p>
          <a:endParaRPr lang="tr-TR"/>
        </a:p>
      </dgm:t>
    </dgm:pt>
    <dgm:pt modelId="{98668EA2-9252-4FF9-B14A-53084A36A4BF}" type="pres">
      <dgm:prSet presAssocID="{E4F83B77-5489-4F6A-B7CD-B8B6AC7BCEE3}" presName="composite" presStyleCnt="0">
        <dgm:presLayoutVars>
          <dgm:chMax val="3"/>
          <dgm:animLvl val="lvl"/>
          <dgm:resizeHandles val="exact"/>
        </dgm:presLayoutVars>
      </dgm:prSet>
      <dgm:spPr/>
    </dgm:pt>
    <dgm:pt modelId="{CC1CE576-5B4B-4F59-B5E3-14A20896617B}" type="pres">
      <dgm:prSet presAssocID="{A1D67B36-2346-4C8E-B41A-B2CF9D1B7A68}" presName="gear1" presStyleLbl="node1" presStyleIdx="0" presStyleCnt="3">
        <dgm:presLayoutVars>
          <dgm:chMax val="1"/>
          <dgm:bulletEnabled val="1"/>
        </dgm:presLayoutVars>
      </dgm:prSet>
      <dgm:spPr/>
      <dgm:t>
        <a:bodyPr/>
        <a:lstStyle/>
        <a:p>
          <a:endParaRPr lang="tr-TR"/>
        </a:p>
      </dgm:t>
    </dgm:pt>
    <dgm:pt modelId="{7E703D3E-8244-47CB-AF85-B3554FCAB28A}" type="pres">
      <dgm:prSet presAssocID="{A1D67B36-2346-4C8E-B41A-B2CF9D1B7A68}" presName="gear1srcNode" presStyleLbl="node1" presStyleIdx="0" presStyleCnt="3"/>
      <dgm:spPr/>
      <dgm:t>
        <a:bodyPr/>
        <a:lstStyle/>
        <a:p>
          <a:endParaRPr lang="tr-TR"/>
        </a:p>
      </dgm:t>
    </dgm:pt>
    <dgm:pt modelId="{909987B8-F1CA-4D79-9C36-AC9BCED9A9A7}" type="pres">
      <dgm:prSet presAssocID="{A1D67B36-2346-4C8E-B41A-B2CF9D1B7A68}" presName="gear1dstNode" presStyleLbl="node1" presStyleIdx="0" presStyleCnt="3"/>
      <dgm:spPr/>
      <dgm:t>
        <a:bodyPr/>
        <a:lstStyle/>
        <a:p>
          <a:endParaRPr lang="tr-TR"/>
        </a:p>
      </dgm:t>
    </dgm:pt>
    <dgm:pt modelId="{F0E79212-0962-4552-8281-05A18BBDFB31}" type="pres">
      <dgm:prSet presAssocID="{6460C2E4-A9EE-42C0-9C0E-D1B8623610A9}" presName="gear2" presStyleLbl="node1" presStyleIdx="1" presStyleCnt="3" custScaleX="114688" custScaleY="111633" custLinFactNeighborX="-2685">
        <dgm:presLayoutVars>
          <dgm:chMax val="1"/>
          <dgm:bulletEnabled val="1"/>
        </dgm:presLayoutVars>
      </dgm:prSet>
      <dgm:spPr/>
      <dgm:t>
        <a:bodyPr/>
        <a:lstStyle/>
        <a:p>
          <a:endParaRPr lang="tr-TR"/>
        </a:p>
      </dgm:t>
    </dgm:pt>
    <dgm:pt modelId="{3097D138-4EB5-4B4F-81DF-AEE6BE37A395}" type="pres">
      <dgm:prSet presAssocID="{6460C2E4-A9EE-42C0-9C0E-D1B8623610A9}" presName="gear2srcNode" presStyleLbl="node1" presStyleIdx="1" presStyleCnt="3"/>
      <dgm:spPr/>
      <dgm:t>
        <a:bodyPr/>
        <a:lstStyle/>
        <a:p>
          <a:endParaRPr lang="tr-TR"/>
        </a:p>
      </dgm:t>
    </dgm:pt>
    <dgm:pt modelId="{807B6A2D-F9D6-42C8-8F66-D459286382C3}" type="pres">
      <dgm:prSet presAssocID="{6460C2E4-A9EE-42C0-9C0E-D1B8623610A9}" presName="gear2dstNode" presStyleLbl="node1" presStyleIdx="1" presStyleCnt="3"/>
      <dgm:spPr/>
      <dgm:t>
        <a:bodyPr/>
        <a:lstStyle/>
        <a:p>
          <a:endParaRPr lang="tr-TR"/>
        </a:p>
      </dgm:t>
    </dgm:pt>
    <dgm:pt modelId="{EC735292-FC77-4833-A0CC-EED1CF4F6F1C}" type="pres">
      <dgm:prSet presAssocID="{3788C779-F17C-4BA4-84D8-E6AC26EF9169}" presName="gear3" presStyleLbl="node1" presStyleIdx="2" presStyleCnt="3" custLinFactNeighborX="320" custLinFactNeighborY="-320"/>
      <dgm:spPr/>
      <dgm:t>
        <a:bodyPr/>
        <a:lstStyle/>
        <a:p>
          <a:endParaRPr lang="tr-TR"/>
        </a:p>
      </dgm:t>
    </dgm:pt>
    <dgm:pt modelId="{9A530254-2C99-4644-890D-47320A40FE48}" type="pres">
      <dgm:prSet presAssocID="{3788C779-F17C-4BA4-84D8-E6AC26EF9169}" presName="gear3tx" presStyleLbl="node1" presStyleIdx="2" presStyleCnt="3">
        <dgm:presLayoutVars>
          <dgm:chMax val="1"/>
          <dgm:bulletEnabled val="1"/>
        </dgm:presLayoutVars>
      </dgm:prSet>
      <dgm:spPr/>
      <dgm:t>
        <a:bodyPr/>
        <a:lstStyle/>
        <a:p>
          <a:endParaRPr lang="tr-TR"/>
        </a:p>
      </dgm:t>
    </dgm:pt>
    <dgm:pt modelId="{A381B574-9528-4C5D-801A-BA2B0D43F013}" type="pres">
      <dgm:prSet presAssocID="{3788C779-F17C-4BA4-84D8-E6AC26EF9169}" presName="gear3srcNode" presStyleLbl="node1" presStyleIdx="2" presStyleCnt="3"/>
      <dgm:spPr/>
      <dgm:t>
        <a:bodyPr/>
        <a:lstStyle/>
        <a:p>
          <a:endParaRPr lang="tr-TR"/>
        </a:p>
      </dgm:t>
    </dgm:pt>
    <dgm:pt modelId="{44470B77-4474-4B57-A65E-BFD298E4EA64}" type="pres">
      <dgm:prSet presAssocID="{3788C779-F17C-4BA4-84D8-E6AC26EF9169}" presName="gear3dstNode" presStyleLbl="node1" presStyleIdx="2" presStyleCnt="3"/>
      <dgm:spPr/>
      <dgm:t>
        <a:bodyPr/>
        <a:lstStyle/>
        <a:p>
          <a:endParaRPr lang="tr-TR"/>
        </a:p>
      </dgm:t>
    </dgm:pt>
    <dgm:pt modelId="{F75258B7-6130-41C7-8900-1042030F41BF}" type="pres">
      <dgm:prSet presAssocID="{BFE71591-5965-4D06-ADC6-6476190C6866}" presName="connector1" presStyleLbl="sibTrans2D1" presStyleIdx="0" presStyleCnt="3"/>
      <dgm:spPr/>
      <dgm:t>
        <a:bodyPr/>
        <a:lstStyle/>
        <a:p>
          <a:endParaRPr lang="tr-TR"/>
        </a:p>
      </dgm:t>
    </dgm:pt>
    <dgm:pt modelId="{D6994D17-1FD1-441B-8636-D319831AD1A7}" type="pres">
      <dgm:prSet presAssocID="{5C4610AD-A1F2-4843-994C-42B0339F31E3}" presName="connector2" presStyleLbl="sibTrans2D1" presStyleIdx="1" presStyleCnt="3"/>
      <dgm:spPr/>
      <dgm:t>
        <a:bodyPr/>
        <a:lstStyle/>
        <a:p>
          <a:endParaRPr lang="tr-TR"/>
        </a:p>
      </dgm:t>
    </dgm:pt>
    <dgm:pt modelId="{71B9DFDC-CFC8-4656-A175-1E1B1506A50A}" type="pres">
      <dgm:prSet presAssocID="{2EA664FF-1E80-4E70-B249-81FBEC1659E1}" presName="connector3" presStyleLbl="sibTrans2D1" presStyleIdx="2" presStyleCnt="3"/>
      <dgm:spPr/>
      <dgm:t>
        <a:bodyPr/>
        <a:lstStyle/>
        <a:p>
          <a:endParaRPr lang="tr-TR"/>
        </a:p>
      </dgm:t>
    </dgm:pt>
  </dgm:ptLst>
  <dgm:cxnLst>
    <dgm:cxn modelId="{9E7F5D54-3D7B-47CA-8A64-9AD84E9E5398}" type="presOf" srcId="{6460C2E4-A9EE-42C0-9C0E-D1B8623610A9}" destId="{3097D138-4EB5-4B4F-81DF-AEE6BE37A395}" srcOrd="1" destOrd="0" presId="urn:microsoft.com/office/officeart/2005/8/layout/gear1"/>
    <dgm:cxn modelId="{0E1FB611-424F-477F-8BAC-25E737FF4F59}" type="presOf" srcId="{3788C779-F17C-4BA4-84D8-E6AC26EF9169}" destId="{9A530254-2C99-4644-890D-47320A40FE48}" srcOrd="1" destOrd="0" presId="urn:microsoft.com/office/officeart/2005/8/layout/gear1"/>
    <dgm:cxn modelId="{05809A3D-2A43-4D69-9D3F-2DC4BA80E1BB}" type="presOf" srcId="{A1D67B36-2346-4C8E-B41A-B2CF9D1B7A68}" destId="{909987B8-F1CA-4D79-9C36-AC9BCED9A9A7}" srcOrd="2" destOrd="0" presId="urn:microsoft.com/office/officeart/2005/8/layout/gear1"/>
    <dgm:cxn modelId="{7C0B4948-2512-4DEB-AE27-17CDC1DCFC7D}" type="presOf" srcId="{BFE71591-5965-4D06-ADC6-6476190C6866}" destId="{F75258B7-6130-41C7-8900-1042030F41BF}" srcOrd="0" destOrd="0" presId="urn:microsoft.com/office/officeart/2005/8/layout/gear1"/>
    <dgm:cxn modelId="{D4F82DF5-C6C5-4C90-995C-8726EE9AADFB}" type="presOf" srcId="{A1D67B36-2346-4C8E-B41A-B2CF9D1B7A68}" destId="{7E703D3E-8244-47CB-AF85-B3554FCAB28A}" srcOrd="1" destOrd="0" presId="urn:microsoft.com/office/officeart/2005/8/layout/gear1"/>
    <dgm:cxn modelId="{EC295C1C-2B88-4A4E-92F7-DF1DF062359C}" type="presOf" srcId="{5C4610AD-A1F2-4843-994C-42B0339F31E3}" destId="{D6994D17-1FD1-441B-8636-D319831AD1A7}" srcOrd="0" destOrd="0" presId="urn:microsoft.com/office/officeart/2005/8/layout/gear1"/>
    <dgm:cxn modelId="{FD0FF0DC-5311-4D9C-B998-D6C9AA66E1CB}" type="presOf" srcId="{6460C2E4-A9EE-42C0-9C0E-D1B8623610A9}" destId="{F0E79212-0962-4552-8281-05A18BBDFB31}" srcOrd="0" destOrd="0" presId="urn:microsoft.com/office/officeart/2005/8/layout/gear1"/>
    <dgm:cxn modelId="{1D0D32FB-7518-48E0-A113-0B3AF2BEDD0E}" type="presOf" srcId="{2EA664FF-1E80-4E70-B249-81FBEC1659E1}" destId="{71B9DFDC-CFC8-4656-A175-1E1B1506A50A}" srcOrd="0" destOrd="0" presId="urn:microsoft.com/office/officeart/2005/8/layout/gear1"/>
    <dgm:cxn modelId="{FFFA2BF1-38B1-48EA-804D-AE56D8D8931A}" type="presOf" srcId="{6460C2E4-A9EE-42C0-9C0E-D1B8623610A9}" destId="{807B6A2D-F9D6-42C8-8F66-D459286382C3}" srcOrd="2" destOrd="0" presId="urn:microsoft.com/office/officeart/2005/8/layout/gear1"/>
    <dgm:cxn modelId="{68C610B6-D267-48DB-BCC0-C85B4D4F08AC}" srcId="{E4F83B77-5489-4F6A-B7CD-B8B6AC7BCEE3}" destId="{A1D67B36-2346-4C8E-B41A-B2CF9D1B7A68}" srcOrd="0" destOrd="0" parTransId="{BE0BD5C6-5D3F-416B-9E6C-7AA89C8623AF}" sibTransId="{BFE71591-5965-4D06-ADC6-6476190C6866}"/>
    <dgm:cxn modelId="{9EA88BD2-17FC-4213-BE12-CD4677D7F2E6}" type="presOf" srcId="{3788C779-F17C-4BA4-84D8-E6AC26EF9169}" destId="{44470B77-4474-4B57-A65E-BFD298E4EA64}" srcOrd="3" destOrd="0" presId="urn:microsoft.com/office/officeart/2005/8/layout/gear1"/>
    <dgm:cxn modelId="{EFB82750-11EA-428D-91AF-A708024EE3C6}" type="presOf" srcId="{A1D67B36-2346-4C8E-B41A-B2CF9D1B7A68}" destId="{CC1CE576-5B4B-4F59-B5E3-14A20896617B}" srcOrd="0" destOrd="0" presId="urn:microsoft.com/office/officeart/2005/8/layout/gear1"/>
    <dgm:cxn modelId="{BF365D1D-EF36-491B-903D-1938D2A4D6B0}" type="presOf" srcId="{E4F83B77-5489-4F6A-B7CD-B8B6AC7BCEE3}" destId="{98668EA2-9252-4FF9-B14A-53084A36A4BF}" srcOrd="0" destOrd="0" presId="urn:microsoft.com/office/officeart/2005/8/layout/gear1"/>
    <dgm:cxn modelId="{7CCA2D34-22E3-4925-9ED2-6DC2181D9ACC}" srcId="{E4F83B77-5489-4F6A-B7CD-B8B6AC7BCEE3}" destId="{6460C2E4-A9EE-42C0-9C0E-D1B8623610A9}" srcOrd="1" destOrd="0" parTransId="{D9835194-FDB7-426A-A0C4-F81D8E63AA4F}" sibTransId="{5C4610AD-A1F2-4843-994C-42B0339F31E3}"/>
    <dgm:cxn modelId="{37D203C9-2A4E-4544-BDC7-9BD87FA12118}" type="presOf" srcId="{3788C779-F17C-4BA4-84D8-E6AC26EF9169}" destId="{A381B574-9528-4C5D-801A-BA2B0D43F013}" srcOrd="2" destOrd="0" presId="urn:microsoft.com/office/officeart/2005/8/layout/gear1"/>
    <dgm:cxn modelId="{1DE40941-3EB7-4431-9CE7-F10CBFA3DD32}" type="presOf" srcId="{3788C779-F17C-4BA4-84D8-E6AC26EF9169}" destId="{EC735292-FC77-4833-A0CC-EED1CF4F6F1C}" srcOrd="0" destOrd="0" presId="urn:microsoft.com/office/officeart/2005/8/layout/gear1"/>
    <dgm:cxn modelId="{51033CC3-B571-43B6-8E1E-CB7D975CD80C}" srcId="{E4F83B77-5489-4F6A-B7CD-B8B6AC7BCEE3}" destId="{3788C779-F17C-4BA4-84D8-E6AC26EF9169}" srcOrd="2" destOrd="0" parTransId="{060429F2-DB35-4F27-8210-5488ED862087}" sibTransId="{2EA664FF-1E80-4E70-B249-81FBEC1659E1}"/>
    <dgm:cxn modelId="{133076E6-60C8-4AB8-8163-8A0E395A04A6}" type="presParOf" srcId="{98668EA2-9252-4FF9-B14A-53084A36A4BF}" destId="{CC1CE576-5B4B-4F59-B5E3-14A20896617B}" srcOrd="0" destOrd="0" presId="urn:microsoft.com/office/officeart/2005/8/layout/gear1"/>
    <dgm:cxn modelId="{CC35EF68-DB74-4E43-A9AF-FE64B38A3088}" type="presParOf" srcId="{98668EA2-9252-4FF9-B14A-53084A36A4BF}" destId="{7E703D3E-8244-47CB-AF85-B3554FCAB28A}" srcOrd="1" destOrd="0" presId="urn:microsoft.com/office/officeart/2005/8/layout/gear1"/>
    <dgm:cxn modelId="{070C01DE-FEBC-49B1-B962-2B8A78160277}" type="presParOf" srcId="{98668EA2-9252-4FF9-B14A-53084A36A4BF}" destId="{909987B8-F1CA-4D79-9C36-AC9BCED9A9A7}" srcOrd="2" destOrd="0" presId="urn:microsoft.com/office/officeart/2005/8/layout/gear1"/>
    <dgm:cxn modelId="{01959E4D-78E0-4A51-9DFB-7870C9F84E41}" type="presParOf" srcId="{98668EA2-9252-4FF9-B14A-53084A36A4BF}" destId="{F0E79212-0962-4552-8281-05A18BBDFB31}" srcOrd="3" destOrd="0" presId="urn:microsoft.com/office/officeart/2005/8/layout/gear1"/>
    <dgm:cxn modelId="{F7137E71-0BBE-408F-A199-1B3DC3F323C1}" type="presParOf" srcId="{98668EA2-9252-4FF9-B14A-53084A36A4BF}" destId="{3097D138-4EB5-4B4F-81DF-AEE6BE37A395}" srcOrd="4" destOrd="0" presId="urn:microsoft.com/office/officeart/2005/8/layout/gear1"/>
    <dgm:cxn modelId="{83324830-EFA8-4302-894C-9A23C5FCDA5E}" type="presParOf" srcId="{98668EA2-9252-4FF9-B14A-53084A36A4BF}" destId="{807B6A2D-F9D6-42C8-8F66-D459286382C3}" srcOrd="5" destOrd="0" presId="urn:microsoft.com/office/officeart/2005/8/layout/gear1"/>
    <dgm:cxn modelId="{9455FE61-43C4-4E9B-997D-1C3A2CB0B8BF}" type="presParOf" srcId="{98668EA2-9252-4FF9-B14A-53084A36A4BF}" destId="{EC735292-FC77-4833-A0CC-EED1CF4F6F1C}" srcOrd="6" destOrd="0" presId="urn:microsoft.com/office/officeart/2005/8/layout/gear1"/>
    <dgm:cxn modelId="{2638E939-72D6-4F21-A8DF-3E2DA10667BB}" type="presParOf" srcId="{98668EA2-9252-4FF9-B14A-53084A36A4BF}" destId="{9A530254-2C99-4644-890D-47320A40FE48}" srcOrd="7" destOrd="0" presId="urn:microsoft.com/office/officeart/2005/8/layout/gear1"/>
    <dgm:cxn modelId="{7E04205E-AF14-4FF4-88D8-DCA481EFD03D}" type="presParOf" srcId="{98668EA2-9252-4FF9-B14A-53084A36A4BF}" destId="{A381B574-9528-4C5D-801A-BA2B0D43F013}" srcOrd="8" destOrd="0" presId="urn:microsoft.com/office/officeart/2005/8/layout/gear1"/>
    <dgm:cxn modelId="{312362F7-786C-41DB-9A30-1E616C49F83E}" type="presParOf" srcId="{98668EA2-9252-4FF9-B14A-53084A36A4BF}" destId="{44470B77-4474-4B57-A65E-BFD298E4EA64}" srcOrd="9" destOrd="0" presId="urn:microsoft.com/office/officeart/2005/8/layout/gear1"/>
    <dgm:cxn modelId="{3E52CB43-4ABE-4212-9281-44AE35F5E1FD}" type="presParOf" srcId="{98668EA2-9252-4FF9-B14A-53084A36A4BF}" destId="{F75258B7-6130-41C7-8900-1042030F41BF}" srcOrd="10" destOrd="0" presId="urn:microsoft.com/office/officeart/2005/8/layout/gear1"/>
    <dgm:cxn modelId="{A6BE1D63-2FB6-488D-835B-1F5F499B8839}" type="presParOf" srcId="{98668EA2-9252-4FF9-B14A-53084A36A4BF}" destId="{D6994D17-1FD1-441B-8636-D319831AD1A7}" srcOrd="11" destOrd="0" presId="urn:microsoft.com/office/officeart/2005/8/layout/gear1"/>
    <dgm:cxn modelId="{4B4F78DA-12E0-4ED8-8FB5-462B5A48DDA2}" type="presParOf" srcId="{98668EA2-9252-4FF9-B14A-53084A36A4BF}" destId="{71B9DFDC-CFC8-4656-A175-1E1B1506A50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5A8C59-33CA-4573-8205-B1EC7FF0F952}" type="doc">
      <dgm:prSet loTypeId="urn:microsoft.com/office/officeart/2005/8/layout/vList3" loCatId="picture" qsTypeId="urn:microsoft.com/office/officeart/2005/8/quickstyle/3d2" qsCatId="3D" csTypeId="urn:microsoft.com/office/officeart/2005/8/colors/colorful5" csCatId="colorful" phldr="1"/>
      <dgm:spPr/>
    </dgm:pt>
    <dgm:pt modelId="{CB435DB9-1A3E-4A25-868F-1B2FF2FEA87A}">
      <dgm:prSet phldrT="[Metin]"/>
      <dgm:spPr/>
      <dgm:t>
        <a:bodyPr/>
        <a:lstStyle/>
        <a:p>
          <a:r>
            <a:rPr lang="tr-TR" dirty="0" smtClean="0">
              <a:effectLst>
                <a:outerShdw blurRad="38100" dist="38100" dir="2700000" algn="tl">
                  <a:srgbClr val="000000">
                    <a:alpha val="43137"/>
                  </a:srgbClr>
                </a:outerShdw>
              </a:effectLst>
              <a:latin typeface="Britannic Bold" panose="020B0903060703020204" pitchFamily="34" charset="0"/>
            </a:rPr>
            <a:t>Süs Bitkileri ve Çiçek Soğanı</a:t>
          </a:r>
          <a:endParaRPr lang="tr-TR" dirty="0">
            <a:effectLst>
              <a:outerShdw blurRad="38100" dist="38100" dir="2700000" algn="tl">
                <a:srgbClr val="000000">
                  <a:alpha val="43137"/>
                </a:srgbClr>
              </a:outerShdw>
            </a:effectLst>
            <a:latin typeface="Britannic Bold" panose="020B0903060703020204" pitchFamily="34" charset="0"/>
          </a:endParaRPr>
        </a:p>
      </dgm:t>
    </dgm:pt>
    <dgm:pt modelId="{91E0E761-568B-4E7C-906A-593A9658E33E}" type="parTrans" cxnId="{2E61B905-9A4B-4829-874A-9ACE6A18FEE8}">
      <dgm:prSet/>
      <dgm:spPr/>
      <dgm:t>
        <a:bodyPr/>
        <a:lstStyle/>
        <a:p>
          <a:endParaRPr lang="tr-TR"/>
        </a:p>
      </dgm:t>
    </dgm:pt>
    <dgm:pt modelId="{0D98C5F0-8D90-439A-B7B9-AF944BE90BCE}" type="sibTrans" cxnId="{2E61B905-9A4B-4829-874A-9ACE6A18FEE8}">
      <dgm:prSet/>
      <dgm:spPr/>
      <dgm:t>
        <a:bodyPr/>
        <a:lstStyle/>
        <a:p>
          <a:endParaRPr lang="tr-TR"/>
        </a:p>
      </dgm:t>
    </dgm:pt>
    <dgm:pt modelId="{4091D770-8609-419F-92B7-72D532C81C55}">
      <dgm:prSet phldrT="[Metin]"/>
      <dgm:spPr/>
      <dgm:t>
        <a:bodyPr/>
        <a:lstStyle/>
        <a:p>
          <a:r>
            <a:rPr lang="tr-TR" dirty="0" smtClean="0">
              <a:effectLst>
                <a:outerShdw blurRad="38100" dist="38100" dir="2700000" algn="tl">
                  <a:srgbClr val="000000">
                    <a:alpha val="43137"/>
                  </a:srgbClr>
                </a:outerShdw>
              </a:effectLst>
              <a:latin typeface="Britannic Bold" panose="020B0903060703020204" pitchFamily="34" charset="0"/>
            </a:rPr>
            <a:t>Tıbbi ve Aromatik Bitkiler</a:t>
          </a:r>
          <a:endParaRPr lang="tr-TR" dirty="0">
            <a:effectLst>
              <a:outerShdw blurRad="38100" dist="38100" dir="2700000" algn="tl">
                <a:srgbClr val="000000">
                  <a:alpha val="43137"/>
                </a:srgbClr>
              </a:outerShdw>
            </a:effectLst>
            <a:latin typeface="Britannic Bold" panose="020B0903060703020204" pitchFamily="34" charset="0"/>
          </a:endParaRPr>
        </a:p>
      </dgm:t>
    </dgm:pt>
    <dgm:pt modelId="{3CBA922C-EFF0-408B-9249-0E544DDAE5FF}" type="parTrans" cxnId="{04D62C94-7494-41C0-8628-E81A9DE4169D}">
      <dgm:prSet/>
      <dgm:spPr/>
      <dgm:t>
        <a:bodyPr/>
        <a:lstStyle/>
        <a:p>
          <a:endParaRPr lang="tr-TR"/>
        </a:p>
      </dgm:t>
    </dgm:pt>
    <dgm:pt modelId="{7253B7D5-8C1B-4019-88A6-496206EB679A}" type="sibTrans" cxnId="{04D62C94-7494-41C0-8628-E81A9DE4169D}">
      <dgm:prSet/>
      <dgm:spPr/>
      <dgm:t>
        <a:bodyPr/>
        <a:lstStyle/>
        <a:p>
          <a:endParaRPr lang="tr-TR"/>
        </a:p>
      </dgm:t>
    </dgm:pt>
    <dgm:pt modelId="{3D5E833D-17B5-4A39-9B74-0E7A17E516D8}">
      <dgm:prSet phldrT="[Metin]"/>
      <dgm:spPr/>
      <dgm:t>
        <a:bodyPr/>
        <a:lstStyle/>
        <a:p>
          <a:r>
            <a:rPr lang="tr-TR" dirty="0" smtClean="0">
              <a:effectLst>
                <a:outerShdw blurRad="38100" dist="38100" dir="2700000" algn="tl">
                  <a:srgbClr val="000000">
                    <a:alpha val="43137"/>
                  </a:srgbClr>
                </a:outerShdw>
              </a:effectLst>
              <a:latin typeface="Britannic Bold" panose="020B0903060703020204" pitchFamily="34" charset="0"/>
            </a:rPr>
            <a:t>Mantar ve Misel</a:t>
          </a:r>
          <a:endParaRPr lang="tr-TR" dirty="0">
            <a:effectLst>
              <a:outerShdw blurRad="38100" dist="38100" dir="2700000" algn="tl">
                <a:srgbClr val="000000">
                  <a:alpha val="43137"/>
                </a:srgbClr>
              </a:outerShdw>
            </a:effectLst>
            <a:latin typeface="Britannic Bold" panose="020B0903060703020204" pitchFamily="34" charset="0"/>
          </a:endParaRPr>
        </a:p>
      </dgm:t>
    </dgm:pt>
    <dgm:pt modelId="{A20D4DC3-579A-423A-AD59-4AE75AFB8844}" type="parTrans" cxnId="{E11C7CD5-2243-4A1D-8C67-58EAEFFD052C}">
      <dgm:prSet/>
      <dgm:spPr/>
      <dgm:t>
        <a:bodyPr/>
        <a:lstStyle/>
        <a:p>
          <a:endParaRPr lang="tr-TR"/>
        </a:p>
      </dgm:t>
    </dgm:pt>
    <dgm:pt modelId="{D9F0A080-41E3-468F-9ACB-039862F79F0D}" type="sibTrans" cxnId="{E11C7CD5-2243-4A1D-8C67-58EAEFFD052C}">
      <dgm:prSet/>
      <dgm:spPr/>
      <dgm:t>
        <a:bodyPr/>
        <a:lstStyle/>
        <a:p>
          <a:endParaRPr lang="tr-TR"/>
        </a:p>
      </dgm:t>
    </dgm:pt>
    <dgm:pt modelId="{3DB37C72-FD8C-442B-9A8C-6C2E794C6AB0}">
      <dgm:prSet phldrT="[Metin]"/>
      <dgm:spPr/>
      <dgm:t>
        <a:bodyPr/>
        <a:lstStyle/>
        <a:p>
          <a:r>
            <a:rPr lang="tr-TR" dirty="0" smtClean="0">
              <a:effectLst>
                <a:outerShdw blurRad="38100" dist="38100" dir="2700000" algn="tl">
                  <a:srgbClr val="000000">
                    <a:alpha val="43137"/>
                  </a:srgbClr>
                </a:outerShdw>
              </a:effectLst>
              <a:latin typeface="Britannic Bold" panose="020B0903060703020204" pitchFamily="34" charset="0"/>
            </a:rPr>
            <a:t>Fide ve Fidan</a:t>
          </a:r>
          <a:endParaRPr lang="tr-TR" dirty="0">
            <a:effectLst>
              <a:outerShdw blurRad="38100" dist="38100" dir="2700000" algn="tl">
                <a:srgbClr val="000000">
                  <a:alpha val="43137"/>
                </a:srgbClr>
              </a:outerShdw>
            </a:effectLst>
            <a:latin typeface="Britannic Bold" panose="020B0903060703020204" pitchFamily="34" charset="0"/>
          </a:endParaRPr>
        </a:p>
      </dgm:t>
    </dgm:pt>
    <dgm:pt modelId="{15D4432A-DB74-4F53-BCA5-2BD4241D6742}" type="parTrans" cxnId="{3C4A3C3A-61E0-4F3F-9F8A-67745A902501}">
      <dgm:prSet/>
      <dgm:spPr/>
      <dgm:t>
        <a:bodyPr/>
        <a:lstStyle/>
        <a:p>
          <a:endParaRPr lang="tr-TR"/>
        </a:p>
      </dgm:t>
    </dgm:pt>
    <dgm:pt modelId="{58B39013-069F-4F41-A0B5-E3B7F79079F6}" type="sibTrans" cxnId="{3C4A3C3A-61E0-4F3F-9F8A-67745A902501}">
      <dgm:prSet/>
      <dgm:spPr/>
      <dgm:t>
        <a:bodyPr/>
        <a:lstStyle/>
        <a:p>
          <a:endParaRPr lang="tr-TR"/>
        </a:p>
      </dgm:t>
    </dgm:pt>
    <dgm:pt modelId="{D837C18D-E612-479A-A5C5-246C96754E73}" type="pres">
      <dgm:prSet presAssocID="{945A8C59-33CA-4573-8205-B1EC7FF0F952}" presName="linearFlow" presStyleCnt="0">
        <dgm:presLayoutVars>
          <dgm:dir/>
          <dgm:resizeHandles val="exact"/>
        </dgm:presLayoutVars>
      </dgm:prSet>
      <dgm:spPr/>
    </dgm:pt>
    <dgm:pt modelId="{74E47A15-CFF6-424C-8387-4A749793E951}" type="pres">
      <dgm:prSet presAssocID="{CB435DB9-1A3E-4A25-868F-1B2FF2FEA87A}" presName="composite" presStyleCnt="0"/>
      <dgm:spPr/>
    </dgm:pt>
    <dgm:pt modelId="{54884621-2FB0-473D-86BB-1A8B33F087D6}" type="pres">
      <dgm:prSet presAssocID="{CB435DB9-1A3E-4A25-868F-1B2FF2FEA87A}"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BA4AB8B7-B4A1-4CDC-BF5D-0A9C8279DB69}" type="pres">
      <dgm:prSet presAssocID="{CB435DB9-1A3E-4A25-868F-1B2FF2FEA87A}" presName="txShp" presStyleLbl="node1" presStyleIdx="0" presStyleCnt="4">
        <dgm:presLayoutVars>
          <dgm:bulletEnabled val="1"/>
        </dgm:presLayoutVars>
      </dgm:prSet>
      <dgm:spPr/>
      <dgm:t>
        <a:bodyPr/>
        <a:lstStyle/>
        <a:p>
          <a:endParaRPr lang="tr-TR"/>
        </a:p>
      </dgm:t>
    </dgm:pt>
    <dgm:pt modelId="{AC6DED49-22BE-40BE-86F8-6DFE0D0DFBA2}" type="pres">
      <dgm:prSet presAssocID="{0D98C5F0-8D90-439A-B7B9-AF944BE90BCE}" presName="spacing" presStyleCnt="0"/>
      <dgm:spPr/>
    </dgm:pt>
    <dgm:pt modelId="{E98DA878-6FD1-4CCD-9CDE-E073D90DDBC9}" type="pres">
      <dgm:prSet presAssocID="{4091D770-8609-419F-92B7-72D532C81C55}" presName="composite" presStyleCnt="0"/>
      <dgm:spPr/>
    </dgm:pt>
    <dgm:pt modelId="{48E429A8-CB6F-4D72-84D1-ACDC9418F2AC}" type="pres">
      <dgm:prSet presAssocID="{4091D770-8609-419F-92B7-72D532C81C55}"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dgm:spPr>
    </dgm:pt>
    <dgm:pt modelId="{AE74677B-C643-4982-996B-79E6E7394153}" type="pres">
      <dgm:prSet presAssocID="{4091D770-8609-419F-92B7-72D532C81C55}" presName="txShp" presStyleLbl="node1" presStyleIdx="1" presStyleCnt="4">
        <dgm:presLayoutVars>
          <dgm:bulletEnabled val="1"/>
        </dgm:presLayoutVars>
      </dgm:prSet>
      <dgm:spPr/>
      <dgm:t>
        <a:bodyPr/>
        <a:lstStyle/>
        <a:p>
          <a:endParaRPr lang="tr-TR"/>
        </a:p>
      </dgm:t>
    </dgm:pt>
    <dgm:pt modelId="{40E9F6D9-54AF-4638-83A2-FDDBD1AD7EC9}" type="pres">
      <dgm:prSet presAssocID="{7253B7D5-8C1B-4019-88A6-496206EB679A}" presName="spacing" presStyleCnt="0"/>
      <dgm:spPr/>
    </dgm:pt>
    <dgm:pt modelId="{B1F2FA34-CA6E-4450-A98E-946C03E9BA41}" type="pres">
      <dgm:prSet presAssocID="{3D5E833D-17B5-4A39-9B74-0E7A17E516D8}" presName="composite" presStyleCnt="0"/>
      <dgm:spPr/>
    </dgm:pt>
    <dgm:pt modelId="{69082A09-108B-4502-9BFB-688EC4F9DB66}" type="pres">
      <dgm:prSet presAssocID="{3D5E833D-17B5-4A39-9B74-0E7A17E516D8}"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pt>
    <dgm:pt modelId="{F8F17BBF-9F13-4AB0-AF8B-F5D7542A8157}" type="pres">
      <dgm:prSet presAssocID="{3D5E833D-17B5-4A39-9B74-0E7A17E516D8}" presName="txShp" presStyleLbl="node1" presStyleIdx="2" presStyleCnt="4">
        <dgm:presLayoutVars>
          <dgm:bulletEnabled val="1"/>
        </dgm:presLayoutVars>
      </dgm:prSet>
      <dgm:spPr/>
      <dgm:t>
        <a:bodyPr/>
        <a:lstStyle/>
        <a:p>
          <a:endParaRPr lang="tr-TR"/>
        </a:p>
      </dgm:t>
    </dgm:pt>
    <dgm:pt modelId="{842FD6C5-63AE-4B06-88DB-62F89279D7DA}" type="pres">
      <dgm:prSet presAssocID="{D9F0A080-41E3-468F-9ACB-039862F79F0D}" presName="spacing" presStyleCnt="0"/>
      <dgm:spPr/>
    </dgm:pt>
    <dgm:pt modelId="{5048FB45-2801-4C37-94D5-BC3AA7191E19}" type="pres">
      <dgm:prSet presAssocID="{3DB37C72-FD8C-442B-9A8C-6C2E794C6AB0}" presName="composite" presStyleCnt="0"/>
      <dgm:spPr/>
    </dgm:pt>
    <dgm:pt modelId="{40AEB056-AA33-4EB4-A5F0-9390238EF94B}" type="pres">
      <dgm:prSet presAssocID="{3DB37C72-FD8C-442B-9A8C-6C2E794C6AB0}"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6000" b="-6000"/>
          </a:stretch>
        </a:blipFill>
      </dgm:spPr>
    </dgm:pt>
    <dgm:pt modelId="{489DE244-2DF0-42B0-9594-23CB7A9D84F8}" type="pres">
      <dgm:prSet presAssocID="{3DB37C72-FD8C-442B-9A8C-6C2E794C6AB0}" presName="txShp" presStyleLbl="node1" presStyleIdx="3" presStyleCnt="4">
        <dgm:presLayoutVars>
          <dgm:bulletEnabled val="1"/>
        </dgm:presLayoutVars>
      </dgm:prSet>
      <dgm:spPr/>
      <dgm:t>
        <a:bodyPr/>
        <a:lstStyle/>
        <a:p>
          <a:endParaRPr lang="tr-TR"/>
        </a:p>
      </dgm:t>
    </dgm:pt>
  </dgm:ptLst>
  <dgm:cxnLst>
    <dgm:cxn modelId="{3C4A3C3A-61E0-4F3F-9F8A-67745A902501}" srcId="{945A8C59-33CA-4573-8205-B1EC7FF0F952}" destId="{3DB37C72-FD8C-442B-9A8C-6C2E794C6AB0}" srcOrd="3" destOrd="0" parTransId="{15D4432A-DB74-4F53-BCA5-2BD4241D6742}" sibTransId="{58B39013-069F-4F41-A0B5-E3B7F79079F6}"/>
    <dgm:cxn modelId="{04D62C94-7494-41C0-8628-E81A9DE4169D}" srcId="{945A8C59-33CA-4573-8205-B1EC7FF0F952}" destId="{4091D770-8609-419F-92B7-72D532C81C55}" srcOrd="1" destOrd="0" parTransId="{3CBA922C-EFF0-408B-9249-0E544DDAE5FF}" sibTransId="{7253B7D5-8C1B-4019-88A6-496206EB679A}"/>
    <dgm:cxn modelId="{B1BBD52F-FDC3-4023-8EB6-55B41329FE59}" type="presOf" srcId="{945A8C59-33CA-4573-8205-B1EC7FF0F952}" destId="{D837C18D-E612-479A-A5C5-246C96754E73}" srcOrd="0" destOrd="0" presId="urn:microsoft.com/office/officeart/2005/8/layout/vList3"/>
    <dgm:cxn modelId="{C939D448-AE9F-4079-8B9B-431C36DA15FF}" type="presOf" srcId="{3DB37C72-FD8C-442B-9A8C-6C2E794C6AB0}" destId="{489DE244-2DF0-42B0-9594-23CB7A9D84F8}" srcOrd="0" destOrd="0" presId="urn:microsoft.com/office/officeart/2005/8/layout/vList3"/>
    <dgm:cxn modelId="{8E4B3B00-826B-48B0-A615-5989DBA6BEEE}" type="presOf" srcId="{4091D770-8609-419F-92B7-72D532C81C55}" destId="{AE74677B-C643-4982-996B-79E6E7394153}" srcOrd="0" destOrd="0" presId="urn:microsoft.com/office/officeart/2005/8/layout/vList3"/>
    <dgm:cxn modelId="{1F8ED05D-D893-46D2-A556-98F09C7332A6}" type="presOf" srcId="{3D5E833D-17B5-4A39-9B74-0E7A17E516D8}" destId="{F8F17BBF-9F13-4AB0-AF8B-F5D7542A8157}" srcOrd="0" destOrd="0" presId="urn:microsoft.com/office/officeart/2005/8/layout/vList3"/>
    <dgm:cxn modelId="{E532182B-87EE-43FF-BC2A-5AA13F5BEF01}" type="presOf" srcId="{CB435DB9-1A3E-4A25-868F-1B2FF2FEA87A}" destId="{BA4AB8B7-B4A1-4CDC-BF5D-0A9C8279DB69}" srcOrd="0" destOrd="0" presId="urn:microsoft.com/office/officeart/2005/8/layout/vList3"/>
    <dgm:cxn modelId="{E11C7CD5-2243-4A1D-8C67-58EAEFFD052C}" srcId="{945A8C59-33CA-4573-8205-B1EC7FF0F952}" destId="{3D5E833D-17B5-4A39-9B74-0E7A17E516D8}" srcOrd="2" destOrd="0" parTransId="{A20D4DC3-579A-423A-AD59-4AE75AFB8844}" sibTransId="{D9F0A080-41E3-468F-9ACB-039862F79F0D}"/>
    <dgm:cxn modelId="{2E61B905-9A4B-4829-874A-9ACE6A18FEE8}" srcId="{945A8C59-33CA-4573-8205-B1EC7FF0F952}" destId="{CB435DB9-1A3E-4A25-868F-1B2FF2FEA87A}" srcOrd="0" destOrd="0" parTransId="{91E0E761-568B-4E7C-906A-593A9658E33E}" sibTransId="{0D98C5F0-8D90-439A-B7B9-AF944BE90BCE}"/>
    <dgm:cxn modelId="{E3BA5DCF-E948-4781-82CE-D51A2F93F788}" type="presParOf" srcId="{D837C18D-E612-479A-A5C5-246C96754E73}" destId="{74E47A15-CFF6-424C-8387-4A749793E951}" srcOrd="0" destOrd="0" presId="urn:microsoft.com/office/officeart/2005/8/layout/vList3"/>
    <dgm:cxn modelId="{4C71A90E-A84A-4CAD-B7F4-A2F98845B44B}" type="presParOf" srcId="{74E47A15-CFF6-424C-8387-4A749793E951}" destId="{54884621-2FB0-473D-86BB-1A8B33F087D6}" srcOrd="0" destOrd="0" presId="urn:microsoft.com/office/officeart/2005/8/layout/vList3"/>
    <dgm:cxn modelId="{8A2DF3A6-6301-4714-B1DD-2B5BEE08FF09}" type="presParOf" srcId="{74E47A15-CFF6-424C-8387-4A749793E951}" destId="{BA4AB8B7-B4A1-4CDC-BF5D-0A9C8279DB69}" srcOrd="1" destOrd="0" presId="urn:microsoft.com/office/officeart/2005/8/layout/vList3"/>
    <dgm:cxn modelId="{A734BD9D-7FBC-4266-9CE5-AC20A004EB79}" type="presParOf" srcId="{D837C18D-E612-479A-A5C5-246C96754E73}" destId="{AC6DED49-22BE-40BE-86F8-6DFE0D0DFBA2}" srcOrd="1" destOrd="0" presId="urn:microsoft.com/office/officeart/2005/8/layout/vList3"/>
    <dgm:cxn modelId="{D662183E-D9FA-4B76-84ED-5199ECBD1B6E}" type="presParOf" srcId="{D837C18D-E612-479A-A5C5-246C96754E73}" destId="{E98DA878-6FD1-4CCD-9CDE-E073D90DDBC9}" srcOrd="2" destOrd="0" presId="urn:microsoft.com/office/officeart/2005/8/layout/vList3"/>
    <dgm:cxn modelId="{C168330D-87BA-4F6C-8489-0DCF67C1E9D2}" type="presParOf" srcId="{E98DA878-6FD1-4CCD-9CDE-E073D90DDBC9}" destId="{48E429A8-CB6F-4D72-84D1-ACDC9418F2AC}" srcOrd="0" destOrd="0" presId="urn:microsoft.com/office/officeart/2005/8/layout/vList3"/>
    <dgm:cxn modelId="{394D8B09-5EB3-4F28-9CE9-F407733D7928}" type="presParOf" srcId="{E98DA878-6FD1-4CCD-9CDE-E073D90DDBC9}" destId="{AE74677B-C643-4982-996B-79E6E7394153}" srcOrd="1" destOrd="0" presId="urn:microsoft.com/office/officeart/2005/8/layout/vList3"/>
    <dgm:cxn modelId="{4E20E237-869B-4DD6-AFBE-50A3E358C563}" type="presParOf" srcId="{D837C18D-E612-479A-A5C5-246C96754E73}" destId="{40E9F6D9-54AF-4638-83A2-FDDBD1AD7EC9}" srcOrd="3" destOrd="0" presId="urn:microsoft.com/office/officeart/2005/8/layout/vList3"/>
    <dgm:cxn modelId="{A8BEEFD6-0E6C-4B35-9799-8315AFF7BA53}" type="presParOf" srcId="{D837C18D-E612-479A-A5C5-246C96754E73}" destId="{B1F2FA34-CA6E-4450-A98E-946C03E9BA41}" srcOrd="4" destOrd="0" presId="urn:microsoft.com/office/officeart/2005/8/layout/vList3"/>
    <dgm:cxn modelId="{6B684C0C-C002-433D-883C-8AA70934A3BE}" type="presParOf" srcId="{B1F2FA34-CA6E-4450-A98E-946C03E9BA41}" destId="{69082A09-108B-4502-9BFB-688EC4F9DB66}" srcOrd="0" destOrd="0" presId="urn:microsoft.com/office/officeart/2005/8/layout/vList3"/>
    <dgm:cxn modelId="{836B4D2A-B55D-4FF8-8947-710CA7EF895B}" type="presParOf" srcId="{B1F2FA34-CA6E-4450-A98E-946C03E9BA41}" destId="{F8F17BBF-9F13-4AB0-AF8B-F5D7542A8157}" srcOrd="1" destOrd="0" presId="urn:microsoft.com/office/officeart/2005/8/layout/vList3"/>
    <dgm:cxn modelId="{1D6E6F84-24C9-4989-8BCD-C9D289768337}" type="presParOf" srcId="{D837C18D-E612-479A-A5C5-246C96754E73}" destId="{842FD6C5-63AE-4B06-88DB-62F89279D7DA}" srcOrd="5" destOrd="0" presId="urn:microsoft.com/office/officeart/2005/8/layout/vList3"/>
    <dgm:cxn modelId="{94965FBC-4D0F-4401-8765-7D489AE7FEB3}" type="presParOf" srcId="{D837C18D-E612-479A-A5C5-246C96754E73}" destId="{5048FB45-2801-4C37-94D5-BC3AA7191E19}" srcOrd="6" destOrd="0" presId="urn:microsoft.com/office/officeart/2005/8/layout/vList3"/>
    <dgm:cxn modelId="{8B50D86F-5AF2-4DDC-9E8C-E58AE1616E47}" type="presParOf" srcId="{5048FB45-2801-4C37-94D5-BC3AA7191E19}" destId="{40AEB056-AA33-4EB4-A5F0-9390238EF94B}" srcOrd="0" destOrd="0" presId="urn:microsoft.com/office/officeart/2005/8/layout/vList3"/>
    <dgm:cxn modelId="{E768281B-BE62-4B1D-BCF0-29A3F71A0A3C}" type="presParOf" srcId="{5048FB45-2801-4C37-94D5-BC3AA7191E19}" destId="{489DE244-2DF0-42B0-9594-23CB7A9D84F8}" srcOrd="1" destOrd="0" presId="urn:microsoft.com/office/officeart/2005/8/layout/vList3"/>
  </dgm:cxnLst>
  <dgm:bg>
    <a:effectLst>
      <a:outerShdw blurRad="50800" dist="50800" dir="5400000" sx="80000" sy="80000" algn="ctr" rotWithShape="0">
        <a:schemeClr val="accent6">
          <a:lumMod val="75000"/>
        </a:scheme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FBF3A4-AB4A-463E-9C21-8E1671F44621}"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tr-TR"/>
        </a:p>
      </dgm:t>
    </dgm:pt>
    <dgm:pt modelId="{6EBBA97E-E319-4991-926A-48F709662C08}">
      <dgm:prSet phldrT="[Metin]"/>
      <dgm:spPr/>
      <dgm:t>
        <a:bodyPr/>
        <a:lstStyle/>
        <a:p>
          <a:r>
            <a:rPr lang="tr-TR" dirty="0" smtClean="0"/>
            <a:t>Açık arazi büyüklüğü en fazla</a:t>
          </a:r>
          <a:r>
            <a:rPr lang="tr-TR" dirty="0" smtClean="0">
              <a:solidFill>
                <a:srgbClr val="00ABBD"/>
              </a:solidFill>
            </a:rPr>
            <a:t> 4 hektar</a:t>
          </a:r>
          <a:endParaRPr lang="tr-TR" dirty="0">
            <a:solidFill>
              <a:srgbClr val="00ABBD"/>
            </a:solidFill>
          </a:endParaRPr>
        </a:p>
      </dgm:t>
    </dgm:pt>
    <dgm:pt modelId="{7D3B9582-1E36-40A2-A4CA-9FF3255F990C}" type="parTrans" cxnId="{B4C7EB09-30CF-4184-92C4-65FBFF09CE42}">
      <dgm:prSet/>
      <dgm:spPr/>
      <dgm:t>
        <a:bodyPr/>
        <a:lstStyle/>
        <a:p>
          <a:endParaRPr lang="tr-TR"/>
        </a:p>
      </dgm:t>
    </dgm:pt>
    <dgm:pt modelId="{E611BCF9-ED9F-4F0A-A4CA-4F0499AE7563}" type="sibTrans" cxnId="{B4C7EB09-30CF-4184-92C4-65FBFF09CE42}">
      <dgm:prSet/>
      <dgm:spPr/>
      <dgm:t>
        <a:bodyPr/>
        <a:lstStyle/>
        <a:p>
          <a:endParaRPr lang="tr-TR"/>
        </a:p>
      </dgm:t>
    </dgm:pt>
    <dgm:pt modelId="{74C92D1B-8775-41F5-8FDC-0DF6606C3666}">
      <dgm:prSet phldrT="[Metin]"/>
      <dgm:spPr/>
      <dgm:t>
        <a:bodyPr/>
        <a:lstStyle/>
        <a:p>
          <a:r>
            <a:rPr lang="tr-TR" dirty="0" smtClean="0"/>
            <a:t>Sera için en fazla</a:t>
          </a:r>
          <a:r>
            <a:rPr lang="tr-TR" dirty="0" smtClean="0">
              <a:solidFill>
                <a:srgbClr val="00ABBD"/>
              </a:solidFill>
            </a:rPr>
            <a:t> 2 hektar</a:t>
          </a:r>
          <a:endParaRPr lang="tr-TR" dirty="0">
            <a:solidFill>
              <a:srgbClr val="00ABBD"/>
            </a:solidFill>
          </a:endParaRPr>
        </a:p>
      </dgm:t>
    </dgm:pt>
    <dgm:pt modelId="{506B6F44-A684-4DA6-8858-A1301DD97431}" type="parTrans" cxnId="{B37C1E26-8449-4F1C-9CF0-EE29D222C3F0}">
      <dgm:prSet/>
      <dgm:spPr/>
      <dgm:t>
        <a:bodyPr/>
        <a:lstStyle/>
        <a:p>
          <a:endParaRPr lang="tr-TR"/>
        </a:p>
      </dgm:t>
    </dgm:pt>
    <dgm:pt modelId="{AC47DBBE-F504-4420-B5FE-B1B1F487555B}" type="sibTrans" cxnId="{B37C1E26-8449-4F1C-9CF0-EE29D222C3F0}">
      <dgm:prSet/>
      <dgm:spPr/>
      <dgm:t>
        <a:bodyPr/>
        <a:lstStyle/>
        <a:p>
          <a:endParaRPr lang="tr-TR"/>
        </a:p>
      </dgm:t>
    </dgm:pt>
    <dgm:pt modelId="{A633CAA2-405B-452E-B57A-D49515979E1B}">
      <dgm:prSet phldrT="[Metin]"/>
      <dgm:spPr/>
      <dgm:t>
        <a:bodyPr/>
        <a:lstStyle/>
        <a:p>
          <a:r>
            <a:rPr lang="tr-TR" dirty="0" smtClean="0"/>
            <a:t>Mantar ve misel üretimi için en fazla</a:t>
          </a:r>
          <a:r>
            <a:rPr lang="tr-TR" dirty="0" smtClean="0">
              <a:solidFill>
                <a:srgbClr val="00ABBD"/>
              </a:solidFill>
            </a:rPr>
            <a:t> 2 hektar</a:t>
          </a:r>
          <a:endParaRPr lang="tr-TR" dirty="0">
            <a:solidFill>
              <a:srgbClr val="00ABBD"/>
            </a:solidFill>
          </a:endParaRPr>
        </a:p>
      </dgm:t>
    </dgm:pt>
    <dgm:pt modelId="{E0A24406-63E1-4D37-9D06-85467DA94FD0}" type="parTrans" cxnId="{176816D5-2411-4AB0-A4E6-7DC7FD9BA516}">
      <dgm:prSet/>
      <dgm:spPr/>
      <dgm:t>
        <a:bodyPr/>
        <a:lstStyle/>
        <a:p>
          <a:endParaRPr lang="tr-TR"/>
        </a:p>
      </dgm:t>
    </dgm:pt>
    <dgm:pt modelId="{2F0C3552-108D-4743-B7FE-499B6A063A78}" type="sibTrans" cxnId="{176816D5-2411-4AB0-A4E6-7DC7FD9BA516}">
      <dgm:prSet/>
      <dgm:spPr/>
      <dgm:t>
        <a:bodyPr/>
        <a:lstStyle/>
        <a:p>
          <a:endParaRPr lang="tr-TR"/>
        </a:p>
      </dgm:t>
    </dgm:pt>
    <dgm:pt modelId="{062EA7E6-DE3C-4482-BC64-A52E878CCD09}" type="pres">
      <dgm:prSet presAssocID="{7AFBF3A4-AB4A-463E-9C21-8E1671F44621}" presName="Name0" presStyleCnt="0">
        <dgm:presLayoutVars>
          <dgm:chMax val="7"/>
          <dgm:chPref val="7"/>
          <dgm:dir/>
          <dgm:animLvl val="lvl"/>
        </dgm:presLayoutVars>
      </dgm:prSet>
      <dgm:spPr/>
      <dgm:t>
        <a:bodyPr/>
        <a:lstStyle/>
        <a:p>
          <a:endParaRPr lang="tr-TR"/>
        </a:p>
      </dgm:t>
    </dgm:pt>
    <dgm:pt modelId="{022AB5BA-A2C6-45D3-A665-0147891BD62F}" type="pres">
      <dgm:prSet presAssocID="{6EBBA97E-E319-4991-926A-48F709662C08}" presName="Accent1" presStyleCnt="0"/>
      <dgm:spPr/>
    </dgm:pt>
    <dgm:pt modelId="{BF78ECDD-8272-4F28-9CE4-90EA1E3BD24D}" type="pres">
      <dgm:prSet presAssocID="{6EBBA97E-E319-4991-926A-48F709662C08}" presName="Accent" presStyleLbl="node1" presStyleIdx="0" presStyleCnt="3"/>
      <dgm:spPr/>
    </dgm:pt>
    <dgm:pt modelId="{7730237B-B722-42C5-A815-9064D10EE53C}" type="pres">
      <dgm:prSet presAssocID="{6EBBA97E-E319-4991-926A-48F709662C08}" presName="Parent1" presStyleLbl="revTx" presStyleIdx="0" presStyleCnt="3" custScaleY="178419" custLinFactNeighborX="727" custLinFactNeighborY="-24738">
        <dgm:presLayoutVars>
          <dgm:chMax val="1"/>
          <dgm:chPref val="1"/>
          <dgm:bulletEnabled val="1"/>
        </dgm:presLayoutVars>
      </dgm:prSet>
      <dgm:spPr/>
      <dgm:t>
        <a:bodyPr/>
        <a:lstStyle/>
        <a:p>
          <a:endParaRPr lang="tr-TR"/>
        </a:p>
      </dgm:t>
    </dgm:pt>
    <dgm:pt modelId="{D93CCCE9-F7B8-4B1F-9F3B-729A75E869DB}" type="pres">
      <dgm:prSet presAssocID="{74C92D1B-8775-41F5-8FDC-0DF6606C3666}" presName="Accent2" presStyleCnt="0"/>
      <dgm:spPr/>
    </dgm:pt>
    <dgm:pt modelId="{3198A391-97F7-4177-820F-91C893E07E2F}" type="pres">
      <dgm:prSet presAssocID="{74C92D1B-8775-41F5-8FDC-0DF6606C3666}" presName="Accent" presStyleLbl="node1" presStyleIdx="1" presStyleCnt="3"/>
      <dgm:spPr/>
    </dgm:pt>
    <dgm:pt modelId="{EC4E06BC-E282-451A-BE98-D96DE8E9FF98}" type="pres">
      <dgm:prSet presAssocID="{74C92D1B-8775-41F5-8FDC-0DF6606C3666}" presName="Parent2" presStyleLbl="revTx" presStyleIdx="1" presStyleCnt="3">
        <dgm:presLayoutVars>
          <dgm:chMax val="1"/>
          <dgm:chPref val="1"/>
          <dgm:bulletEnabled val="1"/>
        </dgm:presLayoutVars>
      </dgm:prSet>
      <dgm:spPr/>
      <dgm:t>
        <a:bodyPr/>
        <a:lstStyle/>
        <a:p>
          <a:endParaRPr lang="tr-TR"/>
        </a:p>
      </dgm:t>
    </dgm:pt>
    <dgm:pt modelId="{C849E749-5DEA-48CD-A3A7-420D381C6CDB}" type="pres">
      <dgm:prSet presAssocID="{A633CAA2-405B-452E-B57A-D49515979E1B}" presName="Accent3" presStyleCnt="0"/>
      <dgm:spPr/>
    </dgm:pt>
    <dgm:pt modelId="{951FFAE5-B996-4DCD-9084-46593D9035C8}" type="pres">
      <dgm:prSet presAssocID="{A633CAA2-405B-452E-B57A-D49515979E1B}" presName="Accent" presStyleLbl="node1" presStyleIdx="2" presStyleCnt="3"/>
      <dgm:spPr/>
    </dgm:pt>
    <dgm:pt modelId="{D862CD93-14E7-46EC-9D94-870BC826076C}" type="pres">
      <dgm:prSet presAssocID="{A633CAA2-405B-452E-B57A-D49515979E1B}" presName="Parent3" presStyleLbl="revTx" presStyleIdx="2" presStyleCnt="3" custScaleX="114170" custScaleY="142282">
        <dgm:presLayoutVars>
          <dgm:chMax val="1"/>
          <dgm:chPref val="1"/>
          <dgm:bulletEnabled val="1"/>
        </dgm:presLayoutVars>
      </dgm:prSet>
      <dgm:spPr/>
      <dgm:t>
        <a:bodyPr/>
        <a:lstStyle/>
        <a:p>
          <a:endParaRPr lang="tr-TR"/>
        </a:p>
      </dgm:t>
    </dgm:pt>
  </dgm:ptLst>
  <dgm:cxnLst>
    <dgm:cxn modelId="{176816D5-2411-4AB0-A4E6-7DC7FD9BA516}" srcId="{7AFBF3A4-AB4A-463E-9C21-8E1671F44621}" destId="{A633CAA2-405B-452E-B57A-D49515979E1B}" srcOrd="2" destOrd="0" parTransId="{E0A24406-63E1-4D37-9D06-85467DA94FD0}" sibTransId="{2F0C3552-108D-4743-B7FE-499B6A063A78}"/>
    <dgm:cxn modelId="{20E463AB-96DF-422B-8F1C-7B46FCA10A5E}" type="presOf" srcId="{74C92D1B-8775-41F5-8FDC-0DF6606C3666}" destId="{EC4E06BC-E282-451A-BE98-D96DE8E9FF98}" srcOrd="0" destOrd="0" presId="urn:microsoft.com/office/officeart/2009/layout/CircleArrowProcess"/>
    <dgm:cxn modelId="{B4C7EB09-30CF-4184-92C4-65FBFF09CE42}" srcId="{7AFBF3A4-AB4A-463E-9C21-8E1671F44621}" destId="{6EBBA97E-E319-4991-926A-48F709662C08}" srcOrd="0" destOrd="0" parTransId="{7D3B9582-1E36-40A2-A4CA-9FF3255F990C}" sibTransId="{E611BCF9-ED9F-4F0A-A4CA-4F0499AE7563}"/>
    <dgm:cxn modelId="{B37C1E26-8449-4F1C-9CF0-EE29D222C3F0}" srcId="{7AFBF3A4-AB4A-463E-9C21-8E1671F44621}" destId="{74C92D1B-8775-41F5-8FDC-0DF6606C3666}" srcOrd="1" destOrd="0" parTransId="{506B6F44-A684-4DA6-8858-A1301DD97431}" sibTransId="{AC47DBBE-F504-4420-B5FE-B1B1F487555B}"/>
    <dgm:cxn modelId="{E76AE065-E456-4418-AB56-F20E389F63A6}" type="presOf" srcId="{A633CAA2-405B-452E-B57A-D49515979E1B}" destId="{D862CD93-14E7-46EC-9D94-870BC826076C}" srcOrd="0" destOrd="0" presId="urn:microsoft.com/office/officeart/2009/layout/CircleArrowProcess"/>
    <dgm:cxn modelId="{09CC2023-9531-4528-9F4B-3416AAFF300E}" type="presOf" srcId="{6EBBA97E-E319-4991-926A-48F709662C08}" destId="{7730237B-B722-42C5-A815-9064D10EE53C}" srcOrd="0" destOrd="0" presId="urn:microsoft.com/office/officeart/2009/layout/CircleArrowProcess"/>
    <dgm:cxn modelId="{8AE05FE5-9218-4684-8826-68555A9617F0}" type="presOf" srcId="{7AFBF3A4-AB4A-463E-9C21-8E1671F44621}" destId="{062EA7E6-DE3C-4482-BC64-A52E878CCD09}" srcOrd="0" destOrd="0" presId="urn:microsoft.com/office/officeart/2009/layout/CircleArrowProcess"/>
    <dgm:cxn modelId="{0BA6CB70-D060-4211-95BB-F8FD3B566BFD}" type="presParOf" srcId="{062EA7E6-DE3C-4482-BC64-A52E878CCD09}" destId="{022AB5BA-A2C6-45D3-A665-0147891BD62F}" srcOrd="0" destOrd="0" presId="urn:microsoft.com/office/officeart/2009/layout/CircleArrowProcess"/>
    <dgm:cxn modelId="{A411664A-ACC5-49D8-8766-DFFC22EC4749}" type="presParOf" srcId="{022AB5BA-A2C6-45D3-A665-0147891BD62F}" destId="{BF78ECDD-8272-4F28-9CE4-90EA1E3BD24D}" srcOrd="0" destOrd="0" presId="urn:microsoft.com/office/officeart/2009/layout/CircleArrowProcess"/>
    <dgm:cxn modelId="{594388C5-19CB-47AB-95CA-EBD161AE9478}" type="presParOf" srcId="{062EA7E6-DE3C-4482-BC64-A52E878CCD09}" destId="{7730237B-B722-42C5-A815-9064D10EE53C}" srcOrd="1" destOrd="0" presId="urn:microsoft.com/office/officeart/2009/layout/CircleArrowProcess"/>
    <dgm:cxn modelId="{E6D2A924-9FDA-4BA0-A6CC-A74055E52F19}" type="presParOf" srcId="{062EA7E6-DE3C-4482-BC64-A52E878CCD09}" destId="{D93CCCE9-F7B8-4B1F-9F3B-729A75E869DB}" srcOrd="2" destOrd="0" presId="urn:microsoft.com/office/officeart/2009/layout/CircleArrowProcess"/>
    <dgm:cxn modelId="{BCA8BA3D-1D87-4234-81F6-04E31F4B620F}" type="presParOf" srcId="{D93CCCE9-F7B8-4B1F-9F3B-729A75E869DB}" destId="{3198A391-97F7-4177-820F-91C893E07E2F}" srcOrd="0" destOrd="0" presId="urn:microsoft.com/office/officeart/2009/layout/CircleArrowProcess"/>
    <dgm:cxn modelId="{C2B84DA7-1852-4E3D-86E8-5AC323DBD2C2}" type="presParOf" srcId="{062EA7E6-DE3C-4482-BC64-A52E878CCD09}" destId="{EC4E06BC-E282-451A-BE98-D96DE8E9FF98}" srcOrd="3" destOrd="0" presId="urn:microsoft.com/office/officeart/2009/layout/CircleArrowProcess"/>
    <dgm:cxn modelId="{ED6EAC84-3DF4-43E8-88E7-0F2607BB85A6}" type="presParOf" srcId="{062EA7E6-DE3C-4482-BC64-A52E878CCD09}" destId="{C849E749-5DEA-48CD-A3A7-420D381C6CDB}" srcOrd="4" destOrd="0" presId="urn:microsoft.com/office/officeart/2009/layout/CircleArrowProcess"/>
    <dgm:cxn modelId="{E84F1381-3F60-4254-AB39-B5ACD49D9426}" type="presParOf" srcId="{C849E749-5DEA-48CD-A3A7-420D381C6CDB}" destId="{951FFAE5-B996-4DCD-9084-46593D9035C8}" srcOrd="0" destOrd="0" presId="urn:microsoft.com/office/officeart/2009/layout/CircleArrowProcess"/>
    <dgm:cxn modelId="{BE741D42-8D7B-408D-9559-2219F2ED477E}" type="presParOf" srcId="{062EA7E6-DE3C-4482-BC64-A52E878CCD09}" destId="{D862CD93-14E7-46EC-9D94-870BC826076C}"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2F426C-D193-4379-8D00-ABC575C2BD34}" type="doc">
      <dgm:prSet loTypeId="urn:microsoft.com/office/officeart/2005/8/layout/vList3" loCatId="picture" qsTypeId="urn:microsoft.com/office/officeart/2005/8/quickstyle/3d2" qsCatId="3D" csTypeId="urn:microsoft.com/office/officeart/2005/8/colors/accent4_2" csCatId="accent4" phldr="1"/>
      <dgm:spPr/>
    </dgm:pt>
    <dgm:pt modelId="{7642A480-BFB0-4984-968D-C54002EB1D61}">
      <dgm:prSet phldrT="[Metin]"/>
      <dgm:spPr/>
      <dgm:t>
        <a:bodyPr/>
        <a:lstStyle/>
        <a:p>
          <a:r>
            <a:rPr lang="tr-TR" dirty="0" smtClean="0">
              <a:solidFill>
                <a:schemeClr val="accent2">
                  <a:lumMod val="50000"/>
                </a:schemeClr>
              </a:solidFill>
              <a:effectLst>
                <a:outerShdw blurRad="38100" dist="38100" dir="2700000" algn="tl">
                  <a:srgbClr val="000000">
                    <a:alpha val="43137"/>
                  </a:srgbClr>
                </a:outerShdw>
              </a:effectLst>
              <a:latin typeface="Constantia" panose="02030602050306030303" pitchFamily="18" charset="0"/>
            </a:rPr>
            <a:t>Bal ve Diğer Arıcılık Ürünleri</a:t>
          </a:r>
          <a:endParaRPr lang="tr-TR" dirty="0">
            <a:solidFill>
              <a:schemeClr val="accent2">
                <a:lumMod val="50000"/>
              </a:schemeClr>
            </a:solidFill>
            <a:effectLst>
              <a:outerShdw blurRad="38100" dist="38100" dir="2700000" algn="tl">
                <a:srgbClr val="000000">
                  <a:alpha val="43137"/>
                </a:srgbClr>
              </a:outerShdw>
            </a:effectLst>
            <a:latin typeface="Constantia" panose="02030602050306030303" pitchFamily="18" charset="0"/>
          </a:endParaRPr>
        </a:p>
      </dgm:t>
    </dgm:pt>
    <dgm:pt modelId="{7F28C6B9-4D6C-439A-8C1D-F0AB5EDE5CA3}" type="parTrans" cxnId="{9A2E43C4-1FF8-4D4B-B2B5-52C19639A0EC}">
      <dgm:prSet/>
      <dgm:spPr/>
      <dgm:t>
        <a:bodyPr/>
        <a:lstStyle/>
        <a:p>
          <a:endParaRPr lang="tr-TR"/>
        </a:p>
      </dgm:t>
    </dgm:pt>
    <dgm:pt modelId="{8EA39822-2FD0-462E-B286-21EA5E3AEC4D}" type="sibTrans" cxnId="{9A2E43C4-1FF8-4D4B-B2B5-52C19639A0EC}">
      <dgm:prSet/>
      <dgm:spPr/>
      <dgm:t>
        <a:bodyPr/>
        <a:lstStyle/>
        <a:p>
          <a:endParaRPr lang="tr-TR"/>
        </a:p>
      </dgm:t>
    </dgm:pt>
    <dgm:pt modelId="{9C0118AB-8F12-4AA0-B087-262642A7E414}">
      <dgm:prSet phldrT="[Metin]"/>
      <dgm:spPr/>
      <dgm:t>
        <a:bodyPr/>
        <a:lstStyle/>
        <a:p>
          <a:r>
            <a:rPr lang="tr-TR" dirty="0" smtClean="0">
              <a:solidFill>
                <a:schemeClr val="accent2">
                  <a:lumMod val="50000"/>
                </a:schemeClr>
              </a:solidFill>
              <a:effectLst>
                <a:outerShdw blurRad="38100" dist="38100" dir="2700000" algn="tl">
                  <a:srgbClr val="000000">
                    <a:alpha val="43137"/>
                  </a:srgbClr>
                </a:outerShdw>
              </a:effectLst>
              <a:latin typeface="Constantia" panose="02030602050306030303" pitchFamily="18" charset="0"/>
            </a:rPr>
            <a:t>Bal ve Diğer Arıcılık Ürünlerinin İşlenmesi ve Paketlenmesi</a:t>
          </a:r>
          <a:endParaRPr lang="tr-TR" dirty="0">
            <a:solidFill>
              <a:schemeClr val="accent2">
                <a:lumMod val="50000"/>
              </a:schemeClr>
            </a:solidFill>
            <a:effectLst>
              <a:outerShdw blurRad="38100" dist="38100" dir="2700000" algn="tl">
                <a:srgbClr val="000000">
                  <a:alpha val="43137"/>
                </a:srgbClr>
              </a:outerShdw>
            </a:effectLst>
            <a:latin typeface="Constantia" panose="02030602050306030303" pitchFamily="18" charset="0"/>
          </a:endParaRPr>
        </a:p>
      </dgm:t>
    </dgm:pt>
    <dgm:pt modelId="{B4AA8C5E-BD71-4008-A132-38AFAC450D15}" type="parTrans" cxnId="{254AC538-A71E-42C8-A15E-859EF741C947}">
      <dgm:prSet/>
      <dgm:spPr/>
      <dgm:t>
        <a:bodyPr/>
        <a:lstStyle/>
        <a:p>
          <a:endParaRPr lang="tr-TR"/>
        </a:p>
      </dgm:t>
    </dgm:pt>
    <dgm:pt modelId="{C648DB9D-99F9-45D7-B4E6-1CCE0E23199D}" type="sibTrans" cxnId="{254AC538-A71E-42C8-A15E-859EF741C947}">
      <dgm:prSet/>
      <dgm:spPr/>
      <dgm:t>
        <a:bodyPr/>
        <a:lstStyle/>
        <a:p>
          <a:endParaRPr lang="tr-TR"/>
        </a:p>
      </dgm:t>
    </dgm:pt>
    <dgm:pt modelId="{7E26E433-C375-406C-8633-D8EF14E0857F}" type="pres">
      <dgm:prSet presAssocID="{EF2F426C-D193-4379-8D00-ABC575C2BD34}" presName="linearFlow" presStyleCnt="0">
        <dgm:presLayoutVars>
          <dgm:dir/>
          <dgm:resizeHandles val="exact"/>
        </dgm:presLayoutVars>
      </dgm:prSet>
      <dgm:spPr/>
    </dgm:pt>
    <dgm:pt modelId="{E996EB55-5AC4-4EC0-BB2F-27EFB06525EC}" type="pres">
      <dgm:prSet presAssocID="{7642A480-BFB0-4984-968D-C54002EB1D61}" presName="composite" presStyleCnt="0"/>
      <dgm:spPr/>
    </dgm:pt>
    <dgm:pt modelId="{1943BCF3-6A2D-4BCB-8B52-6370F07F6177}" type="pres">
      <dgm:prSet presAssocID="{7642A480-BFB0-4984-968D-C54002EB1D61}"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dgm:spPr>
    </dgm:pt>
    <dgm:pt modelId="{6E23E3F8-FC89-4993-8882-295255F30DE9}" type="pres">
      <dgm:prSet presAssocID="{7642A480-BFB0-4984-968D-C54002EB1D61}" presName="txShp" presStyleLbl="node1" presStyleIdx="0" presStyleCnt="2">
        <dgm:presLayoutVars>
          <dgm:bulletEnabled val="1"/>
        </dgm:presLayoutVars>
      </dgm:prSet>
      <dgm:spPr/>
      <dgm:t>
        <a:bodyPr/>
        <a:lstStyle/>
        <a:p>
          <a:endParaRPr lang="tr-TR"/>
        </a:p>
      </dgm:t>
    </dgm:pt>
    <dgm:pt modelId="{CFC5B164-5C98-4C15-8A8E-BAF4510F4B9E}" type="pres">
      <dgm:prSet presAssocID="{8EA39822-2FD0-462E-B286-21EA5E3AEC4D}" presName="spacing" presStyleCnt="0"/>
      <dgm:spPr/>
    </dgm:pt>
    <dgm:pt modelId="{8E7F2FCD-CA83-423C-B8B5-0AA119307673}" type="pres">
      <dgm:prSet presAssocID="{9C0118AB-8F12-4AA0-B087-262642A7E414}" presName="composite" presStyleCnt="0"/>
      <dgm:spPr/>
    </dgm:pt>
    <dgm:pt modelId="{331B4E59-CA5F-439F-895D-4D05D73BFF71}" type="pres">
      <dgm:prSet presAssocID="{9C0118AB-8F12-4AA0-B087-262642A7E414}" presName="imgShp"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dgm:spPr>
    </dgm:pt>
    <dgm:pt modelId="{23E3D46F-72D7-4A75-AEBF-77546CAA0BB6}" type="pres">
      <dgm:prSet presAssocID="{9C0118AB-8F12-4AA0-B087-262642A7E414}" presName="txShp" presStyleLbl="node1" presStyleIdx="1" presStyleCnt="2">
        <dgm:presLayoutVars>
          <dgm:bulletEnabled val="1"/>
        </dgm:presLayoutVars>
      </dgm:prSet>
      <dgm:spPr/>
      <dgm:t>
        <a:bodyPr/>
        <a:lstStyle/>
        <a:p>
          <a:endParaRPr lang="tr-TR"/>
        </a:p>
      </dgm:t>
    </dgm:pt>
  </dgm:ptLst>
  <dgm:cxnLst>
    <dgm:cxn modelId="{254AC538-A71E-42C8-A15E-859EF741C947}" srcId="{EF2F426C-D193-4379-8D00-ABC575C2BD34}" destId="{9C0118AB-8F12-4AA0-B087-262642A7E414}" srcOrd="1" destOrd="0" parTransId="{B4AA8C5E-BD71-4008-A132-38AFAC450D15}" sibTransId="{C648DB9D-99F9-45D7-B4E6-1CCE0E23199D}"/>
    <dgm:cxn modelId="{7BD49EA5-6EE5-4D01-894B-117E96DA8E6F}" type="presOf" srcId="{EF2F426C-D193-4379-8D00-ABC575C2BD34}" destId="{7E26E433-C375-406C-8633-D8EF14E0857F}" srcOrd="0" destOrd="0" presId="urn:microsoft.com/office/officeart/2005/8/layout/vList3"/>
    <dgm:cxn modelId="{AC0896D0-87E7-4760-ABCA-B0B808B2EB4C}" type="presOf" srcId="{7642A480-BFB0-4984-968D-C54002EB1D61}" destId="{6E23E3F8-FC89-4993-8882-295255F30DE9}" srcOrd="0" destOrd="0" presId="urn:microsoft.com/office/officeart/2005/8/layout/vList3"/>
    <dgm:cxn modelId="{A983D284-EB68-46E9-8DB0-F85990C3E944}" type="presOf" srcId="{9C0118AB-8F12-4AA0-B087-262642A7E414}" destId="{23E3D46F-72D7-4A75-AEBF-77546CAA0BB6}" srcOrd="0" destOrd="0" presId="urn:microsoft.com/office/officeart/2005/8/layout/vList3"/>
    <dgm:cxn modelId="{9A2E43C4-1FF8-4D4B-B2B5-52C19639A0EC}" srcId="{EF2F426C-D193-4379-8D00-ABC575C2BD34}" destId="{7642A480-BFB0-4984-968D-C54002EB1D61}" srcOrd="0" destOrd="0" parTransId="{7F28C6B9-4D6C-439A-8C1D-F0AB5EDE5CA3}" sibTransId="{8EA39822-2FD0-462E-B286-21EA5E3AEC4D}"/>
    <dgm:cxn modelId="{F59E87CE-148A-4162-8961-8D6416BF9800}" type="presParOf" srcId="{7E26E433-C375-406C-8633-D8EF14E0857F}" destId="{E996EB55-5AC4-4EC0-BB2F-27EFB06525EC}" srcOrd="0" destOrd="0" presId="urn:microsoft.com/office/officeart/2005/8/layout/vList3"/>
    <dgm:cxn modelId="{487424EF-72AC-40FE-8704-1AEE866B83BC}" type="presParOf" srcId="{E996EB55-5AC4-4EC0-BB2F-27EFB06525EC}" destId="{1943BCF3-6A2D-4BCB-8B52-6370F07F6177}" srcOrd="0" destOrd="0" presId="urn:microsoft.com/office/officeart/2005/8/layout/vList3"/>
    <dgm:cxn modelId="{25F4C992-95FA-48B0-B226-649624A30C3A}" type="presParOf" srcId="{E996EB55-5AC4-4EC0-BB2F-27EFB06525EC}" destId="{6E23E3F8-FC89-4993-8882-295255F30DE9}" srcOrd="1" destOrd="0" presId="urn:microsoft.com/office/officeart/2005/8/layout/vList3"/>
    <dgm:cxn modelId="{E34D7C8D-1F19-4AD3-B4DE-B371C3152BDB}" type="presParOf" srcId="{7E26E433-C375-406C-8633-D8EF14E0857F}" destId="{CFC5B164-5C98-4C15-8A8E-BAF4510F4B9E}" srcOrd="1" destOrd="0" presId="urn:microsoft.com/office/officeart/2005/8/layout/vList3"/>
    <dgm:cxn modelId="{D63BEB66-06A4-45D3-AE3E-00D357DA05F3}" type="presParOf" srcId="{7E26E433-C375-406C-8633-D8EF14E0857F}" destId="{8E7F2FCD-CA83-423C-B8B5-0AA119307673}" srcOrd="2" destOrd="0" presId="urn:microsoft.com/office/officeart/2005/8/layout/vList3"/>
    <dgm:cxn modelId="{FD2EFF66-8500-4763-8FC6-0C38B8EE96EB}" type="presParOf" srcId="{8E7F2FCD-CA83-423C-B8B5-0AA119307673}" destId="{331B4E59-CA5F-439F-895D-4D05D73BFF71}" srcOrd="0" destOrd="0" presId="urn:microsoft.com/office/officeart/2005/8/layout/vList3"/>
    <dgm:cxn modelId="{E3461DD1-16A2-4ED6-91B2-4B9D97264D16}" type="presParOf" srcId="{8E7F2FCD-CA83-423C-B8B5-0AA119307673}" destId="{23E3D46F-72D7-4A75-AEBF-77546CAA0BB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89461-B584-4FED-B6F2-78C160C06923}">
      <dsp:nvSpPr>
        <dsp:cNvPr id="0" name=""/>
        <dsp:cNvSpPr/>
      </dsp:nvSpPr>
      <dsp:spPr>
        <a:xfrm rot="10800000">
          <a:off x="1887815" y="550"/>
          <a:ext cx="6519251" cy="98299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3474" tIns="106680" rIns="199136" bIns="106680" numCol="1" spcCol="1270" anchor="ctr" anchorCtr="0">
          <a:noAutofit/>
        </a:bodyPr>
        <a:lstStyle/>
        <a:p>
          <a:pPr lvl="0" algn="ctr" defTabSz="1244600" rtl="0">
            <a:lnSpc>
              <a:spcPct val="90000"/>
            </a:lnSpc>
            <a:spcBef>
              <a:spcPct val="0"/>
            </a:spcBef>
            <a:spcAft>
              <a:spcPct val="35000"/>
            </a:spcAft>
          </a:pPr>
          <a:r>
            <a:rPr lang="tr-TR" sz="2800" b="1" kern="1200"/>
            <a:t>Süt Üreten Tarımsal İşletmeler</a:t>
          </a:r>
          <a:endParaRPr lang="tr-TR" sz="2800" kern="1200"/>
        </a:p>
      </dsp:txBody>
      <dsp:txXfrm rot="10800000">
        <a:off x="2133564" y="550"/>
        <a:ext cx="6273502" cy="982995"/>
      </dsp:txXfrm>
    </dsp:sp>
    <dsp:sp modelId="{92CF60B2-2CA9-4E35-8B43-5294F8F10AAF}">
      <dsp:nvSpPr>
        <dsp:cNvPr id="0" name=""/>
        <dsp:cNvSpPr/>
      </dsp:nvSpPr>
      <dsp:spPr>
        <a:xfrm>
          <a:off x="1333563" y="24938"/>
          <a:ext cx="982995" cy="982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2D2770D-8839-40CA-9732-73C62156C802}">
      <dsp:nvSpPr>
        <dsp:cNvPr id="0" name=""/>
        <dsp:cNvSpPr/>
      </dsp:nvSpPr>
      <dsp:spPr>
        <a:xfrm rot="10800000">
          <a:off x="1887815" y="1276977"/>
          <a:ext cx="6519251" cy="98299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3474" tIns="106680" rIns="199136" bIns="106680" numCol="1" spcCol="1270" anchor="ctr" anchorCtr="0">
          <a:noAutofit/>
        </a:bodyPr>
        <a:lstStyle/>
        <a:p>
          <a:pPr lvl="0" algn="ctr" defTabSz="1244600" rtl="0">
            <a:lnSpc>
              <a:spcPct val="90000"/>
            </a:lnSpc>
            <a:spcBef>
              <a:spcPct val="0"/>
            </a:spcBef>
            <a:spcAft>
              <a:spcPct val="35000"/>
            </a:spcAft>
          </a:pPr>
          <a:r>
            <a:rPr lang="tr-TR" sz="2800" b="1" kern="1200"/>
            <a:t>Kırmızı Et Üreten Tarımsal İşletmeler</a:t>
          </a:r>
          <a:endParaRPr lang="tr-TR" sz="2800" kern="1200"/>
        </a:p>
      </dsp:txBody>
      <dsp:txXfrm rot="10800000">
        <a:off x="2133564" y="1276977"/>
        <a:ext cx="6273502" cy="982995"/>
      </dsp:txXfrm>
    </dsp:sp>
    <dsp:sp modelId="{F62D222B-C0C6-4BF8-83B3-86CD5A1A9878}">
      <dsp:nvSpPr>
        <dsp:cNvPr id="0" name=""/>
        <dsp:cNvSpPr/>
      </dsp:nvSpPr>
      <dsp:spPr>
        <a:xfrm>
          <a:off x="1396318" y="1276977"/>
          <a:ext cx="982995" cy="9829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8000" r="-4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189121C-DB72-45D0-863C-5AA407C17D51}">
      <dsp:nvSpPr>
        <dsp:cNvPr id="0" name=""/>
        <dsp:cNvSpPr/>
      </dsp:nvSpPr>
      <dsp:spPr>
        <a:xfrm rot="10800000">
          <a:off x="1887815" y="2553404"/>
          <a:ext cx="6519251" cy="98299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3474" tIns="106680" rIns="199136" bIns="106680" numCol="1" spcCol="1270" anchor="ctr" anchorCtr="0">
          <a:noAutofit/>
        </a:bodyPr>
        <a:lstStyle/>
        <a:p>
          <a:pPr lvl="0" algn="ctr" defTabSz="1244600" rtl="0">
            <a:lnSpc>
              <a:spcPct val="90000"/>
            </a:lnSpc>
            <a:spcBef>
              <a:spcPct val="0"/>
            </a:spcBef>
            <a:spcAft>
              <a:spcPct val="35000"/>
            </a:spcAft>
          </a:pPr>
          <a:r>
            <a:rPr lang="tr-TR" sz="2800" b="1" kern="1200" dirty="0"/>
            <a:t>Kanatlı Eti Üreten Tarımsal İşletmeler</a:t>
          </a:r>
          <a:endParaRPr lang="tr-TR" sz="2800" kern="1200" dirty="0"/>
        </a:p>
      </dsp:txBody>
      <dsp:txXfrm rot="10800000">
        <a:off x="2133564" y="2553404"/>
        <a:ext cx="6273502" cy="982995"/>
      </dsp:txXfrm>
    </dsp:sp>
    <dsp:sp modelId="{4E175776-9809-4525-B48F-4A58226D4942}">
      <dsp:nvSpPr>
        <dsp:cNvPr id="0" name=""/>
        <dsp:cNvSpPr/>
      </dsp:nvSpPr>
      <dsp:spPr>
        <a:xfrm>
          <a:off x="1396318" y="2553404"/>
          <a:ext cx="982995" cy="98299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D5F2A1A-9A24-4E9D-A041-CDDCA4B1EF69}">
      <dsp:nvSpPr>
        <dsp:cNvPr id="0" name=""/>
        <dsp:cNvSpPr/>
      </dsp:nvSpPr>
      <dsp:spPr>
        <a:xfrm rot="10800000">
          <a:off x="1887815" y="3829830"/>
          <a:ext cx="6519251" cy="98299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3474" tIns="106680" rIns="199136" bIns="106680" numCol="1" spcCol="1270" anchor="ctr" anchorCtr="0">
          <a:noAutofit/>
        </a:bodyPr>
        <a:lstStyle/>
        <a:p>
          <a:pPr lvl="0" algn="ctr" defTabSz="1244600" rtl="0">
            <a:lnSpc>
              <a:spcPct val="90000"/>
            </a:lnSpc>
            <a:spcBef>
              <a:spcPct val="0"/>
            </a:spcBef>
            <a:spcAft>
              <a:spcPct val="35000"/>
            </a:spcAft>
          </a:pPr>
          <a:r>
            <a:rPr lang="tr-TR" sz="2800" b="1" kern="1200"/>
            <a:t>Yumurta Tavukçuluğu</a:t>
          </a:r>
          <a:endParaRPr lang="tr-TR" sz="2800" kern="1200"/>
        </a:p>
      </dsp:txBody>
      <dsp:txXfrm rot="10800000">
        <a:off x="2133564" y="3829830"/>
        <a:ext cx="6273502" cy="982995"/>
      </dsp:txXfrm>
    </dsp:sp>
    <dsp:sp modelId="{16DFEA9D-85AE-48EE-8625-32CC0DCD4EAA}">
      <dsp:nvSpPr>
        <dsp:cNvPr id="0" name=""/>
        <dsp:cNvSpPr/>
      </dsp:nvSpPr>
      <dsp:spPr>
        <a:xfrm>
          <a:off x="1412940" y="3829830"/>
          <a:ext cx="982995" cy="98299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09B8D-73FB-4DA6-90C2-D7E91BE3DE8E}">
      <dsp:nvSpPr>
        <dsp:cNvPr id="0" name=""/>
        <dsp:cNvSpPr/>
      </dsp:nvSpPr>
      <dsp:spPr>
        <a:xfrm rot="10800000">
          <a:off x="1754947" y="2207"/>
          <a:ext cx="5376251" cy="1536664"/>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77626" tIns="163830" rIns="305816" bIns="163830" numCol="1" spcCol="1270" anchor="ctr" anchorCtr="0">
          <a:noAutofit/>
        </a:bodyPr>
        <a:lstStyle/>
        <a:p>
          <a:pPr lvl="0" algn="ctr" defTabSz="1911350">
            <a:lnSpc>
              <a:spcPct val="90000"/>
            </a:lnSpc>
            <a:spcBef>
              <a:spcPct val="0"/>
            </a:spcBef>
            <a:spcAft>
              <a:spcPct val="35000"/>
            </a:spcAft>
          </a:pPr>
          <a:r>
            <a:rPr lang="tr-TR" sz="4300" kern="1200" dirty="0" smtClean="0">
              <a:effectLst>
                <a:outerShdw blurRad="38100" dist="38100" dir="2700000" algn="tl">
                  <a:srgbClr val="000000">
                    <a:alpha val="43137"/>
                  </a:srgbClr>
                </a:outerShdw>
              </a:effectLst>
              <a:latin typeface="Constantia" panose="02030602050306030303" pitchFamily="18" charset="0"/>
            </a:rPr>
            <a:t>Zanaatkarlık</a:t>
          </a:r>
          <a:endParaRPr lang="tr-TR" sz="4300" kern="1200" dirty="0">
            <a:effectLst>
              <a:outerShdw blurRad="38100" dist="38100" dir="2700000" algn="tl">
                <a:srgbClr val="000000">
                  <a:alpha val="43137"/>
                </a:srgbClr>
              </a:outerShdw>
            </a:effectLst>
            <a:latin typeface="Constantia" panose="02030602050306030303" pitchFamily="18" charset="0"/>
          </a:endParaRPr>
        </a:p>
      </dsp:txBody>
      <dsp:txXfrm rot="10800000">
        <a:off x="2139113" y="2207"/>
        <a:ext cx="4992085" cy="1536664"/>
      </dsp:txXfrm>
    </dsp:sp>
    <dsp:sp modelId="{7483BB5F-8518-4C62-A928-80D1DEB9A6E2}">
      <dsp:nvSpPr>
        <dsp:cNvPr id="0" name=""/>
        <dsp:cNvSpPr/>
      </dsp:nvSpPr>
      <dsp:spPr>
        <a:xfrm>
          <a:off x="970002" y="2207"/>
          <a:ext cx="1536664" cy="153666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A70B544-2865-4BEE-A0CF-9A96ECFB3840}">
      <dsp:nvSpPr>
        <dsp:cNvPr id="0" name=""/>
        <dsp:cNvSpPr/>
      </dsp:nvSpPr>
      <dsp:spPr>
        <a:xfrm rot="10800000">
          <a:off x="1738334" y="1997577"/>
          <a:ext cx="5376251" cy="1536664"/>
        </a:xfrm>
        <a:prstGeom prst="homePlat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77626" tIns="163830" rIns="305816" bIns="163830" numCol="1" spcCol="1270" anchor="ctr" anchorCtr="0">
          <a:noAutofit/>
        </a:bodyPr>
        <a:lstStyle/>
        <a:p>
          <a:pPr lvl="0" algn="ctr" defTabSz="1911350">
            <a:lnSpc>
              <a:spcPct val="90000"/>
            </a:lnSpc>
            <a:spcBef>
              <a:spcPct val="0"/>
            </a:spcBef>
            <a:spcAft>
              <a:spcPct val="35000"/>
            </a:spcAft>
          </a:pPr>
          <a:r>
            <a:rPr lang="tr-TR" sz="4300" kern="1200" dirty="0" smtClean="0">
              <a:effectLst>
                <a:outerShdw blurRad="38100" dist="38100" dir="2700000" algn="tl">
                  <a:srgbClr val="000000">
                    <a:alpha val="43137"/>
                  </a:srgbClr>
                </a:outerShdw>
              </a:effectLst>
              <a:latin typeface="Constantia" panose="02030602050306030303" pitchFamily="18" charset="0"/>
            </a:rPr>
            <a:t>Katma Değerli Ürünler</a:t>
          </a:r>
          <a:endParaRPr lang="tr-TR" sz="4300" kern="1200" dirty="0">
            <a:effectLst>
              <a:outerShdw blurRad="38100" dist="38100" dir="2700000" algn="tl">
                <a:srgbClr val="000000">
                  <a:alpha val="43137"/>
                </a:srgbClr>
              </a:outerShdw>
            </a:effectLst>
            <a:latin typeface="Constantia" panose="02030602050306030303" pitchFamily="18" charset="0"/>
          </a:endParaRPr>
        </a:p>
      </dsp:txBody>
      <dsp:txXfrm rot="10800000">
        <a:off x="2122500" y="1997577"/>
        <a:ext cx="4992085" cy="1536664"/>
      </dsp:txXfrm>
    </dsp:sp>
    <dsp:sp modelId="{3A03B2D2-8943-4B8F-AF2B-AC2166147303}">
      <dsp:nvSpPr>
        <dsp:cNvPr id="0" name=""/>
        <dsp:cNvSpPr/>
      </dsp:nvSpPr>
      <dsp:spPr>
        <a:xfrm>
          <a:off x="970002" y="1997577"/>
          <a:ext cx="1536664" cy="153666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1F9F-2CDD-4247-83D8-D8B456B42488}">
      <dsp:nvSpPr>
        <dsp:cNvPr id="0" name=""/>
        <dsp:cNvSpPr/>
      </dsp:nvSpPr>
      <dsp:spPr>
        <a:xfrm>
          <a:off x="3488345" y="1528882"/>
          <a:ext cx="66197" cy="6619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ABB25D9-C109-4A51-AC3F-2EDD0A82D68D}">
      <dsp:nvSpPr>
        <dsp:cNvPr id="0" name=""/>
        <dsp:cNvSpPr/>
      </dsp:nvSpPr>
      <dsp:spPr>
        <a:xfrm>
          <a:off x="3430246" y="1622016"/>
          <a:ext cx="66197" cy="66197"/>
        </a:xfrm>
        <a:prstGeom prst="ellipse">
          <a:avLst/>
        </a:prstGeom>
        <a:gradFill rotWithShape="0">
          <a:gsLst>
            <a:gs pos="0">
              <a:schemeClr val="accent4">
                <a:hueOff val="1155077"/>
                <a:satOff val="-5330"/>
                <a:lumOff val="196"/>
                <a:alphaOff val="0"/>
                <a:satMod val="103000"/>
                <a:lumMod val="102000"/>
                <a:tint val="94000"/>
              </a:schemeClr>
            </a:gs>
            <a:gs pos="50000">
              <a:schemeClr val="accent4">
                <a:hueOff val="1155077"/>
                <a:satOff val="-5330"/>
                <a:lumOff val="196"/>
                <a:alphaOff val="0"/>
                <a:satMod val="110000"/>
                <a:lumMod val="100000"/>
                <a:shade val="100000"/>
              </a:schemeClr>
            </a:gs>
            <a:gs pos="100000">
              <a:schemeClr val="accent4">
                <a:hueOff val="1155077"/>
                <a:satOff val="-5330"/>
                <a:lumOff val="196"/>
                <a:alphaOff val="0"/>
                <a:lumMod val="99000"/>
                <a:satMod val="120000"/>
                <a:shade val="78000"/>
              </a:schemeClr>
            </a:gs>
          </a:gsLst>
          <a:lin ang="5400000" scaled="0"/>
        </a:gradFill>
        <a:ln w="6350" cap="flat" cmpd="sng" algn="ctr">
          <a:solidFill>
            <a:schemeClr val="accent4">
              <a:hueOff val="1155077"/>
              <a:satOff val="-5330"/>
              <a:lumOff val="196"/>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03DFCA7-4C0E-4E77-BCB4-38643D5D5EC0}">
      <dsp:nvSpPr>
        <dsp:cNvPr id="0" name=""/>
        <dsp:cNvSpPr/>
      </dsp:nvSpPr>
      <dsp:spPr>
        <a:xfrm>
          <a:off x="3360879" y="1702650"/>
          <a:ext cx="66197" cy="66197"/>
        </a:xfrm>
        <a:prstGeom prst="ellipse">
          <a:avLst/>
        </a:prstGeom>
        <a:gradFill rotWithShape="0">
          <a:gsLst>
            <a:gs pos="0">
              <a:schemeClr val="accent4">
                <a:hueOff val="2310154"/>
                <a:satOff val="-10660"/>
                <a:lumOff val="392"/>
                <a:alphaOff val="0"/>
                <a:satMod val="103000"/>
                <a:lumMod val="102000"/>
                <a:tint val="94000"/>
              </a:schemeClr>
            </a:gs>
            <a:gs pos="50000">
              <a:schemeClr val="accent4">
                <a:hueOff val="2310154"/>
                <a:satOff val="-10660"/>
                <a:lumOff val="392"/>
                <a:alphaOff val="0"/>
                <a:satMod val="110000"/>
                <a:lumMod val="100000"/>
                <a:shade val="100000"/>
              </a:schemeClr>
            </a:gs>
            <a:gs pos="100000">
              <a:schemeClr val="accent4">
                <a:hueOff val="2310154"/>
                <a:satOff val="-10660"/>
                <a:lumOff val="392"/>
                <a:alphaOff val="0"/>
                <a:lumMod val="99000"/>
                <a:satMod val="120000"/>
                <a:shade val="78000"/>
              </a:schemeClr>
            </a:gs>
          </a:gsLst>
          <a:lin ang="5400000" scaled="0"/>
        </a:gradFill>
        <a:ln w="6350" cap="flat" cmpd="sng" algn="ctr">
          <a:solidFill>
            <a:schemeClr val="accent4">
              <a:hueOff val="2310154"/>
              <a:satOff val="-10660"/>
              <a:lumOff val="39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57358CF-3515-420A-913B-41AF1CA7655E}">
      <dsp:nvSpPr>
        <dsp:cNvPr id="0" name=""/>
        <dsp:cNvSpPr/>
      </dsp:nvSpPr>
      <dsp:spPr>
        <a:xfrm>
          <a:off x="3443978" y="591552"/>
          <a:ext cx="66197" cy="66197"/>
        </a:xfrm>
        <a:prstGeom prst="ellipse">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w="6350" cap="flat" cmpd="sng" algn="ctr">
          <a:solidFill>
            <a:schemeClr val="accent4">
              <a:hueOff val="3465231"/>
              <a:satOff val="-15989"/>
              <a:lumOff val="58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06D67C8-8639-4A99-897D-204018552DBC}">
      <dsp:nvSpPr>
        <dsp:cNvPr id="0" name=""/>
        <dsp:cNvSpPr/>
      </dsp:nvSpPr>
      <dsp:spPr>
        <a:xfrm>
          <a:off x="3532359" y="538735"/>
          <a:ext cx="66197" cy="66197"/>
        </a:xfrm>
        <a:prstGeom prst="ellipse">
          <a:avLst/>
        </a:prstGeom>
        <a:gradFill rotWithShape="0">
          <a:gsLst>
            <a:gs pos="0">
              <a:schemeClr val="accent4">
                <a:hueOff val="4620308"/>
                <a:satOff val="-21319"/>
                <a:lumOff val="784"/>
                <a:alphaOff val="0"/>
                <a:satMod val="103000"/>
                <a:lumMod val="102000"/>
                <a:tint val="94000"/>
              </a:schemeClr>
            </a:gs>
            <a:gs pos="50000">
              <a:schemeClr val="accent4">
                <a:hueOff val="4620308"/>
                <a:satOff val="-21319"/>
                <a:lumOff val="784"/>
                <a:alphaOff val="0"/>
                <a:satMod val="110000"/>
                <a:lumMod val="100000"/>
                <a:shade val="100000"/>
              </a:schemeClr>
            </a:gs>
            <a:gs pos="100000">
              <a:schemeClr val="accent4">
                <a:hueOff val="4620308"/>
                <a:satOff val="-21319"/>
                <a:lumOff val="784"/>
                <a:alphaOff val="0"/>
                <a:lumMod val="99000"/>
                <a:satMod val="120000"/>
                <a:shade val="78000"/>
              </a:schemeClr>
            </a:gs>
          </a:gsLst>
          <a:lin ang="5400000" scaled="0"/>
        </a:gradFill>
        <a:ln w="6350" cap="flat" cmpd="sng" algn="ctr">
          <a:solidFill>
            <a:schemeClr val="accent4">
              <a:hueOff val="4620308"/>
              <a:satOff val="-21319"/>
              <a:lumOff val="78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5A4A050-9C3A-4265-8B3B-80F881A9FCD0}">
      <dsp:nvSpPr>
        <dsp:cNvPr id="0" name=""/>
        <dsp:cNvSpPr/>
      </dsp:nvSpPr>
      <dsp:spPr>
        <a:xfrm>
          <a:off x="3620740" y="485918"/>
          <a:ext cx="66197" cy="66197"/>
        </a:xfrm>
        <a:prstGeom prst="ellipse">
          <a:avLst/>
        </a:prstGeom>
        <a:gradFill rotWithShape="0">
          <a:gsLst>
            <a:gs pos="0">
              <a:schemeClr val="accent4">
                <a:hueOff val="5775385"/>
                <a:satOff val="-26649"/>
                <a:lumOff val="981"/>
                <a:alphaOff val="0"/>
                <a:satMod val="103000"/>
                <a:lumMod val="102000"/>
                <a:tint val="94000"/>
              </a:schemeClr>
            </a:gs>
            <a:gs pos="50000">
              <a:schemeClr val="accent4">
                <a:hueOff val="5775385"/>
                <a:satOff val="-26649"/>
                <a:lumOff val="981"/>
                <a:alphaOff val="0"/>
                <a:satMod val="110000"/>
                <a:lumMod val="100000"/>
                <a:shade val="100000"/>
              </a:schemeClr>
            </a:gs>
            <a:gs pos="100000">
              <a:schemeClr val="accent4">
                <a:hueOff val="5775385"/>
                <a:satOff val="-26649"/>
                <a:lumOff val="981"/>
                <a:alphaOff val="0"/>
                <a:lumMod val="99000"/>
                <a:satMod val="120000"/>
                <a:shade val="78000"/>
              </a:schemeClr>
            </a:gs>
          </a:gsLst>
          <a:lin ang="5400000" scaled="0"/>
        </a:gradFill>
        <a:ln w="6350" cap="flat" cmpd="sng" algn="ctr">
          <a:solidFill>
            <a:schemeClr val="accent4">
              <a:hueOff val="5775385"/>
              <a:satOff val="-26649"/>
              <a:lumOff val="98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A2BDF2F-C037-443E-BE6C-CEE406156A7D}">
      <dsp:nvSpPr>
        <dsp:cNvPr id="0" name=""/>
        <dsp:cNvSpPr/>
      </dsp:nvSpPr>
      <dsp:spPr>
        <a:xfrm>
          <a:off x="3709121" y="538735"/>
          <a:ext cx="66197" cy="66197"/>
        </a:xfrm>
        <a:prstGeom prst="ellipse">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w="6350" cap="flat" cmpd="sng" algn="ctr">
          <a:solidFill>
            <a:schemeClr val="accent4">
              <a:hueOff val="6930461"/>
              <a:satOff val="-31979"/>
              <a:lumOff val="117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69ECE44-DAFA-46F5-A96C-59232D8E3184}">
      <dsp:nvSpPr>
        <dsp:cNvPr id="0" name=""/>
        <dsp:cNvSpPr/>
      </dsp:nvSpPr>
      <dsp:spPr>
        <a:xfrm>
          <a:off x="3797853" y="591552"/>
          <a:ext cx="66197" cy="66197"/>
        </a:xfrm>
        <a:prstGeom prst="ellipse">
          <a:avLst/>
        </a:prstGeom>
        <a:gradFill rotWithShape="0">
          <a:gsLst>
            <a:gs pos="0">
              <a:schemeClr val="accent4">
                <a:hueOff val="8085538"/>
                <a:satOff val="-37308"/>
                <a:lumOff val="1373"/>
                <a:alphaOff val="0"/>
                <a:satMod val="103000"/>
                <a:lumMod val="102000"/>
                <a:tint val="94000"/>
              </a:schemeClr>
            </a:gs>
            <a:gs pos="50000">
              <a:schemeClr val="accent4">
                <a:hueOff val="8085538"/>
                <a:satOff val="-37308"/>
                <a:lumOff val="1373"/>
                <a:alphaOff val="0"/>
                <a:satMod val="110000"/>
                <a:lumMod val="100000"/>
                <a:shade val="100000"/>
              </a:schemeClr>
            </a:gs>
            <a:gs pos="100000">
              <a:schemeClr val="accent4">
                <a:hueOff val="8085538"/>
                <a:satOff val="-37308"/>
                <a:lumOff val="1373"/>
                <a:alphaOff val="0"/>
                <a:lumMod val="99000"/>
                <a:satMod val="120000"/>
                <a:shade val="78000"/>
              </a:schemeClr>
            </a:gs>
          </a:gsLst>
          <a:lin ang="5400000" scaled="0"/>
        </a:gradFill>
        <a:ln w="6350" cap="flat" cmpd="sng" algn="ctr">
          <a:solidFill>
            <a:schemeClr val="accent4">
              <a:hueOff val="8085538"/>
              <a:satOff val="-37308"/>
              <a:lumOff val="137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30208BE-88F2-4381-B630-D1EE6AC5809B}">
      <dsp:nvSpPr>
        <dsp:cNvPr id="0" name=""/>
        <dsp:cNvSpPr/>
      </dsp:nvSpPr>
      <dsp:spPr>
        <a:xfrm>
          <a:off x="3620740" y="597362"/>
          <a:ext cx="66197" cy="66197"/>
        </a:xfrm>
        <a:prstGeom prst="ellipse">
          <a:avLst/>
        </a:prstGeom>
        <a:gradFill rotWithShape="0">
          <a:gsLst>
            <a:gs pos="0">
              <a:schemeClr val="accent4">
                <a:hueOff val="9240615"/>
                <a:satOff val="-42638"/>
                <a:lumOff val="1569"/>
                <a:alphaOff val="0"/>
                <a:satMod val="103000"/>
                <a:lumMod val="102000"/>
                <a:tint val="94000"/>
              </a:schemeClr>
            </a:gs>
            <a:gs pos="50000">
              <a:schemeClr val="accent4">
                <a:hueOff val="9240615"/>
                <a:satOff val="-42638"/>
                <a:lumOff val="1569"/>
                <a:alphaOff val="0"/>
                <a:satMod val="110000"/>
                <a:lumMod val="100000"/>
                <a:shade val="100000"/>
              </a:schemeClr>
            </a:gs>
            <a:gs pos="100000">
              <a:schemeClr val="accent4">
                <a:hueOff val="9240615"/>
                <a:satOff val="-42638"/>
                <a:lumOff val="1569"/>
                <a:alphaOff val="0"/>
                <a:lumMod val="99000"/>
                <a:satMod val="120000"/>
                <a:shade val="78000"/>
              </a:schemeClr>
            </a:gs>
          </a:gsLst>
          <a:lin ang="5400000" scaled="0"/>
        </a:gradFill>
        <a:ln w="6350" cap="flat" cmpd="sng" algn="ctr">
          <a:solidFill>
            <a:schemeClr val="accent4">
              <a:hueOff val="9240615"/>
              <a:satOff val="-42638"/>
              <a:lumOff val="156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CCE0778-C348-4406-8C89-47784FE0B11D}">
      <dsp:nvSpPr>
        <dsp:cNvPr id="0" name=""/>
        <dsp:cNvSpPr/>
      </dsp:nvSpPr>
      <dsp:spPr>
        <a:xfrm>
          <a:off x="3620740" y="708806"/>
          <a:ext cx="66197" cy="66197"/>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839CCB3-20E2-4568-9076-703AC1B2DA63}">
      <dsp:nvSpPr>
        <dsp:cNvPr id="0" name=""/>
        <dsp:cNvSpPr/>
      </dsp:nvSpPr>
      <dsp:spPr>
        <a:xfrm>
          <a:off x="3080948" y="1959518"/>
          <a:ext cx="1430994" cy="38380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2894" tIns="60960" rIns="60960" bIns="60960" numCol="1" spcCol="1270" anchor="ctr" anchorCtr="0">
          <a:noAutofit/>
        </a:bodyPr>
        <a:lstStyle/>
        <a:p>
          <a:pPr lvl="0" algn="l" defTabSz="711200">
            <a:lnSpc>
              <a:spcPct val="90000"/>
            </a:lnSpc>
            <a:spcBef>
              <a:spcPct val="0"/>
            </a:spcBef>
            <a:spcAft>
              <a:spcPct val="35000"/>
            </a:spcAft>
          </a:pPr>
          <a:r>
            <a:rPr lang="tr-TR" sz="1600" kern="1200" dirty="0" smtClean="0">
              <a:effectLst>
                <a:outerShdw blurRad="38100" dist="38100" dir="2700000" algn="tl">
                  <a:srgbClr val="000000">
                    <a:alpha val="43137"/>
                  </a:srgbClr>
                </a:outerShdw>
              </a:effectLst>
            </a:rPr>
            <a:t>Et İşleme</a:t>
          </a:r>
          <a:endParaRPr lang="tr-TR" sz="1600" kern="1200" dirty="0">
            <a:effectLst>
              <a:outerShdw blurRad="38100" dist="38100" dir="2700000" algn="tl">
                <a:srgbClr val="000000">
                  <a:alpha val="43137"/>
                </a:srgbClr>
              </a:outerShdw>
            </a:effectLst>
          </a:endParaRPr>
        </a:p>
      </dsp:txBody>
      <dsp:txXfrm>
        <a:off x="3099684" y="1978254"/>
        <a:ext cx="1393522" cy="346333"/>
      </dsp:txXfrm>
    </dsp:sp>
    <dsp:sp modelId="{2F99F12D-D41D-4269-BA0B-2A2FE1B3E123}">
      <dsp:nvSpPr>
        <dsp:cNvPr id="0" name=""/>
        <dsp:cNvSpPr/>
      </dsp:nvSpPr>
      <dsp:spPr>
        <a:xfrm>
          <a:off x="4511942" y="1959518"/>
          <a:ext cx="1396487" cy="38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22860" bIns="22860" numCol="1" spcCol="1270" anchor="ctr" anchorCtr="0">
          <a:noAutofit/>
        </a:bodyPr>
        <a:lstStyle/>
        <a:p>
          <a:pPr lvl="0" algn="l" defTabSz="400050">
            <a:lnSpc>
              <a:spcPct val="90000"/>
            </a:lnSpc>
            <a:spcBef>
              <a:spcPct val="0"/>
            </a:spcBef>
            <a:spcAft>
              <a:spcPct val="35000"/>
            </a:spcAft>
          </a:pPr>
          <a:r>
            <a:rPr lang="tr-TR" sz="900" kern="1200" dirty="0" smtClean="0"/>
            <a:t>Kapasite en fazla </a:t>
          </a:r>
        </a:p>
        <a:p>
          <a:pPr lvl="0" algn="l" defTabSz="400050">
            <a:lnSpc>
              <a:spcPct val="90000"/>
            </a:lnSpc>
            <a:spcBef>
              <a:spcPct val="0"/>
            </a:spcBef>
            <a:spcAft>
              <a:spcPct val="35000"/>
            </a:spcAft>
          </a:pPr>
          <a:r>
            <a:rPr lang="tr-TR" sz="1100" b="1" kern="1200" dirty="0" smtClean="0">
              <a:solidFill>
                <a:srgbClr val="FFC000"/>
              </a:solidFill>
              <a:effectLst>
                <a:outerShdw blurRad="38100" dist="38100" dir="2700000" algn="tl">
                  <a:srgbClr val="000000">
                    <a:alpha val="43137"/>
                  </a:srgbClr>
                </a:outerShdw>
              </a:effectLst>
            </a:rPr>
            <a:t>0,5 ton/gün</a:t>
          </a:r>
          <a:endParaRPr lang="tr-TR" sz="1100" b="1" kern="1200" dirty="0">
            <a:solidFill>
              <a:srgbClr val="FFC000"/>
            </a:solidFill>
            <a:effectLst>
              <a:outerShdw blurRad="38100" dist="38100" dir="2700000" algn="tl">
                <a:srgbClr val="000000">
                  <a:alpha val="43137"/>
                </a:srgbClr>
              </a:outerShdw>
            </a:effectLst>
          </a:endParaRPr>
        </a:p>
      </dsp:txBody>
      <dsp:txXfrm>
        <a:off x="4511942" y="1959518"/>
        <a:ext cx="1396487" cy="383805"/>
      </dsp:txXfrm>
    </dsp:sp>
    <dsp:sp modelId="{6530A932-0E10-415B-9458-946F1F1CBC03}">
      <dsp:nvSpPr>
        <dsp:cNvPr id="0" name=""/>
        <dsp:cNvSpPr/>
      </dsp:nvSpPr>
      <dsp:spPr>
        <a:xfrm>
          <a:off x="2684115" y="1568847"/>
          <a:ext cx="663384" cy="66338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93BC83-7AFF-4FA1-90B2-A2C2617F434A}">
      <dsp:nvSpPr>
        <dsp:cNvPr id="0" name=""/>
        <dsp:cNvSpPr/>
      </dsp:nvSpPr>
      <dsp:spPr>
        <a:xfrm>
          <a:off x="3685881" y="1208809"/>
          <a:ext cx="1430994" cy="383805"/>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2894" tIns="60960" rIns="60960" bIns="60960" numCol="1" spcCol="1270" anchor="ctr" anchorCtr="0">
          <a:noAutofit/>
        </a:bodyPr>
        <a:lstStyle/>
        <a:p>
          <a:pPr lvl="0" algn="l" defTabSz="711200">
            <a:lnSpc>
              <a:spcPct val="90000"/>
            </a:lnSpc>
            <a:spcBef>
              <a:spcPct val="0"/>
            </a:spcBef>
            <a:spcAft>
              <a:spcPct val="35000"/>
            </a:spcAft>
          </a:pPr>
          <a:r>
            <a:rPr lang="tr-TR" sz="1600" kern="1200" dirty="0" smtClean="0">
              <a:effectLst>
                <a:outerShdw blurRad="38100" dist="38100" dir="2700000" algn="tl">
                  <a:srgbClr val="000000">
                    <a:alpha val="43137"/>
                  </a:srgbClr>
                </a:outerShdw>
              </a:effectLst>
            </a:rPr>
            <a:t>Süt İşleme</a:t>
          </a:r>
          <a:endParaRPr lang="tr-TR" sz="1600" kern="1200" dirty="0">
            <a:effectLst>
              <a:outerShdw blurRad="38100" dist="38100" dir="2700000" algn="tl">
                <a:srgbClr val="000000">
                  <a:alpha val="43137"/>
                </a:srgbClr>
              </a:outerShdw>
            </a:effectLst>
          </a:endParaRPr>
        </a:p>
      </dsp:txBody>
      <dsp:txXfrm>
        <a:off x="3704617" y="1227545"/>
        <a:ext cx="1393522" cy="346333"/>
      </dsp:txXfrm>
    </dsp:sp>
    <dsp:sp modelId="{B77A19FF-96CD-4C87-8910-ABD1A0C6EBBD}">
      <dsp:nvSpPr>
        <dsp:cNvPr id="0" name=""/>
        <dsp:cNvSpPr/>
      </dsp:nvSpPr>
      <dsp:spPr>
        <a:xfrm>
          <a:off x="5084097" y="1208809"/>
          <a:ext cx="1458976" cy="38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22860" bIns="22860" numCol="1" spcCol="1270" anchor="ctr" anchorCtr="0">
          <a:noAutofit/>
        </a:bodyPr>
        <a:lstStyle/>
        <a:p>
          <a:pPr lvl="0" algn="l" defTabSz="400050">
            <a:lnSpc>
              <a:spcPct val="90000"/>
            </a:lnSpc>
            <a:spcBef>
              <a:spcPct val="0"/>
            </a:spcBef>
            <a:spcAft>
              <a:spcPct val="35000"/>
            </a:spcAft>
          </a:pPr>
          <a:r>
            <a:rPr lang="tr-TR" sz="900" kern="1200" dirty="0" smtClean="0"/>
            <a:t>Kapasite en fazla </a:t>
          </a:r>
        </a:p>
        <a:p>
          <a:pPr lvl="0" algn="l" defTabSz="400050">
            <a:lnSpc>
              <a:spcPct val="90000"/>
            </a:lnSpc>
            <a:spcBef>
              <a:spcPct val="0"/>
            </a:spcBef>
            <a:spcAft>
              <a:spcPct val="35000"/>
            </a:spcAft>
          </a:pPr>
          <a:r>
            <a:rPr lang="tr-TR" sz="1200" b="1" kern="1200" dirty="0" smtClean="0">
              <a:solidFill>
                <a:srgbClr val="0070C0"/>
              </a:solidFill>
              <a:effectLst>
                <a:outerShdw blurRad="38100" dist="38100" dir="2700000" algn="tl">
                  <a:srgbClr val="000000">
                    <a:alpha val="43137"/>
                  </a:srgbClr>
                </a:outerShdw>
              </a:effectLst>
            </a:rPr>
            <a:t>10 ton/gün</a:t>
          </a:r>
          <a:endParaRPr lang="tr-TR" sz="900" b="1" kern="1200" dirty="0">
            <a:solidFill>
              <a:srgbClr val="0070C0"/>
            </a:solidFill>
            <a:effectLst>
              <a:outerShdw blurRad="38100" dist="38100" dir="2700000" algn="tl">
                <a:srgbClr val="000000">
                  <a:alpha val="43137"/>
                </a:srgbClr>
              </a:outerShdw>
            </a:effectLst>
          </a:endParaRPr>
        </a:p>
      </dsp:txBody>
      <dsp:txXfrm>
        <a:off x="5084097" y="1208809"/>
        <a:ext cx="1458976" cy="383805"/>
      </dsp:txXfrm>
    </dsp:sp>
    <dsp:sp modelId="{8CBB06E0-E921-48FF-91A5-C5736BB690AA}">
      <dsp:nvSpPr>
        <dsp:cNvPr id="0" name=""/>
        <dsp:cNvSpPr/>
      </dsp:nvSpPr>
      <dsp:spPr>
        <a:xfrm>
          <a:off x="3289048" y="818138"/>
          <a:ext cx="663384" cy="66338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0" r="-5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09B8D-73FB-4DA6-90C2-D7E91BE3DE8E}">
      <dsp:nvSpPr>
        <dsp:cNvPr id="0" name=""/>
        <dsp:cNvSpPr/>
      </dsp:nvSpPr>
      <dsp:spPr>
        <a:xfrm rot="10800000">
          <a:off x="2089504" y="778377"/>
          <a:ext cx="4176809" cy="102188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2387" tIns="144780" rIns="270256" bIns="144780" numCol="1" spcCol="1270" anchor="ctr" anchorCtr="0">
          <a:noAutofit/>
        </a:bodyPr>
        <a:lstStyle/>
        <a:p>
          <a:pPr lvl="0" algn="ctr" defTabSz="1689100">
            <a:lnSpc>
              <a:spcPct val="90000"/>
            </a:lnSpc>
            <a:spcBef>
              <a:spcPct val="0"/>
            </a:spcBef>
            <a:spcAft>
              <a:spcPct val="35000"/>
            </a:spcAft>
          </a:pPr>
          <a:r>
            <a:rPr lang="tr-TR" sz="3800" kern="1200" dirty="0" smtClean="0">
              <a:effectLst>
                <a:outerShdw blurRad="38100" dist="38100" dir="2700000" algn="tl">
                  <a:srgbClr val="000000">
                    <a:alpha val="43137"/>
                  </a:srgbClr>
                </a:outerShdw>
              </a:effectLst>
              <a:latin typeface="Constantia" panose="02030602050306030303" pitchFamily="18" charset="0"/>
            </a:rPr>
            <a:t>Zanaatkarlık</a:t>
          </a:r>
          <a:endParaRPr lang="tr-TR" sz="3800" kern="1200" dirty="0">
            <a:effectLst>
              <a:outerShdw blurRad="38100" dist="38100" dir="2700000" algn="tl">
                <a:srgbClr val="000000">
                  <a:alpha val="43137"/>
                </a:srgbClr>
              </a:outerShdw>
            </a:effectLst>
            <a:latin typeface="Constantia" panose="02030602050306030303" pitchFamily="18" charset="0"/>
          </a:endParaRPr>
        </a:p>
      </dsp:txBody>
      <dsp:txXfrm rot="10800000">
        <a:off x="2344975" y="778377"/>
        <a:ext cx="3921338" cy="1021886"/>
      </dsp:txXfrm>
    </dsp:sp>
    <dsp:sp modelId="{7483BB5F-8518-4C62-A928-80D1DEB9A6E2}">
      <dsp:nvSpPr>
        <dsp:cNvPr id="0" name=""/>
        <dsp:cNvSpPr/>
      </dsp:nvSpPr>
      <dsp:spPr>
        <a:xfrm>
          <a:off x="913101" y="819621"/>
          <a:ext cx="1319744" cy="98246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809AA-97B6-4FEB-8C5D-D45990DFB7E8}">
      <dsp:nvSpPr>
        <dsp:cNvPr id="0" name=""/>
        <dsp:cNvSpPr/>
      </dsp:nvSpPr>
      <dsp:spPr>
        <a:xfrm rot="10800000">
          <a:off x="1601478" y="1246"/>
          <a:ext cx="5403888" cy="1437813"/>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4036" tIns="152400" rIns="284480" bIns="152400" numCol="1" spcCol="1270" anchor="ctr" anchorCtr="0">
          <a:noAutofit/>
        </a:bodyPr>
        <a:lstStyle/>
        <a:p>
          <a:pPr lvl="0" algn="ctr" defTabSz="1778000">
            <a:lnSpc>
              <a:spcPct val="90000"/>
            </a:lnSpc>
            <a:spcBef>
              <a:spcPct val="0"/>
            </a:spcBef>
            <a:spcAft>
              <a:spcPct val="35000"/>
            </a:spcAft>
          </a:pPr>
          <a:r>
            <a:rPr lang="tr-TR" sz="4000" kern="1200" dirty="0" smtClean="0">
              <a:effectLst>
                <a:outerShdw blurRad="38100" dist="38100" dir="2700000" algn="tl">
                  <a:srgbClr val="000000">
                    <a:alpha val="43137"/>
                  </a:srgbClr>
                </a:outerShdw>
              </a:effectLst>
              <a:latin typeface="Constantia" panose="02030602050306030303" pitchFamily="18" charset="0"/>
            </a:rPr>
            <a:t>Konaklama Tesisleri</a:t>
          </a:r>
          <a:endParaRPr lang="tr-TR" sz="4000" kern="1200" dirty="0">
            <a:effectLst>
              <a:outerShdw blurRad="38100" dist="38100" dir="2700000" algn="tl">
                <a:srgbClr val="000000">
                  <a:alpha val="43137"/>
                </a:srgbClr>
              </a:outerShdw>
            </a:effectLst>
            <a:latin typeface="Constantia" panose="02030602050306030303" pitchFamily="18" charset="0"/>
          </a:endParaRPr>
        </a:p>
      </dsp:txBody>
      <dsp:txXfrm rot="10800000">
        <a:off x="1960931" y="1246"/>
        <a:ext cx="5044435" cy="1437813"/>
      </dsp:txXfrm>
    </dsp:sp>
    <dsp:sp modelId="{CD5DF214-8C69-471F-BCCC-9B424B16534D}">
      <dsp:nvSpPr>
        <dsp:cNvPr id="0" name=""/>
        <dsp:cNvSpPr/>
      </dsp:nvSpPr>
      <dsp:spPr>
        <a:xfrm>
          <a:off x="971159" y="1246"/>
          <a:ext cx="1437813" cy="143781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D6AA04E-A65C-47C0-9353-76EC69D159FB}">
      <dsp:nvSpPr>
        <dsp:cNvPr id="0" name=""/>
        <dsp:cNvSpPr/>
      </dsp:nvSpPr>
      <dsp:spPr>
        <a:xfrm rot="10800000">
          <a:off x="1705267" y="1868258"/>
          <a:ext cx="5343084" cy="1437813"/>
        </a:xfrm>
        <a:prstGeom prst="homePlat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4036" tIns="152400" rIns="284480" bIns="152400" numCol="1" spcCol="1270" anchor="ctr" anchorCtr="0">
          <a:noAutofit/>
        </a:bodyPr>
        <a:lstStyle/>
        <a:p>
          <a:pPr lvl="0" algn="ctr" defTabSz="1778000">
            <a:lnSpc>
              <a:spcPct val="90000"/>
            </a:lnSpc>
            <a:spcBef>
              <a:spcPct val="0"/>
            </a:spcBef>
            <a:spcAft>
              <a:spcPct val="35000"/>
            </a:spcAft>
          </a:pPr>
          <a:r>
            <a:rPr lang="tr-TR" sz="4000" kern="1200" dirty="0" smtClean="0">
              <a:effectLst>
                <a:outerShdw blurRad="38100" dist="38100" dir="2700000" algn="tl">
                  <a:srgbClr val="000000">
                    <a:alpha val="43137"/>
                  </a:srgbClr>
                </a:outerShdw>
              </a:effectLst>
              <a:latin typeface="Constantia" panose="02030602050306030303" pitchFamily="18" charset="0"/>
            </a:rPr>
            <a:t>Yeme İçme Tesisleri</a:t>
          </a:r>
          <a:endParaRPr lang="tr-TR" sz="4000" kern="1200" dirty="0">
            <a:effectLst>
              <a:outerShdw blurRad="38100" dist="38100" dir="2700000" algn="tl">
                <a:srgbClr val="000000">
                  <a:alpha val="43137"/>
                </a:srgbClr>
              </a:outerShdw>
            </a:effectLst>
            <a:latin typeface="Constantia" panose="02030602050306030303" pitchFamily="18" charset="0"/>
          </a:endParaRPr>
        </a:p>
      </dsp:txBody>
      <dsp:txXfrm rot="10800000">
        <a:off x="2064720" y="1868258"/>
        <a:ext cx="4983631" cy="1437813"/>
      </dsp:txXfrm>
    </dsp:sp>
    <dsp:sp modelId="{AF572B83-9E96-4708-80E0-70E0214078D7}">
      <dsp:nvSpPr>
        <dsp:cNvPr id="0" name=""/>
        <dsp:cNvSpPr/>
      </dsp:nvSpPr>
      <dsp:spPr>
        <a:xfrm>
          <a:off x="986361" y="1868258"/>
          <a:ext cx="1437813" cy="143781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200E9D3-86CD-4AA7-A567-59BF466EA2D7}">
      <dsp:nvSpPr>
        <dsp:cNvPr id="0" name=""/>
        <dsp:cNvSpPr/>
      </dsp:nvSpPr>
      <dsp:spPr>
        <a:xfrm rot="10800000">
          <a:off x="1705267" y="3735269"/>
          <a:ext cx="5343084" cy="1437813"/>
        </a:xfrm>
        <a:prstGeom prst="homePlat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4036" tIns="152400" rIns="284480" bIns="152400" numCol="1" spcCol="1270" anchor="ctr" anchorCtr="0">
          <a:noAutofit/>
        </a:bodyPr>
        <a:lstStyle/>
        <a:p>
          <a:pPr lvl="0" algn="ctr" defTabSz="1778000">
            <a:lnSpc>
              <a:spcPct val="90000"/>
            </a:lnSpc>
            <a:spcBef>
              <a:spcPct val="0"/>
            </a:spcBef>
            <a:spcAft>
              <a:spcPct val="35000"/>
            </a:spcAft>
          </a:pPr>
          <a:r>
            <a:rPr lang="tr-TR" sz="4000" kern="1200" dirty="0" smtClean="0">
              <a:effectLst>
                <a:outerShdw blurRad="38100" dist="38100" dir="2700000" algn="tl">
                  <a:srgbClr val="000000">
                    <a:alpha val="43137"/>
                  </a:srgbClr>
                </a:outerShdw>
              </a:effectLst>
              <a:latin typeface="Constantia" panose="02030602050306030303" pitchFamily="18" charset="0"/>
            </a:rPr>
            <a:t>Rekreasyon Tesisleri </a:t>
          </a:r>
          <a:endParaRPr lang="tr-TR" sz="4000" kern="1200" dirty="0">
            <a:effectLst>
              <a:outerShdw blurRad="38100" dist="38100" dir="2700000" algn="tl">
                <a:srgbClr val="000000">
                  <a:alpha val="43137"/>
                </a:srgbClr>
              </a:outerShdw>
            </a:effectLst>
            <a:latin typeface="Constantia" panose="02030602050306030303" pitchFamily="18" charset="0"/>
          </a:endParaRPr>
        </a:p>
      </dsp:txBody>
      <dsp:txXfrm rot="10800000">
        <a:off x="2064720" y="3735269"/>
        <a:ext cx="4983631" cy="1437813"/>
      </dsp:txXfrm>
    </dsp:sp>
    <dsp:sp modelId="{13C6C94C-0FD8-471A-B9A5-5DD4DE17123A}">
      <dsp:nvSpPr>
        <dsp:cNvPr id="0" name=""/>
        <dsp:cNvSpPr/>
      </dsp:nvSpPr>
      <dsp:spPr>
        <a:xfrm>
          <a:off x="986361" y="3735269"/>
          <a:ext cx="1437813" cy="143781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FB5A9-79EA-44B1-9479-C94967398C8F}">
      <dsp:nvSpPr>
        <dsp:cNvPr id="0" name=""/>
        <dsp:cNvSpPr/>
      </dsp:nvSpPr>
      <dsp:spPr>
        <a:xfrm rot="10800000">
          <a:off x="1600614" y="1841"/>
          <a:ext cx="5208877" cy="115441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9065" tIns="167640" rIns="312928" bIns="167640" numCol="1" spcCol="1270" anchor="ctr" anchorCtr="0">
          <a:noAutofit/>
        </a:bodyPr>
        <a:lstStyle/>
        <a:p>
          <a:pPr lvl="0" algn="ctr" defTabSz="1955800">
            <a:lnSpc>
              <a:spcPct val="90000"/>
            </a:lnSpc>
            <a:spcBef>
              <a:spcPct val="0"/>
            </a:spcBef>
            <a:spcAft>
              <a:spcPct val="35000"/>
            </a:spcAft>
          </a:pPr>
          <a:r>
            <a:rPr lang="tr-TR" sz="4400" kern="1200" dirty="0" smtClean="0">
              <a:effectLst>
                <a:outerShdw blurRad="38100" dist="38100" dir="2700000" algn="tl">
                  <a:srgbClr val="000000">
                    <a:alpha val="43137"/>
                  </a:srgbClr>
                </a:outerShdw>
              </a:effectLst>
              <a:latin typeface="Constantia" panose="02030602050306030303" pitchFamily="18" charset="0"/>
            </a:rPr>
            <a:t>Kültür Balıkçılığı</a:t>
          </a:r>
          <a:endParaRPr lang="tr-TR" sz="4400" kern="1200" dirty="0">
            <a:effectLst>
              <a:outerShdw blurRad="38100" dist="38100" dir="2700000" algn="tl">
                <a:srgbClr val="000000">
                  <a:alpha val="43137"/>
                </a:srgbClr>
              </a:outerShdw>
            </a:effectLst>
            <a:latin typeface="Constantia" panose="02030602050306030303" pitchFamily="18" charset="0"/>
          </a:endParaRPr>
        </a:p>
      </dsp:txBody>
      <dsp:txXfrm rot="10800000">
        <a:off x="1889218" y="1841"/>
        <a:ext cx="4920273" cy="1154415"/>
      </dsp:txXfrm>
    </dsp:sp>
    <dsp:sp modelId="{0E488015-E025-4E82-8190-7D67C76E4583}">
      <dsp:nvSpPr>
        <dsp:cNvPr id="0" name=""/>
        <dsp:cNvSpPr/>
      </dsp:nvSpPr>
      <dsp:spPr>
        <a:xfrm>
          <a:off x="1023406" y="1841"/>
          <a:ext cx="1154415" cy="115441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D9318C0-BB9F-483C-ADEA-F213B5DEE497}">
      <dsp:nvSpPr>
        <dsp:cNvPr id="0" name=""/>
        <dsp:cNvSpPr/>
      </dsp:nvSpPr>
      <dsp:spPr>
        <a:xfrm rot="10800000">
          <a:off x="1592332" y="1500858"/>
          <a:ext cx="5208877" cy="115441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9065" tIns="167640" rIns="312928" bIns="167640" numCol="1" spcCol="1270" anchor="ctr" anchorCtr="0">
          <a:noAutofit/>
        </a:bodyPr>
        <a:lstStyle/>
        <a:p>
          <a:pPr lvl="0" algn="ctr" defTabSz="1955800">
            <a:lnSpc>
              <a:spcPct val="90000"/>
            </a:lnSpc>
            <a:spcBef>
              <a:spcPct val="0"/>
            </a:spcBef>
            <a:spcAft>
              <a:spcPct val="35000"/>
            </a:spcAft>
          </a:pPr>
          <a:r>
            <a:rPr lang="tr-TR" sz="4400" kern="1200" dirty="0" smtClean="0">
              <a:effectLst>
                <a:outerShdw blurRad="38100" dist="38100" dir="2700000" algn="tl">
                  <a:srgbClr val="000000">
                    <a:alpha val="43137"/>
                  </a:srgbClr>
                </a:outerShdw>
              </a:effectLst>
              <a:latin typeface="Constantia" panose="02030602050306030303" pitchFamily="18" charset="0"/>
            </a:rPr>
            <a:t>Restoran</a:t>
          </a:r>
          <a:endParaRPr lang="tr-TR" sz="4400" kern="1200" dirty="0">
            <a:effectLst>
              <a:outerShdw blurRad="38100" dist="38100" dir="2700000" algn="tl">
                <a:srgbClr val="000000">
                  <a:alpha val="43137"/>
                </a:srgbClr>
              </a:outerShdw>
            </a:effectLst>
            <a:latin typeface="Constantia" panose="02030602050306030303" pitchFamily="18" charset="0"/>
          </a:endParaRPr>
        </a:p>
      </dsp:txBody>
      <dsp:txXfrm rot="10800000">
        <a:off x="1880936" y="1500858"/>
        <a:ext cx="4920273" cy="1154415"/>
      </dsp:txXfrm>
    </dsp:sp>
    <dsp:sp modelId="{85D305C5-8AC1-4FAE-80CD-9DB19A6B0167}">
      <dsp:nvSpPr>
        <dsp:cNvPr id="0" name=""/>
        <dsp:cNvSpPr/>
      </dsp:nvSpPr>
      <dsp:spPr>
        <a:xfrm>
          <a:off x="1023406" y="1500858"/>
          <a:ext cx="1154415" cy="115441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6F78461-8F0B-4BA5-884E-EA2F9E0AE6E6}">
      <dsp:nvSpPr>
        <dsp:cNvPr id="0" name=""/>
        <dsp:cNvSpPr/>
      </dsp:nvSpPr>
      <dsp:spPr>
        <a:xfrm rot="10800000">
          <a:off x="1600614" y="2999875"/>
          <a:ext cx="5208877" cy="115441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9065" tIns="167640" rIns="312928" bIns="167640" numCol="1" spcCol="1270" anchor="ctr" anchorCtr="0">
          <a:noAutofit/>
        </a:bodyPr>
        <a:lstStyle/>
        <a:p>
          <a:pPr lvl="0" algn="ctr" defTabSz="1955800">
            <a:lnSpc>
              <a:spcPct val="90000"/>
            </a:lnSpc>
            <a:spcBef>
              <a:spcPct val="0"/>
            </a:spcBef>
            <a:spcAft>
              <a:spcPct val="35000"/>
            </a:spcAft>
          </a:pPr>
          <a:r>
            <a:rPr lang="tr-TR" sz="4400" kern="1200" dirty="0" smtClean="0">
              <a:effectLst>
                <a:outerShdw blurRad="38100" dist="38100" dir="2700000" algn="tl">
                  <a:srgbClr val="000000">
                    <a:alpha val="43137"/>
                  </a:srgbClr>
                </a:outerShdw>
              </a:effectLst>
              <a:latin typeface="Constantia" panose="02030602050306030303" pitchFamily="18" charset="0"/>
            </a:rPr>
            <a:t>Satış Noktası</a:t>
          </a:r>
          <a:endParaRPr lang="tr-TR" sz="4400" kern="1200" dirty="0">
            <a:effectLst>
              <a:outerShdw blurRad="38100" dist="38100" dir="2700000" algn="tl">
                <a:srgbClr val="000000">
                  <a:alpha val="43137"/>
                </a:srgbClr>
              </a:outerShdw>
            </a:effectLst>
            <a:latin typeface="Constantia" panose="02030602050306030303" pitchFamily="18" charset="0"/>
          </a:endParaRPr>
        </a:p>
      </dsp:txBody>
      <dsp:txXfrm rot="10800000">
        <a:off x="1889218" y="2999875"/>
        <a:ext cx="4920273" cy="1154415"/>
      </dsp:txXfrm>
    </dsp:sp>
    <dsp:sp modelId="{EC81B7FE-8956-4BA7-851D-A601ED47076E}">
      <dsp:nvSpPr>
        <dsp:cNvPr id="0" name=""/>
        <dsp:cNvSpPr/>
      </dsp:nvSpPr>
      <dsp:spPr>
        <a:xfrm>
          <a:off x="1023406" y="2999875"/>
          <a:ext cx="1154415" cy="115441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4A63A-5DF4-4A3E-87CC-82A22F3B0BA2}">
      <dsp:nvSpPr>
        <dsp:cNvPr id="0" name=""/>
        <dsp:cNvSpPr/>
      </dsp:nvSpPr>
      <dsp:spPr>
        <a:xfrm>
          <a:off x="0" y="712009"/>
          <a:ext cx="8735176" cy="962760"/>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EF2C70A-8DAC-4E67-AC80-BFE3B18B2BAA}">
      <dsp:nvSpPr>
        <dsp:cNvPr id="0" name=""/>
        <dsp:cNvSpPr/>
      </dsp:nvSpPr>
      <dsp:spPr>
        <a:xfrm>
          <a:off x="114401" y="0"/>
          <a:ext cx="966941" cy="96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ctr" defTabSz="444500">
            <a:lnSpc>
              <a:spcPct val="90000"/>
            </a:lnSpc>
            <a:spcBef>
              <a:spcPct val="0"/>
            </a:spcBef>
            <a:spcAft>
              <a:spcPct val="35000"/>
            </a:spcAft>
          </a:pPr>
          <a:r>
            <a:rPr lang="tr-TR" sz="1000" b="1" kern="1200" dirty="0">
              <a:latin typeface="Arial" panose="020B0604020202020204" pitchFamily="34" charset="0"/>
              <a:cs typeface="Arial" panose="020B0604020202020204" pitchFamily="34" charset="0"/>
            </a:rPr>
            <a:t>BAŞVURU ÇAĞRI İLANI</a:t>
          </a:r>
        </a:p>
      </dsp:txBody>
      <dsp:txXfrm>
        <a:off x="114401" y="0"/>
        <a:ext cx="966941" cy="962760"/>
      </dsp:txXfrm>
    </dsp:sp>
    <dsp:sp modelId="{9F8E9FEC-9067-48F1-8673-2014EAFFDF0E}">
      <dsp:nvSpPr>
        <dsp:cNvPr id="0" name=""/>
        <dsp:cNvSpPr/>
      </dsp:nvSpPr>
      <dsp:spPr>
        <a:xfrm>
          <a:off x="485351" y="1083105"/>
          <a:ext cx="240690" cy="24069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3778E70-9B20-4193-8F83-7A847624F4DE}">
      <dsp:nvSpPr>
        <dsp:cNvPr id="0" name=""/>
        <dsp:cNvSpPr/>
      </dsp:nvSpPr>
      <dsp:spPr>
        <a:xfrm>
          <a:off x="1103259" y="1444139"/>
          <a:ext cx="1311860" cy="96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tr-TR" sz="1000" b="1" kern="1200" dirty="0">
              <a:latin typeface="Arial" panose="020B0604020202020204" pitchFamily="34" charset="0"/>
              <a:cs typeface="Arial" panose="020B0604020202020204" pitchFamily="34" charset="0"/>
            </a:rPr>
            <a:t>İLLERE BAŞVURU</a:t>
          </a:r>
        </a:p>
      </dsp:txBody>
      <dsp:txXfrm>
        <a:off x="1103259" y="1444139"/>
        <a:ext cx="1311860" cy="962760"/>
      </dsp:txXfrm>
    </dsp:sp>
    <dsp:sp modelId="{57A8172B-87E6-4616-9473-8B4AE82EF0A7}">
      <dsp:nvSpPr>
        <dsp:cNvPr id="0" name=""/>
        <dsp:cNvSpPr/>
      </dsp:nvSpPr>
      <dsp:spPr>
        <a:xfrm>
          <a:off x="1629119" y="1083105"/>
          <a:ext cx="240690" cy="240690"/>
        </a:xfrm>
        <a:prstGeom prst="ellipse">
          <a:avLst/>
        </a:prstGeom>
        <a:gradFill rotWithShape="0">
          <a:gsLst>
            <a:gs pos="0">
              <a:schemeClr val="accent4">
                <a:hueOff val="1485099"/>
                <a:satOff val="-6853"/>
                <a:lumOff val="252"/>
                <a:alphaOff val="0"/>
                <a:satMod val="103000"/>
                <a:lumMod val="102000"/>
                <a:tint val="94000"/>
              </a:schemeClr>
            </a:gs>
            <a:gs pos="50000">
              <a:schemeClr val="accent4">
                <a:hueOff val="1485099"/>
                <a:satOff val="-6853"/>
                <a:lumOff val="252"/>
                <a:alphaOff val="0"/>
                <a:satMod val="110000"/>
                <a:lumMod val="100000"/>
                <a:shade val="100000"/>
              </a:schemeClr>
            </a:gs>
            <a:gs pos="100000">
              <a:schemeClr val="accent4">
                <a:hueOff val="1485099"/>
                <a:satOff val="-6853"/>
                <a:lumOff val="2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320A2A0-2D6C-4E42-8D23-B126CE979625}">
      <dsp:nvSpPr>
        <dsp:cNvPr id="0" name=""/>
        <dsp:cNvSpPr/>
      </dsp:nvSpPr>
      <dsp:spPr>
        <a:xfrm>
          <a:off x="2321318" y="0"/>
          <a:ext cx="1218220" cy="96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ctr" defTabSz="444500">
            <a:lnSpc>
              <a:spcPct val="90000"/>
            </a:lnSpc>
            <a:spcBef>
              <a:spcPct val="0"/>
            </a:spcBef>
            <a:spcAft>
              <a:spcPct val="35000"/>
            </a:spcAft>
          </a:pPr>
          <a:r>
            <a:rPr lang="tr-TR" sz="1000" b="1" kern="1200" dirty="0">
              <a:latin typeface="Arial" panose="020B0604020202020204" pitchFamily="34" charset="0"/>
              <a:cs typeface="Arial" panose="020B0604020202020204" pitchFamily="34" charset="0"/>
            </a:rPr>
            <a:t>İDARİ VE UYGUNLUK KONTROLLERİ</a:t>
          </a:r>
        </a:p>
        <a:p>
          <a:pPr lvl="0" algn="ctr" defTabSz="444500">
            <a:lnSpc>
              <a:spcPct val="90000"/>
            </a:lnSpc>
            <a:spcBef>
              <a:spcPct val="0"/>
            </a:spcBef>
            <a:spcAft>
              <a:spcPct val="35000"/>
            </a:spcAft>
          </a:pPr>
          <a:r>
            <a:rPr lang="tr-TR" sz="1000" b="1" kern="1200" dirty="0">
              <a:latin typeface="Arial" panose="020B0604020202020204" pitchFamily="34" charset="0"/>
              <a:cs typeface="Arial" panose="020B0604020202020204" pitchFamily="34" charset="0"/>
            </a:rPr>
            <a:t>İŞ PLANI ANALİZİ</a:t>
          </a:r>
        </a:p>
      </dsp:txBody>
      <dsp:txXfrm>
        <a:off x="2321318" y="0"/>
        <a:ext cx="1218220" cy="962760"/>
      </dsp:txXfrm>
    </dsp:sp>
    <dsp:sp modelId="{5146B628-FD65-4A7B-963D-3BE65F24A60C}">
      <dsp:nvSpPr>
        <dsp:cNvPr id="0" name=""/>
        <dsp:cNvSpPr/>
      </dsp:nvSpPr>
      <dsp:spPr>
        <a:xfrm>
          <a:off x="2821760" y="1083105"/>
          <a:ext cx="240690" cy="240690"/>
        </a:xfrm>
        <a:prstGeom prst="ellipse">
          <a:avLst/>
        </a:prstGeom>
        <a:gradFill rotWithShape="0">
          <a:gsLst>
            <a:gs pos="0">
              <a:schemeClr val="accent4">
                <a:hueOff val="2970198"/>
                <a:satOff val="-13705"/>
                <a:lumOff val="504"/>
                <a:alphaOff val="0"/>
                <a:satMod val="103000"/>
                <a:lumMod val="102000"/>
                <a:tint val="94000"/>
              </a:schemeClr>
            </a:gs>
            <a:gs pos="50000">
              <a:schemeClr val="accent4">
                <a:hueOff val="2970198"/>
                <a:satOff val="-13705"/>
                <a:lumOff val="504"/>
                <a:alphaOff val="0"/>
                <a:satMod val="110000"/>
                <a:lumMod val="100000"/>
                <a:shade val="100000"/>
              </a:schemeClr>
            </a:gs>
            <a:gs pos="100000">
              <a:schemeClr val="accent4">
                <a:hueOff val="2970198"/>
                <a:satOff val="-13705"/>
                <a:lumOff val="5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0BE3CA8-B405-4C4E-BCDD-F4500ADCC37D}">
      <dsp:nvSpPr>
        <dsp:cNvPr id="0" name=""/>
        <dsp:cNvSpPr/>
      </dsp:nvSpPr>
      <dsp:spPr>
        <a:xfrm>
          <a:off x="3514978" y="1444139"/>
          <a:ext cx="1184625" cy="96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tr-TR" sz="1000" b="1" kern="1200" dirty="0">
              <a:latin typeface="Arial" panose="020B0604020202020204" pitchFamily="34" charset="0"/>
              <a:cs typeface="Arial" panose="020B0604020202020204" pitchFamily="34" charset="0"/>
            </a:rPr>
            <a:t>SÖZLEŞME</a:t>
          </a:r>
        </a:p>
      </dsp:txBody>
      <dsp:txXfrm>
        <a:off x="3514978" y="1444139"/>
        <a:ext cx="1184625" cy="962760"/>
      </dsp:txXfrm>
    </dsp:sp>
    <dsp:sp modelId="{6EE97112-5709-4FB5-83FE-F0784F443617}">
      <dsp:nvSpPr>
        <dsp:cNvPr id="0" name=""/>
        <dsp:cNvSpPr/>
      </dsp:nvSpPr>
      <dsp:spPr>
        <a:xfrm>
          <a:off x="3996787" y="1083105"/>
          <a:ext cx="240690" cy="240690"/>
        </a:xfrm>
        <a:prstGeom prst="ellipse">
          <a:avLst/>
        </a:prstGeom>
        <a:gradFill rotWithShape="0">
          <a:gsLst>
            <a:gs pos="0">
              <a:schemeClr val="accent4">
                <a:hueOff val="4455297"/>
                <a:satOff val="-20558"/>
                <a:lumOff val="756"/>
                <a:alphaOff val="0"/>
                <a:satMod val="103000"/>
                <a:lumMod val="102000"/>
                <a:tint val="94000"/>
              </a:schemeClr>
            </a:gs>
            <a:gs pos="50000">
              <a:schemeClr val="accent4">
                <a:hueOff val="4455297"/>
                <a:satOff val="-20558"/>
                <a:lumOff val="756"/>
                <a:alphaOff val="0"/>
                <a:satMod val="110000"/>
                <a:lumMod val="100000"/>
                <a:shade val="100000"/>
              </a:schemeClr>
            </a:gs>
            <a:gs pos="100000">
              <a:schemeClr val="accent4">
                <a:hueOff val="4455297"/>
                <a:satOff val="-20558"/>
                <a:lumOff val="7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F8A2D4A-D36E-44BF-BD22-D374F1AE7917}">
      <dsp:nvSpPr>
        <dsp:cNvPr id="0" name=""/>
        <dsp:cNvSpPr/>
      </dsp:nvSpPr>
      <dsp:spPr>
        <a:xfrm>
          <a:off x="4823362" y="1444140"/>
          <a:ext cx="730312" cy="96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tr-TR" sz="1000" b="1" kern="1200" dirty="0">
              <a:latin typeface="Arial" panose="020B0604020202020204" pitchFamily="34" charset="0"/>
              <a:cs typeface="Arial" panose="020B0604020202020204" pitchFamily="34" charset="0"/>
            </a:rPr>
            <a:t>YATIRIM</a:t>
          </a:r>
        </a:p>
      </dsp:txBody>
      <dsp:txXfrm>
        <a:off x="4823362" y="1444140"/>
        <a:ext cx="730312" cy="962760"/>
      </dsp:txXfrm>
    </dsp:sp>
    <dsp:sp modelId="{D667F794-B9F5-479D-BC88-147331CD7221}">
      <dsp:nvSpPr>
        <dsp:cNvPr id="0" name=""/>
        <dsp:cNvSpPr/>
      </dsp:nvSpPr>
      <dsp:spPr>
        <a:xfrm>
          <a:off x="5068462" y="1083105"/>
          <a:ext cx="240690" cy="240690"/>
        </a:xfrm>
        <a:prstGeom prst="ellipse">
          <a:avLst/>
        </a:prstGeom>
        <a:gradFill rotWithShape="0">
          <a:gsLst>
            <a:gs pos="0">
              <a:schemeClr val="accent4">
                <a:hueOff val="5940396"/>
                <a:satOff val="-27410"/>
                <a:lumOff val="1009"/>
                <a:alphaOff val="0"/>
                <a:satMod val="103000"/>
                <a:lumMod val="102000"/>
                <a:tint val="94000"/>
              </a:schemeClr>
            </a:gs>
            <a:gs pos="50000">
              <a:schemeClr val="accent4">
                <a:hueOff val="5940396"/>
                <a:satOff val="-27410"/>
                <a:lumOff val="1009"/>
                <a:alphaOff val="0"/>
                <a:satMod val="110000"/>
                <a:lumMod val="100000"/>
                <a:shade val="100000"/>
              </a:schemeClr>
            </a:gs>
            <a:gs pos="100000">
              <a:schemeClr val="accent4">
                <a:hueOff val="5940396"/>
                <a:satOff val="-27410"/>
                <a:lumOff val="10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F14CC7-B81B-48F5-960C-DB230727498D}">
      <dsp:nvSpPr>
        <dsp:cNvPr id="0" name=""/>
        <dsp:cNvSpPr/>
      </dsp:nvSpPr>
      <dsp:spPr>
        <a:xfrm>
          <a:off x="6676450" y="470284"/>
          <a:ext cx="730312" cy="39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ctr" defTabSz="444500">
            <a:lnSpc>
              <a:spcPct val="90000"/>
            </a:lnSpc>
            <a:spcBef>
              <a:spcPct val="0"/>
            </a:spcBef>
            <a:spcAft>
              <a:spcPct val="35000"/>
            </a:spcAft>
          </a:pPr>
          <a:r>
            <a:rPr lang="tr-TR" sz="1000" b="1" kern="1200" dirty="0">
              <a:latin typeface="Arial" panose="020B0604020202020204" pitchFamily="34" charset="0"/>
              <a:cs typeface="Arial" panose="020B0604020202020204" pitchFamily="34" charset="0"/>
            </a:rPr>
            <a:t>ÖDEME</a:t>
          </a:r>
        </a:p>
      </dsp:txBody>
      <dsp:txXfrm>
        <a:off x="6676450" y="470284"/>
        <a:ext cx="730312" cy="396060"/>
      </dsp:txXfrm>
    </dsp:sp>
    <dsp:sp modelId="{4853D0A6-B3DD-45FE-A3DF-32BAD1326865}">
      <dsp:nvSpPr>
        <dsp:cNvPr id="0" name=""/>
        <dsp:cNvSpPr/>
      </dsp:nvSpPr>
      <dsp:spPr>
        <a:xfrm>
          <a:off x="6174451" y="1051264"/>
          <a:ext cx="240690" cy="240690"/>
        </a:xfrm>
        <a:prstGeom prst="ellipse">
          <a:avLst/>
        </a:prstGeom>
        <a:gradFill rotWithShape="0">
          <a:gsLst>
            <a:gs pos="0">
              <a:schemeClr val="accent4">
                <a:hueOff val="7425494"/>
                <a:satOff val="-34263"/>
                <a:lumOff val="1261"/>
                <a:alphaOff val="0"/>
                <a:satMod val="103000"/>
                <a:lumMod val="102000"/>
                <a:tint val="94000"/>
              </a:schemeClr>
            </a:gs>
            <a:gs pos="50000">
              <a:schemeClr val="accent4">
                <a:hueOff val="7425494"/>
                <a:satOff val="-34263"/>
                <a:lumOff val="1261"/>
                <a:alphaOff val="0"/>
                <a:satMod val="110000"/>
                <a:lumMod val="100000"/>
                <a:shade val="100000"/>
              </a:schemeClr>
            </a:gs>
            <a:gs pos="100000">
              <a:schemeClr val="accent4">
                <a:hueOff val="7425494"/>
                <a:satOff val="-34263"/>
                <a:lumOff val="12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DA83D2A-274E-4AE4-8638-5FFA086030A8}">
      <dsp:nvSpPr>
        <dsp:cNvPr id="0" name=""/>
        <dsp:cNvSpPr/>
      </dsp:nvSpPr>
      <dsp:spPr>
        <a:xfrm>
          <a:off x="6362942" y="0"/>
          <a:ext cx="730312" cy="96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endParaRPr lang="tr-TR" sz="2400" kern="1200">
            <a:latin typeface="Arial" panose="020B0604020202020204" pitchFamily="34" charset="0"/>
            <a:cs typeface="Arial" panose="020B0604020202020204" pitchFamily="34" charset="0"/>
          </a:endParaRPr>
        </a:p>
      </dsp:txBody>
      <dsp:txXfrm>
        <a:off x="6362942" y="0"/>
        <a:ext cx="730312" cy="962760"/>
      </dsp:txXfrm>
    </dsp:sp>
    <dsp:sp modelId="{DC05EAAD-B77E-4E83-B29B-F4ED30E4E1B2}">
      <dsp:nvSpPr>
        <dsp:cNvPr id="0" name=""/>
        <dsp:cNvSpPr/>
      </dsp:nvSpPr>
      <dsp:spPr>
        <a:xfrm>
          <a:off x="6974834" y="1047104"/>
          <a:ext cx="240690" cy="240690"/>
        </a:xfrm>
        <a:prstGeom prst="ellipse">
          <a:avLst/>
        </a:prstGeom>
        <a:gradFill rotWithShape="0">
          <a:gsLst>
            <a:gs pos="0">
              <a:schemeClr val="accent4">
                <a:hueOff val="8910593"/>
                <a:satOff val="-41115"/>
                <a:lumOff val="1513"/>
                <a:alphaOff val="0"/>
                <a:satMod val="103000"/>
                <a:lumMod val="102000"/>
                <a:tint val="94000"/>
              </a:schemeClr>
            </a:gs>
            <a:gs pos="50000">
              <a:schemeClr val="accent4">
                <a:hueOff val="8910593"/>
                <a:satOff val="-41115"/>
                <a:lumOff val="1513"/>
                <a:alphaOff val="0"/>
                <a:satMod val="110000"/>
                <a:lumMod val="100000"/>
                <a:shade val="100000"/>
              </a:schemeClr>
            </a:gs>
            <a:gs pos="100000">
              <a:schemeClr val="accent4">
                <a:hueOff val="8910593"/>
                <a:satOff val="-41115"/>
                <a:lumOff val="151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408EF58-EFF8-433E-BEA3-2D49DCCCC947}">
      <dsp:nvSpPr>
        <dsp:cNvPr id="0" name=""/>
        <dsp:cNvSpPr/>
      </dsp:nvSpPr>
      <dsp:spPr>
        <a:xfrm>
          <a:off x="7129770" y="1444139"/>
          <a:ext cx="730312" cy="962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endParaRPr lang="tr-TR" sz="2400" kern="1200">
            <a:latin typeface="Arial" panose="020B0604020202020204" pitchFamily="34" charset="0"/>
            <a:cs typeface="Arial" panose="020B0604020202020204" pitchFamily="34" charset="0"/>
          </a:endParaRPr>
        </a:p>
      </dsp:txBody>
      <dsp:txXfrm>
        <a:off x="7129770" y="1444139"/>
        <a:ext cx="730312" cy="962760"/>
      </dsp:txXfrm>
    </dsp:sp>
    <dsp:sp modelId="{8CAD0F79-1DE2-45E9-A8A8-81680AAB3069}">
      <dsp:nvSpPr>
        <dsp:cNvPr id="0" name=""/>
        <dsp:cNvSpPr/>
      </dsp:nvSpPr>
      <dsp:spPr>
        <a:xfrm>
          <a:off x="7783239" y="1075451"/>
          <a:ext cx="240690" cy="240690"/>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CEA2A-F5EE-46AC-8605-9E2D3FA894FA}">
      <dsp:nvSpPr>
        <dsp:cNvPr id="0" name=""/>
        <dsp:cNvSpPr/>
      </dsp:nvSpPr>
      <dsp:spPr>
        <a:xfrm>
          <a:off x="-6381593" y="-976118"/>
          <a:ext cx="7595948" cy="7595948"/>
        </a:xfrm>
        <a:prstGeom prst="blockArc">
          <a:avLst>
            <a:gd name="adj1" fmla="val 18900000"/>
            <a:gd name="adj2" fmla="val 2700000"/>
            <a:gd name="adj3" fmla="val 284"/>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7DCDB0-C99A-421E-9802-4BB616AA3F96}">
      <dsp:nvSpPr>
        <dsp:cNvPr id="0" name=""/>
        <dsp:cNvSpPr/>
      </dsp:nvSpPr>
      <dsp:spPr>
        <a:xfrm>
          <a:off x="635486" y="433888"/>
          <a:ext cx="7789312" cy="86822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156" tIns="40640" rIns="40640" bIns="40640" numCol="1" spcCol="1270" anchor="ctr" anchorCtr="0">
          <a:noAutofit/>
        </a:bodyPr>
        <a:lstStyle/>
        <a:p>
          <a:pPr lvl="0" algn="l" defTabSz="711200">
            <a:lnSpc>
              <a:spcPct val="90000"/>
            </a:lnSpc>
            <a:spcBef>
              <a:spcPct val="0"/>
            </a:spcBef>
            <a:spcAft>
              <a:spcPct val="35000"/>
            </a:spcAft>
          </a:pPr>
          <a:r>
            <a:rPr lang="tr-TR" sz="1600" b="0" kern="1200" spc="-40" dirty="0">
              <a:latin typeface="+mn-lt"/>
              <a:cs typeface="Times New Roman"/>
            </a:rPr>
            <a:t>Başvuru </a:t>
          </a:r>
          <a:r>
            <a:rPr lang="tr-TR" sz="1600" b="0" kern="1200" spc="-45" dirty="0">
              <a:latin typeface="+mn-lt"/>
              <a:cs typeface="Times New Roman"/>
            </a:rPr>
            <a:t>sahipleri </a:t>
          </a:r>
          <a:r>
            <a:rPr lang="tr-TR" sz="1600" b="0" kern="1200" spc="-55" dirty="0">
              <a:latin typeface="+mn-lt"/>
              <a:cs typeface="Times New Roman"/>
            </a:rPr>
            <a:t>(gerçek </a:t>
          </a:r>
          <a:r>
            <a:rPr lang="tr-TR" sz="1600" b="0" kern="1200" spc="-75" dirty="0">
              <a:latin typeface="+mn-lt"/>
              <a:cs typeface="Times New Roman"/>
            </a:rPr>
            <a:t>kişi </a:t>
          </a:r>
          <a:r>
            <a:rPr lang="tr-TR" sz="1600" b="0" kern="1200" spc="-50" dirty="0">
              <a:latin typeface="+mn-lt"/>
              <a:cs typeface="Times New Roman"/>
            </a:rPr>
            <a:t>olması </a:t>
          </a:r>
          <a:r>
            <a:rPr lang="tr-TR" sz="1600" b="0" kern="1200" spc="-15" dirty="0">
              <a:latin typeface="+mn-lt"/>
              <a:cs typeface="Times New Roman"/>
            </a:rPr>
            <a:t>durumunda </a:t>
          </a:r>
          <a:r>
            <a:rPr lang="tr-TR" sz="1600" b="0" kern="1200" spc="-55" dirty="0">
              <a:latin typeface="+mn-lt"/>
              <a:cs typeface="Times New Roman"/>
            </a:rPr>
            <a:t>kendisi, </a:t>
          </a:r>
          <a:r>
            <a:rPr lang="tr-TR" sz="1600" b="0" kern="1200" spc="-35" dirty="0">
              <a:latin typeface="+mn-lt"/>
              <a:cs typeface="Times New Roman"/>
            </a:rPr>
            <a:t>tüzel </a:t>
          </a:r>
          <a:r>
            <a:rPr lang="tr-TR" sz="1600" b="0" kern="1200" spc="-65" dirty="0">
              <a:latin typeface="+mn-lt"/>
              <a:cs typeface="Times New Roman"/>
            </a:rPr>
            <a:t>kişiliklerde  ise </a:t>
          </a:r>
          <a:r>
            <a:rPr lang="tr-TR" sz="1600" b="0" kern="1200" spc="-35" dirty="0">
              <a:latin typeface="+mn-lt"/>
              <a:cs typeface="Times New Roman"/>
            </a:rPr>
            <a:t>tüzel </a:t>
          </a:r>
          <a:r>
            <a:rPr lang="tr-TR" sz="1600" b="0" kern="1200" spc="-85" dirty="0">
              <a:latin typeface="+mn-lt"/>
              <a:cs typeface="Times New Roman"/>
            </a:rPr>
            <a:t>kişiliği </a:t>
          </a:r>
          <a:r>
            <a:rPr lang="tr-TR" sz="1600" b="0" kern="1200" spc="-45" dirty="0">
              <a:latin typeface="+mn-lt"/>
              <a:cs typeface="Times New Roman"/>
            </a:rPr>
            <a:t>temsil </a:t>
          </a:r>
          <a:r>
            <a:rPr lang="tr-TR" sz="1600" b="0" kern="1200" spc="-75" dirty="0">
              <a:latin typeface="+mn-lt"/>
              <a:cs typeface="Times New Roman"/>
            </a:rPr>
            <a:t>ve </a:t>
          </a:r>
          <a:r>
            <a:rPr lang="tr-TR" sz="1600" b="0" kern="1200" spc="-65" dirty="0">
              <a:latin typeface="+mn-lt"/>
              <a:cs typeface="Times New Roman"/>
            </a:rPr>
            <a:t>ilzama </a:t>
          </a:r>
          <a:r>
            <a:rPr lang="tr-TR" sz="1600" b="0" kern="1200" spc="-75" dirty="0">
              <a:latin typeface="+mn-lt"/>
              <a:cs typeface="Times New Roman"/>
            </a:rPr>
            <a:t>yetkili </a:t>
          </a:r>
          <a:r>
            <a:rPr lang="tr-TR" sz="1600" b="0" kern="1200" spc="-30" dirty="0">
              <a:latin typeface="+mn-lt"/>
              <a:cs typeface="Times New Roman"/>
            </a:rPr>
            <a:t>olan </a:t>
          </a:r>
          <a:r>
            <a:rPr lang="tr-TR" sz="1600" b="0" kern="1200" spc="-65" dirty="0">
              <a:latin typeface="+mn-lt"/>
              <a:cs typeface="Times New Roman"/>
            </a:rPr>
            <a:t>kişiler) </a:t>
          </a:r>
          <a:r>
            <a:rPr lang="tr-TR" sz="1600" b="0" kern="1200" spc="-20" dirty="0">
              <a:latin typeface="+mn-lt"/>
              <a:cs typeface="Times New Roman"/>
            </a:rPr>
            <a:t>başvurunun </a:t>
          </a:r>
          <a:r>
            <a:rPr lang="tr-TR" sz="1600" b="0" kern="1200" spc="-40" dirty="0">
              <a:latin typeface="+mn-lt"/>
              <a:cs typeface="Times New Roman"/>
            </a:rPr>
            <a:t>sunulduğu </a:t>
          </a:r>
          <a:r>
            <a:rPr lang="tr-TR" sz="1600" b="0" kern="1200" spc="-25" dirty="0">
              <a:latin typeface="+mn-lt"/>
              <a:cs typeface="Times New Roman"/>
            </a:rPr>
            <a:t>tarihte </a:t>
          </a:r>
          <a:r>
            <a:rPr lang="tr-TR" sz="1600" b="1" kern="1200" spc="-60" dirty="0">
              <a:solidFill>
                <a:srgbClr val="FF0000"/>
              </a:solidFill>
              <a:latin typeface="+mn-lt"/>
              <a:cs typeface="Times New Roman"/>
            </a:rPr>
            <a:t>65 </a:t>
          </a:r>
          <a:r>
            <a:rPr lang="tr-TR" sz="1600" b="1" kern="1200" spc="-50" dirty="0">
              <a:solidFill>
                <a:srgbClr val="FF0000"/>
              </a:solidFill>
              <a:latin typeface="+mn-lt"/>
              <a:cs typeface="Times New Roman"/>
            </a:rPr>
            <a:t>yaşından </a:t>
          </a:r>
          <a:r>
            <a:rPr lang="tr-TR" sz="1600" b="1" kern="1200" spc="-55" dirty="0">
              <a:solidFill>
                <a:srgbClr val="FF0000"/>
              </a:solidFill>
              <a:latin typeface="+mn-lt"/>
              <a:cs typeface="Times New Roman"/>
            </a:rPr>
            <a:t>büyük olmamalı</a:t>
          </a:r>
          <a:r>
            <a:rPr lang="tr-TR" sz="1600" b="0" kern="1200" spc="-55" dirty="0">
              <a:latin typeface="+mn-lt"/>
              <a:cs typeface="Times New Roman"/>
            </a:rPr>
            <a:t>dır. </a:t>
          </a:r>
          <a:endParaRPr lang="tr-TR" sz="1600" b="0" kern="1200" dirty="0">
            <a:latin typeface="+mn-lt"/>
          </a:endParaRPr>
        </a:p>
      </dsp:txBody>
      <dsp:txXfrm>
        <a:off x="635486" y="433888"/>
        <a:ext cx="7789312" cy="868228"/>
      </dsp:txXfrm>
    </dsp:sp>
    <dsp:sp modelId="{C79AAD96-6FD4-4B5C-85EC-FD6F0C344498}">
      <dsp:nvSpPr>
        <dsp:cNvPr id="0" name=""/>
        <dsp:cNvSpPr/>
      </dsp:nvSpPr>
      <dsp:spPr>
        <a:xfrm>
          <a:off x="92843" y="325815"/>
          <a:ext cx="1085285" cy="1084374"/>
        </a:xfrm>
        <a:prstGeom prst="ellipse">
          <a:avLst/>
        </a:prstGeom>
        <a:blipFill dpi="0" rotWithShape="0">
          <a:blip xmlns:r="http://schemas.openxmlformats.org/officeDocument/2006/relationships" r:embed="rId1"/>
          <a:srcRect/>
          <a:stretch>
            <a:fillRect l="10118" t="7984" r="10118" b="7984"/>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44CF01-526A-4095-BF58-2285E05A42CA}">
      <dsp:nvSpPr>
        <dsp:cNvPr id="0" name=""/>
        <dsp:cNvSpPr/>
      </dsp:nvSpPr>
      <dsp:spPr>
        <a:xfrm>
          <a:off x="1133261" y="1692225"/>
          <a:ext cx="7291536" cy="95669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156" tIns="40640" rIns="40640" bIns="40640" numCol="1" spcCol="1270" anchor="ctr" anchorCtr="0">
          <a:noAutofit/>
        </a:bodyPr>
        <a:lstStyle/>
        <a:p>
          <a:pPr lvl="0" algn="l" defTabSz="711200">
            <a:lnSpc>
              <a:spcPct val="90000"/>
            </a:lnSpc>
            <a:spcBef>
              <a:spcPct val="0"/>
            </a:spcBef>
            <a:spcAft>
              <a:spcPct val="35000"/>
            </a:spcAft>
          </a:pPr>
          <a:r>
            <a:rPr lang="tr-TR" sz="1600" b="0" kern="1200" spc="-40" dirty="0">
              <a:latin typeface="+mn-lt"/>
              <a:cs typeface="Times New Roman"/>
            </a:rPr>
            <a:t>Başvuru </a:t>
          </a:r>
          <a:r>
            <a:rPr lang="tr-TR" sz="1600" b="0" kern="1200" spc="-45" dirty="0">
              <a:latin typeface="+mn-lt"/>
              <a:cs typeface="Times New Roman"/>
            </a:rPr>
            <a:t>sahipleri </a:t>
          </a:r>
          <a:r>
            <a:rPr lang="tr-TR" sz="1600" b="0" kern="1200" spc="-70" dirty="0">
              <a:latin typeface="+mn-lt"/>
              <a:cs typeface="Times New Roman"/>
            </a:rPr>
            <a:t>vergi </a:t>
          </a:r>
          <a:r>
            <a:rPr lang="tr-TR" sz="1600" b="0" kern="1200" spc="-40" dirty="0">
              <a:latin typeface="+mn-lt"/>
              <a:cs typeface="Times New Roman"/>
            </a:rPr>
            <a:t>sistemine </a:t>
          </a:r>
          <a:r>
            <a:rPr lang="tr-TR" sz="1600" b="0" kern="1200" spc="-85" dirty="0">
              <a:latin typeface="+mn-lt"/>
              <a:cs typeface="Times New Roman"/>
            </a:rPr>
            <a:t>kayıtlı </a:t>
          </a:r>
          <a:r>
            <a:rPr lang="tr-TR" sz="1600" b="0" kern="1200" spc="-60" dirty="0">
              <a:latin typeface="+mn-lt"/>
              <a:cs typeface="Times New Roman"/>
            </a:rPr>
            <a:t>olmalıdır. </a:t>
          </a:r>
          <a:r>
            <a:rPr lang="tr-TR" sz="1600" b="0" kern="1200" spc="-85" dirty="0">
              <a:latin typeface="+mn-lt"/>
              <a:cs typeface="Times New Roman"/>
            </a:rPr>
            <a:t>Ayrıca </a:t>
          </a:r>
          <a:r>
            <a:rPr lang="tr-TR" sz="1600" b="0" kern="1200" spc="-40" dirty="0">
              <a:latin typeface="+mn-lt"/>
              <a:cs typeface="Times New Roman"/>
            </a:rPr>
            <a:t>başvuruyu  sundukları </a:t>
          </a:r>
          <a:r>
            <a:rPr lang="tr-TR" sz="1600" b="0" kern="1200" spc="-30" dirty="0">
              <a:latin typeface="+mn-lt"/>
              <a:cs typeface="Times New Roman"/>
            </a:rPr>
            <a:t>anda </a:t>
          </a:r>
          <a:r>
            <a:rPr lang="tr-TR" sz="1600" b="0" kern="1200" spc="-20" dirty="0">
              <a:latin typeface="+mn-lt"/>
              <a:cs typeface="Times New Roman"/>
            </a:rPr>
            <a:t>başvuru </a:t>
          </a:r>
          <a:r>
            <a:rPr lang="tr-TR" sz="1600" b="0" kern="1200" spc="-40" dirty="0">
              <a:latin typeface="+mn-lt"/>
              <a:cs typeface="Times New Roman"/>
            </a:rPr>
            <a:t>sahiplerinin </a:t>
          </a:r>
          <a:r>
            <a:rPr lang="tr-TR" sz="1600" b="0" kern="1200" spc="-45" dirty="0">
              <a:latin typeface="+mn-lt"/>
              <a:cs typeface="Times New Roman"/>
            </a:rPr>
            <a:t>devlete </a:t>
          </a:r>
          <a:r>
            <a:rPr lang="tr-TR" sz="1600" b="0" kern="1200" spc="-30" dirty="0">
              <a:latin typeface="+mn-lt"/>
              <a:cs typeface="Times New Roman"/>
            </a:rPr>
            <a:t>ödenmemiş </a:t>
          </a:r>
          <a:r>
            <a:rPr lang="tr-TR" sz="1600" b="1" kern="1200" spc="-70" dirty="0">
              <a:solidFill>
                <a:srgbClr val="FF0000"/>
              </a:solidFill>
              <a:latin typeface="+mn-lt"/>
              <a:cs typeface="Times New Roman"/>
            </a:rPr>
            <a:t>vergi </a:t>
          </a:r>
          <a:r>
            <a:rPr lang="tr-TR" sz="1600" b="1" kern="1200" spc="-75" dirty="0">
              <a:solidFill>
                <a:srgbClr val="FF0000"/>
              </a:solidFill>
              <a:latin typeface="+mn-lt"/>
              <a:cs typeface="Times New Roman"/>
            </a:rPr>
            <a:t>ve </a:t>
          </a:r>
          <a:r>
            <a:rPr lang="tr-TR" sz="1600" b="1" kern="1200" spc="-65" dirty="0">
              <a:solidFill>
                <a:srgbClr val="FF0000"/>
              </a:solidFill>
              <a:latin typeface="+mn-lt"/>
              <a:cs typeface="Times New Roman"/>
            </a:rPr>
            <a:t>sosyal  güvenlik </a:t>
          </a:r>
          <a:r>
            <a:rPr lang="tr-TR" sz="1600" b="1" kern="1200" spc="-30" dirty="0">
              <a:solidFill>
                <a:srgbClr val="FF0000"/>
              </a:solidFill>
              <a:latin typeface="+mn-lt"/>
              <a:cs typeface="Times New Roman"/>
            </a:rPr>
            <a:t>borçlarının </a:t>
          </a:r>
          <a:r>
            <a:rPr lang="tr-TR" sz="1600" b="1" kern="1200" spc="-40" dirty="0">
              <a:solidFill>
                <a:srgbClr val="FF0000"/>
              </a:solidFill>
              <a:latin typeface="+mn-lt"/>
              <a:cs typeface="Times New Roman"/>
            </a:rPr>
            <a:t>bulunmaması</a:t>
          </a:r>
          <a:r>
            <a:rPr lang="tr-TR" sz="1600" b="0" kern="1200" spc="85" dirty="0">
              <a:latin typeface="+mn-lt"/>
              <a:cs typeface="Times New Roman"/>
            </a:rPr>
            <a:t> </a:t>
          </a:r>
          <a:r>
            <a:rPr lang="tr-TR" sz="1600" b="0" kern="1200" spc="-45" dirty="0">
              <a:latin typeface="+mn-lt"/>
              <a:cs typeface="Times New Roman"/>
            </a:rPr>
            <a:t>gerekmektedir.</a:t>
          </a:r>
          <a:endParaRPr lang="tr-TR" sz="1600" b="0" kern="1200" dirty="0">
            <a:latin typeface="+mn-lt"/>
          </a:endParaRPr>
        </a:p>
      </dsp:txBody>
      <dsp:txXfrm>
        <a:off x="1133261" y="1692225"/>
        <a:ext cx="7291536" cy="956692"/>
      </dsp:txXfrm>
    </dsp:sp>
    <dsp:sp modelId="{25C9055D-77AC-4ADD-9186-37A1105D883A}">
      <dsp:nvSpPr>
        <dsp:cNvPr id="0" name=""/>
        <dsp:cNvSpPr/>
      </dsp:nvSpPr>
      <dsp:spPr>
        <a:xfrm>
          <a:off x="590618" y="1627928"/>
          <a:ext cx="1085285" cy="1085285"/>
        </a:xfrm>
        <a:prstGeom prst="ellipse">
          <a:avLst/>
        </a:prstGeom>
        <a:blipFill dpi="0" rotWithShape="0">
          <a:blip xmlns:r="http://schemas.openxmlformats.org/officeDocument/2006/relationships" r:embed="rId2"/>
          <a:srcRect/>
          <a:stretch>
            <a:fillRect l="1722" t="-2476" r="1722" b="-2476"/>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5670D-3A58-4B67-B34E-8DACF54776F8}">
      <dsp:nvSpPr>
        <dsp:cNvPr id="0" name=""/>
        <dsp:cNvSpPr/>
      </dsp:nvSpPr>
      <dsp:spPr>
        <a:xfrm>
          <a:off x="1133261" y="3039026"/>
          <a:ext cx="7291536" cy="86822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156" tIns="40640" rIns="40640" bIns="40640" numCol="1" spcCol="1270" anchor="ctr" anchorCtr="0">
          <a:noAutofit/>
        </a:bodyPr>
        <a:lstStyle/>
        <a:p>
          <a:pPr lvl="0" algn="l" defTabSz="711200">
            <a:lnSpc>
              <a:spcPct val="90000"/>
            </a:lnSpc>
            <a:spcBef>
              <a:spcPct val="0"/>
            </a:spcBef>
            <a:spcAft>
              <a:spcPct val="35000"/>
            </a:spcAft>
          </a:pPr>
          <a:endParaRPr lang="tr-TR" sz="1600" kern="1200" spc="-55" dirty="0">
            <a:solidFill>
              <a:schemeClr val="tx1"/>
            </a:solidFill>
            <a:latin typeface="+mj-lt"/>
            <a:cs typeface="Times New Roman"/>
          </a:endParaRPr>
        </a:p>
        <a:p>
          <a:pPr lvl="0" algn="l" defTabSz="711200">
            <a:lnSpc>
              <a:spcPct val="90000"/>
            </a:lnSpc>
            <a:spcBef>
              <a:spcPct val="0"/>
            </a:spcBef>
            <a:spcAft>
              <a:spcPct val="35000"/>
            </a:spcAft>
          </a:pPr>
          <a:r>
            <a:rPr lang="tr-TR" sz="1600" kern="1200" spc="-55" dirty="0">
              <a:solidFill>
                <a:schemeClr val="tx1"/>
              </a:solidFill>
              <a:latin typeface="+mn-lt"/>
              <a:cs typeface="Times New Roman"/>
            </a:rPr>
            <a:t>Başvuru sahipleri, IPARD Ajansı tarafından nihai ödemenin  yapılmasından sonra </a:t>
          </a:r>
          <a:r>
            <a:rPr lang="tr-TR" sz="1600" b="1" kern="1200" spc="-55" dirty="0">
              <a:solidFill>
                <a:srgbClr val="FF0000"/>
              </a:solidFill>
              <a:latin typeface="+mn-lt"/>
              <a:cs typeface="Times New Roman"/>
            </a:rPr>
            <a:t>5 yıl süre ile yatırımın muhafaza edilmesi</a:t>
          </a:r>
          <a:r>
            <a:rPr lang="tr-TR" sz="1600" kern="1200" spc="-55" dirty="0">
              <a:solidFill>
                <a:schemeClr val="tx1"/>
              </a:solidFill>
              <a:latin typeface="+mn-lt"/>
              <a:cs typeface="Times New Roman"/>
            </a:rPr>
            <a:t>ni ve  önemli bir değişikliğe maruz kalmamasını temin etmek zorundadırlar. </a:t>
          </a:r>
        </a:p>
        <a:p>
          <a:pPr lvl="0" algn="l" defTabSz="711200">
            <a:lnSpc>
              <a:spcPct val="90000"/>
            </a:lnSpc>
            <a:spcBef>
              <a:spcPct val="0"/>
            </a:spcBef>
            <a:spcAft>
              <a:spcPct val="35000"/>
            </a:spcAft>
          </a:pPr>
          <a:endParaRPr lang="tr-TR" sz="1600" kern="1200" dirty="0"/>
        </a:p>
      </dsp:txBody>
      <dsp:txXfrm>
        <a:off x="1133261" y="3039026"/>
        <a:ext cx="7291536" cy="868228"/>
      </dsp:txXfrm>
    </dsp:sp>
    <dsp:sp modelId="{863875FD-332C-498F-8B5C-3C8658E62CCC}">
      <dsp:nvSpPr>
        <dsp:cNvPr id="0" name=""/>
        <dsp:cNvSpPr/>
      </dsp:nvSpPr>
      <dsp:spPr>
        <a:xfrm>
          <a:off x="439807" y="2911428"/>
          <a:ext cx="1085285" cy="1085285"/>
        </a:xfrm>
        <a:prstGeom prst="ellipse">
          <a:avLst/>
        </a:prstGeom>
        <a:blipFill rotWithShape="0">
          <a:blip xmlns:r="http://schemas.openxmlformats.org/officeDocument/2006/relationships" r:embed="rId3"/>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D37412-A386-4E48-B355-92750BF2DC07}">
      <dsp:nvSpPr>
        <dsp:cNvPr id="0" name=""/>
        <dsp:cNvSpPr/>
      </dsp:nvSpPr>
      <dsp:spPr>
        <a:xfrm>
          <a:off x="635486" y="4341594"/>
          <a:ext cx="7789312" cy="86822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156" tIns="40640" rIns="40640" bIns="40640" numCol="1" spcCol="1270" anchor="ctr" anchorCtr="0">
          <a:noAutofit/>
        </a:bodyPr>
        <a:lstStyle/>
        <a:p>
          <a:pPr lvl="0" algn="l" defTabSz="711200">
            <a:lnSpc>
              <a:spcPct val="90000"/>
            </a:lnSpc>
            <a:spcBef>
              <a:spcPct val="0"/>
            </a:spcBef>
            <a:spcAft>
              <a:spcPct val="35000"/>
            </a:spcAft>
          </a:pPr>
          <a:r>
            <a:rPr lang="tr-TR" sz="1600" kern="1200" dirty="0">
              <a:latin typeface="+mn-lt"/>
            </a:rPr>
            <a:t>Yatırımın uygulanacağı taşınmazlara ilişkin tapu kaydında </a:t>
          </a:r>
          <a:r>
            <a:rPr lang="tr-TR" sz="1600" b="1" kern="1200" dirty="0">
              <a:solidFill>
                <a:srgbClr val="FF0000"/>
              </a:solidFill>
              <a:latin typeface="+mn-lt"/>
            </a:rPr>
            <a:t>ipotek, haciz, ihtiyati tedbir ve yatırımın sürdürebilirliğini etkileyebilecek şerhler </a:t>
          </a:r>
          <a:r>
            <a:rPr lang="tr-TR" sz="1600" kern="1200" dirty="0">
              <a:latin typeface="+mn-lt"/>
            </a:rPr>
            <a:t>olmamalıdır</a:t>
          </a:r>
          <a:r>
            <a:rPr lang="tr-TR" sz="1600" i="1" kern="1200" dirty="0">
              <a:latin typeface="+mn-lt"/>
            </a:rPr>
            <a:t>.</a:t>
          </a:r>
          <a:endParaRPr lang="tr-TR" sz="1600" kern="1200" dirty="0">
            <a:latin typeface="+mn-lt"/>
          </a:endParaRPr>
        </a:p>
      </dsp:txBody>
      <dsp:txXfrm>
        <a:off x="635486" y="4341594"/>
        <a:ext cx="7789312" cy="868228"/>
      </dsp:txXfrm>
    </dsp:sp>
    <dsp:sp modelId="{BBE3DFFE-BC0C-42DF-AF79-89FC213845B0}">
      <dsp:nvSpPr>
        <dsp:cNvPr id="0" name=""/>
        <dsp:cNvSpPr/>
      </dsp:nvSpPr>
      <dsp:spPr>
        <a:xfrm>
          <a:off x="92843" y="4233066"/>
          <a:ext cx="1085285" cy="1085285"/>
        </a:xfrm>
        <a:prstGeom prst="ellipse">
          <a:avLst/>
        </a:prstGeom>
        <a:blipFill dpi="0" rotWithShape="0">
          <a:blip xmlns:r="http://schemas.openxmlformats.org/officeDocument/2006/relationships" r:embed="rId4"/>
          <a:srcRect/>
          <a:stretch>
            <a:fillRect l="8068" t="8068" r="8068" b="8068"/>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CEA2A-F5EE-46AC-8605-9E2D3FA894FA}">
      <dsp:nvSpPr>
        <dsp:cNvPr id="0" name=""/>
        <dsp:cNvSpPr/>
      </dsp:nvSpPr>
      <dsp:spPr>
        <a:xfrm>
          <a:off x="-6488454" y="-992364"/>
          <a:ext cx="7722892" cy="7722892"/>
        </a:xfrm>
        <a:prstGeom prst="blockArc">
          <a:avLst>
            <a:gd name="adj1" fmla="val 18900000"/>
            <a:gd name="adj2" fmla="val 2700000"/>
            <a:gd name="adj3" fmla="val 28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76C579-D7ED-4B41-89EA-8F5DEE19F253}">
      <dsp:nvSpPr>
        <dsp:cNvPr id="0" name=""/>
        <dsp:cNvSpPr/>
      </dsp:nvSpPr>
      <dsp:spPr>
        <a:xfrm>
          <a:off x="645970" y="441150"/>
          <a:ext cx="7777335" cy="88275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0690" tIns="40640" rIns="40640" bIns="40640" numCol="1" spcCol="1270" anchor="ctr" anchorCtr="0">
          <a:noAutofit/>
        </a:bodyPr>
        <a:lstStyle/>
        <a:p>
          <a:pPr lvl="0" algn="l" defTabSz="711200">
            <a:lnSpc>
              <a:spcPct val="90000"/>
            </a:lnSpc>
            <a:spcBef>
              <a:spcPct val="0"/>
            </a:spcBef>
            <a:spcAft>
              <a:spcPct val="35000"/>
            </a:spcAft>
          </a:pPr>
          <a:r>
            <a:rPr lang="tr-TR" sz="1600" b="0" kern="1200" spc="-40" dirty="0">
              <a:latin typeface="+mn-lt"/>
              <a:cs typeface="Times New Roman"/>
            </a:rPr>
            <a:t>Kiralanmış bir mülk üzerinde yapılacak yatırımlar uygun yatırımlardır.  Kiralama süresi yatırımın tamamlandığı tarihten itibaren en az </a:t>
          </a:r>
          <a:r>
            <a:rPr lang="tr-TR" sz="1600" b="1" kern="1200" spc="-40" dirty="0">
              <a:solidFill>
                <a:srgbClr val="FF0000"/>
              </a:solidFill>
              <a:latin typeface="+mn-lt"/>
              <a:cs typeface="Times New Roman"/>
            </a:rPr>
            <a:t>5 yıl</a:t>
          </a:r>
          <a:r>
            <a:rPr lang="tr-TR" sz="1600" b="0" kern="1200" spc="-40" dirty="0">
              <a:latin typeface="+mn-lt"/>
              <a:cs typeface="Times New Roman"/>
            </a:rPr>
            <a:t>ı kapsamalıdır. </a:t>
          </a:r>
        </a:p>
      </dsp:txBody>
      <dsp:txXfrm>
        <a:off x="645970" y="441150"/>
        <a:ext cx="7777335" cy="882759"/>
      </dsp:txXfrm>
    </dsp:sp>
    <dsp:sp modelId="{3F8184CB-530A-4067-B0FB-6271D09D11B0}">
      <dsp:nvSpPr>
        <dsp:cNvPr id="0" name=""/>
        <dsp:cNvSpPr/>
      </dsp:nvSpPr>
      <dsp:spPr>
        <a:xfrm>
          <a:off x="94246" y="330805"/>
          <a:ext cx="1103448" cy="1103448"/>
        </a:xfrm>
        <a:prstGeom prst="ellipse">
          <a:avLst/>
        </a:prstGeom>
        <a:blipFill rotWithShape="0">
          <a:blip xmlns:r="http://schemas.openxmlformats.org/officeDocument/2006/relationships" r:embed="rId1"/>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729FC-85F8-4A52-B794-E2FE25DDD957}">
      <dsp:nvSpPr>
        <dsp:cNvPr id="0" name=""/>
        <dsp:cNvSpPr/>
      </dsp:nvSpPr>
      <dsp:spPr>
        <a:xfrm>
          <a:off x="1152077" y="1765518"/>
          <a:ext cx="7271229" cy="88275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0690" tIns="40640" rIns="40640" bIns="40640" numCol="1" spcCol="1270" anchor="ctr" anchorCtr="0">
          <a:noAutofit/>
        </a:bodyPr>
        <a:lstStyle/>
        <a:p>
          <a:pPr lvl="0" algn="l" defTabSz="711200">
            <a:lnSpc>
              <a:spcPct val="90000"/>
            </a:lnSpc>
            <a:spcBef>
              <a:spcPct val="0"/>
            </a:spcBef>
            <a:spcAft>
              <a:spcPct val="35000"/>
            </a:spcAft>
          </a:pPr>
          <a:r>
            <a:rPr lang="tr-TR" sz="1600" b="0" kern="1200" spc="-55" dirty="0">
              <a:solidFill>
                <a:schemeClr val="tx1"/>
              </a:solidFill>
              <a:latin typeface="+mn-lt"/>
              <a:cs typeface="Times New Roman"/>
            </a:rPr>
            <a:t>TKDK tarafından geliştirilen formata uygun bir </a:t>
          </a:r>
          <a:r>
            <a:rPr lang="tr-TR" sz="1600" b="1" kern="1200" spc="-55" dirty="0">
              <a:solidFill>
                <a:srgbClr val="FF0000"/>
              </a:solidFill>
              <a:latin typeface="+mn-lt"/>
              <a:cs typeface="Times New Roman"/>
            </a:rPr>
            <a:t>iş planı </a:t>
          </a:r>
          <a:r>
            <a:rPr lang="tr-TR" sz="1600" b="0" kern="1200" spc="-55" dirty="0">
              <a:solidFill>
                <a:schemeClr val="tx1"/>
              </a:solidFill>
              <a:latin typeface="+mn-lt"/>
              <a:cs typeface="Times New Roman"/>
            </a:rPr>
            <a:t>sunulmalıdır. İş planı yatırımın gerçekleştirilmesi sonucunda tarım işletmesinin ekonomik sürdürülebilirliğini kanıtlamalıdır.</a:t>
          </a:r>
          <a:endParaRPr lang="tr-TR" sz="1600" b="0" kern="1200" dirty="0">
            <a:solidFill>
              <a:schemeClr val="tx1"/>
            </a:solidFill>
            <a:latin typeface="+mn-lt"/>
          </a:endParaRPr>
        </a:p>
      </dsp:txBody>
      <dsp:txXfrm>
        <a:off x="1152077" y="1765518"/>
        <a:ext cx="7271229" cy="882759"/>
      </dsp:txXfrm>
    </dsp:sp>
    <dsp:sp modelId="{85F034C7-8B93-4657-AADD-7098251534E1}">
      <dsp:nvSpPr>
        <dsp:cNvPr id="0" name=""/>
        <dsp:cNvSpPr/>
      </dsp:nvSpPr>
      <dsp:spPr>
        <a:xfrm>
          <a:off x="600352" y="1655173"/>
          <a:ext cx="1103448" cy="1103448"/>
        </a:xfrm>
        <a:prstGeom prst="ellipse">
          <a:avLst/>
        </a:prstGeom>
        <a:blipFill dpi="0" rotWithShape="0">
          <a:blip xmlns:r="http://schemas.openxmlformats.org/officeDocument/2006/relationships" r:embed="rId2"/>
          <a:srcRect/>
          <a:stretch>
            <a:fillRect l="-17170" t="3820" r="-25566" b="382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F4969-E545-4F67-A587-1F73872E0F4B}">
      <dsp:nvSpPr>
        <dsp:cNvPr id="0" name=""/>
        <dsp:cNvSpPr/>
      </dsp:nvSpPr>
      <dsp:spPr>
        <a:xfrm>
          <a:off x="1152077" y="3089886"/>
          <a:ext cx="7271229" cy="88275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0690" tIns="40640" rIns="40640" bIns="40640" numCol="1" spcCol="1270" anchor="ctr" anchorCtr="0">
          <a:noAutofit/>
        </a:bodyPr>
        <a:lstStyle/>
        <a:p>
          <a:pPr lvl="0" algn="l" defTabSz="711200">
            <a:lnSpc>
              <a:spcPct val="90000"/>
            </a:lnSpc>
            <a:spcBef>
              <a:spcPct val="0"/>
            </a:spcBef>
            <a:spcAft>
              <a:spcPct val="35000"/>
            </a:spcAft>
          </a:pPr>
          <a:r>
            <a:rPr lang="tr-TR" sz="1600" kern="1200" dirty="0">
              <a:latin typeface="+mn-lt"/>
            </a:rPr>
            <a:t>Mevcut işletmeler, başvurunun yapıldığı tarihte </a:t>
          </a:r>
          <a:r>
            <a:rPr lang="tr-TR" sz="1600" b="1" kern="1200" dirty="0">
              <a:solidFill>
                <a:srgbClr val="FF0000"/>
              </a:solidFill>
              <a:latin typeface="+mn-lt"/>
            </a:rPr>
            <a:t>ulusal mevzuatlar </a:t>
          </a:r>
          <a:r>
            <a:rPr lang="tr-TR" sz="1600" kern="1200" dirty="0">
              <a:latin typeface="+mn-lt"/>
            </a:rPr>
            <a:t>ile uyumlu olmalıdır. Yeni işletmeler ise son ödeme öncesinde gerekli belgelerini almış olmalıdır.</a:t>
          </a:r>
        </a:p>
      </dsp:txBody>
      <dsp:txXfrm>
        <a:off x="1152077" y="3089886"/>
        <a:ext cx="7271229" cy="882759"/>
      </dsp:txXfrm>
    </dsp:sp>
    <dsp:sp modelId="{09D94512-2649-4D43-9625-0AA35261FF04}">
      <dsp:nvSpPr>
        <dsp:cNvPr id="0" name=""/>
        <dsp:cNvSpPr/>
      </dsp:nvSpPr>
      <dsp:spPr>
        <a:xfrm>
          <a:off x="600352" y="2979541"/>
          <a:ext cx="1103448" cy="1103448"/>
        </a:xfrm>
        <a:prstGeom prst="ellipse">
          <a:avLst/>
        </a:prstGeom>
        <a:blipFill rotWithShape="0">
          <a:blip xmlns:r="http://schemas.openxmlformats.org/officeDocument/2006/relationships" r:embed="rId3"/>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BF78D-34BE-4F7B-B1FF-470539CEF3D3}">
      <dsp:nvSpPr>
        <dsp:cNvPr id="0" name=""/>
        <dsp:cNvSpPr/>
      </dsp:nvSpPr>
      <dsp:spPr>
        <a:xfrm>
          <a:off x="645970" y="4414254"/>
          <a:ext cx="7777335" cy="88275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0690" tIns="40640" rIns="40640" bIns="40640" numCol="1" spcCol="1270" anchor="ctr" anchorCtr="0">
          <a:noAutofit/>
        </a:bodyPr>
        <a:lstStyle/>
        <a:p>
          <a:pPr lvl="0" algn="l" defTabSz="711200">
            <a:lnSpc>
              <a:spcPct val="90000"/>
            </a:lnSpc>
            <a:spcBef>
              <a:spcPct val="0"/>
            </a:spcBef>
            <a:spcAft>
              <a:spcPct val="35000"/>
            </a:spcAft>
          </a:pPr>
          <a:r>
            <a:rPr lang="tr-TR" sz="1600" kern="1200" dirty="0">
              <a:latin typeface="+mn-lt"/>
            </a:rPr>
            <a:t>Destek talep edilen yatırım </a:t>
          </a:r>
          <a:r>
            <a:rPr lang="tr-TR" sz="1600" b="1" kern="1200" dirty="0">
              <a:solidFill>
                <a:srgbClr val="FF0000"/>
              </a:solidFill>
              <a:latin typeface="+mn-lt"/>
            </a:rPr>
            <a:t>diğer uluslararası ve ulusal kaynaklardan sağlanan desteklerden yararlanamaz.</a:t>
          </a:r>
        </a:p>
      </dsp:txBody>
      <dsp:txXfrm>
        <a:off x="645970" y="4414254"/>
        <a:ext cx="7777335" cy="882759"/>
      </dsp:txXfrm>
    </dsp:sp>
    <dsp:sp modelId="{C0F62781-899C-451F-982C-CDCE3625976D}">
      <dsp:nvSpPr>
        <dsp:cNvPr id="0" name=""/>
        <dsp:cNvSpPr/>
      </dsp:nvSpPr>
      <dsp:spPr>
        <a:xfrm>
          <a:off x="94246" y="4303909"/>
          <a:ext cx="1103448" cy="1103448"/>
        </a:xfrm>
        <a:prstGeom prst="ellipse">
          <a:avLst/>
        </a:prstGeom>
        <a:blipFill rotWithShape="0">
          <a:blip xmlns:r="http://schemas.openxmlformats.org/officeDocument/2006/relationships" r:embed="rId4"/>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CEA2A-F5EE-46AC-8605-9E2D3FA894FA}">
      <dsp:nvSpPr>
        <dsp:cNvPr id="0" name=""/>
        <dsp:cNvSpPr/>
      </dsp:nvSpPr>
      <dsp:spPr>
        <a:xfrm>
          <a:off x="-4378807" y="-671641"/>
          <a:ext cx="5216784" cy="5216784"/>
        </a:xfrm>
        <a:prstGeom prst="blockArc">
          <a:avLst>
            <a:gd name="adj1" fmla="val 18900000"/>
            <a:gd name="adj2" fmla="val 2700000"/>
            <a:gd name="adj3" fmla="val 414"/>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76C579-D7ED-4B41-89EA-8F5DEE19F253}">
      <dsp:nvSpPr>
        <dsp:cNvPr id="0" name=""/>
        <dsp:cNvSpPr/>
      </dsp:nvSpPr>
      <dsp:spPr>
        <a:xfrm>
          <a:off x="438981" y="297794"/>
          <a:ext cx="4998609" cy="5958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2995" tIns="40640" rIns="40640" bIns="40640" numCol="1" spcCol="1270" anchor="ctr" anchorCtr="0">
          <a:noAutofit/>
        </a:bodyPr>
        <a:lstStyle/>
        <a:p>
          <a:pPr lvl="0" algn="l" defTabSz="711200">
            <a:lnSpc>
              <a:spcPct val="90000"/>
            </a:lnSpc>
            <a:spcBef>
              <a:spcPct val="0"/>
            </a:spcBef>
            <a:spcAft>
              <a:spcPct val="35000"/>
            </a:spcAft>
          </a:pPr>
          <a:r>
            <a:rPr lang="tr-TR" sz="1600" b="0" kern="1200" spc="-40" dirty="0" smtClean="0">
              <a:latin typeface="Aharoni" panose="02010803020104030203" pitchFamily="2" charset="-79"/>
              <a:cs typeface="Aharoni" panose="02010803020104030203" pitchFamily="2" charset="-79"/>
            </a:rPr>
            <a:t>Kırsal Turizm ve </a:t>
          </a:r>
          <a:r>
            <a:rPr lang="tr-TR" sz="1600" b="0" kern="1200" spc="-40" dirty="0" err="1" smtClean="0">
              <a:latin typeface="Aharoni" panose="02010803020104030203" pitchFamily="2" charset="-79"/>
              <a:cs typeface="Aharoni" panose="02010803020104030203" pitchFamily="2" charset="-79"/>
            </a:rPr>
            <a:t>Rekreasyonel</a:t>
          </a:r>
          <a:r>
            <a:rPr lang="tr-TR" sz="1600" b="0" kern="1200" spc="-40" dirty="0" smtClean="0">
              <a:latin typeface="Aharoni" panose="02010803020104030203" pitchFamily="2" charset="-79"/>
              <a:cs typeface="Aharoni" panose="02010803020104030203" pitchFamily="2" charset="-79"/>
            </a:rPr>
            <a:t> Faaliyetler</a:t>
          </a:r>
        </a:p>
      </dsp:txBody>
      <dsp:txXfrm>
        <a:off x="438981" y="297794"/>
        <a:ext cx="4998609" cy="595899"/>
      </dsp:txXfrm>
    </dsp:sp>
    <dsp:sp modelId="{3F8184CB-530A-4067-B0FB-6271D09D11B0}">
      <dsp:nvSpPr>
        <dsp:cNvPr id="0" name=""/>
        <dsp:cNvSpPr/>
      </dsp:nvSpPr>
      <dsp:spPr>
        <a:xfrm>
          <a:off x="66544" y="223307"/>
          <a:ext cx="744874" cy="744874"/>
        </a:xfrm>
        <a:prstGeom prst="ellipse">
          <a:avLst/>
        </a:prstGeom>
        <a:blipFill rotWithShape="0">
          <a:blip xmlns:r="http://schemas.openxmlformats.org/officeDocument/2006/relationships" r:embed="rId1"/>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729FC-85F8-4A52-B794-E2FE25DDD957}">
      <dsp:nvSpPr>
        <dsp:cNvPr id="0" name=""/>
        <dsp:cNvSpPr/>
      </dsp:nvSpPr>
      <dsp:spPr>
        <a:xfrm>
          <a:off x="780624" y="1191798"/>
          <a:ext cx="4656966" cy="5958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2995" tIns="40640" rIns="40640" bIns="40640" numCol="1" spcCol="1270" anchor="ctr" anchorCtr="0">
          <a:noAutofit/>
        </a:bodyPr>
        <a:lstStyle/>
        <a:p>
          <a:pPr lvl="0" algn="l" defTabSz="711200">
            <a:lnSpc>
              <a:spcPct val="90000"/>
            </a:lnSpc>
            <a:spcBef>
              <a:spcPct val="0"/>
            </a:spcBef>
            <a:spcAft>
              <a:spcPct val="35000"/>
            </a:spcAft>
          </a:pPr>
          <a:r>
            <a:rPr lang="tr-TR" sz="1600" b="0" kern="1200" dirty="0" smtClean="0">
              <a:solidFill>
                <a:schemeClr val="tx1"/>
              </a:solidFill>
              <a:latin typeface="Aharoni" panose="02010803020104030203" pitchFamily="2" charset="-79"/>
              <a:cs typeface="Aharoni" panose="02010803020104030203" pitchFamily="2" charset="-79"/>
            </a:rPr>
            <a:t>Arıcılık ve Arı Ürünleri</a:t>
          </a:r>
          <a:endParaRPr lang="tr-TR" sz="1600" b="0" kern="1200" dirty="0">
            <a:solidFill>
              <a:schemeClr val="tx1"/>
            </a:solidFill>
            <a:latin typeface="Aharoni" panose="02010803020104030203" pitchFamily="2" charset="-79"/>
            <a:cs typeface="Aharoni" panose="02010803020104030203" pitchFamily="2" charset="-79"/>
          </a:endParaRPr>
        </a:p>
      </dsp:txBody>
      <dsp:txXfrm>
        <a:off x="780624" y="1191798"/>
        <a:ext cx="4656966" cy="595899"/>
      </dsp:txXfrm>
    </dsp:sp>
    <dsp:sp modelId="{85F034C7-8B93-4657-AADD-7098251534E1}">
      <dsp:nvSpPr>
        <dsp:cNvPr id="0" name=""/>
        <dsp:cNvSpPr/>
      </dsp:nvSpPr>
      <dsp:spPr>
        <a:xfrm>
          <a:off x="408187" y="1117311"/>
          <a:ext cx="744874" cy="744874"/>
        </a:xfrm>
        <a:prstGeom prst="ellipse">
          <a:avLst/>
        </a:prstGeom>
        <a:blipFill rotWithShape="0">
          <a:blip xmlns:r="http://schemas.openxmlformats.org/officeDocument/2006/relationships" r:embed="rId2"/>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F4969-E545-4F67-A587-1F73872E0F4B}">
      <dsp:nvSpPr>
        <dsp:cNvPr id="0" name=""/>
        <dsp:cNvSpPr/>
      </dsp:nvSpPr>
      <dsp:spPr>
        <a:xfrm>
          <a:off x="790264" y="2085111"/>
          <a:ext cx="4656966" cy="5958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2995" tIns="40640" rIns="40640" bIns="40640" numCol="1" spcCol="1270" anchor="ctr" anchorCtr="0">
          <a:noAutofit/>
        </a:bodyPr>
        <a:lstStyle/>
        <a:p>
          <a:pPr lvl="0" algn="l" defTabSz="711200">
            <a:lnSpc>
              <a:spcPct val="90000"/>
            </a:lnSpc>
            <a:spcBef>
              <a:spcPct val="0"/>
            </a:spcBef>
            <a:spcAft>
              <a:spcPct val="35000"/>
            </a:spcAft>
          </a:pPr>
          <a:r>
            <a:rPr lang="tr-TR" sz="1600" kern="1200" dirty="0" smtClean="0">
              <a:latin typeface="Aharoni" panose="02010803020104030203" pitchFamily="2" charset="-79"/>
              <a:cs typeface="Aharoni" panose="02010803020104030203" pitchFamily="2" charset="-79"/>
            </a:rPr>
            <a:t>Bitkisel Üretimin Çeşitlendirilmesi</a:t>
          </a:r>
          <a:endParaRPr lang="tr-TR" sz="1600" kern="1200" dirty="0">
            <a:latin typeface="Aharoni" panose="02010803020104030203" pitchFamily="2" charset="-79"/>
            <a:cs typeface="Aharoni" panose="02010803020104030203" pitchFamily="2" charset="-79"/>
          </a:endParaRPr>
        </a:p>
      </dsp:txBody>
      <dsp:txXfrm>
        <a:off x="790264" y="2085111"/>
        <a:ext cx="4656966" cy="595899"/>
      </dsp:txXfrm>
    </dsp:sp>
    <dsp:sp modelId="{09D94512-2649-4D43-9625-0AA35261FF04}">
      <dsp:nvSpPr>
        <dsp:cNvPr id="0" name=""/>
        <dsp:cNvSpPr/>
      </dsp:nvSpPr>
      <dsp:spPr>
        <a:xfrm>
          <a:off x="408187" y="2011314"/>
          <a:ext cx="744874" cy="744874"/>
        </a:xfrm>
        <a:prstGeom prst="ellipse">
          <a:avLst/>
        </a:prstGeom>
        <a:blipFill rotWithShape="0">
          <a:blip xmlns:r="http://schemas.openxmlformats.org/officeDocument/2006/relationships" r:embed="rId3"/>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BF78D-34BE-4F7B-B1FF-470539CEF3D3}">
      <dsp:nvSpPr>
        <dsp:cNvPr id="0" name=""/>
        <dsp:cNvSpPr/>
      </dsp:nvSpPr>
      <dsp:spPr>
        <a:xfrm>
          <a:off x="438981" y="2979806"/>
          <a:ext cx="4998609" cy="5958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2995" tIns="40640" rIns="40640" bIns="4064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latin typeface="Aharoni" panose="02010803020104030203" pitchFamily="2" charset="-79"/>
              <a:cs typeface="Aharoni" panose="02010803020104030203" pitchFamily="2" charset="-79"/>
            </a:rPr>
            <a:t>Zanaatkarlık ve Katma Değerli Ürünler</a:t>
          </a:r>
          <a:endParaRPr lang="tr-TR" sz="1600" b="1" kern="1200" dirty="0">
            <a:solidFill>
              <a:schemeClr val="tx1"/>
            </a:solidFill>
            <a:latin typeface="Aharoni" panose="02010803020104030203" pitchFamily="2" charset="-79"/>
            <a:cs typeface="Aharoni" panose="02010803020104030203" pitchFamily="2" charset="-79"/>
          </a:endParaRPr>
        </a:p>
      </dsp:txBody>
      <dsp:txXfrm>
        <a:off x="438981" y="2979806"/>
        <a:ext cx="4998609" cy="595899"/>
      </dsp:txXfrm>
    </dsp:sp>
    <dsp:sp modelId="{C0F62781-899C-451F-982C-CDCE3625976D}">
      <dsp:nvSpPr>
        <dsp:cNvPr id="0" name=""/>
        <dsp:cNvSpPr/>
      </dsp:nvSpPr>
      <dsp:spPr>
        <a:xfrm>
          <a:off x="66544" y="2905318"/>
          <a:ext cx="744874" cy="744874"/>
        </a:xfrm>
        <a:prstGeom prst="ellipse">
          <a:avLst/>
        </a:prstGeom>
        <a:blipFill rotWithShape="0">
          <a:blip xmlns:r="http://schemas.openxmlformats.org/officeDocument/2006/relationships" r:embed="rId4"/>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CEA2A-F5EE-46AC-8605-9E2D3FA894FA}">
      <dsp:nvSpPr>
        <dsp:cNvPr id="0" name=""/>
        <dsp:cNvSpPr/>
      </dsp:nvSpPr>
      <dsp:spPr>
        <a:xfrm>
          <a:off x="-4666178" y="-715330"/>
          <a:ext cx="5558160" cy="5558160"/>
        </a:xfrm>
        <a:prstGeom prst="blockArc">
          <a:avLst>
            <a:gd name="adj1" fmla="val 18900000"/>
            <a:gd name="adj2" fmla="val 2700000"/>
            <a:gd name="adj3" fmla="val 389"/>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76C579-D7ED-4B41-89EA-8F5DEE19F253}">
      <dsp:nvSpPr>
        <dsp:cNvPr id="0" name=""/>
        <dsp:cNvSpPr/>
      </dsp:nvSpPr>
      <dsp:spPr>
        <a:xfrm>
          <a:off x="547252" y="448642"/>
          <a:ext cx="4323143" cy="82550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5241" tIns="40640" rIns="40640" bIns="40640" numCol="1" spcCol="1270" anchor="ctr" anchorCtr="0">
          <a:noAutofit/>
        </a:bodyPr>
        <a:lstStyle/>
        <a:p>
          <a:pPr lvl="0" algn="l" defTabSz="711200">
            <a:lnSpc>
              <a:spcPct val="90000"/>
            </a:lnSpc>
            <a:spcBef>
              <a:spcPct val="0"/>
            </a:spcBef>
            <a:spcAft>
              <a:spcPct val="35000"/>
            </a:spcAft>
          </a:pPr>
          <a:r>
            <a:rPr lang="tr-TR" sz="1600" b="0" kern="1200" spc="-40" dirty="0" smtClean="0">
              <a:latin typeface="Aharoni" panose="02010803020104030203" pitchFamily="2" charset="-79"/>
              <a:cs typeface="Aharoni" panose="02010803020104030203" pitchFamily="2" charset="-79"/>
            </a:rPr>
            <a:t>Yenilenebilir Enerji</a:t>
          </a:r>
        </a:p>
      </dsp:txBody>
      <dsp:txXfrm>
        <a:off x="547252" y="448642"/>
        <a:ext cx="4323143" cy="825500"/>
      </dsp:txXfrm>
    </dsp:sp>
    <dsp:sp modelId="{3F8184CB-530A-4067-B0FB-6271D09D11B0}">
      <dsp:nvSpPr>
        <dsp:cNvPr id="0" name=""/>
        <dsp:cNvSpPr/>
      </dsp:nvSpPr>
      <dsp:spPr>
        <a:xfrm>
          <a:off x="57729" y="309562"/>
          <a:ext cx="1031875" cy="1031875"/>
        </a:xfrm>
        <a:prstGeom prst="ellipse">
          <a:avLst/>
        </a:prstGeom>
        <a:blipFill rotWithShape="0">
          <a:blip xmlns:r="http://schemas.openxmlformats.org/officeDocument/2006/relationships" r:embed="rId1"/>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729FC-85F8-4A52-B794-E2FE25DDD957}">
      <dsp:nvSpPr>
        <dsp:cNvPr id="0" name=""/>
        <dsp:cNvSpPr/>
      </dsp:nvSpPr>
      <dsp:spPr>
        <a:xfrm>
          <a:off x="873736" y="1650999"/>
          <a:ext cx="4023074" cy="82550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5241" tIns="40640" rIns="40640" bIns="40640" numCol="1" spcCol="1270" anchor="ctr" anchorCtr="0">
          <a:noAutofit/>
        </a:bodyPr>
        <a:lstStyle/>
        <a:p>
          <a:pPr lvl="0" algn="l" defTabSz="711200">
            <a:lnSpc>
              <a:spcPct val="90000"/>
            </a:lnSpc>
            <a:spcBef>
              <a:spcPct val="0"/>
            </a:spcBef>
            <a:spcAft>
              <a:spcPct val="35000"/>
            </a:spcAft>
          </a:pPr>
          <a:r>
            <a:rPr lang="tr-TR" sz="1600" b="0" kern="1200" dirty="0" smtClean="0">
              <a:solidFill>
                <a:schemeClr val="tx1"/>
              </a:solidFill>
              <a:latin typeface="Aharoni" panose="02010803020104030203" pitchFamily="2" charset="-79"/>
              <a:cs typeface="Aharoni" panose="02010803020104030203" pitchFamily="2" charset="-79"/>
            </a:rPr>
            <a:t>Su Ürünleri Yetiştiriciliği</a:t>
          </a:r>
          <a:endParaRPr lang="tr-TR" sz="1600" b="0" kern="1200" dirty="0">
            <a:solidFill>
              <a:schemeClr val="tx1"/>
            </a:solidFill>
            <a:latin typeface="Aharoni" panose="02010803020104030203" pitchFamily="2" charset="-79"/>
            <a:cs typeface="Aharoni" panose="02010803020104030203" pitchFamily="2" charset="-79"/>
          </a:endParaRPr>
        </a:p>
      </dsp:txBody>
      <dsp:txXfrm>
        <a:off x="873736" y="1650999"/>
        <a:ext cx="4023074" cy="825500"/>
      </dsp:txXfrm>
    </dsp:sp>
    <dsp:sp modelId="{85F034C7-8B93-4657-AADD-7098251534E1}">
      <dsp:nvSpPr>
        <dsp:cNvPr id="0" name=""/>
        <dsp:cNvSpPr/>
      </dsp:nvSpPr>
      <dsp:spPr>
        <a:xfrm>
          <a:off x="357798" y="1547812"/>
          <a:ext cx="1031875" cy="1031875"/>
        </a:xfrm>
        <a:prstGeom prst="ellipse">
          <a:avLst/>
        </a:prstGeom>
        <a:blipFill rotWithShape="0">
          <a:blip xmlns:r="http://schemas.openxmlformats.org/officeDocument/2006/relationships" r:embed="rId2"/>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F4969-E545-4F67-A587-1F73872E0F4B}">
      <dsp:nvSpPr>
        <dsp:cNvPr id="0" name=""/>
        <dsp:cNvSpPr/>
      </dsp:nvSpPr>
      <dsp:spPr>
        <a:xfrm>
          <a:off x="582615" y="2888292"/>
          <a:ext cx="4323143" cy="82550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5241" tIns="40640" rIns="40640" bIns="40640" numCol="1" spcCol="1270" anchor="ctr" anchorCtr="0">
          <a:noAutofit/>
        </a:bodyPr>
        <a:lstStyle/>
        <a:p>
          <a:pPr lvl="0" algn="l" defTabSz="711200">
            <a:lnSpc>
              <a:spcPct val="90000"/>
            </a:lnSpc>
            <a:spcBef>
              <a:spcPct val="0"/>
            </a:spcBef>
            <a:spcAft>
              <a:spcPct val="35000"/>
            </a:spcAft>
          </a:pPr>
          <a:r>
            <a:rPr lang="tr-TR" sz="1600" kern="1200" dirty="0" smtClean="0">
              <a:latin typeface="Aharoni" panose="02010803020104030203" pitchFamily="2" charset="-79"/>
              <a:cs typeface="Aharoni" panose="02010803020104030203" pitchFamily="2" charset="-79"/>
            </a:rPr>
            <a:t>Makine Parkları</a:t>
          </a:r>
          <a:endParaRPr lang="tr-TR" sz="1600" kern="1200" dirty="0">
            <a:latin typeface="Aharoni" panose="02010803020104030203" pitchFamily="2" charset="-79"/>
            <a:cs typeface="Aharoni" panose="02010803020104030203" pitchFamily="2" charset="-79"/>
          </a:endParaRPr>
        </a:p>
      </dsp:txBody>
      <dsp:txXfrm>
        <a:off x="582615" y="2888292"/>
        <a:ext cx="4323143" cy="825500"/>
      </dsp:txXfrm>
    </dsp:sp>
    <dsp:sp modelId="{09D94512-2649-4D43-9625-0AA35261FF04}">
      <dsp:nvSpPr>
        <dsp:cNvPr id="0" name=""/>
        <dsp:cNvSpPr/>
      </dsp:nvSpPr>
      <dsp:spPr>
        <a:xfrm>
          <a:off x="57729" y="2786062"/>
          <a:ext cx="1031875" cy="1031875"/>
        </a:xfrm>
        <a:prstGeom prst="ellipse">
          <a:avLst/>
        </a:prstGeom>
        <a:blipFill rotWithShape="0">
          <a:blip xmlns:r="http://schemas.openxmlformats.org/officeDocument/2006/relationships" r:embed="rId3"/>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CE576-5B4B-4F59-B5E3-14A20896617B}">
      <dsp:nvSpPr>
        <dsp:cNvPr id="0" name=""/>
        <dsp:cNvSpPr/>
      </dsp:nvSpPr>
      <dsp:spPr>
        <a:xfrm>
          <a:off x="3793066" y="2438400"/>
          <a:ext cx="2980266" cy="2980266"/>
        </a:xfrm>
        <a:prstGeom prst="gear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kern="1200" dirty="0" smtClean="0">
              <a:latin typeface="Century Gothic" panose="020B0502020202020204" pitchFamily="34" charset="0"/>
            </a:rPr>
            <a:t>Uygun</a:t>
          </a:r>
          <a:r>
            <a:rPr lang="tr-TR" sz="1600" kern="1200" baseline="0" dirty="0" smtClean="0">
              <a:latin typeface="Century Gothic" panose="020B0502020202020204" pitchFamily="34" charset="0"/>
            </a:rPr>
            <a:t> Harcama Tutarı Minimum </a:t>
          </a:r>
          <a:r>
            <a:rPr lang="tr-TR" sz="2000" b="1" kern="1200" baseline="0" dirty="0" smtClean="0">
              <a:solidFill>
                <a:srgbClr val="FFC000"/>
              </a:solidFill>
              <a:effectLst>
                <a:outerShdw blurRad="38100" dist="38100" dir="2700000" algn="tl">
                  <a:srgbClr val="000000">
                    <a:alpha val="43137"/>
                  </a:srgbClr>
                </a:outerShdw>
              </a:effectLst>
              <a:latin typeface="Century Gothic" panose="020B0502020202020204" pitchFamily="34" charset="0"/>
            </a:rPr>
            <a:t>5.000 Avro,</a:t>
          </a:r>
        </a:p>
        <a:p>
          <a:pPr lvl="0" algn="ctr" defTabSz="711200">
            <a:lnSpc>
              <a:spcPct val="90000"/>
            </a:lnSpc>
            <a:spcBef>
              <a:spcPct val="0"/>
            </a:spcBef>
            <a:spcAft>
              <a:spcPct val="35000"/>
            </a:spcAft>
          </a:pPr>
          <a:r>
            <a:rPr lang="tr-TR" sz="1600" kern="1200" baseline="0" dirty="0" smtClean="0">
              <a:latin typeface="Century Gothic" panose="020B0502020202020204" pitchFamily="34" charset="0"/>
            </a:rPr>
            <a:t>Maksimum </a:t>
          </a:r>
          <a:r>
            <a:rPr lang="tr-TR" sz="2000" b="1" kern="1200" baseline="0" dirty="0" smtClean="0">
              <a:solidFill>
                <a:srgbClr val="FFC000"/>
              </a:solidFill>
              <a:effectLst>
                <a:outerShdw blurRad="38100" dist="38100" dir="2700000" algn="tl">
                  <a:srgbClr val="000000">
                    <a:alpha val="43137"/>
                  </a:srgbClr>
                </a:outerShdw>
              </a:effectLst>
              <a:latin typeface="Century Gothic" panose="020B0502020202020204" pitchFamily="34" charset="0"/>
            </a:rPr>
            <a:t>500.000 Avro</a:t>
          </a:r>
          <a:endParaRPr lang="tr-TR" sz="2000" b="1" kern="1200" dirty="0">
            <a:solidFill>
              <a:srgbClr val="FFC000"/>
            </a:solidFill>
            <a:effectLst>
              <a:outerShdw blurRad="38100" dist="38100" dir="2700000" algn="tl">
                <a:srgbClr val="000000">
                  <a:alpha val="43137"/>
                </a:srgbClr>
              </a:outerShdw>
            </a:effectLst>
            <a:latin typeface="Century Gothic" panose="020B0502020202020204" pitchFamily="34" charset="0"/>
          </a:endParaRPr>
        </a:p>
      </dsp:txBody>
      <dsp:txXfrm>
        <a:off x="4392232" y="3136513"/>
        <a:ext cx="1781934" cy="1531918"/>
      </dsp:txXfrm>
    </dsp:sp>
    <dsp:sp modelId="{F0E79212-0962-4552-8281-05A18BBDFB31}">
      <dsp:nvSpPr>
        <dsp:cNvPr id="0" name=""/>
        <dsp:cNvSpPr/>
      </dsp:nvSpPr>
      <dsp:spPr>
        <a:xfrm>
          <a:off x="1841717" y="1607902"/>
          <a:ext cx="2485824" cy="2419608"/>
        </a:xfrm>
        <a:prstGeom prst="gear6">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C000"/>
              </a:solidFill>
              <a:effectLst>
                <a:outerShdw blurRad="38100" dist="38100" dir="2700000" algn="tl">
                  <a:srgbClr val="000000">
                    <a:alpha val="43137"/>
                  </a:srgbClr>
                </a:outerShdw>
              </a:effectLst>
              <a:latin typeface="Century Gothic" panose="020B0502020202020204" pitchFamily="34" charset="0"/>
            </a:rPr>
            <a:t>%35 </a:t>
          </a:r>
          <a:r>
            <a:rPr lang="tr-TR" sz="1600" kern="1200" dirty="0" smtClean="0">
              <a:latin typeface="Century Gothic" panose="020B0502020202020204" pitchFamily="34" charset="0"/>
            </a:rPr>
            <a:t>Faydalanıcı Katkısı</a:t>
          </a:r>
          <a:endParaRPr lang="tr-TR" sz="1600" kern="1200" dirty="0">
            <a:latin typeface="Century Gothic" panose="020B0502020202020204" pitchFamily="34" charset="0"/>
          </a:endParaRPr>
        </a:p>
      </dsp:txBody>
      <dsp:txXfrm>
        <a:off x="2460486" y="2220727"/>
        <a:ext cx="1248286" cy="1193958"/>
      </dsp:txXfrm>
    </dsp:sp>
    <dsp:sp modelId="{EC735292-FC77-4833-A0CC-EED1CF4F6F1C}">
      <dsp:nvSpPr>
        <dsp:cNvPr id="0" name=""/>
        <dsp:cNvSpPr/>
      </dsp:nvSpPr>
      <dsp:spPr>
        <a:xfrm rot="20700000">
          <a:off x="3281418" y="238642"/>
          <a:ext cx="2123675" cy="2123675"/>
        </a:xfrm>
        <a:prstGeom prst="gear6">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tr-TR" sz="2800" b="1" kern="1200" dirty="0" smtClean="0">
              <a:solidFill>
                <a:srgbClr val="FFC000"/>
              </a:solidFill>
              <a:effectLst>
                <a:outerShdw blurRad="38100" dist="38100" dir="2700000" algn="tl">
                  <a:srgbClr val="000000">
                    <a:alpha val="43137"/>
                  </a:srgbClr>
                </a:outerShdw>
              </a:effectLst>
              <a:latin typeface="Century Gothic" panose="020B0502020202020204" pitchFamily="34" charset="0"/>
            </a:rPr>
            <a:t>%65 </a:t>
          </a:r>
          <a:r>
            <a:rPr lang="tr-TR" sz="2000" kern="1200" dirty="0" smtClean="0">
              <a:latin typeface="Century Gothic" panose="020B0502020202020204" pitchFamily="34" charset="0"/>
            </a:rPr>
            <a:t>Kamu Katkısı</a:t>
          </a:r>
          <a:endParaRPr lang="tr-TR" sz="2000" kern="1200" dirty="0">
            <a:latin typeface="Century Gothic" panose="020B0502020202020204" pitchFamily="34" charset="0"/>
          </a:endParaRPr>
        </a:p>
      </dsp:txBody>
      <dsp:txXfrm rot="-20700000">
        <a:off x="3747203" y="704426"/>
        <a:ext cx="1192106" cy="1192106"/>
      </dsp:txXfrm>
    </dsp:sp>
    <dsp:sp modelId="{F75258B7-6130-41C7-8900-1042030F41BF}">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6994D17-1FD1-441B-8636-D319831AD1A7}">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1B9DFDC-CFC8-4656-A175-1E1B1506A50A}">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AB8B7-B4A1-4CDC-BF5D-0A9C8279DB69}">
      <dsp:nvSpPr>
        <dsp:cNvPr id="0" name=""/>
        <dsp:cNvSpPr/>
      </dsp:nvSpPr>
      <dsp:spPr>
        <a:xfrm rot="10800000">
          <a:off x="1718078" y="2847"/>
          <a:ext cx="5978800" cy="848561"/>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4192" tIns="121920" rIns="227584" bIns="121920" numCol="1" spcCol="1270" anchor="ctr" anchorCtr="0">
          <a:noAutofit/>
        </a:bodyPr>
        <a:lstStyle/>
        <a:p>
          <a:pPr lvl="0" algn="ctr" defTabSz="1422400">
            <a:lnSpc>
              <a:spcPct val="90000"/>
            </a:lnSpc>
            <a:spcBef>
              <a:spcPct val="0"/>
            </a:spcBef>
            <a:spcAft>
              <a:spcPct val="35000"/>
            </a:spcAft>
          </a:pPr>
          <a:r>
            <a:rPr lang="tr-TR" sz="3200" kern="1200" dirty="0" smtClean="0">
              <a:effectLst>
                <a:outerShdw blurRad="38100" dist="38100" dir="2700000" algn="tl">
                  <a:srgbClr val="000000">
                    <a:alpha val="43137"/>
                  </a:srgbClr>
                </a:outerShdw>
              </a:effectLst>
              <a:latin typeface="Britannic Bold" panose="020B0903060703020204" pitchFamily="34" charset="0"/>
            </a:rPr>
            <a:t>Süs Bitkileri ve Çiçek Soğanı</a:t>
          </a:r>
          <a:endParaRPr lang="tr-TR" sz="3200" kern="1200" dirty="0">
            <a:effectLst>
              <a:outerShdw blurRad="38100" dist="38100" dir="2700000" algn="tl">
                <a:srgbClr val="000000">
                  <a:alpha val="43137"/>
                </a:srgbClr>
              </a:outerShdw>
            </a:effectLst>
            <a:latin typeface="Britannic Bold" panose="020B0903060703020204" pitchFamily="34" charset="0"/>
          </a:endParaRPr>
        </a:p>
      </dsp:txBody>
      <dsp:txXfrm rot="10800000">
        <a:off x="1930218" y="2847"/>
        <a:ext cx="5766660" cy="848561"/>
      </dsp:txXfrm>
    </dsp:sp>
    <dsp:sp modelId="{54884621-2FB0-473D-86BB-1A8B33F087D6}">
      <dsp:nvSpPr>
        <dsp:cNvPr id="0" name=""/>
        <dsp:cNvSpPr/>
      </dsp:nvSpPr>
      <dsp:spPr>
        <a:xfrm>
          <a:off x="1293798" y="2847"/>
          <a:ext cx="848561" cy="84856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E74677B-C643-4982-996B-79E6E7394153}">
      <dsp:nvSpPr>
        <dsp:cNvPr id="0" name=""/>
        <dsp:cNvSpPr/>
      </dsp:nvSpPr>
      <dsp:spPr>
        <a:xfrm rot="10800000">
          <a:off x="1718078" y="1104710"/>
          <a:ext cx="5978800" cy="848561"/>
        </a:xfrm>
        <a:prstGeom prst="homePlate">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4192" tIns="121920" rIns="227584" bIns="121920" numCol="1" spcCol="1270" anchor="ctr" anchorCtr="0">
          <a:noAutofit/>
        </a:bodyPr>
        <a:lstStyle/>
        <a:p>
          <a:pPr lvl="0" algn="ctr" defTabSz="1422400">
            <a:lnSpc>
              <a:spcPct val="90000"/>
            </a:lnSpc>
            <a:spcBef>
              <a:spcPct val="0"/>
            </a:spcBef>
            <a:spcAft>
              <a:spcPct val="35000"/>
            </a:spcAft>
          </a:pPr>
          <a:r>
            <a:rPr lang="tr-TR" sz="3200" kern="1200" dirty="0" smtClean="0">
              <a:effectLst>
                <a:outerShdw blurRad="38100" dist="38100" dir="2700000" algn="tl">
                  <a:srgbClr val="000000">
                    <a:alpha val="43137"/>
                  </a:srgbClr>
                </a:outerShdw>
              </a:effectLst>
              <a:latin typeface="Britannic Bold" panose="020B0903060703020204" pitchFamily="34" charset="0"/>
            </a:rPr>
            <a:t>Tıbbi ve Aromatik Bitkiler</a:t>
          </a:r>
          <a:endParaRPr lang="tr-TR" sz="3200" kern="1200" dirty="0">
            <a:effectLst>
              <a:outerShdw blurRad="38100" dist="38100" dir="2700000" algn="tl">
                <a:srgbClr val="000000">
                  <a:alpha val="43137"/>
                </a:srgbClr>
              </a:outerShdw>
            </a:effectLst>
            <a:latin typeface="Britannic Bold" panose="020B0903060703020204" pitchFamily="34" charset="0"/>
          </a:endParaRPr>
        </a:p>
      </dsp:txBody>
      <dsp:txXfrm rot="10800000">
        <a:off x="1930218" y="1104710"/>
        <a:ext cx="5766660" cy="848561"/>
      </dsp:txXfrm>
    </dsp:sp>
    <dsp:sp modelId="{48E429A8-CB6F-4D72-84D1-ACDC9418F2AC}">
      <dsp:nvSpPr>
        <dsp:cNvPr id="0" name=""/>
        <dsp:cNvSpPr/>
      </dsp:nvSpPr>
      <dsp:spPr>
        <a:xfrm>
          <a:off x="1293798" y="1104710"/>
          <a:ext cx="848561" cy="84856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8F17BBF-9F13-4AB0-AF8B-F5D7542A8157}">
      <dsp:nvSpPr>
        <dsp:cNvPr id="0" name=""/>
        <dsp:cNvSpPr/>
      </dsp:nvSpPr>
      <dsp:spPr>
        <a:xfrm rot="10800000">
          <a:off x="1718078" y="2206572"/>
          <a:ext cx="5978800" cy="848561"/>
        </a:xfrm>
        <a:prstGeom prst="homePlate">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4192" tIns="121920" rIns="227584" bIns="121920" numCol="1" spcCol="1270" anchor="ctr" anchorCtr="0">
          <a:noAutofit/>
        </a:bodyPr>
        <a:lstStyle/>
        <a:p>
          <a:pPr lvl="0" algn="ctr" defTabSz="1422400">
            <a:lnSpc>
              <a:spcPct val="90000"/>
            </a:lnSpc>
            <a:spcBef>
              <a:spcPct val="0"/>
            </a:spcBef>
            <a:spcAft>
              <a:spcPct val="35000"/>
            </a:spcAft>
          </a:pPr>
          <a:r>
            <a:rPr lang="tr-TR" sz="3200" kern="1200" dirty="0" smtClean="0">
              <a:effectLst>
                <a:outerShdw blurRad="38100" dist="38100" dir="2700000" algn="tl">
                  <a:srgbClr val="000000">
                    <a:alpha val="43137"/>
                  </a:srgbClr>
                </a:outerShdw>
              </a:effectLst>
              <a:latin typeface="Britannic Bold" panose="020B0903060703020204" pitchFamily="34" charset="0"/>
            </a:rPr>
            <a:t>Mantar ve Misel</a:t>
          </a:r>
          <a:endParaRPr lang="tr-TR" sz="3200" kern="1200" dirty="0">
            <a:effectLst>
              <a:outerShdw blurRad="38100" dist="38100" dir="2700000" algn="tl">
                <a:srgbClr val="000000">
                  <a:alpha val="43137"/>
                </a:srgbClr>
              </a:outerShdw>
            </a:effectLst>
            <a:latin typeface="Britannic Bold" panose="020B0903060703020204" pitchFamily="34" charset="0"/>
          </a:endParaRPr>
        </a:p>
      </dsp:txBody>
      <dsp:txXfrm rot="10800000">
        <a:off x="1930218" y="2206572"/>
        <a:ext cx="5766660" cy="848561"/>
      </dsp:txXfrm>
    </dsp:sp>
    <dsp:sp modelId="{69082A09-108B-4502-9BFB-688EC4F9DB66}">
      <dsp:nvSpPr>
        <dsp:cNvPr id="0" name=""/>
        <dsp:cNvSpPr/>
      </dsp:nvSpPr>
      <dsp:spPr>
        <a:xfrm>
          <a:off x="1293798" y="2206572"/>
          <a:ext cx="848561" cy="84856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89DE244-2DF0-42B0-9594-23CB7A9D84F8}">
      <dsp:nvSpPr>
        <dsp:cNvPr id="0" name=""/>
        <dsp:cNvSpPr/>
      </dsp:nvSpPr>
      <dsp:spPr>
        <a:xfrm rot="10800000">
          <a:off x="1718078" y="3308435"/>
          <a:ext cx="5978800" cy="848561"/>
        </a:xfrm>
        <a:prstGeom prst="homePlat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74192" tIns="121920" rIns="227584" bIns="121920" numCol="1" spcCol="1270" anchor="ctr" anchorCtr="0">
          <a:noAutofit/>
        </a:bodyPr>
        <a:lstStyle/>
        <a:p>
          <a:pPr lvl="0" algn="ctr" defTabSz="1422400">
            <a:lnSpc>
              <a:spcPct val="90000"/>
            </a:lnSpc>
            <a:spcBef>
              <a:spcPct val="0"/>
            </a:spcBef>
            <a:spcAft>
              <a:spcPct val="35000"/>
            </a:spcAft>
          </a:pPr>
          <a:r>
            <a:rPr lang="tr-TR" sz="3200" kern="1200" dirty="0" smtClean="0">
              <a:effectLst>
                <a:outerShdw blurRad="38100" dist="38100" dir="2700000" algn="tl">
                  <a:srgbClr val="000000">
                    <a:alpha val="43137"/>
                  </a:srgbClr>
                </a:outerShdw>
              </a:effectLst>
              <a:latin typeface="Britannic Bold" panose="020B0903060703020204" pitchFamily="34" charset="0"/>
            </a:rPr>
            <a:t>Fide ve Fidan</a:t>
          </a:r>
          <a:endParaRPr lang="tr-TR" sz="3200" kern="1200" dirty="0">
            <a:effectLst>
              <a:outerShdw blurRad="38100" dist="38100" dir="2700000" algn="tl">
                <a:srgbClr val="000000">
                  <a:alpha val="43137"/>
                </a:srgbClr>
              </a:outerShdw>
            </a:effectLst>
            <a:latin typeface="Britannic Bold" panose="020B0903060703020204" pitchFamily="34" charset="0"/>
          </a:endParaRPr>
        </a:p>
      </dsp:txBody>
      <dsp:txXfrm rot="10800000">
        <a:off x="1930218" y="3308435"/>
        <a:ext cx="5766660" cy="848561"/>
      </dsp:txXfrm>
    </dsp:sp>
    <dsp:sp modelId="{40AEB056-AA33-4EB4-A5F0-9390238EF94B}">
      <dsp:nvSpPr>
        <dsp:cNvPr id="0" name=""/>
        <dsp:cNvSpPr/>
      </dsp:nvSpPr>
      <dsp:spPr>
        <a:xfrm>
          <a:off x="1293798" y="3308435"/>
          <a:ext cx="848561" cy="84856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6000" b="-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8ECDD-8272-4F28-9CE4-90EA1E3BD24D}">
      <dsp:nvSpPr>
        <dsp:cNvPr id="0" name=""/>
        <dsp:cNvSpPr/>
      </dsp:nvSpPr>
      <dsp:spPr>
        <a:xfrm>
          <a:off x="3145692" y="0"/>
          <a:ext cx="2094669" cy="2094988"/>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0237B-B722-42C5-A815-9064D10EE53C}">
      <dsp:nvSpPr>
        <dsp:cNvPr id="0" name=""/>
        <dsp:cNvSpPr/>
      </dsp:nvSpPr>
      <dsp:spPr>
        <a:xfrm>
          <a:off x="3617145" y="384279"/>
          <a:ext cx="1163967" cy="1038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kern="1200" dirty="0" smtClean="0"/>
            <a:t>Açık arazi büyüklüğü en fazla</a:t>
          </a:r>
          <a:r>
            <a:rPr lang="tr-TR" sz="1400" kern="1200" dirty="0" smtClean="0">
              <a:solidFill>
                <a:srgbClr val="00ABBD"/>
              </a:solidFill>
            </a:rPr>
            <a:t> 4 hektar</a:t>
          </a:r>
          <a:endParaRPr lang="tr-TR" sz="1400" kern="1200" dirty="0">
            <a:solidFill>
              <a:srgbClr val="00ABBD"/>
            </a:solidFill>
          </a:endParaRPr>
        </a:p>
      </dsp:txBody>
      <dsp:txXfrm>
        <a:off x="3617145" y="384279"/>
        <a:ext cx="1163967" cy="1038121"/>
      </dsp:txXfrm>
    </dsp:sp>
    <dsp:sp modelId="{3198A391-97F7-4177-820F-91C893E07E2F}">
      <dsp:nvSpPr>
        <dsp:cNvPr id="0" name=""/>
        <dsp:cNvSpPr/>
      </dsp:nvSpPr>
      <dsp:spPr>
        <a:xfrm>
          <a:off x="2563905" y="1203726"/>
          <a:ext cx="2094669" cy="2094988"/>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4E06BC-E282-451A-BE98-D96DE8E9FF98}">
      <dsp:nvSpPr>
        <dsp:cNvPr id="0" name=""/>
        <dsp:cNvSpPr/>
      </dsp:nvSpPr>
      <dsp:spPr>
        <a:xfrm>
          <a:off x="3029256" y="1967043"/>
          <a:ext cx="1163967" cy="581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kern="1200" dirty="0" smtClean="0"/>
            <a:t>Sera için en fazla</a:t>
          </a:r>
          <a:r>
            <a:rPr lang="tr-TR" sz="1400" kern="1200" dirty="0" smtClean="0">
              <a:solidFill>
                <a:srgbClr val="00ABBD"/>
              </a:solidFill>
            </a:rPr>
            <a:t> 2 hektar</a:t>
          </a:r>
          <a:endParaRPr lang="tr-TR" sz="1400" kern="1200" dirty="0">
            <a:solidFill>
              <a:srgbClr val="00ABBD"/>
            </a:solidFill>
          </a:endParaRPr>
        </a:p>
      </dsp:txBody>
      <dsp:txXfrm>
        <a:off x="3029256" y="1967043"/>
        <a:ext cx="1163967" cy="581844"/>
      </dsp:txXfrm>
    </dsp:sp>
    <dsp:sp modelId="{951FFAE5-B996-4DCD-9084-46593D9035C8}">
      <dsp:nvSpPr>
        <dsp:cNvPr id="0" name=""/>
        <dsp:cNvSpPr/>
      </dsp:nvSpPr>
      <dsp:spPr>
        <a:xfrm>
          <a:off x="3294777" y="2551499"/>
          <a:ext cx="1799645" cy="1800366"/>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62CD93-14E7-46EC-9D94-870BC826076C}">
      <dsp:nvSpPr>
        <dsp:cNvPr id="0" name=""/>
        <dsp:cNvSpPr/>
      </dsp:nvSpPr>
      <dsp:spPr>
        <a:xfrm>
          <a:off x="3528969" y="3056465"/>
          <a:ext cx="1328901" cy="827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kern="1200" dirty="0" smtClean="0"/>
            <a:t>Mantar ve misel üretimi için en fazla</a:t>
          </a:r>
          <a:r>
            <a:rPr lang="tr-TR" sz="1400" kern="1200" dirty="0" smtClean="0">
              <a:solidFill>
                <a:srgbClr val="00ABBD"/>
              </a:solidFill>
            </a:rPr>
            <a:t> 2 hektar</a:t>
          </a:r>
          <a:endParaRPr lang="tr-TR" sz="1400" kern="1200" dirty="0">
            <a:solidFill>
              <a:srgbClr val="00ABBD"/>
            </a:solidFill>
          </a:endParaRPr>
        </a:p>
      </dsp:txBody>
      <dsp:txXfrm>
        <a:off x="3528969" y="3056465"/>
        <a:ext cx="1328901" cy="8278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3E3F8-FC89-4993-8882-295255F30DE9}">
      <dsp:nvSpPr>
        <dsp:cNvPr id="0" name=""/>
        <dsp:cNvSpPr/>
      </dsp:nvSpPr>
      <dsp:spPr>
        <a:xfrm rot="10800000">
          <a:off x="1864108" y="2921"/>
          <a:ext cx="5829544" cy="1583058"/>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085" tIns="118110" rIns="220472" bIns="118110" numCol="1" spcCol="1270" anchor="ctr" anchorCtr="0">
          <a:noAutofit/>
        </a:bodyPr>
        <a:lstStyle/>
        <a:p>
          <a:pPr lvl="0" algn="ctr" defTabSz="1377950">
            <a:lnSpc>
              <a:spcPct val="90000"/>
            </a:lnSpc>
            <a:spcBef>
              <a:spcPct val="0"/>
            </a:spcBef>
            <a:spcAft>
              <a:spcPct val="35000"/>
            </a:spcAft>
          </a:pPr>
          <a:r>
            <a:rPr lang="tr-TR" sz="3100" kern="1200" dirty="0" smtClean="0">
              <a:solidFill>
                <a:schemeClr val="accent2">
                  <a:lumMod val="50000"/>
                </a:schemeClr>
              </a:solidFill>
              <a:effectLst>
                <a:outerShdw blurRad="38100" dist="38100" dir="2700000" algn="tl">
                  <a:srgbClr val="000000">
                    <a:alpha val="43137"/>
                  </a:srgbClr>
                </a:outerShdw>
              </a:effectLst>
              <a:latin typeface="Constantia" panose="02030602050306030303" pitchFamily="18" charset="0"/>
            </a:rPr>
            <a:t>Bal ve Diğer Arıcılık Ürünleri</a:t>
          </a:r>
          <a:endParaRPr lang="tr-TR" sz="3100" kern="1200" dirty="0">
            <a:solidFill>
              <a:schemeClr val="accent2">
                <a:lumMod val="50000"/>
              </a:schemeClr>
            </a:solidFill>
            <a:effectLst>
              <a:outerShdw blurRad="38100" dist="38100" dir="2700000" algn="tl">
                <a:srgbClr val="000000">
                  <a:alpha val="43137"/>
                </a:srgbClr>
              </a:outerShdw>
            </a:effectLst>
            <a:latin typeface="Constantia" panose="02030602050306030303" pitchFamily="18" charset="0"/>
          </a:endParaRPr>
        </a:p>
      </dsp:txBody>
      <dsp:txXfrm rot="10800000">
        <a:off x="2259872" y="2921"/>
        <a:ext cx="5433780" cy="1583058"/>
      </dsp:txXfrm>
    </dsp:sp>
    <dsp:sp modelId="{1943BCF3-6A2D-4BCB-8B52-6370F07F6177}">
      <dsp:nvSpPr>
        <dsp:cNvPr id="0" name=""/>
        <dsp:cNvSpPr/>
      </dsp:nvSpPr>
      <dsp:spPr>
        <a:xfrm>
          <a:off x="1072579" y="2921"/>
          <a:ext cx="1583058" cy="158305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3E3D46F-72D7-4A75-AEBF-77546CAA0BB6}">
      <dsp:nvSpPr>
        <dsp:cNvPr id="0" name=""/>
        <dsp:cNvSpPr/>
      </dsp:nvSpPr>
      <dsp:spPr>
        <a:xfrm rot="10800000">
          <a:off x="1864108" y="2058534"/>
          <a:ext cx="5829544" cy="1583058"/>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085" tIns="118110" rIns="220472" bIns="118110" numCol="1" spcCol="1270" anchor="ctr" anchorCtr="0">
          <a:noAutofit/>
        </a:bodyPr>
        <a:lstStyle/>
        <a:p>
          <a:pPr lvl="0" algn="ctr" defTabSz="1377950">
            <a:lnSpc>
              <a:spcPct val="90000"/>
            </a:lnSpc>
            <a:spcBef>
              <a:spcPct val="0"/>
            </a:spcBef>
            <a:spcAft>
              <a:spcPct val="35000"/>
            </a:spcAft>
          </a:pPr>
          <a:r>
            <a:rPr lang="tr-TR" sz="3100" kern="1200" dirty="0" smtClean="0">
              <a:solidFill>
                <a:schemeClr val="accent2">
                  <a:lumMod val="50000"/>
                </a:schemeClr>
              </a:solidFill>
              <a:effectLst>
                <a:outerShdw blurRad="38100" dist="38100" dir="2700000" algn="tl">
                  <a:srgbClr val="000000">
                    <a:alpha val="43137"/>
                  </a:srgbClr>
                </a:outerShdw>
              </a:effectLst>
              <a:latin typeface="Constantia" panose="02030602050306030303" pitchFamily="18" charset="0"/>
            </a:rPr>
            <a:t>Bal ve Diğer Arıcılık Ürünlerinin İşlenmesi ve Paketlenmesi</a:t>
          </a:r>
          <a:endParaRPr lang="tr-TR" sz="3100" kern="1200" dirty="0">
            <a:solidFill>
              <a:schemeClr val="accent2">
                <a:lumMod val="50000"/>
              </a:schemeClr>
            </a:solidFill>
            <a:effectLst>
              <a:outerShdw blurRad="38100" dist="38100" dir="2700000" algn="tl">
                <a:srgbClr val="000000">
                  <a:alpha val="43137"/>
                </a:srgbClr>
              </a:outerShdw>
            </a:effectLst>
            <a:latin typeface="Constantia" panose="02030602050306030303" pitchFamily="18" charset="0"/>
          </a:endParaRPr>
        </a:p>
      </dsp:txBody>
      <dsp:txXfrm rot="10800000">
        <a:off x="2259872" y="2058534"/>
        <a:ext cx="5433780" cy="1583058"/>
      </dsp:txXfrm>
    </dsp:sp>
    <dsp:sp modelId="{331B4E59-CA5F-439F-895D-4D05D73BFF71}">
      <dsp:nvSpPr>
        <dsp:cNvPr id="0" name=""/>
        <dsp:cNvSpPr/>
      </dsp:nvSpPr>
      <dsp:spPr>
        <a:xfrm>
          <a:off x="1072579" y="2058534"/>
          <a:ext cx="1583058" cy="15830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796A746F-D3F7-4C76-A0A2-3E4AB1D195C9}" type="datetimeFigureOut">
              <a:rPr lang="tr-TR" smtClean="0"/>
              <a:t>15.06.2020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281044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96A746F-D3F7-4C76-A0A2-3E4AB1D195C9}" type="datetimeFigureOut">
              <a:rPr lang="tr-TR" smtClean="0"/>
              <a:t>15.06.2020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122361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1"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1"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96A746F-D3F7-4C76-A0A2-3E4AB1D195C9}" type="datetimeFigureOut">
              <a:rPr lang="tr-TR" smtClean="0"/>
              <a:t>15.06.2020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137735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96A746F-D3F7-4C76-A0A2-3E4AB1D195C9}" type="datetimeFigureOut">
              <a:rPr lang="tr-TR" smtClean="0"/>
              <a:t>15.06.2020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22904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1" y="1709740"/>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796A746F-D3F7-4C76-A0A2-3E4AB1D195C9}" type="datetimeFigureOut">
              <a:rPr lang="tr-TR" smtClean="0"/>
              <a:t>15.06.2020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499438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96A746F-D3F7-4C76-A0A2-3E4AB1D195C9}" type="datetimeFigureOut">
              <a:rPr lang="tr-TR" smtClean="0"/>
              <a:t>15.06.2020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4007731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7"/>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9"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1"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96A746F-D3F7-4C76-A0A2-3E4AB1D195C9}" type="datetimeFigureOut">
              <a:rPr lang="tr-TR" smtClean="0"/>
              <a:t>15.06.2020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18787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96A746F-D3F7-4C76-A0A2-3E4AB1D195C9}" type="datetimeFigureOut">
              <a:rPr lang="tr-TR" smtClean="0"/>
              <a:t>15.06.2020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218834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96A746F-D3F7-4C76-A0A2-3E4AB1D195C9}" type="datetimeFigureOut">
              <a:rPr lang="tr-TR" smtClean="0"/>
              <a:t>15.06.2020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723153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96A746F-D3F7-4C76-A0A2-3E4AB1D195C9}" type="datetimeFigureOut">
              <a:rPr lang="tr-TR" smtClean="0"/>
              <a:t>15.06.2020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371229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96A746F-D3F7-4C76-A0A2-3E4AB1D195C9}" type="datetimeFigureOut">
              <a:rPr lang="tr-TR" smtClean="0"/>
              <a:t>15.06.2020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A093598-0308-4E8C-8BB6-66DFD7C94E95}" type="slidenum">
              <a:rPr lang="tr-TR" smtClean="0"/>
              <a:t>‹#›</a:t>
            </a:fld>
            <a:endParaRPr lang="tr-TR"/>
          </a:p>
        </p:txBody>
      </p:sp>
    </p:spTree>
    <p:extLst>
      <p:ext uri="{BB962C8B-B14F-4D97-AF65-F5344CB8AC3E}">
        <p14:creationId xmlns:p14="http://schemas.microsoft.com/office/powerpoint/2010/main" val="3934247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A746F-D3F7-4C76-A0A2-3E4AB1D195C9}" type="datetimeFigureOut">
              <a:rPr lang="tr-TR" smtClean="0"/>
              <a:t>15.06.2020</a:t>
            </a:fld>
            <a:endParaRPr lang="tr-TR"/>
          </a:p>
        </p:txBody>
      </p:sp>
      <p:sp>
        <p:nvSpPr>
          <p:cNvPr id="5" name="Altbilgi Yer Tutucusu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93598-0308-4E8C-8BB6-66DFD7C94E95}" type="slidenum">
              <a:rPr lang="tr-TR" smtClean="0"/>
              <a:t>‹#›</a:t>
            </a:fld>
            <a:endParaRPr lang="tr-TR"/>
          </a:p>
        </p:txBody>
      </p:sp>
    </p:spTree>
    <p:extLst>
      <p:ext uri="{BB962C8B-B14F-4D97-AF65-F5344CB8AC3E}">
        <p14:creationId xmlns:p14="http://schemas.microsoft.com/office/powerpoint/2010/main" val="4074946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55.png"/><Relationship Id="rId5" Type="http://schemas.openxmlformats.org/officeDocument/2006/relationships/diagramQuickStyle" Target="../diagrams/quickStyle6.xml"/><Relationship Id="rId10" Type="http://schemas.openxmlformats.org/officeDocument/2006/relationships/image" Target="../media/image54.png"/><Relationship Id="rId4" Type="http://schemas.openxmlformats.org/officeDocument/2006/relationships/diagramLayout" Target="../diagrams/layout6.xml"/><Relationship Id="rId9" Type="http://schemas.openxmlformats.org/officeDocument/2006/relationships/image" Target="../media/image53.png"/><Relationship Id="rId14" Type="http://schemas.openxmlformats.org/officeDocument/2006/relationships/image" Target="../media/image58.jp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79.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2.xml"/><Relationship Id="rId11" Type="http://schemas.openxmlformats.org/officeDocument/2006/relationships/image" Target="../media/image78.jpg"/><Relationship Id="rId5" Type="http://schemas.openxmlformats.org/officeDocument/2006/relationships/diagramQuickStyle" Target="../diagrams/quickStyle12.xml"/><Relationship Id="rId15" Type="http://schemas.openxmlformats.org/officeDocument/2006/relationships/image" Target="../media/image82.jpg"/><Relationship Id="rId10" Type="http://schemas.openxmlformats.org/officeDocument/2006/relationships/image" Target="../media/image77.jpg"/><Relationship Id="rId4" Type="http://schemas.openxmlformats.org/officeDocument/2006/relationships/diagramLayout" Target="../diagrams/layout12.xml"/><Relationship Id="rId9" Type="http://schemas.openxmlformats.org/officeDocument/2006/relationships/image" Target="../media/image76.jpg"/><Relationship Id="rId14" Type="http://schemas.openxmlformats.org/officeDocument/2006/relationships/image" Target="../media/image81.jp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pn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hyperlink" Target="http://www.tkdk.gov.tr/" TargetMode="External"/><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FD7229F-2952-4DC3-B61C-0073FB30D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110403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92047" y="349134"/>
            <a:ext cx="3579409" cy="2669450"/>
          </a:xfrm>
          <a:prstGeom prst="rect">
            <a:avLst/>
          </a:prstGeom>
        </p:spPr>
      </p:pic>
      <p:sp>
        <p:nvSpPr>
          <p:cNvPr id="3" name="Metin kutusu 2"/>
          <p:cNvSpPr txBox="1"/>
          <p:nvPr/>
        </p:nvSpPr>
        <p:spPr>
          <a:xfrm>
            <a:off x="1138844" y="1338350"/>
            <a:ext cx="10357658" cy="3600986"/>
          </a:xfrm>
          <a:prstGeom prst="rect">
            <a:avLst/>
          </a:prstGeom>
          <a:noFill/>
        </p:spPr>
        <p:txBody>
          <a:bodyPr wrap="square" rtlCol="0">
            <a:spAutoFit/>
          </a:bodyPr>
          <a:lstStyle/>
          <a:p>
            <a:pPr algn="ctr"/>
            <a:r>
              <a:rPr lang="tr-TR" sz="2800" dirty="0"/>
              <a:t>Başvuru Sahibi, başvuru sırasında</a:t>
            </a:r>
          </a:p>
          <a:p>
            <a:pPr algn="ctr"/>
            <a:endParaRPr lang="tr-TR" sz="2800" dirty="0"/>
          </a:p>
          <a:p>
            <a:pPr algn="ctr"/>
            <a:r>
              <a:rPr lang="tr-TR" sz="4000" b="1" dirty="0">
                <a:solidFill>
                  <a:srgbClr val="70A525"/>
                </a:solidFill>
                <a:effectLst>
                  <a:outerShdw blurRad="38100" dist="38100" dir="2700000" algn="tl">
                    <a:srgbClr val="000000">
                      <a:alpha val="43137"/>
                    </a:srgbClr>
                  </a:outerShdw>
                </a:effectLst>
              </a:rPr>
              <a:t>Çiftçi Kayıt Sistemi’</a:t>
            </a:r>
            <a:r>
              <a:rPr lang="tr-TR" sz="2800" dirty="0"/>
              <a:t>ne</a:t>
            </a:r>
            <a:r>
              <a:rPr lang="tr-TR" sz="3600" b="1" dirty="0">
                <a:solidFill>
                  <a:srgbClr val="70A525"/>
                </a:solidFill>
                <a:effectLst>
                  <a:outerShdw blurRad="38100" dist="38100" dir="2700000" algn="tl">
                    <a:srgbClr val="000000">
                      <a:alpha val="43137"/>
                    </a:srgbClr>
                  </a:outerShdw>
                </a:effectLst>
              </a:rPr>
              <a:t> </a:t>
            </a:r>
          </a:p>
          <a:p>
            <a:pPr algn="ctr"/>
            <a:endParaRPr lang="tr-TR" sz="3600" b="1" dirty="0">
              <a:solidFill>
                <a:srgbClr val="70A525"/>
              </a:solidFill>
              <a:effectLst>
                <a:outerShdw blurRad="38100" dist="38100" dir="2700000" algn="tl">
                  <a:srgbClr val="000000">
                    <a:alpha val="43137"/>
                  </a:srgbClr>
                </a:outerShdw>
              </a:effectLst>
            </a:endParaRPr>
          </a:p>
          <a:p>
            <a:pPr algn="ctr"/>
            <a:r>
              <a:rPr lang="tr-TR" sz="2800" dirty="0"/>
              <a:t>veya</a:t>
            </a:r>
          </a:p>
          <a:p>
            <a:pPr algn="ctr"/>
            <a:endParaRPr lang="tr-TR" sz="2800" dirty="0"/>
          </a:p>
          <a:p>
            <a:pPr algn="ctr"/>
            <a:r>
              <a:rPr lang="tr-TR" sz="4000" b="1" dirty="0">
                <a:solidFill>
                  <a:srgbClr val="70A525"/>
                </a:solidFill>
                <a:effectLst>
                  <a:outerShdw blurRad="38100" dist="38100" dir="2700000" algn="tl">
                    <a:srgbClr val="000000">
                      <a:alpha val="43137"/>
                    </a:srgbClr>
                  </a:outerShdw>
                </a:effectLst>
              </a:rPr>
              <a:t>Hayvan Kayıt Sistemi</a:t>
            </a:r>
            <a:r>
              <a:rPr lang="tr-TR" sz="2800" dirty="0"/>
              <a:t>’ne kayıtlı olmalıdır.</a:t>
            </a:r>
          </a:p>
        </p:txBody>
      </p:sp>
      <p:sp>
        <p:nvSpPr>
          <p:cNvPr id="4" name="Metin kutusu 3">
            <a:extLst>
              <a:ext uri="{FF2B5EF4-FFF2-40B4-BE49-F238E27FC236}">
                <a16:creationId xmlns:a16="http://schemas.microsoft.com/office/drawing/2014/main" id="{B90F3F0F-2856-425D-BE90-30EEBB12FFCE}"/>
              </a:ext>
            </a:extLst>
          </p:cNvPr>
          <p:cNvSpPr txBox="1"/>
          <p:nvPr/>
        </p:nvSpPr>
        <p:spPr>
          <a:xfrm>
            <a:off x="1275008" y="5393771"/>
            <a:ext cx="10357658" cy="830997"/>
          </a:xfrm>
          <a:prstGeom prst="rect">
            <a:avLst/>
          </a:prstGeom>
          <a:noFill/>
        </p:spPr>
        <p:txBody>
          <a:bodyPr wrap="square" rtlCol="0">
            <a:spAutoFit/>
          </a:bodyPr>
          <a:lstStyle/>
          <a:p>
            <a:pPr algn="ctr"/>
            <a:r>
              <a:rPr lang="tr-TR" sz="2400" b="1" dirty="0">
                <a:effectLst>
                  <a:outerShdw blurRad="38100" dist="38100" dir="2700000" algn="tl">
                    <a:srgbClr val="000000">
                      <a:alpha val="43137"/>
                    </a:srgbClr>
                  </a:outerShdw>
                </a:effectLst>
              </a:rPr>
              <a:t>Kamu tüzel kişilikleri ve kamu hissesi %25’ten fazla olan tüzel kişilikler uygun değildir.</a:t>
            </a:r>
            <a:r>
              <a:rPr lang="tr-TR" dirty="0"/>
              <a:t>	</a:t>
            </a:r>
          </a:p>
        </p:txBody>
      </p:sp>
      <p:sp>
        <p:nvSpPr>
          <p:cNvPr id="7" name="Metin kutusu 6">
            <a:extLst>
              <a:ext uri="{FF2B5EF4-FFF2-40B4-BE49-F238E27FC236}">
                <a16:creationId xmlns:a16="http://schemas.microsoft.com/office/drawing/2014/main" id="{FCA65D90-5967-4D4B-B159-EA8EAEA1ADBF}"/>
              </a:ext>
            </a:extLst>
          </p:cNvPr>
          <p:cNvSpPr txBox="1"/>
          <p:nvPr/>
        </p:nvSpPr>
        <p:spPr>
          <a:xfrm>
            <a:off x="515193" y="4646818"/>
            <a:ext cx="759815" cy="1862048"/>
          </a:xfrm>
          <a:prstGeom prst="rect">
            <a:avLst/>
          </a:prstGeom>
          <a:noFill/>
        </p:spPr>
        <p:txBody>
          <a:bodyPr wrap="square" rtlCol="0">
            <a:spAutoFit/>
          </a:bodyPr>
          <a:lstStyle/>
          <a:p>
            <a:r>
              <a:rPr lang="tr-TR" sz="11500" dirty="0">
                <a:solidFill>
                  <a:srgbClr val="FF0000"/>
                </a:solidFill>
                <a:latin typeface="Algerian" panose="04020705040A02060702" pitchFamily="82" charset="0"/>
              </a:rPr>
              <a:t>!</a:t>
            </a:r>
          </a:p>
        </p:txBody>
      </p:sp>
    </p:spTree>
    <p:extLst>
      <p:ext uri="{BB962C8B-B14F-4D97-AF65-F5344CB8AC3E}">
        <p14:creationId xmlns:p14="http://schemas.microsoft.com/office/powerpoint/2010/main" val="46895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863990" y="174261"/>
            <a:ext cx="6563785" cy="769441"/>
          </a:xfrm>
          <a:prstGeom prst="rect">
            <a:avLst/>
          </a:prstGeom>
          <a:noFill/>
        </p:spPr>
        <p:txBody>
          <a:bodyPr wrap="none" lIns="91440" tIns="45720" rIns="91440" bIns="45720">
            <a:spAutoFit/>
          </a:bodyPr>
          <a:lstStyle/>
          <a:p>
            <a:pPr algn="ctr"/>
            <a:r>
              <a:rPr lang="tr-TR"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Mesleki Uygunluk Kriterleri</a:t>
            </a:r>
          </a:p>
        </p:txBody>
      </p:sp>
      <p:sp>
        <p:nvSpPr>
          <p:cNvPr id="3" name="Metin kutusu 2"/>
          <p:cNvSpPr txBox="1"/>
          <p:nvPr/>
        </p:nvSpPr>
        <p:spPr>
          <a:xfrm>
            <a:off x="706582" y="1479667"/>
            <a:ext cx="11047614" cy="3508653"/>
          </a:xfrm>
          <a:prstGeom prst="rect">
            <a:avLst/>
          </a:prstGeom>
          <a:noFill/>
        </p:spPr>
        <p:txBody>
          <a:bodyPr wrap="square" rtlCol="0">
            <a:spAutoFit/>
          </a:bodyPr>
          <a:lstStyle/>
          <a:p>
            <a:r>
              <a:rPr lang="tr-TR" sz="2000" dirty="0"/>
              <a:t>Başvuru sahibi; (gerçek kişi ise kendisi, tüzel kişi ise temsil ve ilzama yetkili kişisi)</a:t>
            </a:r>
          </a:p>
          <a:p>
            <a:endParaRPr lang="tr-TR" sz="2000" dirty="0"/>
          </a:p>
          <a:p>
            <a:pPr marL="285750" indent="-285750">
              <a:buFont typeface="Arial" panose="020B0604020202020204" pitchFamily="34" charset="0"/>
              <a:buChar char="•"/>
            </a:pPr>
            <a:r>
              <a:rPr lang="tr-TR" sz="2000" dirty="0"/>
              <a:t>Ziraat, veterinerlik veya ilgili diğer uzmanlık alanındaki bir ziraat meslek lisesi, meslek yüksekokulu veya</a:t>
            </a:r>
          </a:p>
          <a:p>
            <a:r>
              <a:rPr lang="tr-TR" sz="3200" b="1" dirty="0">
                <a:solidFill>
                  <a:srgbClr val="70A525"/>
                </a:solidFill>
                <a:effectLst>
                  <a:outerShdw blurRad="38100" dist="38100" dir="2700000" algn="tl">
                    <a:srgbClr val="000000">
                      <a:alpha val="43137"/>
                    </a:srgbClr>
                  </a:outerShdw>
                </a:effectLst>
              </a:rPr>
              <a:t>üniversite diploması</a:t>
            </a:r>
            <a:r>
              <a:rPr lang="tr-TR" sz="2000" dirty="0"/>
              <a:t>na (</a:t>
            </a:r>
            <a:r>
              <a:rPr lang="tr-TR" sz="2000" dirty="0" err="1"/>
              <a:t>master</a:t>
            </a:r>
            <a:r>
              <a:rPr lang="tr-TR" sz="2000" dirty="0"/>
              <a:t> veya doktora dahil) sahip olmalı  veya</a:t>
            </a:r>
          </a:p>
          <a:p>
            <a:endParaRPr lang="tr-TR" sz="2000" dirty="0"/>
          </a:p>
          <a:p>
            <a:pPr marL="285750" indent="-285750">
              <a:buFont typeface="Arial" panose="020B0604020202020204" pitchFamily="34" charset="0"/>
              <a:buChar char="•"/>
            </a:pPr>
            <a:r>
              <a:rPr lang="tr-TR" sz="2000" dirty="0"/>
              <a:t>İlgili ulusal kayıt sistemleri tarafından belgelenebilecek şekilde tarım ya da ilgili diğer uzmanlık</a:t>
            </a:r>
          </a:p>
          <a:p>
            <a:r>
              <a:rPr lang="tr-TR" sz="2000" dirty="0"/>
              <a:t>alanlarında minimum üç yıl çalışma deneyimi ile yeterliliğini kanıtlamalıdır. </a:t>
            </a:r>
          </a:p>
          <a:p>
            <a:r>
              <a:rPr lang="tr-TR" sz="2000" dirty="0"/>
              <a:t>(</a:t>
            </a:r>
            <a:r>
              <a:rPr lang="tr-TR" sz="3200" b="1" dirty="0">
                <a:solidFill>
                  <a:srgbClr val="70A525"/>
                </a:solidFill>
                <a:effectLst>
                  <a:outerShdw blurRad="38100" dist="38100" dir="2700000" algn="tl">
                    <a:srgbClr val="000000">
                      <a:alpha val="43137"/>
                    </a:srgbClr>
                  </a:outerShdw>
                </a:effectLst>
              </a:rPr>
              <a:t>Tarım BAĞ-KUR'u </a:t>
            </a:r>
            <a:r>
              <a:rPr lang="tr-TR" sz="2000" dirty="0"/>
              <a:t>veya </a:t>
            </a:r>
            <a:r>
              <a:rPr lang="tr-TR" sz="3200" b="1" dirty="0">
                <a:solidFill>
                  <a:srgbClr val="70A525"/>
                </a:solidFill>
                <a:effectLst>
                  <a:outerShdw blurRad="38100" dist="38100" dir="2700000" algn="tl">
                    <a:srgbClr val="000000">
                      <a:alpha val="43137"/>
                    </a:srgbClr>
                  </a:outerShdw>
                </a:effectLst>
              </a:rPr>
              <a:t>3 yıllık HKS kaydı</a:t>
            </a:r>
            <a:r>
              <a:rPr lang="tr-TR" sz="2000" dirty="0"/>
              <a:t>)</a:t>
            </a: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1481795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22632" y="149628"/>
            <a:ext cx="7936511" cy="707886"/>
          </a:xfrm>
          <a:prstGeom prst="rect">
            <a:avLst/>
          </a:prstGeom>
          <a:noFill/>
        </p:spPr>
        <p:txBody>
          <a:bodyPr wrap="square" lIns="91440" tIns="45720" rIns="91440" bIns="45720">
            <a:spAutoFit/>
          </a:bodyPr>
          <a:lstStyle/>
          <a:p>
            <a:pPr algn="ctr"/>
            <a:r>
              <a:rPr lang="tr-TR"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Spesifik Uygunluk Kriterleri</a:t>
            </a:r>
          </a:p>
        </p:txBody>
      </p:sp>
      <p:sp>
        <p:nvSpPr>
          <p:cNvPr id="4" name="Dikdörtgen 3"/>
          <p:cNvSpPr/>
          <p:nvPr/>
        </p:nvSpPr>
        <p:spPr>
          <a:xfrm>
            <a:off x="1496946" y="964275"/>
            <a:ext cx="8587877" cy="584775"/>
          </a:xfrm>
          <a:prstGeom prst="rect">
            <a:avLst/>
          </a:prstGeom>
          <a:noFill/>
        </p:spPr>
        <p:txBody>
          <a:bodyPr wrap="square" lIns="91440" tIns="45720" rIns="91440" bIns="45720">
            <a:spAutoFit/>
          </a:bodyPr>
          <a:lstStyle/>
          <a:p>
            <a:pPr algn="ctr"/>
            <a:r>
              <a:rPr lang="tr-TR" sz="3200" b="1" dirty="0">
                <a:ln w="0"/>
                <a:solidFill>
                  <a:srgbClr val="70A525"/>
                </a:solidFill>
                <a:effectLst>
                  <a:outerShdw blurRad="38100" dist="38100" dir="2700000" algn="tl">
                    <a:srgbClr val="000000">
                      <a:alpha val="43137"/>
                    </a:srgbClr>
                  </a:outerShdw>
                  <a:reflection blurRad="6350" stA="53000" endA="300" endPos="35500" dir="5400000" sy="-90000" algn="bl" rotWithShape="0"/>
                </a:effectLst>
              </a:rPr>
              <a:t>SÜT ÜRETEN TARIMSAL İŞLETMELER</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35" y="149628"/>
            <a:ext cx="1600200" cy="6400800"/>
          </a:xfrm>
          <a:prstGeom prst="rect">
            <a:avLst/>
          </a:prstGeom>
        </p:spPr>
      </p:pic>
      <p:graphicFrame>
        <p:nvGraphicFramePr>
          <p:cNvPr id="6" name="Tablo 5"/>
          <p:cNvGraphicFramePr>
            <a:graphicFrameLocks noGrp="1"/>
          </p:cNvGraphicFramePr>
          <p:nvPr>
            <p:extLst>
              <p:ext uri="{D42A27DB-BD31-4B8C-83A1-F6EECF244321}">
                <p14:modId xmlns:p14="http://schemas.microsoft.com/office/powerpoint/2010/main" val="2883888105"/>
              </p:ext>
            </p:extLst>
          </p:nvPr>
        </p:nvGraphicFramePr>
        <p:xfrm>
          <a:off x="1774837" y="1672163"/>
          <a:ext cx="8975603" cy="4113699"/>
        </p:xfrm>
        <a:graphic>
          <a:graphicData uri="http://schemas.openxmlformats.org/drawingml/2006/table">
            <a:tbl>
              <a:tblPr firstRow="1" bandRow="1">
                <a:tableStyleId>{93296810-A885-4BE3-A3E7-6D5BEEA58F35}</a:tableStyleId>
              </a:tblPr>
              <a:tblGrid>
                <a:gridCol w="1641535">
                  <a:extLst>
                    <a:ext uri="{9D8B030D-6E8A-4147-A177-3AD203B41FA5}">
                      <a16:colId xmlns:a16="http://schemas.microsoft.com/office/drawing/2014/main" val="3411972950"/>
                    </a:ext>
                  </a:extLst>
                </a:gridCol>
                <a:gridCol w="1833517">
                  <a:extLst>
                    <a:ext uri="{9D8B030D-6E8A-4147-A177-3AD203B41FA5}">
                      <a16:colId xmlns:a16="http://schemas.microsoft.com/office/drawing/2014/main" val="3744514218"/>
                    </a:ext>
                  </a:extLst>
                </a:gridCol>
                <a:gridCol w="1833517">
                  <a:extLst>
                    <a:ext uri="{9D8B030D-6E8A-4147-A177-3AD203B41FA5}">
                      <a16:colId xmlns:a16="http://schemas.microsoft.com/office/drawing/2014/main" val="4137806565"/>
                    </a:ext>
                  </a:extLst>
                </a:gridCol>
                <a:gridCol w="1833517">
                  <a:extLst>
                    <a:ext uri="{9D8B030D-6E8A-4147-A177-3AD203B41FA5}">
                      <a16:colId xmlns:a16="http://schemas.microsoft.com/office/drawing/2014/main" val="79420743"/>
                    </a:ext>
                  </a:extLst>
                </a:gridCol>
                <a:gridCol w="1833517">
                  <a:extLst>
                    <a:ext uri="{9D8B030D-6E8A-4147-A177-3AD203B41FA5}">
                      <a16:colId xmlns:a16="http://schemas.microsoft.com/office/drawing/2014/main" val="197302982"/>
                    </a:ext>
                  </a:extLst>
                </a:gridCol>
              </a:tblGrid>
              <a:tr h="1139729">
                <a:tc>
                  <a:txBody>
                    <a:bodyPr/>
                    <a:lstStyle/>
                    <a:p>
                      <a:pPr algn="ctr"/>
                      <a:endParaRPr lang="tr-TR" sz="1800" dirty="0"/>
                    </a:p>
                    <a:p>
                      <a:pPr algn="ctr"/>
                      <a:r>
                        <a:rPr lang="tr-TR" sz="1800" dirty="0"/>
                        <a:t>HAYVAN TÜRÜ</a:t>
                      </a:r>
                    </a:p>
                  </a:txBody>
                  <a:tcPr/>
                </a:tc>
                <a:tc>
                  <a:txBody>
                    <a:bodyPr/>
                    <a:lstStyle/>
                    <a:p>
                      <a:pPr algn="ctr"/>
                      <a:endParaRPr lang="tr-TR" sz="1800" dirty="0"/>
                    </a:p>
                    <a:p>
                      <a:pPr algn="ctr"/>
                      <a:r>
                        <a:rPr lang="tr-TR" sz="1800" dirty="0"/>
                        <a:t>MİNİMUM KAPASİTE</a:t>
                      </a:r>
                    </a:p>
                  </a:txBody>
                  <a:tcPr/>
                </a:tc>
                <a:tc>
                  <a:txBody>
                    <a:bodyPr/>
                    <a:lstStyle/>
                    <a:p>
                      <a:pPr algn="ctr"/>
                      <a:endParaRPr lang="tr-TR" sz="1800" dirty="0"/>
                    </a:p>
                    <a:p>
                      <a:pPr algn="ctr"/>
                      <a:r>
                        <a:rPr lang="tr-TR" sz="1800" dirty="0"/>
                        <a:t>MAKSİMUM KAPASİTE</a:t>
                      </a:r>
                    </a:p>
                  </a:txBody>
                  <a:tcPr/>
                </a:tc>
                <a:tc>
                  <a:txBody>
                    <a:bodyPr/>
                    <a:lstStyle/>
                    <a:p>
                      <a:pPr algn="ctr"/>
                      <a:r>
                        <a:rPr lang="tr-TR" sz="1800" dirty="0"/>
                        <a:t>MİNİMUM UYGUN HARCAMA TUTARI</a:t>
                      </a:r>
                    </a:p>
                  </a:txBody>
                  <a:tcPr/>
                </a:tc>
                <a:tc>
                  <a:txBody>
                    <a:bodyPr/>
                    <a:lstStyle/>
                    <a:p>
                      <a:pPr algn="ctr"/>
                      <a:r>
                        <a:rPr lang="tr-TR" sz="1800" dirty="0"/>
                        <a:t>MAKSİMUM UYGUN HARCAMA TUTARI</a:t>
                      </a:r>
                    </a:p>
                  </a:txBody>
                  <a:tcPr/>
                </a:tc>
                <a:extLst>
                  <a:ext uri="{0D108BD9-81ED-4DB2-BD59-A6C34878D82A}">
                    <a16:rowId xmlns:a16="http://schemas.microsoft.com/office/drawing/2014/main" val="1092093130"/>
                  </a:ext>
                </a:extLst>
              </a:tr>
              <a:tr h="964386">
                <a:tc>
                  <a:txBody>
                    <a:bodyPr/>
                    <a:lstStyle/>
                    <a:p>
                      <a:pPr algn="ctr"/>
                      <a:endParaRPr lang="tr-TR" sz="2000" b="1" dirty="0">
                        <a:effectLst>
                          <a:outerShdw blurRad="38100" dist="38100" dir="2700000" algn="tl">
                            <a:srgbClr val="000000">
                              <a:alpha val="43137"/>
                            </a:srgbClr>
                          </a:outerShdw>
                        </a:effectLst>
                      </a:endParaRPr>
                    </a:p>
                    <a:p>
                      <a:pPr algn="ctr"/>
                      <a:r>
                        <a:rPr lang="tr-TR" sz="2000" b="1" dirty="0">
                          <a:effectLst>
                            <a:outerShdw blurRad="38100" dist="38100" dir="2700000" algn="tl">
                              <a:srgbClr val="000000">
                                <a:alpha val="43137"/>
                              </a:srgbClr>
                            </a:outerShdw>
                          </a:effectLst>
                        </a:rPr>
                        <a:t>Süt</a:t>
                      </a:r>
                      <a:r>
                        <a:rPr lang="tr-TR" sz="2000" b="1" baseline="0" dirty="0">
                          <a:effectLst>
                            <a:outerShdw blurRad="38100" dist="38100" dir="2700000" algn="tl">
                              <a:srgbClr val="000000">
                                <a:alpha val="43137"/>
                              </a:srgbClr>
                            </a:outerShdw>
                          </a:effectLst>
                        </a:rPr>
                        <a:t> İneği</a:t>
                      </a:r>
                    </a:p>
                    <a:p>
                      <a:pPr algn="ctr"/>
                      <a:endParaRPr lang="tr-TR" sz="2000" b="1" dirty="0">
                        <a:effectLst>
                          <a:outerShdw blurRad="38100" dist="38100" dir="2700000" algn="tl">
                            <a:srgbClr val="000000">
                              <a:alpha val="43137"/>
                            </a:srgbClr>
                          </a:outerShdw>
                        </a:effectLst>
                      </a:endParaRPr>
                    </a:p>
                  </a:txBody>
                  <a:tcPr/>
                </a:tc>
                <a:tc>
                  <a:txBody>
                    <a:bodyPr/>
                    <a:lstStyle/>
                    <a:p>
                      <a:pPr algn="ctr"/>
                      <a:endParaRPr lang="tr-TR" sz="2000" b="0" dirty="0"/>
                    </a:p>
                    <a:p>
                      <a:pPr algn="ctr"/>
                      <a:r>
                        <a:rPr lang="tr-TR" sz="2000" b="0" dirty="0"/>
                        <a:t>10 baş</a:t>
                      </a:r>
                    </a:p>
                  </a:txBody>
                  <a:tcPr/>
                </a:tc>
                <a:tc>
                  <a:txBody>
                    <a:bodyPr/>
                    <a:lstStyle/>
                    <a:p>
                      <a:pPr algn="ctr"/>
                      <a:endParaRPr lang="tr-TR" sz="2000" b="0" dirty="0"/>
                    </a:p>
                    <a:p>
                      <a:pPr algn="ctr"/>
                      <a:r>
                        <a:rPr lang="tr-TR" sz="2000" b="0" dirty="0"/>
                        <a:t>120 baş</a:t>
                      </a:r>
                    </a:p>
                  </a:txBody>
                  <a:tcPr/>
                </a:tc>
                <a:tc rowSpan="3">
                  <a:txBody>
                    <a:bodyPr/>
                    <a:lstStyle/>
                    <a:p>
                      <a:pPr algn="ctr"/>
                      <a:endParaRPr lang="tr-TR" sz="2000" b="0" dirty="0"/>
                    </a:p>
                    <a:p>
                      <a:pPr algn="ctr"/>
                      <a:endParaRPr lang="tr-TR" sz="2000" b="0" dirty="0"/>
                    </a:p>
                    <a:p>
                      <a:pPr algn="ctr"/>
                      <a:endParaRPr lang="tr-TR" sz="2000" b="0" dirty="0"/>
                    </a:p>
                    <a:p>
                      <a:pPr algn="ctr"/>
                      <a:endParaRPr lang="tr-TR" sz="2000" b="0" dirty="0"/>
                    </a:p>
                    <a:p>
                      <a:pPr algn="ctr"/>
                      <a:r>
                        <a:rPr lang="tr-TR" sz="2000" b="0" dirty="0"/>
                        <a:t>5000 Avro</a:t>
                      </a:r>
                    </a:p>
                    <a:p>
                      <a:pPr algn="ctr"/>
                      <a:endParaRPr lang="tr-TR" sz="2000" b="0" dirty="0"/>
                    </a:p>
                    <a:p>
                      <a:pPr algn="ctr"/>
                      <a:endParaRPr lang="tr-TR" sz="2000" b="0" dirty="0"/>
                    </a:p>
                  </a:txBody>
                  <a:tcPr/>
                </a:tc>
                <a:tc rowSpan="3">
                  <a:txBody>
                    <a:bodyPr/>
                    <a:lstStyle/>
                    <a:p>
                      <a:pPr algn="ctr"/>
                      <a:endParaRPr lang="tr-TR" sz="2000" b="0" dirty="0"/>
                    </a:p>
                    <a:p>
                      <a:pPr algn="ctr"/>
                      <a:endParaRPr lang="tr-TR" sz="2000" b="0" dirty="0"/>
                    </a:p>
                    <a:p>
                      <a:pPr algn="ctr"/>
                      <a:endParaRPr lang="tr-TR" sz="2000" b="0" dirty="0"/>
                    </a:p>
                    <a:p>
                      <a:pPr algn="ctr"/>
                      <a:endParaRPr lang="tr-TR" sz="2000" b="0" dirty="0"/>
                    </a:p>
                    <a:p>
                      <a:pPr algn="ctr"/>
                      <a:r>
                        <a:rPr lang="tr-TR" sz="2000" b="0" dirty="0"/>
                        <a:t>500.000 Avro</a:t>
                      </a:r>
                    </a:p>
                  </a:txBody>
                  <a:tcPr/>
                </a:tc>
                <a:extLst>
                  <a:ext uri="{0D108BD9-81ED-4DB2-BD59-A6C34878D82A}">
                    <a16:rowId xmlns:a16="http://schemas.microsoft.com/office/drawing/2014/main" val="3564573803"/>
                  </a:ext>
                </a:extLst>
              </a:tr>
              <a:tr h="964386">
                <a:tc>
                  <a:txBody>
                    <a:bodyPr/>
                    <a:lstStyle/>
                    <a:p>
                      <a:pPr algn="ctr"/>
                      <a:endParaRPr lang="tr-TR" sz="2000" b="1" dirty="0">
                        <a:effectLst>
                          <a:outerShdw blurRad="38100" dist="38100" dir="2700000" algn="tl">
                            <a:srgbClr val="000000">
                              <a:alpha val="43137"/>
                            </a:srgbClr>
                          </a:outerShdw>
                        </a:effectLst>
                      </a:endParaRPr>
                    </a:p>
                    <a:p>
                      <a:pPr algn="ctr"/>
                      <a:r>
                        <a:rPr lang="tr-TR" sz="2000" b="1" dirty="0">
                          <a:effectLst>
                            <a:outerShdw blurRad="38100" dist="38100" dir="2700000" algn="tl">
                              <a:srgbClr val="000000">
                                <a:alpha val="43137"/>
                              </a:srgbClr>
                            </a:outerShdw>
                          </a:effectLst>
                        </a:rPr>
                        <a:t>Manda</a:t>
                      </a:r>
                    </a:p>
                  </a:txBody>
                  <a:tcPr/>
                </a:tc>
                <a:tc>
                  <a:txBody>
                    <a:bodyPr/>
                    <a:lstStyle/>
                    <a:p>
                      <a:pPr algn="ctr"/>
                      <a:endParaRPr lang="tr-TR" sz="2000" b="0" dirty="0"/>
                    </a:p>
                    <a:p>
                      <a:pPr algn="ctr"/>
                      <a:r>
                        <a:rPr lang="tr-TR" sz="2000" b="0" dirty="0"/>
                        <a:t>5 baş</a:t>
                      </a:r>
                    </a:p>
                  </a:txBody>
                  <a:tcPr/>
                </a:tc>
                <a:tc>
                  <a:txBody>
                    <a:bodyPr/>
                    <a:lstStyle/>
                    <a:p>
                      <a:pPr algn="ctr"/>
                      <a:endParaRPr lang="tr-TR" sz="2000" b="0" dirty="0"/>
                    </a:p>
                    <a:p>
                      <a:pPr algn="ctr"/>
                      <a:r>
                        <a:rPr lang="tr-TR" sz="2000" b="0" dirty="0"/>
                        <a:t>50 baş</a:t>
                      </a:r>
                    </a:p>
                    <a:p>
                      <a:pPr algn="ctr"/>
                      <a:endParaRPr lang="tr-TR" sz="2000" b="0" dirty="0"/>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3622352446"/>
                  </a:ext>
                </a:extLst>
              </a:tr>
              <a:tr h="913299">
                <a:tc>
                  <a:txBody>
                    <a:bodyPr/>
                    <a:lstStyle/>
                    <a:p>
                      <a:pPr algn="ctr"/>
                      <a:endParaRPr lang="tr-TR" sz="2000" b="1" dirty="0">
                        <a:effectLst>
                          <a:outerShdw blurRad="38100" dist="38100" dir="2700000" algn="tl">
                            <a:srgbClr val="000000">
                              <a:alpha val="43137"/>
                            </a:srgbClr>
                          </a:outerShdw>
                        </a:effectLst>
                      </a:endParaRPr>
                    </a:p>
                    <a:p>
                      <a:pPr algn="ctr"/>
                      <a:r>
                        <a:rPr lang="tr-TR" sz="2000" b="1" dirty="0">
                          <a:effectLst>
                            <a:outerShdw blurRad="38100" dist="38100" dir="2700000" algn="tl">
                              <a:srgbClr val="000000">
                                <a:alpha val="43137"/>
                              </a:srgbClr>
                            </a:outerShdw>
                          </a:effectLst>
                        </a:rPr>
                        <a:t>Koyun/Keçi</a:t>
                      </a:r>
                    </a:p>
                  </a:txBody>
                  <a:tcPr/>
                </a:tc>
                <a:tc>
                  <a:txBody>
                    <a:bodyPr/>
                    <a:lstStyle/>
                    <a:p>
                      <a:pPr algn="ctr"/>
                      <a:endParaRPr lang="tr-TR" sz="2000" b="0" dirty="0"/>
                    </a:p>
                    <a:p>
                      <a:pPr algn="ctr"/>
                      <a:r>
                        <a:rPr lang="tr-TR" sz="2000" b="0" dirty="0"/>
                        <a:t>50 baş</a:t>
                      </a:r>
                    </a:p>
                  </a:txBody>
                  <a:tcPr/>
                </a:tc>
                <a:tc>
                  <a:txBody>
                    <a:bodyPr/>
                    <a:lstStyle/>
                    <a:p>
                      <a:pPr algn="ctr"/>
                      <a:endParaRPr lang="tr-TR" sz="2000" b="0" dirty="0"/>
                    </a:p>
                    <a:p>
                      <a:pPr algn="ctr"/>
                      <a:r>
                        <a:rPr lang="tr-TR" sz="2000" b="0" dirty="0"/>
                        <a:t>500 baş</a:t>
                      </a:r>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32574643"/>
                  </a:ext>
                </a:extLst>
              </a:tr>
            </a:tbl>
          </a:graphicData>
        </a:graphic>
      </p:graphicFrame>
    </p:spTree>
    <p:extLst>
      <p:ext uri="{BB962C8B-B14F-4D97-AF65-F5344CB8AC3E}">
        <p14:creationId xmlns:p14="http://schemas.microsoft.com/office/powerpoint/2010/main" val="2308034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79580" y="241070"/>
            <a:ext cx="8587877" cy="584775"/>
          </a:xfrm>
          <a:prstGeom prst="rect">
            <a:avLst/>
          </a:prstGeom>
          <a:noFill/>
        </p:spPr>
        <p:txBody>
          <a:bodyPr wrap="square" lIns="91440" tIns="45720" rIns="91440" bIns="45720">
            <a:spAutoFit/>
          </a:bodyPr>
          <a:lstStyle/>
          <a:p>
            <a:pPr algn="ctr"/>
            <a:r>
              <a:rPr lang="tr-TR" sz="3200" b="1" dirty="0">
                <a:ln w="0"/>
                <a:solidFill>
                  <a:srgbClr val="FF6700"/>
                </a:solidFill>
                <a:effectLst>
                  <a:outerShdw blurRad="38100" dist="38100" dir="2700000" algn="tl">
                    <a:srgbClr val="000000">
                      <a:alpha val="43137"/>
                    </a:srgbClr>
                  </a:outerShdw>
                  <a:reflection blurRad="6350" stA="53000" endA="300" endPos="35500" dir="5400000" sy="-90000" algn="bl" rotWithShape="0"/>
                </a:effectLst>
              </a:rPr>
              <a:t>KIRMIZI ET ÜRETEN TARIMSAL İŞLETMELER</a:t>
            </a:r>
          </a:p>
        </p:txBody>
      </p:sp>
      <p:pic>
        <p:nvPicPr>
          <p:cNvPr id="3" name="Resim 2"/>
          <p:cNvPicPr>
            <a:picLocks noChangeAspect="1"/>
          </p:cNvPicPr>
          <p:nvPr/>
        </p:nvPicPr>
        <p:blipFill>
          <a:blip r:embed="rId2"/>
          <a:stretch>
            <a:fillRect/>
          </a:stretch>
        </p:blipFill>
        <p:spPr>
          <a:xfrm>
            <a:off x="185564" y="931026"/>
            <a:ext cx="1927150" cy="5598535"/>
          </a:xfrm>
          <a:prstGeom prst="rect">
            <a:avLst/>
          </a:prstGeom>
        </p:spPr>
      </p:pic>
      <p:graphicFrame>
        <p:nvGraphicFramePr>
          <p:cNvPr id="5" name="Tablo 4"/>
          <p:cNvGraphicFramePr>
            <a:graphicFrameLocks noGrp="1"/>
          </p:cNvGraphicFramePr>
          <p:nvPr>
            <p:extLst>
              <p:ext uri="{D42A27DB-BD31-4B8C-83A1-F6EECF244321}">
                <p14:modId xmlns:p14="http://schemas.microsoft.com/office/powerpoint/2010/main" val="1274232163"/>
              </p:ext>
            </p:extLst>
          </p:nvPr>
        </p:nvGraphicFramePr>
        <p:xfrm>
          <a:off x="2356728" y="1331341"/>
          <a:ext cx="8975603" cy="4113699"/>
        </p:xfrm>
        <a:graphic>
          <a:graphicData uri="http://schemas.openxmlformats.org/drawingml/2006/table">
            <a:tbl>
              <a:tblPr firstRow="1" bandRow="1">
                <a:tableStyleId>{21E4AEA4-8DFA-4A89-87EB-49C32662AFE0}</a:tableStyleId>
              </a:tblPr>
              <a:tblGrid>
                <a:gridCol w="1641535">
                  <a:extLst>
                    <a:ext uri="{9D8B030D-6E8A-4147-A177-3AD203B41FA5}">
                      <a16:colId xmlns:a16="http://schemas.microsoft.com/office/drawing/2014/main" val="3411972950"/>
                    </a:ext>
                  </a:extLst>
                </a:gridCol>
                <a:gridCol w="1833517">
                  <a:extLst>
                    <a:ext uri="{9D8B030D-6E8A-4147-A177-3AD203B41FA5}">
                      <a16:colId xmlns:a16="http://schemas.microsoft.com/office/drawing/2014/main" val="3744514218"/>
                    </a:ext>
                  </a:extLst>
                </a:gridCol>
                <a:gridCol w="1833517">
                  <a:extLst>
                    <a:ext uri="{9D8B030D-6E8A-4147-A177-3AD203B41FA5}">
                      <a16:colId xmlns:a16="http://schemas.microsoft.com/office/drawing/2014/main" val="4137806565"/>
                    </a:ext>
                  </a:extLst>
                </a:gridCol>
                <a:gridCol w="1833517">
                  <a:extLst>
                    <a:ext uri="{9D8B030D-6E8A-4147-A177-3AD203B41FA5}">
                      <a16:colId xmlns:a16="http://schemas.microsoft.com/office/drawing/2014/main" val="79420743"/>
                    </a:ext>
                  </a:extLst>
                </a:gridCol>
                <a:gridCol w="1833517">
                  <a:extLst>
                    <a:ext uri="{9D8B030D-6E8A-4147-A177-3AD203B41FA5}">
                      <a16:colId xmlns:a16="http://schemas.microsoft.com/office/drawing/2014/main" val="197302982"/>
                    </a:ext>
                  </a:extLst>
                </a:gridCol>
              </a:tblGrid>
              <a:tr h="1139729">
                <a:tc>
                  <a:txBody>
                    <a:bodyPr/>
                    <a:lstStyle/>
                    <a:p>
                      <a:pPr algn="ctr"/>
                      <a:endParaRPr lang="tr-TR" sz="1800" dirty="0"/>
                    </a:p>
                    <a:p>
                      <a:pPr algn="ctr"/>
                      <a:r>
                        <a:rPr lang="tr-TR" sz="1800" dirty="0"/>
                        <a:t>HAYVAN TÜRÜ</a:t>
                      </a:r>
                    </a:p>
                  </a:txBody>
                  <a:tcPr/>
                </a:tc>
                <a:tc>
                  <a:txBody>
                    <a:bodyPr/>
                    <a:lstStyle/>
                    <a:p>
                      <a:pPr algn="ctr"/>
                      <a:endParaRPr lang="tr-TR" sz="1800" dirty="0"/>
                    </a:p>
                    <a:p>
                      <a:pPr algn="ctr"/>
                      <a:r>
                        <a:rPr lang="tr-TR" sz="1800" dirty="0"/>
                        <a:t>MİNİMUM KAPASİTE</a:t>
                      </a:r>
                    </a:p>
                  </a:txBody>
                  <a:tcPr/>
                </a:tc>
                <a:tc>
                  <a:txBody>
                    <a:bodyPr/>
                    <a:lstStyle/>
                    <a:p>
                      <a:pPr algn="ctr"/>
                      <a:endParaRPr lang="tr-TR" sz="1800" dirty="0"/>
                    </a:p>
                    <a:p>
                      <a:pPr algn="ctr"/>
                      <a:r>
                        <a:rPr lang="tr-TR" sz="1800" dirty="0"/>
                        <a:t>MAKSİMUM KAPASİTE</a:t>
                      </a:r>
                    </a:p>
                  </a:txBody>
                  <a:tcPr/>
                </a:tc>
                <a:tc>
                  <a:txBody>
                    <a:bodyPr/>
                    <a:lstStyle/>
                    <a:p>
                      <a:pPr algn="ctr"/>
                      <a:r>
                        <a:rPr lang="tr-TR" sz="1800" dirty="0"/>
                        <a:t>MİNİMUM UYGUN HARCAMA TUTARI</a:t>
                      </a:r>
                    </a:p>
                  </a:txBody>
                  <a:tcPr/>
                </a:tc>
                <a:tc>
                  <a:txBody>
                    <a:bodyPr/>
                    <a:lstStyle/>
                    <a:p>
                      <a:pPr algn="ctr"/>
                      <a:r>
                        <a:rPr lang="tr-TR" sz="1800" dirty="0"/>
                        <a:t>MAKSİMUM UYGUN HARCAMA TUTARI</a:t>
                      </a:r>
                    </a:p>
                  </a:txBody>
                  <a:tcPr/>
                </a:tc>
                <a:extLst>
                  <a:ext uri="{0D108BD9-81ED-4DB2-BD59-A6C34878D82A}">
                    <a16:rowId xmlns:a16="http://schemas.microsoft.com/office/drawing/2014/main" val="1092093130"/>
                  </a:ext>
                </a:extLst>
              </a:tr>
              <a:tr h="964386">
                <a:tc>
                  <a:txBody>
                    <a:bodyPr/>
                    <a:lstStyle/>
                    <a:p>
                      <a:pPr algn="ctr"/>
                      <a:endParaRPr lang="tr-TR" sz="2000" b="1" dirty="0">
                        <a:effectLst>
                          <a:outerShdw blurRad="38100" dist="38100" dir="2700000" algn="tl">
                            <a:srgbClr val="000000">
                              <a:alpha val="43137"/>
                            </a:srgbClr>
                          </a:outerShdw>
                        </a:effectLst>
                      </a:endParaRPr>
                    </a:p>
                    <a:p>
                      <a:pPr algn="ctr"/>
                      <a:r>
                        <a:rPr lang="tr-TR" sz="2000" b="1" dirty="0">
                          <a:effectLst>
                            <a:outerShdw blurRad="38100" dist="38100" dir="2700000" algn="tl">
                              <a:srgbClr val="000000">
                                <a:alpha val="43137"/>
                              </a:srgbClr>
                            </a:outerShdw>
                          </a:effectLst>
                        </a:rPr>
                        <a:t>Sığır</a:t>
                      </a:r>
                      <a:endParaRPr lang="tr-TR" sz="2000" b="1" baseline="0" dirty="0">
                        <a:effectLst>
                          <a:outerShdw blurRad="38100" dist="38100" dir="2700000" algn="tl">
                            <a:srgbClr val="000000">
                              <a:alpha val="43137"/>
                            </a:srgbClr>
                          </a:outerShdw>
                        </a:effectLst>
                      </a:endParaRPr>
                    </a:p>
                    <a:p>
                      <a:pPr algn="ctr"/>
                      <a:endParaRPr lang="tr-TR" sz="2000" b="1" dirty="0">
                        <a:effectLst>
                          <a:outerShdw blurRad="38100" dist="38100" dir="2700000" algn="tl">
                            <a:srgbClr val="000000">
                              <a:alpha val="43137"/>
                            </a:srgbClr>
                          </a:outerShdw>
                        </a:effectLst>
                      </a:endParaRPr>
                    </a:p>
                  </a:txBody>
                  <a:tcPr/>
                </a:tc>
                <a:tc>
                  <a:txBody>
                    <a:bodyPr/>
                    <a:lstStyle/>
                    <a:p>
                      <a:pPr algn="ctr"/>
                      <a:endParaRPr lang="tr-TR" sz="2000" dirty="0"/>
                    </a:p>
                    <a:p>
                      <a:pPr algn="ctr"/>
                      <a:r>
                        <a:rPr lang="tr-TR" sz="2000" dirty="0"/>
                        <a:t>30 baş</a:t>
                      </a:r>
                      <a:endParaRPr lang="tr-TR" sz="2000" b="0" dirty="0"/>
                    </a:p>
                  </a:txBody>
                  <a:tcPr/>
                </a:tc>
                <a:tc>
                  <a:txBody>
                    <a:bodyPr/>
                    <a:lstStyle/>
                    <a:p>
                      <a:pPr algn="ctr"/>
                      <a:endParaRPr lang="tr-TR" sz="2000" dirty="0"/>
                    </a:p>
                    <a:p>
                      <a:pPr algn="ctr"/>
                      <a:r>
                        <a:rPr lang="tr-TR" sz="2000" dirty="0"/>
                        <a:t>250 baş</a:t>
                      </a:r>
                      <a:endParaRPr lang="tr-TR" sz="2000" b="0" dirty="0"/>
                    </a:p>
                  </a:txBody>
                  <a:tcPr/>
                </a:tc>
                <a:tc rowSpan="3">
                  <a:txBody>
                    <a:bodyPr/>
                    <a:lstStyle/>
                    <a:p>
                      <a:pPr algn="ctr"/>
                      <a:endParaRPr lang="tr-TR" sz="2000" dirty="0"/>
                    </a:p>
                    <a:p>
                      <a:pPr algn="ctr"/>
                      <a:endParaRPr lang="tr-TR" sz="2000" dirty="0"/>
                    </a:p>
                    <a:p>
                      <a:pPr algn="ctr"/>
                      <a:endParaRPr lang="tr-TR" sz="2000" dirty="0"/>
                    </a:p>
                    <a:p>
                      <a:pPr algn="ctr"/>
                      <a:endParaRPr lang="tr-TR" sz="2000" dirty="0"/>
                    </a:p>
                    <a:p>
                      <a:pPr algn="ctr"/>
                      <a:r>
                        <a:rPr lang="tr-TR" sz="2000" dirty="0"/>
                        <a:t>5000 Avro</a:t>
                      </a:r>
                    </a:p>
                    <a:p>
                      <a:pPr algn="ctr"/>
                      <a:endParaRPr lang="tr-TR" sz="2000" dirty="0"/>
                    </a:p>
                    <a:p>
                      <a:pPr algn="ctr"/>
                      <a:endParaRPr lang="tr-TR" sz="2000" b="0" dirty="0"/>
                    </a:p>
                  </a:txBody>
                  <a:tcPr/>
                </a:tc>
                <a:tc rowSpan="3">
                  <a:txBody>
                    <a:bodyPr/>
                    <a:lstStyle/>
                    <a:p>
                      <a:pPr algn="ctr"/>
                      <a:endParaRPr lang="tr-TR" sz="2000" dirty="0"/>
                    </a:p>
                    <a:p>
                      <a:pPr algn="ctr"/>
                      <a:endParaRPr lang="tr-TR" sz="2000" dirty="0"/>
                    </a:p>
                    <a:p>
                      <a:pPr algn="ctr"/>
                      <a:endParaRPr lang="tr-TR" sz="2000" dirty="0"/>
                    </a:p>
                    <a:p>
                      <a:pPr algn="ctr"/>
                      <a:endParaRPr lang="tr-TR" sz="2000" dirty="0"/>
                    </a:p>
                    <a:p>
                      <a:pPr algn="ctr"/>
                      <a:r>
                        <a:rPr lang="tr-TR" sz="2000" dirty="0"/>
                        <a:t>500.000 Avro</a:t>
                      </a:r>
                      <a:endParaRPr lang="tr-TR" sz="2000" b="0" dirty="0"/>
                    </a:p>
                  </a:txBody>
                  <a:tcPr/>
                </a:tc>
                <a:extLst>
                  <a:ext uri="{0D108BD9-81ED-4DB2-BD59-A6C34878D82A}">
                    <a16:rowId xmlns:a16="http://schemas.microsoft.com/office/drawing/2014/main" val="3564573803"/>
                  </a:ext>
                </a:extLst>
              </a:tr>
              <a:tr h="964386">
                <a:tc>
                  <a:txBody>
                    <a:bodyPr/>
                    <a:lstStyle/>
                    <a:p>
                      <a:pPr algn="ctr"/>
                      <a:endParaRPr lang="tr-TR" sz="2000" b="1" dirty="0">
                        <a:effectLst>
                          <a:outerShdw blurRad="38100" dist="38100" dir="2700000" algn="tl">
                            <a:srgbClr val="000000">
                              <a:alpha val="43137"/>
                            </a:srgbClr>
                          </a:outerShdw>
                        </a:effectLst>
                      </a:endParaRPr>
                    </a:p>
                    <a:p>
                      <a:pPr algn="ctr"/>
                      <a:r>
                        <a:rPr lang="tr-TR" sz="2000" b="1" dirty="0">
                          <a:effectLst>
                            <a:outerShdw blurRad="38100" dist="38100" dir="2700000" algn="tl">
                              <a:srgbClr val="000000">
                                <a:alpha val="43137"/>
                              </a:srgbClr>
                            </a:outerShdw>
                          </a:effectLst>
                        </a:rPr>
                        <a:t>Manda</a:t>
                      </a:r>
                    </a:p>
                  </a:txBody>
                  <a:tcPr/>
                </a:tc>
                <a:tc>
                  <a:txBody>
                    <a:bodyPr/>
                    <a:lstStyle/>
                    <a:p>
                      <a:pPr algn="ctr"/>
                      <a:endParaRPr lang="tr-TR" sz="2000" dirty="0"/>
                    </a:p>
                    <a:p>
                      <a:pPr algn="ctr"/>
                      <a:r>
                        <a:rPr lang="tr-TR" sz="2000" dirty="0"/>
                        <a:t>10 baş</a:t>
                      </a:r>
                      <a:endParaRPr lang="tr-TR" sz="2000" b="0" dirty="0"/>
                    </a:p>
                  </a:txBody>
                  <a:tcPr/>
                </a:tc>
                <a:tc>
                  <a:txBody>
                    <a:bodyPr/>
                    <a:lstStyle/>
                    <a:p>
                      <a:pPr algn="ctr"/>
                      <a:endParaRPr lang="tr-TR" sz="2000" dirty="0"/>
                    </a:p>
                    <a:p>
                      <a:pPr algn="ctr"/>
                      <a:r>
                        <a:rPr lang="tr-TR" sz="2000" dirty="0"/>
                        <a:t>50 baş</a:t>
                      </a:r>
                    </a:p>
                    <a:p>
                      <a:pPr algn="ctr"/>
                      <a:endParaRPr lang="tr-TR" sz="2000" b="0" dirty="0"/>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3622352446"/>
                  </a:ext>
                </a:extLst>
              </a:tr>
              <a:tr h="913299">
                <a:tc>
                  <a:txBody>
                    <a:bodyPr/>
                    <a:lstStyle/>
                    <a:p>
                      <a:pPr algn="ctr"/>
                      <a:endParaRPr lang="tr-TR" sz="2000" b="1" dirty="0">
                        <a:effectLst>
                          <a:outerShdw blurRad="38100" dist="38100" dir="2700000" algn="tl">
                            <a:srgbClr val="000000">
                              <a:alpha val="43137"/>
                            </a:srgbClr>
                          </a:outerShdw>
                        </a:effectLst>
                      </a:endParaRPr>
                    </a:p>
                    <a:p>
                      <a:pPr algn="ctr"/>
                      <a:r>
                        <a:rPr lang="tr-TR" sz="2000" b="1" dirty="0">
                          <a:effectLst>
                            <a:outerShdw blurRad="38100" dist="38100" dir="2700000" algn="tl">
                              <a:srgbClr val="000000">
                                <a:alpha val="43137"/>
                              </a:srgbClr>
                            </a:outerShdw>
                          </a:effectLst>
                        </a:rPr>
                        <a:t>Koyun/Keçi</a:t>
                      </a:r>
                    </a:p>
                  </a:txBody>
                  <a:tcPr/>
                </a:tc>
                <a:tc>
                  <a:txBody>
                    <a:bodyPr/>
                    <a:lstStyle/>
                    <a:p>
                      <a:pPr algn="ctr"/>
                      <a:endParaRPr lang="tr-TR" sz="2000" dirty="0"/>
                    </a:p>
                    <a:p>
                      <a:pPr algn="ctr"/>
                      <a:r>
                        <a:rPr lang="tr-TR" sz="2000" dirty="0"/>
                        <a:t>100 baş</a:t>
                      </a:r>
                      <a:endParaRPr lang="tr-TR" sz="2000" b="0" dirty="0"/>
                    </a:p>
                  </a:txBody>
                  <a:tcPr/>
                </a:tc>
                <a:tc>
                  <a:txBody>
                    <a:bodyPr/>
                    <a:lstStyle/>
                    <a:p>
                      <a:pPr algn="ctr"/>
                      <a:endParaRPr lang="tr-TR" sz="2000" dirty="0"/>
                    </a:p>
                    <a:p>
                      <a:pPr algn="ctr"/>
                      <a:r>
                        <a:rPr lang="tr-TR" sz="2000" dirty="0"/>
                        <a:t>500 baş</a:t>
                      </a:r>
                      <a:endParaRPr lang="tr-TR" sz="2000" b="0" dirty="0"/>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32574643"/>
                  </a:ext>
                </a:extLst>
              </a:tr>
            </a:tbl>
          </a:graphicData>
        </a:graphic>
      </p:graphicFrame>
    </p:spTree>
    <p:extLst>
      <p:ext uri="{BB962C8B-B14F-4D97-AF65-F5344CB8AC3E}">
        <p14:creationId xmlns:p14="http://schemas.microsoft.com/office/powerpoint/2010/main" val="806032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4580" y="423949"/>
            <a:ext cx="2073839" cy="6246594"/>
          </a:xfrm>
          <a:prstGeom prst="rect">
            <a:avLst/>
          </a:prstGeom>
        </p:spPr>
      </p:pic>
      <p:sp>
        <p:nvSpPr>
          <p:cNvPr id="3" name="Dikdörtgen 2"/>
          <p:cNvSpPr/>
          <p:nvPr/>
        </p:nvSpPr>
        <p:spPr>
          <a:xfrm>
            <a:off x="2138421" y="281192"/>
            <a:ext cx="8587877" cy="584775"/>
          </a:xfrm>
          <a:prstGeom prst="rect">
            <a:avLst/>
          </a:prstGeom>
          <a:noFill/>
        </p:spPr>
        <p:txBody>
          <a:bodyPr wrap="square" lIns="91440" tIns="45720" rIns="91440" bIns="45720">
            <a:spAutoFit/>
          </a:bodyPr>
          <a:lstStyle/>
          <a:p>
            <a:pPr algn="ctr"/>
            <a:r>
              <a:rPr lang="tr-TR" sz="3200" b="1" dirty="0">
                <a:ln w="0"/>
                <a:solidFill>
                  <a:srgbClr val="FEA022"/>
                </a:solidFill>
                <a:effectLst>
                  <a:outerShdw blurRad="38100" dist="38100" dir="2700000" algn="tl">
                    <a:srgbClr val="000000">
                      <a:alpha val="43137"/>
                    </a:srgbClr>
                  </a:outerShdw>
                  <a:reflection blurRad="6350" stA="53000" endA="300" endPos="35500" dir="5400000" sy="-90000" algn="bl" rotWithShape="0"/>
                </a:effectLst>
              </a:rPr>
              <a:t>KANATLI ETİ ÜRETEN TARIMSAL İŞLETMELER</a:t>
            </a:r>
          </a:p>
        </p:txBody>
      </p:sp>
      <p:graphicFrame>
        <p:nvGraphicFramePr>
          <p:cNvPr id="5" name="Tablo 4"/>
          <p:cNvGraphicFramePr>
            <a:graphicFrameLocks noGrp="1"/>
          </p:cNvGraphicFramePr>
          <p:nvPr>
            <p:extLst>
              <p:ext uri="{D42A27DB-BD31-4B8C-83A1-F6EECF244321}">
                <p14:modId xmlns:p14="http://schemas.microsoft.com/office/powerpoint/2010/main" val="2292185943"/>
              </p:ext>
            </p:extLst>
          </p:nvPr>
        </p:nvGraphicFramePr>
        <p:xfrm>
          <a:off x="2235353" y="865967"/>
          <a:ext cx="8903700" cy="4562499"/>
        </p:xfrm>
        <a:graphic>
          <a:graphicData uri="http://schemas.openxmlformats.org/drawingml/2006/table">
            <a:tbl>
              <a:tblPr firstRow="1" bandRow="1">
                <a:tableStyleId>{00A15C55-8517-42AA-B614-E9B94910E393}</a:tableStyleId>
              </a:tblPr>
              <a:tblGrid>
                <a:gridCol w="1780740">
                  <a:extLst>
                    <a:ext uri="{9D8B030D-6E8A-4147-A177-3AD203B41FA5}">
                      <a16:colId xmlns:a16="http://schemas.microsoft.com/office/drawing/2014/main" val="3403697198"/>
                    </a:ext>
                  </a:extLst>
                </a:gridCol>
                <a:gridCol w="1780740">
                  <a:extLst>
                    <a:ext uri="{9D8B030D-6E8A-4147-A177-3AD203B41FA5}">
                      <a16:colId xmlns:a16="http://schemas.microsoft.com/office/drawing/2014/main" val="1422120747"/>
                    </a:ext>
                  </a:extLst>
                </a:gridCol>
                <a:gridCol w="1780740">
                  <a:extLst>
                    <a:ext uri="{9D8B030D-6E8A-4147-A177-3AD203B41FA5}">
                      <a16:colId xmlns:a16="http://schemas.microsoft.com/office/drawing/2014/main" val="1200913873"/>
                    </a:ext>
                  </a:extLst>
                </a:gridCol>
                <a:gridCol w="1780740">
                  <a:extLst>
                    <a:ext uri="{9D8B030D-6E8A-4147-A177-3AD203B41FA5}">
                      <a16:colId xmlns:a16="http://schemas.microsoft.com/office/drawing/2014/main" val="2495501328"/>
                    </a:ext>
                  </a:extLst>
                </a:gridCol>
                <a:gridCol w="1780740">
                  <a:extLst>
                    <a:ext uri="{9D8B030D-6E8A-4147-A177-3AD203B41FA5}">
                      <a16:colId xmlns:a16="http://schemas.microsoft.com/office/drawing/2014/main" val="3680472552"/>
                    </a:ext>
                  </a:extLst>
                </a:gridCol>
              </a:tblGrid>
              <a:tr h="1288473">
                <a:tc>
                  <a:txBody>
                    <a:bodyPr/>
                    <a:lstStyle/>
                    <a:p>
                      <a:pPr algn="ctr"/>
                      <a:endParaRPr lang="tr-TR" dirty="0"/>
                    </a:p>
                    <a:p>
                      <a:pPr algn="ctr"/>
                      <a:endParaRPr lang="tr-TR" dirty="0"/>
                    </a:p>
                    <a:p>
                      <a:pPr algn="ctr"/>
                      <a:endParaRPr lang="tr-TR" dirty="0"/>
                    </a:p>
                    <a:p>
                      <a:pPr algn="ctr"/>
                      <a:r>
                        <a:rPr lang="tr-TR" dirty="0"/>
                        <a:t>HAYVAN</a:t>
                      </a:r>
                      <a:r>
                        <a:rPr lang="tr-TR" baseline="0" dirty="0"/>
                        <a:t> TÜRÜ</a:t>
                      </a:r>
                      <a:endParaRPr lang="tr-TR" dirty="0"/>
                    </a:p>
                  </a:txBody>
                  <a:tcPr/>
                </a:tc>
                <a:tc>
                  <a:txBody>
                    <a:bodyPr/>
                    <a:lstStyle/>
                    <a:p>
                      <a:pPr algn="ctr"/>
                      <a:endParaRPr lang="tr-TR" dirty="0"/>
                    </a:p>
                    <a:p>
                      <a:pPr algn="ctr"/>
                      <a:endParaRPr lang="tr-TR" dirty="0"/>
                    </a:p>
                    <a:p>
                      <a:pPr algn="ctr"/>
                      <a:r>
                        <a:rPr lang="tr-TR" dirty="0"/>
                        <a:t>MİNİMUM KAPASİTE</a:t>
                      </a:r>
                    </a:p>
                  </a:txBody>
                  <a:tcPr/>
                </a:tc>
                <a:tc>
                  <a:txBody>
                    <a:bodyPr/>
                    <a:lstStyle/>
                    <a:p>
                      <a:pPr algn="ctr"/>
                      <a:endParaRPr lang="tr-TR" dirty="0"/>
                    </a:p>
                    <a:p>
                      <a:pPr algn="ctr"/>
                      <a:endParaRPr lang="tr-TR" dirty="0"/>
                    </a:p>
                    <a:p>
                      <a:pPr algn="ctr"/>
                      <a:r>
                        <a:rPr lang="tr-TR" dirty="0"/>
                        <a:t>MAKSİMUM KAPASİTE</a:t>
                      </a:r>
                    </a:p>
                  </a:txBody>
                  <a:tcPr/>
                </a:tc>
                <a:tc>
                  <a:txBody>
                    <a:bodyPr/>
                    <a:lstStyle/>
                    <a:p>
                      <a:pPr algn="ctr"/>
                      <a:endParaRPr lang="tr-TR" dirty="0"/>
                    </a:p>
                    <a:p>
                      <a:pPr algn="ctr"/>
                      <a:r>
                        <a:rPr lang="tr-TR" dirty="0"/>
                        <a:t>MİNİMUM</a:t>
                      </a:r>
                      <a:r>
                        <a:rPr lang="tr-TR" baseline="0" dirty="0"/>
                        <a:t> UYGUN HARCAMA TUTARI</a:t>
                      </a:r>
                      <a:endParaRPr lang="tr-TR" dirty="0"/>
                    </a:p>
                    <a:p>
                      <a:pPr algn="ctr"/>
                      <a:endParaRPr lang="tr-TR" dirty="0"/>
                    </a:p>
                  </a:txBody>
                  <a:tcPr/>
                </a:tc>
                <a:tc>
                  <a:txBody>
                    <a:bodyPr/>
                    <a:lstStyle/>
                    <a:p>
                      <a:pPr algn="ctr"/>
                      <a:endParaRPr lang="tr-TR" dirty="0"/>
                    </a:p>
                    <a:p>
                      <a:pPr algn="ctr"/>
                      <a:r>
                        <a:rPr lang="tr-TR" dirty="0"/>
                        <a:t>MAKSİMUM UYGUN HARCAMA</a:t>
                      </a:r>
                      <a:r>
                        <a:rPr lang="tr-TR" baseline="0" dirty="0"/>
                        <a:t> TUTARI</a:t>
                      </a:r>
                      <a:endParaRPr lang="tr-TR" dirty="0"/>
                    </a:p>
                  </a:txBody>
                  <a:tcPr/>
                </a:tc>
                <a:extLst>
                  <a:ext uri="{0D108BD9-81ED-4DB2-BD59-A6C34878D82A}">
                    <a16:rowId xmlns:a16="http://schemas.microsoft.com/office/drawing/2014/main" val="3952582824"/>
                  </a:ext>
                </a:extLst>
              </a:tr>
              <a:tr h="941713">
                <a:tc>
                  <a:txBody>
                    <a:bodyPr/>
                    <a:lstStyle/>
                    <a:p>
                      <a:endParaRPr lang="tr-TR" b="1" dirty="0">
                        <a:effectLst>
                          <a:outerShdw blurRad="38100" dist="38100" dir="2700000" algn="tl">
                            <a:srgbClr val="000000">
                              <a:alpha val="43137"/>
                            </a:srgbClr>
                          </a:outerShdw>
                        </a:effectLst>
                      </a:endParaRPr>
                    </a:p>
                    <a:p>
                      <a:r>
                        <a:rPr lang="tr-TR" b="1" dirty="0" err="1">
                          <a:effectLst>
                            <a:outerShdw blurRad="38100" dist="38100" dir="2700000" algn="tl">
                              <a:srgbClr val="000000">
                                <a:alpha val="43137"/>
                              </a:srgbClr>
                            </a:outerShdw>
                          </a:effectLst>
                        </a:rPr>
                        <a:t>Broyler</a:t>
                      </a:r>
                      <a:endParaRPr lang="tr-TR" b="1" dirty="0">
                        <a:effectLst>
                          <a:outerShdw blurRad="38100" dist="38100" dir="2700000" algn="tl">
                            <a:srgbClr val="000000">
                              <a:alpha val="43137"/>
                            </a:srgbClr>
                          </a:outerShdw>
                        </a:effectLst>
                      </a:endParaRPr>
                    </a:p>
                  </a:txBody>
                  <a:tcPr/>
                </a:tc>
                <a:tc>
                  <a:txBody>
                    <a:bodyPr/>
                    <a:lstStyle/>
                    <a:p>
                      <a:endParaRPr lang="tr-TR" dirty="0"/>
                    </a:p>
                    <a:p>
                      <a:r>
                        <a:rPr lang="tr-TR" dirty="0"/>
                        <a:t>5000</a:t>
                      </a:r>
                    </a:p>
                  </a:txBody>
                  <a:tcPr/>
                </a:tc>
                <a:tc>
                  <a:txBody>
                    <a:bodyPr/>
                    <a:lstStyle/>
                    <a:p>
                      <a:endParaRPr lang="tr-TR" dirty="0"/>
                    </a:p>
                    <a:p>
                      <a:r>
                        <a:rPr lang="tr-TR" dirty="0"/>
                        <a:t>50.000</a:t>
                      </a:r>
                    </a:p>
                  </a:txBody>
                  <a:tcPr/>
                </a:tc>
                <a:tc>
                  <a:txBody>
                    <a:bodyPr/>
                    <a:lstStyle/>
                    <a:p>
                      <a:endParaRPr lang="tr-TR" dirty="0"/>
                    </a:p>
                    <a:p>
                      <a:r>
                        <a:rPr lang="tr-TR" dirty="0"/>
                        <a:t>5000 Avro</a:t>
                      </a:r>
                    </a:p>
                  </a:txBody>
                  <a:tcPr/>
                </a:tc>
                <a:tc>
                  <a:txBody>
                    <a:bodyPr/>
                    <a:lstStyle/>
                    <a:p>
                      <a:endParaRPr lang="tr-TR" dirty="0"/>
                    </a:p>
                    <a:p>
                      <a:r>
                        <a:rPr lang="tr-TR" dirty="0"/>
                        <a:t>250.000 Avro</a:t>
                      </a:r>
                    </a:p>
                    <a:p>
                      <a:endParaRPr lang="tr-TR" dirty="0"/>
                    </a:p>
                  </a:txBody>
                  <a:tcPr/>
                </a:tc>
                <a:extLst>
                  <a:ext uri="{0D108BD9-81ED-4DB2-BD59-A6C34878D82A}">
                    <a16:rowId xmlns:a16="http://schemas.microsoft.com/office/drawing/2014/main" val="4238239956"/>
                  </a:ext>
                </a:extLst>
              </a:tr>
              <a:tr h="941713">
                <a:tc>
                  <a:txBody>
                    <a:bodyPr/>
                    <a:lstStyle/>
                    <a:p>
                      <a:endParaRPr lang="tr-TR" b="1" dirty="0">
                        <a:effectLst>
                          <a:outerShdw blurRad="38100" dist="38100" dir="2700000" algn="tl">
                            <a:srgbClr val="000000">
                              <a:alpha val="43137"/>
                            </a:srgbClr>
                          </a:outerShdw>
                        </a:effectLst>
                      </a:endParaRPr>
                    </a:p>
                    <a:p>
                      <a:r>
                        <a:rPr lang="tr-TR" b="1" dirty="0">
                          <a:effectLst>
                            <a:outerShdw blurRad="38100" dist="38100" dir="2700000" algn="tl">
                              <a:srgbClr val="000000">
                                <a:alpha val="43137"/>
                              </a:srgbClr>
                            </a:outerShdw>
                          </a:effectLst>
                        </a:rPr>
                        <a:t>Hindi</a:t>
                      </a:r>
                    </a:p>
                  </a:txBody>
                  <a:tcPr/>
                </a:tc>
                <a:tc>
                  <a:txBody>
                    <a:bodyPr/>
                    <a:lstStyle/>
                    <a:p>
                      <a:endParaRPr lang="tr-TR" dirty="0"/>
                    </a:p>
                    <a:p>
                      <a:r>
                        <a:rPr lang="tr-TR" dirty="0"/>
                        <a:t>1000</a:t>
                      </a:r>
                    </a:p>
                  </a:txBody>
                  <a:tcPr/>
                </a:tc>
                <a:tc>
                  <a:txBody>
                    <a:bodyPr/>
                    <a:lstStyle/>
                    <a:p>
                      <a:endParaRPr lang="tr-TR" dirty="0"/>
                    </a:p>
                    <a:p>
                      <a:r>
                        <a:rPr lang="tr-TR" dirty="0"/>
                        <a:t>8000</a:t>
                      </a:r>
                    </a:p>
                  </a:txBody>
                  <a:tcPr/>
                </a:tc>
                <a:tc>
                  <a:txBody>
                    <a:bodyPr/>
                    <a:lstStyle/>
                    <a:p>
                      <a:endParaRPr lang="tr-TR" dirty="0"/>
                    </a:p>
                    <a:p>
                      <a:r>
                        <a:rPr lang="tr-TR" dirty="0"/>
                        <a:t>5000 Avro</a:t>
                      </a:r>
                    </a:p>
                  </a:txBody>
                  <a:tcPr/>
                </a:tc>
                <a:tc>
                  <a:txBody>
                    <a:bodyPr/>
                    <a:lstStyle/>
                    <a:p>
                      <a:endParaRPr lang="tr-TR" dirty="0"/>
                    </a:p>
                    <a:p>
                      <a:r>
                        <a:rPr lang="tr-TR" dirty="0"/>
                        <a:t>250.000 Avro</a:t>
                      </a:r>
                    </a:p>
                  </a:txBody>
                  <a:tcPr/>
                </a:tc>
                <a:extLst>
                  <a:ext uri="{0D108BD9-81ED-4DB2-BD59-A6C34878D82A}">
                    <a16:rowId xmlns:a16="http://schemas.microsoft.com/office/drawing/2014/main" val="3740708007"/>
                  </a:ext>
                </a:extLst>
              </a:tr>
              <a:tr h="941713">
                <a:tc>
                  <a:txBody>
                    <a:bodyPr/>
                    <a:lstStyle/>
                    <a:p>
                      <a:endParaRPr lang="tr-TR" b="1" dirty="0">
                        <a:effectLst>
                          <a:outerShdw blurRad="38100" dist="38100" dir="2700000" algn="tl">
                            <a:srgbClr val="000000">
                              <a:alpha val="43137"/>
                            </a:srgbClr>
                          </a:outerShdw>
                        </a:effectLst>
                      </a:endParaRPr>
                    </a:p>
                    <a:p>
                      <a:r>
                        <a:rPr lang="tr-TR" b="1" dirty="0">
                          <a:effectLst>
                            <a:outerShdw blurRad="38100" dist="38100" dir="2700000" algn="tl">
                              <a:srgbClr val="000000">
                                <a:alpha val="43137"/>
                              </a:srgbClr>
                            </a:outerShdw>
                          </a:effectLst>
                        </a:rPr>
                        <a:t>Kaz</a:t>
                      </a:r>
                    </a:p>
                  </a:txBody>
                  <a:tcPr/>
                </a:tc>
                <a:tc>
                  <a:txBody>
                    <a:bodyPr/>
                    <a:lstStyle/>
                    <a:p>
                      <a:endParaRPr lang="tr-TR" dirty="0"/>
                    </a:p>
                    <a:p>
                      <a:r>
                        <a:rPr lang="tr-TR" dirty="0"/>
                        <a:t>350</a:t>
                      </a:r>
                    </a:p>
                  </a:txBody>
                  <a:tcPr/>
                </a:tc>
                <a:tc>
                  <a:txBody>
                    <a:bodyPr/>
                    <a:lstStyle/>
                    <a:p>
                      <a:endParaRPr lang="tr-TR" dirty="0"/>
                    </a:p>
                    <a:p>
                      <a:r>
                        <a:rPr lang="tr-TR" dirty="0"/>
                        <a:t>3000</a:t>
                      </a:r>
                    </a:p>
                  </a:txBody>
                  <a:tcPr/>
                </a:tc>
                <a:tc>
                  <a:txBody>
                    <a:bodyPr/>
                    <a:lstStyle/>
                    <a:p>
                      <a:endParaRPr lang="tr-TR" dirty="0"/>
                    </a:p>
                    <a:p>
                      <a:r>
                        <a:rPr lang="tr-TR" dirty="0"/>
                        <a:t>5000 Avro</a:t>
                      </a:r>
                    </a:p>
                  </a:txBody>
                  <a:tcPr/>
                </a:tc>
                <a:tc>
                  <a:txBody>
                    <a:bodyPr/>
                    <a:lstStyle/>
                    <a:p>
                      <a:endParaRPr lang="tr-TR" dirty="0"/>
                    </a:p>
                    <a:p>
                      <a:r>
                        <a:rPr lang="tr-TR" dirty="0"/>
                        <a:t>125.000 Avro</a:t>
                      </a:r>
                    </a:p>
                  </a:txBody>
                  <a:tcPr/>
                </a:tc>
                <a:extLst>
                  <a:ext uri="{0D108BD9-81ED-4DB2-BD59-A6C34878D82A}">
                    <a16:rowId xmlns:a16="http://schemas.microsoft.com/office/drawing/2014/main" val="982214600"/>
                  </a:ext>
                </a:extLst>
              </a:tr>
            </a:tbl>
          </a:graphicData>
        </a:graphic>
      </p:graphicFrame>
      <p:sp>
        <p:nvSpPr>
          <p:cNvPr id="6" name="Dikdörtgen 5"/>
          <p:cNvSpPr/>
          <p:nvPr/>
        </p:nvSpPr>
        <p:spPr>
          <a:xfrm rot="20407648">
            <a:off x="3409644" y="1940711"/>
            <a:ext cx="1519801" cy="1477328"/>
          </a:xfrm>
          <a:prstGeom prst="rect">
            <a:avLst/>
          </a:prstGeom>
          <a:noFill/>
        </p:spPr>
        <p:txBody>
          <a:bodyPr wrap="square" lIns="91440" tIns="45720" rIns="91440" bIns="45720">
            <a:spAutoFit/>
          </a:bodyPr>
          <a:lstStyle/>
          <a:p>
            <a:pPr algn="ctr"/>
            <a:r>
              <a:rPr lang="tr-TR" b="1" dirty="0">
                <a:ln w="0"/>
                <a:solidFill>
                  <a:srgbClr val="FF6700"/>
                </a:solidFill>
                <a:effectLst>
                  <a:outerShdw blurRad="38100" dist="38100" dir="2700000" algn="tl">
                    <a:srgbClr val="000000">
                      <a:alpha val="43137"/>
                    </a:srgbClr>
                  </a:outerShdw>
                  <a:reflection blurRad="6350" stA="53000" endA="300" endPos="35500" dir="5400000" sy="-90000" algn="bl" rotWithShape="0"/>
                </a:effectLst>
              </a:rPr>
              <a:t>!!! Sadece MEVCUT İŞLETMELER başvurabilir !!!</a:t>
            </a:r>
          </a:p>
        </p:txBody>
      </p:sp>
      <p:sp>
        <p:nvSpPr>
          <p:cNvPr id="8" name="Şeritli Sağ Ok 7"/>
          <p:cNvSpPr/>
          <p:nvPr/>
        </p:nvSpPr>
        <p:spPr>
          <a:xfrm rot="19512989">
            <a:off x="3129806" y="2777136"/>
            <a:ext cx="415636" cy="232756"/>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575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38421" y="281192"/>
            <a:ext cx="8587877" cy="584775"/>
          </a:xfrm>
          <a:prstGeom prst="rect">
            <a:avLst/>
          </a:prstGeom>
          <a:noFill/>
        </p:spPr>
        <p:txBody>
          <a:bodyPr wrap="square" lIns="91440" tIns="45720" rIns="91440" bIns="45720">
            <a:spAutoFit/>
          </a:bodyPr>
          <a:lstStyle/>
          <a:p>
            <a:pPr algn="ctr"/>
            <a:r>
              <a:rPr lang="tr-TR" sz="3200" b="1" dirty="0">
                <a:ln w="0"/>
                <a:solidFill>
                  <a:srgbClr val="76C5EF"/>
                </a:solidFill>
                <a:effectLst>
                  <a:outerShdw blurRad="38100" dist="38100" dir="2700000" algn="tl">
                    <a:srgbClr val="000000">
                      <a:alpha val="43137"/>
                    </a:srgbClr>
                  </a:outerShdw>
                  <a:reflection blurRad="6350" stA="53000" endA="300" endPos="35500" dir="5400000" sy="-90000" algn="bl" rotWithShape="0"/>
                </a:effectLst>
              </a:rPr>
              <a:t>YUMURTA TAVUKÇULUĞU</a:t>
            </a:r>
          </a:p>
        </p:txBody>
      </p:sp>
      <p:pic>
        <p:nvPicPr>
          <p:cNvPr id="3" name="Resim 2"/>
          <p:cNvPicPr>
            <a:picLocks noChangeAspect="1"/>
          </p:cNvPicPr>
          <p:nvPr/>
        </p:nvPicPr>
        <p:blipFill>
          <a:blip r:embed="rId2"/>
          <a:stretch>
            <a:fillRect/>
          </a:stretch>
        </p:blipFill>
        <p:spPr>
          <a:xfrm>
            <a:off x="147783" y="3500648"/>
            <a:ext cx="2254595" cy="2289104"/>
          </a:xfrm>
          <a:prstGeom prst="rect">
            <a:avLst/>
          </a:prstGeom>
        </p:spPr>
      </p:pic>
      <p:pic>
        <p:nvPicPr>
          <p:cNvPr id="4" name="Resim 3"/>
          <p:cNvPicPr>
            <a:picLocks noChangeAspect="1"/>
          </p:cNvPicPr>
          <p:nvPr/>
        </p:nvPicPr>
        <p:blipFill>
          <a:blip r:embed="rId3"/>
          <a:stretch>
            <a:fillRect/>
          </a:stretch>
        </p:blipFill>
        <p:spPr>
          <a:xfrm>
            <a:off x="147782" y="1181830"/>
            <a:ext cx="2254595" cy="1982227"/>
          </a:xfrm>
          <a:prstGeom prst="rect">
            <a:avLst/>
          </a:prstGeom>
        </p:spPr>
      </p:pic>
      <p:graphicFrame>
        <p:nvGraphicFramePr>
          <p:cNvPr id="7" name="Tablo 6"/>
          <p:cNvGraphicFramePr>
            <a:graphicFrameLocks noGrp="1"/>
          </p:cNvGraphicFramePr>
          <p:nvPr>
            <p:extLst>
              <p:ext uri="{D42A27DB-BD31-4B8C-83A1-F6EECF244321}">
                <p14:modId xmlns:p14="http://schemas.microsoft.com/office/powerpoint/2010/main" val="2291700304"/>
              </p:ext>
            </p:extLst>
          </p:nvPr>
        </p:nvGraphicFramePr>
        <p:xfrm>
          <a:off x="2560321" y="1181830"/>
          <a:ext cx="8387540" cy="2103120"/>
        </p:xfrm>
        <a:graphic>
          <a:graphicData uri="http://schemas.openxmlformats.org/drawingml/2006/table">
            <a:tbl>
              <a:tblPr firstRow="1" bandRow="1">
                <a:tableStyleId>{5C22544A-7EE6-4342-B048-85BDC9FD1C3A}</a:tableStyleId>
              </a:tblPr>
              <a:tblGrid>
                <a:gridCol w="1677508">
                  <a:extLst>
                    <a:ext uri="{9D8B030D-6E8A-4147-A177-3AD203B41FA5}">
                      <a16:colId xmlns:a16="http://schemas.microsoft.com/office/drawing/2014/main" val="1183880705"/>
                    </a:ext>
                  </a:extLst>
                </a:gridCol>
                <a:gridCol w="1677508">
                  <a:extLst>
                    <a:ext uri="{9D8B030D-6E8A-4147-A177-3AD203B41FA5}">
                      <a16:colId xmlns:a16="http://schemas.microsoft.com/office/drawing/2014/main" val="3141660189"/>
                    </a:ext>
                  </a:extLst>
                </a:gridCol>
                <a:gridCol w="1677508">
                  <a:extLst>
                    <a:ext uri="{9D8B030D-6E8A-4147-A177-3AD203B41FA5}">
                      <a16:colId xmlns:a16="http://schemas.microsoft.com/office/drawing/2014/main" val="2927972495"/>
                    </a:ext>
                  </a:extLst>
                </a:gridCol>
                <a:gridCol w="1677508">
                  <a:extLst>
                    <a:ext uri="{9D8B030D-6E8A-4147-A177-3AD203B41FA5}">
                      <a16:colId xmlns:a16="http://schemas.microsoft.com/office/drawing/2014/main" val="1049969954"/>
                    </a:ext>
                  </a:extLst>
                </a:gridCol>
                <a:gridCol w="1677508">
                  <a:extLst>
                    <a:ext uri="{9D8B030D-6E8A-4147-A177-3AD203B41FA5}">
                      <a16:colId xmlns:a16="http://schemas.microsoft.com/office/drawing/2014/main" val="2659624183"/>
                    </a:ext>
                  </a:extLst>
                </a:gridCol>
              </a:tblGrid>
              <a:tr h="912015">
                <a:tc>
                  <a:txBody>
                    <a:bodyPr/>
                    <a:lstStyle/>
                    <a:p>
                      <a:pPr algn="ctr"/>
                      <a:endParaRPr lang="tr-TR" dirty="0"/>
                    </a:p>
                    <a:p>
                      <a:pPr algn="ctr"/>
                      <a:r>
                        <a:rPr lang="tr-TR" dirty="0"/>
                        <a:t>HAYVAN TÜRÜ</a:t>
                      </a:r>
                    </a:p>
                  </a:txBody>
                  <a:tcPr/>
                </a:tc>
                <a:tc>
                  <a:txBody>
                    <a:bodyPr/>
                    <a:lstStyle/>
                    <a:p>
                      <a:pPr algn="ctr"/>
                      <a:endParaRPr lang="tr-TR" dirty="0"/>
                    </a:p>
                    <a:p>
                      <a:pPr algn="ctr"/>
                      <a:r>
                        <a:rPr lang="tr-TR" dirty="0"/>
                        <a:t>MİNİMUM</a:t>
                      </a:r>
                      <a:r>
                        <a:rPr lang="tr-TR" baseline="0" dirty="0"/>
                        <a:t> KAPASİTE</a:t>
                      </a:r>
                      <a:endParaRPr lang="tr-TR" dirty="0"/>
                    </a:p>
                  </a:txBody>
                  <a:tcPr/>
                </a:tc>
                <a:tc>
                  <a:txBody>
                    <a:bodyPr/>
                    <a:lstStyle/>
                    <a:p>
                      <a:pPr algn="ctr"/>
                      <a:endParaRPr lang="tr-TR" dirty="0"/>
                    </a:p>
                    <a:p>
                      <a:pPr algn="ctr"/>
                      <a:r>
                        <a:rPr lang="tr-TR" dirty="0"/>
                        <a:t>MAKSİMUM</a:t>
                      </a:r>
                      <a:r>
                        <a:rPr lang="tr-TR" baseline="0" dirty="0"/>
                        <a:t> KAPASİTE</a:t>
                      </a:r>
                      <a:endParaRPr lang="tr-TR" dirty="0"/>
                    </a:p>
                  </a:txBody>
                  <a:tcPr/>
                </a:tc>
                <a:tc>
                  <a:txBody>
                    <a:bodyPr/>
                    <a:lstStyle/>
                    <a:p>
                      <a:pPr algn="ctr"/>
                      <a:r>
                        <a:rPr lang="tr-TR" dirty="0"/>
                        <a:t>MİNİMUM</a:t>
                      </a:r>
                      <a:r>
                        <a:rPr lang="tr-TR" baseline="0" dirty="0"/>
                        <a:t> UYGUN HARCAMA TUTARI</a:t>
                      </a:r>
                      <a:endParaRPr lang="tr-TR" dirty="0"/>
                    </a:p>
                  </a:txBody>
                  <a:tcPr/>
                </a:tc>
                <a:tc>
                  <a:txBody>
                    <a:bodyPr/>
                    <a:lstStyle/>
                    <a:p>
                      <a:pPr algn="ctr"/>
                      <a:r>
                        <a:rPr lang="tr-TR" dirty="0"/>
                        <a:t>MAKSİMUM UYGUN HARCAMA TUTARI</a:t>
                      </a:r>
                    </a:p>
                  </a:txBody>
                  <a:tcPr/>
                </a:tc>
                <a:extLst>
                  <a:ext uri="{0D108BD9-81ED-4DB2-BD59-A6C34878D82A}">
                    <a16:rowId xmlns:a16="http://schemas.microsoft.com/office/drawing/2014/main" val="2677263123"/>
                  </a:ext>
                </a:extLst>
              </a:tr>
              <a:tr h="912015">
                <a:tc>
                  <a:txBody>
                    <a:bodyPr/>
                    <a:lstStyle/>
                    <a:p>
                      <a:endParaRPr lang="tr-TR" dirty="0"/>
                    </a:p>
                    <a:p>
                      <a:r>
                        <a:rPr lang="tr-TR" b="1" dirty="0">
                          <a:effectLst>
                            <a:outerShdw blurRad="38100" dist="38100" dir="2700000" algn="tl">
                              <a:srgbClr val="000000">
                                <a:alpha val="43137"/>
                              </a:srgbClr>
                            </a:outerShdw>
                          </a:effectLst>
                        </a:rPr>
                        <a:t>Yumurta</a:t>
                      </a:r>
                      <a:r>
                        <a:rPr lang="tr-TR" b="1" baseline="0" dirty="0">
                          <a:effectLst>
                            <a:outerShdw blurRad="38100" dist="38100" dir="2700000" algn="tl">
                              <a:srgbClr val="000000">
                                <a:alpha val="43137"/>
                              </a:srgbClr>
                            </a:outerShdw>
                          </a:effectLst>
                        </a:rPr>
                        <a:t> tavuğu</a:t>
                      </a:r>
                      <a:endParaRPr lang="tr-TR" b="1" dirty="0">
                        <a:effectLst>
                          <a:outerShdw blurRad="38100" dist="38100" dir="2700000" algn="tl">
                            <a:srgbClr val="000000">
                              <a:alpha val="43137"/>
                            </a:srgbClr>
                          </a:outerShdw>
                        </a:effectLst>
                      </a:endParaRPr>
                    </a:p>
                  </a:txBody>
                  <a:tcPr/>
                </a:tc>
                <a:tc>
                  <a:txBody>
                    <a:bodyPr/>
                    <a:lstStyle/>
                    <a:p>
                      <a:endParaRPr lang="tr-TR" dirty="0"/>
                    </a:p>
                    <a:p>
                      <a:r>
                        <a:rPr lang="tr-TR" dirty="0"/>
                        <a:t>20.000</a:t>
                      </a:r>
                    </a:p>
                  </a:txBody>
                  <a:tcPr/>
                </a:tc>
                <a:tc>
                  <a:txBody>
                    <a:bodyPr/>
                    <a:lstStyle/>
                    <a:p>
                      <a:endParaRPr lang="tr-TR" dirty="0"/>
                    </a:p>
                    <a:p>
                      <a:r>
                        <a:rPr lang="tr-TR" dirty="0"/>
                        <a:t>100.000</a:t>
                      </a:r>
                    </a:p>
                  </a:txBody>
                  <a:tcPr/>
                </a:tc>
                <a:tc>
                  <a:txBody>
                    <a:bodyPr/>
                    <a:lstStyle/>
                    <a:p>
                      <a:endParaRPr lang="tr-TR" dirty="0"/>
                    </a:p>
                    <a:p>
                      <a:r>
                        <a:rPr lang="tr-TR" dirty="0"/>
                        <a:t>5000 Avro</a:t>
                      </a:r>
                    </a:p>
                  </a:txBody>
                  <a:tcPr/>
                </a:tc>
                <a:tc>
                  <a:txBody>
                    <a:bodyPr/>
                    <a:lstStyle/>
                    <a:p>
                      <a:endParaRPr lang="tr-TR" dirty="0"/>
                    </a:p>
                    <a:p>
                      <a:r>
                        <a:rPr lang="tr-TR" dirty="0"/>
                        <a:t>500.000 Avro</a:t>
                      </a:r>
                    </a:p>
                  </a:txBody>
                  <a:tcPr/>
                </a:tc>
                <a:extLst>
                  <a:ext uri="{0D108BD9-81ED-4DB2-BD59-A6C34878D82A}">
                    <a16:rowId xmlns:a16="http://schemas.microsoft.com/office/drawing/2014/main" val="2332128888"/>
                  </a:ext>
                </a:extLst>
              </a:tr>
            </a:tbl>
          </a:graphicData>
        </a:graphic>
      </p:graphicFrame>
      <p:sp>
        <p:nvSpPr>
          <p:cNvPr id="8" name="Dikdörtgen 7"/>
          <p:cNvSpPr/>
          <p:nvPr/>
        </p:nvSpPr>
        <p:spPr>
          <a:xfrm>
            <a:off x="2138419" y="3768037"/>
            <a:ext cx="9817872" cy="1754326"/>
          </a:xfrm>
          <a:prstGeom prst="rect">
            <a:avLst/>
          </a:prstGeom>
          <a:noFill/>
        </p:spPr>
        <p:txBody>
          <a:bodyPr wrap="square" lIns="91440" tIns="45720" rIns="91440" bIns="45720">
            <a:spAutoFit/>
          </a:bodyPr>
          <a:lstStyle/>
          <a:p>
            <a:pPr algn="ctr"/>
            <a:r>
              <a:rPr lang="tr-TR"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Yalnızca aktif, mevcut tarımsal işletmeler başvurabilir.</a:t>
            </a:r>
          </a:p>
        </p:txBody>
      </p:sp>
    </p:spTree>
    <p:extLst>
      <p:ext uri="{BB962C8B-B14F-4D97-AF65-F5344CB8AC3E}">
        <p14:creationId xmlns:p14="http://schemas.microsoft.com/office/powerpoint/2010/main" val="2812778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9090" y="1307569"/>
            <a:ext cx="4005009" cy="298219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40EC83FB-94F3-4B7E-869A-BB9462C59D52}"/>
              </a:ext>
            </a:extLst>
          </p:cNvPr>
          <p:cNvSpPr txBox="1"/>
          <p:nvPr/>
        </p:nvSpPr>
        <p:spPr>
          <a:xfrm>
            <a:off x="618186" y="927279"/>
            <a:ext cx="6001555" cy="3416320"/>
          </a:xfrm>
          <a:prstGeom prst="rect">
            <a:avLst/>
          </a:prstGeom>
          <a:noFill/>
        </p:spPr>
        <p:txBody>
          <a:bodyPr wrap="square" rtlCol="0">
            <a:spAutoFit/>
          </a:bodyPr>
          <a:lstStyle/>
          <a:p>
            <a:r>
              <a:rPr lang="tr-TR" sz="3200" dirty="0">
                <a:latin typeface="Arial Rounded MT Bold" panose="020F0704030504030204" pitchFamily="34" charset="0"/>
              </a:rPr>
              <a:t>9. Çağrı Döneminde alt ve üst limitlerin belirlenmesinde Avro kuru</a:t>
            </a:r>
          </a:p>
          <a:p>
            <a:endParaRPr lang="tr-TR" sz="3200" dirty="0">
              <a:latin typeface="Arial Rounded MT Bold" panose="020F0704030504030204" pitchFamily="34" charset="0"/>
            </a:endParaRPr>
          </a:p>
          <a:p>
            <a:r>
              <a:rPr lang="tr-TR" sz="4400" b="1" dirty="0">
                <a:solidFill>
                  <a:srgbClr val="70A525"/>
                </a:solidFill>
                <a:effectLst>
                  <a:outerShdw blurRad="38100" dist="38100" dir="2700000" algn="tl">
                    <a:srgbClr val="000000">
                      <a:alpha val="43137"/>
                    </a:srgbClr>
                  </a:outerShdw>
                </a:effectLst>
                <a:latin typeface="Arial Rounded MT Bold" panose="020F0704030504030204" pitchFamily="34" charset="0"/>
              </a:rPr>
              <a:t>1 Avro = 7,2475 TL</a:t>
            </a:r>
          </a:p>
          <a:p>
            <a:r>
              <a:rPr lang="tr-TR" sz="4400" b="1" dirty="0">
                <a:solidFill>
                  <a:srgbClr val="70A525"/>
                </a:solidFill>
                <a:effectLst>
                  <a:outerShdw blurRad="38100" dist="38100" dir="2700000" algn="tl">
                    <a:srgbClr val="000000">
                      <a:alpha val="43137"/>
                    </a:srgbClr>
                  </a:outerShdw>
                </a:effectLst>
                <a:latin typeface="Arial Rounded MT Bold" panose="020F0704030504030204" pitchFamily="34" charset="0"/>
              </a:rPr>
              <a:t> </a:t>
            </a:r>
            <a:r>
              <a:rPr lang="tr-TR" sz="3200" dirty="0">
                <a:latin typeface="Arial Rounded MT Bold" panose="020F0704030504030204" pitchFamily="34" charset="0"/>
              </a:rPr>
              <a:t>olarak kullanılacaktır.</a:t>
            </a:r>
          </a:p>
        </p:txBody>
      </p:sp>
    </p:spTree>
    <p:extLst>
      <p:ext uri="{BB962C8B-B14F-4D97-AF65-F5344CB8AC3E}">
        <p14:creationId xmlns:p14="http://schemas.microsoft.com/office/powerpoint/2010/main" val="370714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78055" y="149320"/>
            <a:ext cx="3888244" cy="923330"/>
          </a:xfrm>
          <a:prstGeom prst="rect">
            <a:avLst/>
          </a:prstGeom>
          <a:noFill/>
        </p:spPr>
        <p:txBody>
          <a:bodyPr wrap="none" lIns="91440" tIns="45720" rIns="91440" bIns="45720">
            <a:spAutoFit/>
          </a:bodyPr>
          <a:lstStyle/>
          <a:p>
            <a:pPr algn="ctr"/>
            <a:r>
              <a:rPr lang="tr-TR"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Destek Oranı</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99" y="507384"/>
            <a:ext cx="1909166" cy="5785350"/>
          </a:xfrm>
          <a:prstGeom prst="rect">
            <a:avLst/>
          </a:prstGeom>
        </p:spPr>
      </p:pic>
      <p:sp>
        <p:nvSpPr>
          <p:cNvPr id="4" name="Metin kutusu 3"/>
          <p:cNvSpPr txBox="1"/>
          <p:nvPr/>
        </p:nvSpPr>
        <p:spPr>
          <a:xfrm>
            <a:off x="2186245" y="1421479"/>
            <a:ext cx="9393384" cy="461665"/>
          </a:xfrm>
          <a:prstGeom prst="rect">
            <a:avLst/>
          </a:prstGeom>
          <a:noFill/>
        </p:spPr>
        <p:txBody>
          <a:bodyPr wrap="square" rtlCol="0">
            <a:spAutoFit/>
          </a:bodyPr>
          <a:lstStyle/>
          <a:p>
            <a:r>
              <a:rPr lang="tr-TR" sz="2400" b="1" dirty="0">
                <a:solidFill>
                  <a:srgbClr val="FF6700"/>
                </a:solidFill>
                <a:effectLst>
                  <a:outerShdw blurRad="38100" dist="38100" dir="2700000" algn="tl">
                    <a:srgbClr val="000000">
                      <a:alpha val="43137"/>
                    </a:srgbClr>
                  </a:outerShdw>
                </a:effectLst>
              </a:rPr>
              <a:t>Gerçek Kişi Başvurularında Kamu Katkısı:</a:t>
            </a:r>
          </a:p>
        </p:txBody>
      </p:sp>
      <p:sp>
        <p:nvSpPr>
          <p:cNvPr id="5" name="Metin kutusu 4"/>
          <p:cNvSpPr txBox="1"/>
          <p:nvPr/>
        </p:nvSpPr>
        <p:spPr>
          <a:xfrm>
            <a:off x="2186245" y="2596343"/>
            <a:ext cx="9393384" cy="461665"/>
          </a:xfrm>
          <a:prstGeom prst="rect">
            <a:avLst/>
          </a:prstGeom>
          <a:noFill/>
        </p:spPr>
        <p:txBody>
          <a:bodyPr wrap="square" rtlCol="0">
            <a:spAutoFit/>
          </a:bodyPr>
          <a:lstStyle/>
          <a:p>
            <a:r>
              <a:rPr lang="tr-TR" sz="2400" b="1" dirty="0">
                <a:solidFill>
                  <a:srgbClr val="70A525"/>
                </a:solidFill>
                <a:effectLst>
                  <a:outerShdw blurRad="38100" dist="38100" dir="2700000" algn="tl">
                    <a:srgbClr val="000000">
                      <a:alpha val="43137"/>
                    </a:srgbClr>
                  </a:outerShdw>
                </a:effectLst>
              </a:rPr>
              <a:t>Tüzel Kişi Başvurularında Kamu Katkısı:</a:t>
            </a:r>
          </a:p>
        </p:txBody>
      </p:sp>
      <p:sp>
        <p:nvSpPr>
          <p:cNvPr id="6" name="Metin kutusu 5"/>
          <p:cNvSpPr txBox="1"/>
          <p:nvPr/>
        </p:nvSpPr>
        <p:spPr>
          <a:xfrm>
            <a:off x="2186245" y="3568934"/>
            <a:ext cx="5380054" cy="1200329"/>
          </a:xfrm>
          <a:prstGeom prst="rect">
            <a:avLst/>
          </a:prstGeom>
          <a:noFill/>
        </p:spPr>
        <p:txBody>
          <a:bodyPr wrap="square" rtlCol="0">
            <a:spAutoFit/>
          </a:bodyPr>
          <a:lstStyle/>
          <a:p>
            <a:r>
              <a:rPr lang="tr-TR" sz="2400" b="1" dirty="0">
                <a:solidFill>
                  <a:srgbClr val="65B6FF"/>
                </a:solidFill>
                <a:effectLst>
                  <a:outerShdw blurRad="38100" dist="38100" dir="2700000" algn="tl">
                    <a:srgbClr val="000000">
                      <a:alpha val="43137"/>
                    </a:srgbClr>
                  </a:outerShdw>
                </a:effectLst>
              </a:rPr>
              <a:t>Üretici Örgütleri veya Üretici Örgütlerinin Hakim Ortak Olduğu Tüzel Kişi Başvurularında Kamu Katkısı</a:t>
            </a:r>
          </a:p>
        </p:txBody>
      </p:sp>
      <p:sp>
        <p:nvSpPr>
          <p:cNvPr id="7" name="Dikdörtgen 6"/>
          <p:cNvSpPr/>
          <p:nvPr/>
        </p:nvSpPr>
        <p:spPr>
          <a:xfrm>
            <a:off x="9747693" y="1162085"/>
            <a:ext cx="1391728" cy="923330"/>
          </a:xfrm>
          <a:prstGeom prst="rect">
            <a:avLst/>
          </a:prstGeom>
          <a:noFill/>
        </p:spPr>
        <p:txBody>
          <a:bodyPr wrap="none" lIns="91440" tIns="45720" rIns="91440" bIns="45720">
            <a:spAutoFit/>
          </a:bodyPr>
          <a:lstStyle/>
          <a:p>
            <a:pPr algn="ctr"/>
            <a:r>
              <a:rPr lang="tr-TR" sz="5400" b="1" dirty="0">
                <a:ln w="0"/>
                <a:solidFill>
                  <a:srgbClr val="FF6700"/>
                </a:solidFill>
                <a:effectLst>
                  <a:outerShdw blurRad="38100" dist="38100" dir="2700000" algn="tl">
                    <a:srgbClr val="000000">
                      <a:alpha val="43137"/>
                    </a:srgbClr>
                  </a:outerShdw>
                  <a:reflection blurRad="6350" stA="53000" endA="300" endPos="35500" dir="5400000" sy="-90000" algn="bl" rotWithShape="0"/>
                </a:effectLst>
              </a:rPr>
              <a:t>%55</a:t>
            </a:r>
          </a:p>
        </p:txBody>
      </p:sp>
      <p:sp>
        <p:nvSpPr>
          <p:cNvPr id="8" name="Dikdörtgen 7"/>
          <p:cNvSpPr/>
          <p:nvPr/>
        </p:nvSpPr>
        <p:spPr>
          <a:xfrm>
            <a:off x="9747693" y="2284337"/>
            <a:ext cx="1391728" cy="923330"/>
          </a:xfrm>
          <a:prstGeom prst="rect">
            <a:avLst/>
          </a:prstGeom>
          <a:noFill/>
        </p:spPr>
        <p:txBody>
          <a:bodyPr wrap="none" lIns="91440" tIns="45720" rIns="91440" bIns="45720">
            <a:spAutoFit/>
          </a:bodyPr>
          <a:lstStyle/>
          <a:p>
            <a:pPr algn="ctr"/>
            <a:r>
              <a:rPr lang="tr-TR" sz="5400" b="1" dirty="0">
                <a:ln w="0"/>
                <a:solidFill>
                  <a:srgbClr val="70A525"/>
                </a:solidFill>
                <a:effectLst>
                  <a:outerShdw blurRad="38100" dist="38100" dir="2700000" algn="tl">
                    <a:srgbClr val="000000">
                      <a:alpha val="43137"/>
                    </a:srgbClr>
                  </a:outerShdw>
                  <a:reflection blurRad="6350" stA="53000" endA="300" endPos="35500" dir="5400000" sy="-90000" algn="bl" rotWithShape="0"/>
                </a:effectLst>
              </a:rPr>
              <a:t>%50</a:t>
            </a:r>
          </a:p>
        </p:txBody>
      </p:sp>
      <p:sp>
        <p:nvSpPr>
          <p:cNvPr id="9" name="Dikdörtgen 8"/>
          <p:cNvSpPr/>
          <p:nvPr/>
        </p:nvSpPr>
        <p:spPr>
          <a:xfrm>
            <a:off x="9747693" y="3804950"/>
            <a:ext cx="1391728" cy="923330"/>
          </a:xfrm>
          <a:prstGeom prst="rect">
            <a:avLst/>
          </a:prstGeom>
          <a:noFill/>
        </p:spPr>
        <p:txBody>
          <a:bodyPr wrap="none" lIns="91440" tIns="45720" rIns="91440" bIns="45720">
            <a:spAutoFit/>
          </a:bodyPr>
          <a:lstStyle/>
          <a:p>
            <a:pPr algn="ctr"/>
            <a:r>
              <a:rPr lang="tr-TR" sz="5400" b="1" dirty="0">
                <a:ln w="0"/>
                <a:solidFill>
                  <a:srgbClr val="76C5EF"/>
                </a:solidFill>
                <a:effectLst>
                  <a:outerShdw blurRad="38100" dist="38100" dir="2700000" algn="tl">
                    <a:srgbClr val="000000">
                      <a:alpha val="43137"/>
                    </a:srgbClr>
                  </a:outerShdw>
                  <a:reflection blurRad="6350" stA="53000" endA="300" endPos="35500" dir="5400000" sy="-90000" algn="bl" rotWithShape="0"/>
                </a:effectLst>
              </a:rPr>
              <a:t>%60</a:t>
            </a:r>
          </a:p>
        </p:txBody>
      </p:sp>
    </p:spTree>
    <p:extLst>
      <p:ext uri="{BB962C8B-B14F-4D97-AF65-F5344CB8AC3E}">
        <p14:creationId xmlns:p14="http://schemas.microsoft.com/office/powerpoint/2010/main" val="1762155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134470" y="91133"/>
            <a:ext cx="4676152" cy="769441"/>
          </a:xfrm>
          <a:prstGeom prst="rect">
            <a:avLst/>
          </a:prstGeom>
          <a:noFill/>
        </p:spPr>
        <p:txBody>
          <a:bodyPr wrap="none" lIns="91440" tIns="45720" rIns="91440" bIns="45720">
            <a:spAutoFit/>
          </a:bodyPr>
          <a:lstStyle/>
          <a:p>
            <a:pPr algn="ctr"/>
            <a:r>
              <a:rPr lang="tr-TR"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Ek Yardım Oranları:</a:t>
            </a:r>
          </a:p>
        </p:txBody>
      </p:sp>
      <p:sp>
        <p:nvSpPr>
          <p:cNvPr id="3" name="Metin kutusu 2"/>
          <p:cNvSpPr txBox="1"/>
          <p:nvPr/>
        </p:nvSpPr>
        <p:spPr>
          <a:xfrm>
            <a:off x="606829" y="1594625"/>
            <a:ext cx="9168938" cy="1938992"/>
          </a:xfrm>
          <a:prstGeom prst="rect">
            <a:avLst/>
          </a:prstGeom>
          <a:noFill/>
        </p:spPr>
        <p:txBody>
          <a:bodyPr wrap="square" rtlCol="0">
            <a:spAutoFit/>
          </a:bodyPr>
          <a:lstStyle/>
          <a:p>
            <a:r>
              <a:rPr lang="tr-TR" sz="2400" dirty="0"/>
              <a:t>Başvuru Sahibi (Yalnızca gerçek kişiler ve üretici örgütleri için) </a:t>
            </a:r>
          </a:p>
          <a:p>
            <a:r>
              <a:rPr lang="tr-TR" sz="2800" b="1" dirty="0">
                <a:solidFill>
                  <a:srgbClr val="FF6700"/>
                </a:solidFill>
                <a:effectLst>
                  <a:outerShdw blurRad="38100" dist="38100" dir="2700000" algn="tl">
                    <a:srgbClr val="000000">
                      <a:alpha val="43137"/>
                    </a:srgbClr>
                  </a:outerShdw>
                </a:effectLst>
              </a:rPr>
              <a:t>40 yaşın altında </a:t>
            </a:r>
            <a:r>
              <a:rPr lang="tr-TR" sz="2400" dirty="0"/>
              <a:t>ise;</a:t>
            </a:r>
            <a:endParaRPr lang="tr-TR" dirty="0"/>
          </a:p>
          <a:p>
            <a:endParaRPr lang="tr-TR" dirty="0"/>
          </a:p>
          <a:p>
            <a:endParaRPr lang="tr-TR" dirty="0"/>
          </a:p>
          <a:p>
            <a:r>
              <a:rPr lang="tr-TR" sz="2400" dirty="0"/>
              <a:t>Başvuru</a:t>
            </a:r>
            <a:r>
              <a:rPr lang="tr-TR" dirty="0"/>
              <a:t> </a:t>
            </a:r>
            <a:r>
              <a:rPr lang="tr-TR" sz="2800" b="1" dirty="0">
                <a:solidFill>
                  <a:srgbClr val="FF6700"/>
                </a:solidFill>
                <a:effectLst>
                  <a:outerShdw blurRad="38100" dist="38100" dir="2700000" algn="tl">
                    <a:srgbClr val="000000">
                      <a:alpha val="43137"/>
                    </a:srgbClr>
                  </a:outerShdw>
                </a:effectLst>
              </a:rPr>
              <a:t>dağlık alanda </a:t>
            </a:r>
            <a:r>
              <a:rPr lang="tr-TR" sz="2400" dirty="0"/>
              <a:t>ise;</a:t>
            </a:r>
            <a:endParaRPr lang="tr-TR" dirty="0"/>
          </a:p>
        </p:txBody>
      </p:sp>
      <p:sp>
        <p:nvSpPr>
          <p:cNvPr id="4" name="Dikdörtgen 3"/>
          <p:cNvSpPr/>
          <p:nvPr/>
        </p:nvSpPr>
        <p:spPr>
          <a:xfrm>
            <a:off x="9984366" y="1640791"/>
            <a:ext cx="1375698" cy="923330"/>
          </a:xfrm>
          <a:prstGeom prst="rect">
            <a:avLst/>
          </a:prstGeom>
          <a:noFill/>
        </p:spPr>
        <p:txBody>
          <a:bodyPr wrap="none" lIns="91440" tIns="45720" rIns="91440" bIns="45720">
            <a:spAutoFit/>
          </a:bodyPr>
          <a:lstStyle/>
          <a:p>
            <a:pPr algn="ctr"/>
            <a:r>
              <a:rPr lang="tr-TR" sz="5400" b="1" dirty="0">
                <a:ln w="0"/>
                <a:solidFill>
                  <a:srgbClr val="FF6700"/>
                </a:solidFill>
                <a:effectLst>
                  <a:reflection blurRad="6350" stA="53000" endA="300" endPos="35500" dir="5400000" sy="-90000" algn="bl" rotWithShape="0"/>
                </a:effectLst>
              </a:rPr>
              <a:t>+%5</a:t>
            </a:r>
          </a:p>
        </p:txBody>
      </p:sp>
      <p:sp>
        <p:nvSpPr>
          <p:cNvPr id="5" name="Dikdörtgen 4"/>
          <p:cNvSpPr/>
          <p:nvPr/>
        </p:nvSpPr>
        <p:spPr>
          <a:xfrm>
            <a:off x="10036994" y="2610287"/>
            <a:ext cx="1375698" cy="923330"/>
          </a:xfrm>
          <a:prstGeom prst="rect">
            <a:avLst/>
          </a:prstGeom>
          <a:noFill/>
        </p:spPr>
        <p:txBody>
          <a:bodyPr wrap="none" lIns="91440" tIns="45720" rIns="91440" bIns="45720">
            <a:spAutoFit/>
          </a:bodyPr>
          <a:lstStyle/>
          <a:p>
            <a:pPr algn="ctr"/>
            <a:r>
              <a:rPr lang="tr-TR" sz="5400" b="1" dirty="0">
                <a:ln w="0"/>
                <a:solidFill>
                  <a:srgbClr val="FF6700"/>
                </a:solidFill>
                <a:effectLst>
                  <a:reflection blurRad="6350" stA="53000" endA="300" endPos="35500" dir="5400000" sy="-90000" algn="bl" rotWithShape="0"/>
                </a:effectLst>
              </a:rPr>
              <a:t>+%5</a:t>
            </a:r>
          </a:p>
        </p:txBody>
      </p:sp>
      <p:pic>
        <p:nvPicPr>
          <p:cNvPr id="6146" name="Picture 2" descr="farmer cartoo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9" y="3379729"/>
            <a:ext cx="321945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707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9"/>
          <p:cNvSpPr/>
          <p:nvPr/>
        </p:nvSpPr>
        <p:spPr>
          <a:xfrm>
            <a:off x="2146402" y="828572"/>
            <a:ext cx="2068885" cy="1730141"/>
          </a:xfrm>
          <a:prstGeom prst="rect">
            <a:avLst/>
          </a:prstGeom>
          <a:blipFill>
            <a:blip r:embed="rId2" cstate="print"/>
            <a:stretch>
              <a:fillRect/>
            </a:stretch>
          </a:blipFill>
        </p:spPr>
        <p:txBody>
          <a:bodyPr wrap="square" lIns="0" tIns="0" rIns="0" bIns="0" rtlCol="0"/>
          <a:lstStyle/>
          <a:p>
            <a:endParaRPr/>
          </a:p>
        </p:txBody>
      </p:sp>
      <p:sp>
        <p:nvSpPr>
          <p:cNvPr id="8" name="object 10"/>
          <p:cNvSpPr/>
          <p:nvPr/>
        </p:nvSpPr>
        <p:spPr>
          <a:xfrm>
            <a:off x="4733115" y="785647"/>
            <a:ext cx="2318165" cy="1783006"/>
          </a:xfrm>
          <a:prstGeom prst="rect">
            <a:avLst/>
          </a:prstGeom>
          <a:blipFill>
            <a:blip r:embed="rId3" cstate="print"/>
            <a:stretch>
              <a:fillRect/>
            </a:stretch>
          </a:blipFill>
        </p:spPr>
        <p:txBody>
          <a:bodyPr wrap="square" lIns="0" tIns="0" rIns="0" bIns="0" rtlCol="0"/>
          <a:lstStyle/>
          <a:p>
            <a:endParaRPr/>
          </a:p>
        </p:txBody>
      </p:sp>
      <p:sp>
        <p:nvSpPr>
          <p:cNvPr id="9" name="object 11"/>
          <p:cNvSpPr/>
          <p:nvPr/>
        </p:nvSpPr>
        <p:spPr>
          <a:xfrm>
            <a:off x="7322249" y="768248"/>
            <a:ext cx="2410891" cy="1804432"/>
          </a:xfrm>
          <a:prstGeom prst="rect">
            <a:avLst/>
          </a:prstGeom>
          <a:blipFill>
            <a:blip r:embed="rId4" cstate="print"/>
            <a:stretch>
              <a:fillRect/>
            </a:stretch>
          </a:blipFill>
        </p:spPr>
        <p:txBody>
          <a:bodyPr wrap="square" lIns="0" tIns="0" rIns="0" bIns="0" rtlCol="0"/>
          <a:lstStyle/>
          <a:p>
            <a:endParaRPr/>
          </a:p>
        </p:txBody>
      </p:sp>
      <p:sp>
        <p:nvSpPr>
          <p:cNvPr id="10" name="Yuvarlatılmış Dikdörtgen 9"/>
          <p:cNvSpPr/>
          <p:nvPr/>
        </p:nvSpPr>
        <p:spPr>
          <a:xfrm>
            <a:off x="1030015" y="2995447"/>
            <a:ext cx="9764110" cy="2627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algn="ctr">
              <a:lnSpc>
                <a:spcPct val="100000"/>
              </a:lnSpc>
            </a:pPr>
            <a:r>
              <a:rPr lang="tr-TR" sz="2400" b="1" i="1" spc="-20" dirty="0">
                <a:cs typeface="Calibri"/>
              </a:rPr>
              <a:t>Faydalanıcılar,</a:t>
            </a:r>
            <a:endParaRPr lang="tr-TR" sz="2400" b="1" dirty="0">
              <a:cs typeface="Calibri"/>
            </a:endParaRPr>
          </a:p>
          <a:p>
            <a:pPr marL="12700" marR="5080" algn="ctr">
              <a:lnSpc>
                <a:spcPct val="100000"/>
              </a:lnSpc>
            </a:pPr>
            <a:r>
              <a:rPr lang="tr-TR" sz="2400" b="1" i="1" spc="-5" dirty="0">
                <a:cs typeface="Calibri"/>
              </a:rPr>
              <a:t>Uygun harcamalar </a:t>
            </a:r>
            <a:r>
              <a:rPr lang="tr-TR" sz="2400" b="1" i="1" spc="-15" dirty="0">
                <a:cs typeface="Calibri"/>
              </a:rPr>
              <a:t>kapsamında </a:t>
            </a:r>
            <a:r>
              <a:rPr lang="tr-TR" sz="2400" b="1" i="1" spc="-5" dirty="0">
                <a:cs typeface="Calibri"/>
              </a:rPr>
              <a:t>yer alan herhangi  </a:t>
            </a:r>
            <a:r>
              <a:rPr lang="tr-TR" sz="2400" b="1" i="1" spc="-10" dirty="0">
                <a:cs typeface="Calibri"/>
              </a:rPr>
              <a:t>hizmet ve/veya tedarik </a:t>
            </a:r>
            <a:r>
              <a:rPr lang="tr-TR" sz="2400" b="1" i="1" spc="-5" dirty="0">
                <a:cs typeface="Calibri"/>
              </a:rPr>
              <a:t>edilen mal </a:t>
            </a:r>
            <a:r>
              <a:rPr lang="tr-TR" sz="2400" b="1" i="1" spc="-10" dirty="0">
                <a:cs typeface="Calibri"/>
              </a:rPr>
              <a:t>ve/veya  </a:t>
            </a:r>
            <a:r>
              <a:rPr lang="tr-TR" sz="2400" b="1" i="1" spc="-5" dirty="0">
                <a:cs typeface="Calibri"/>
              </a:rPr>
              <a:t>yapılan iş için </a:t>
            </a:r>
            <a:r>
              <a:rPr lang="tr-TR" sz="2400" b="1" i="1" spc="-30" dirty="0" smtClean="0">
                <a:solidFill>
                  <a:srgbClr val="FF0000"/>
                </a:solidFill>
                <a:cs typeface="Calibri"/>
              </a:rPr>
              <a:t>KDV ve diğer vergilerden</a:t>
            </a:r>
            <a:r>
              <a:rPr lang="tr-TR" sz="2400" b="1" i="1" spc="-30" dirty="0" smtClean="0">
                <a:cs typeface="Calibri"/>
              </a:rPr>
              <a:t> </a:t>
            </a:r>
            <a:r>
              <a:rPr lang="tr-TR" sz="2400" b="1" i="1" spc="-5" dirty="0">
                <a:solidFill>
                  <a:srgbClr val="FF0000"/>
                </a:solidFill>
                <a:cs typeface="Calibri"/>
              </a:rPr>
              <a:t>muaf</a:t>
            </a:r>
            <a:r>
              <a:rPr lang="tr-TR" sz="2400" b="1" i="1" spc="75" dirty="0">
                <a:solidFill>
                  <a:srgbClr val="FF0000"/>
                </a:solidFill>
                <a:cs typeface="Calibri"/>
              </a:rPr>
              <a:t> </a:t>
            </a:r>
            <a:r>
              <a:rPr lang="tr-TR" sz="2400" b="1" i="1" spc="-20" dirty="0">
                <a:cs typeface="Calibri"/>
              </a:rPr>
              <a:t>tutulacaklardır.</a:t>
            </a:r>
            <a:endParaRPr lang="tr-TR" sz="2400" b="1" dirty="0">
              <a:cs typeface="Calibri"/>
            </a:endParaRPr>
          </a:p>
          <a:p>
            <a:pPr algn="ctr"/>
            <a:endParaRPr lang="tr-TR" sz="2000" dirty="0"/>
          </a:p>
        </p:txBody>
      </p:sp>
    </p:spTree>
    <p:extLst>
      <p:ext uri="{BB962C8B-B14F-4D97-AF65-F5344CB8AC3E}">
        <p14:creationId xmlns:p14="http://schemas.microsoft.com/office/powerpoint/2010/main" val="3987121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up 88"/>
          <p:cNvGrpSpPr/>
          <p:nvPr/>
        </p:nvGrpSpPr>
        <p:grpSpPr>
          <a:xfrm>
            <a:off x="210722" y="2173608"/>
            <a:ext cx="6431378" cy="2226156"/>
            <a:chOff x="2277352" y="2057258"/>
            <a:chExt cx="7637316" cy="2743484"/>
          </a:xfrm>
        </p:grpSpPr>
        <p:grpSp>
          <p:nvGrpSpPr>
            <p:cNvPr id="4" name="Grup 3"/>
            <p:cNvGrpSpPr/>
            <p:nvPr/>
          </p:nvGrpSpPr>
          <p:grpSpPr>
            <a:xfrm>
              <a:off x="2277352" y="2057258"/>
              <a:ext cx="7517635" cy="683421"/>
              <a:chOff x="297965" y="1011753"/>
              <a:chExt cx="7517635" cy="683421"/>
            </a:xfrm>
          </p:grpSpPr>
          <p:sp>
            <p:nvSpPr>
              <p:cNvPr id="32" name="Dikdörtgen 31"/>
              <p:cNvSpPr/>
              <p:nvPr/>
            </p:nvSpPr>
            <p:spPr>
              <a:xfrm>
                <a:off x="297965" y="1011753"/>
                <a:ext cx="7517635" cy="683421"/>
              </a:xfrm>
              <a:prstGeom prst="rect">
                <a:avLst/>
              </a:prstGeom>
              <a:noFill/>
              <a:ln>
                <a:noFill/>
              </a:ln>
              <a:effectLst/>
            </p:spPr>
          </p:sp>
          <p:sp>
            <p:nvSpPr>
              <p:cNvPr id="33" name="Metin kutusu 32"/>
              <p:cNvSpPr txBox="1"/>
              <p:nvPr/>
            </p:nvSpPr>
            <p:spPr>
              <a:xfrm>
                <a:off x="297965" y="1011753"/>
                <a:ext cx="7517635" cy="683421"/>
              </a:xfrm>
              <a:prstGeom prst="rect">
                <a:avLst/>
              </a:prstGeom>
              <a:noFill/>
              <a:ln>
                <a:noFill/>
              </a:ln>
              <a:effectLst/>
            </p:spPr>
            <p:txBody>
              <a:bodyPr spcFirstLastPara="0" vert="horz" wrap="square" lIns="60960" tIns="60960" rIns="60960" bIns="60960" numCol="1" spcCol="1270" anchor="b" anchorCtr="0">
                <a:noAutofit/>
              </a:bodyPr>
              <a:lstStyle/>
              <a:p>
                <a:pPr marL="0" marR="0" lvl="0" indent="0" algn="l" defTabSz="711200" eaLnBrk="1" fontAlgn="auto" latinLnBrk="0" hangingPunct="1">
                  <a:lnSpc>
                    <a:spcPct val="90000"/>
                  </a:lnSpc>
                  <a:spcBef>
                    <a:spcPct val="0"/>
                  </a:spcBef>
                  <a:spcAft>
                    <a:spcPct val="35000"/>
                  </a:spcAft>
                  <a:buClrTx/>
                  <a:buSzTx/>
                  <a:buFontTx/>
                  <a:buNone/>
                  <a:tabLst/>
                  <a:defRPr/>
                </a:pPr>
                <a:r>
                  <a:rPr kumimoji="0" lang="tr-TR" sz="1600" b="1" i="0" u="none" strike="noStrike" kern="1200" cap="none" spc="0" normalizeH="0" baseline="0" noProof="0" dirty="0" smtClean="0">
                    <a:ln>
                      <a:noFill/>
                    </a:ln>
                    <a:solidFill>
                      <a:sysClr val="windowText" lastClr="000000">
                        <a:hueOff val="0"/>
                        <a:satOff val="0"/>
                        <a:lumOff val="0"/>
                        <a:alphaOff val="0"/>
                      </a:sysClr>
                    </a:solidFill>
                    <a:effectLst/>
                    <a:uLnTx/>
                    <a:uFillTx/>
                    <a:latin typeface="Roboto"/>
                    <a:ea typeface="+mn-ea"/>
                    <a:cs typeface="+mn-cs"/>
                  </a:rPr>
                  <a:t>T.C. TARIM VE ORMAN BAKANLIĞININ İLGİLİ KURULUŞUDUR.</a:t>
                </a:r>
                <a:endParaRPr kumimoji="0" lang="tr-TR" sz="1600" b="1" i="0" u="none" strike="noStrike" kern="1200" cap="none" spc="0" normalizeH="0" baseline="0" noProof="0" dirty="0">
                  <a:ln>
                    <a:noFill/>
                  </a:ln>
                  <a:solidFill>
                    <a:sysClr val="windowText" lastClr="000000">
                      <a:hueOff val="0"/>
                      <a:satOff val="0"/>
                      <a:lumOff val="0"/>
                      <a:alphaOff val="0"/>
                    </a:sysClr>
                  </a:solidFill>
                  <a:effectLst/>
                  <a:uLnTx/>
                  <a:uFillTx/>
                  <a:latin typeface="Roboto"/>
                  <a:ea typeface="+mn-ea"/>
                  <a:cs typeface="+mn-cs"/>
                </a:endParaRPr>
              </a:p>
            </p:txBody>
          </p:sp>
        </p:grpSp>
        <p:grpSp>
          <p:nvGrpSpPr>
            <p:cNvPr id="12" name="Grup 11"/>
            <p:cNvGrpSpPr/>
            <p:nvPr/>
          </p:nvGrpSpPr>
          <p:grpSpPr>
            <a:xfrm>
              <a:off x="2397033" y="3004417"/>
              <a:ext cx="7517635" cy="683421"/>
              <a:chOff x="417646" y="1958912"/>
              <a:chExt cx="7517635" cy="683421"/>
            </a:xfrm>
          </p:grpSpPr>
          <p:sp>
            <p:nvSpPr>
              <p:cNvPr id="30" name="Dikdörtgen 29"/>
              <p:cNvSpPr/>
              <p:nvPr/>
            </p:nvSpPr>
            <p:spPr>
              <a:xfrm>
                <a:off x="417646" y="1958912"/>
                <a:ext cx="7517635" cy="683421"/>
              </a:xfrm>
              <a:prstGeom prst="rect">
                <a:avLst/>
              </a:prstGeom>
              <a:noFill/>
              <a:ln>
                <a:noFill/>
              </a:ln>
              <a:effectLst/>
            </p:spPr>
          </p:sp>
          <p:sp>
            <p:nvSpPr>
              <p:cNvPr id="31" name="Metin kutusu 30"/>
              <p:cNvSpPr txBox="1"/>
              <p:nvPr/>
            </p:nvSpPr>
            <p:spPr>
              <a:xfrm>
                <a:off x="417646" y="1958912"/>
                <a:ext cx="7517635" cy="683421"/>
              </a:xfrm>
              <a:prstGeom prst="rect">
                <a:avLst/>
              </a:prstGeom>
              <a:noFill/>
              <a:ln>
                <a:noFill/>
              </a:ln>
              <a:effectLst/>
            </p:spPr>
            <p:txBody>
              <a:bodyPr spcFirstLastPara="0" vert="horz" wrap="square" lIns="60960" tIns="60960" rIns="60960" bIns="60960" numCol="1" spcCol="1270" anchor="b" anchorCtr="0">
                <a:noAutofit/>
              </a:bodyPr>
              <a:lstStyle/>
              <a:p>
                <a:pPr marL="0" marR="0" lvl="0" indent="0" algn="l" defTabSz="711200" eaLnBrk="1" fontAlgn="auto" latinLnBrk="0" hangingPunct="1">
                  <a:lnSpc>
                    <a:spcPct val="90000"/>
                  </a:lnSpc>
                  <a:spcBef>
                    <a:spcPct val="0"/>
                  </a:spcBef>
                  <a:spcAft>
                    <a:spcPct val="35000"/>
                  </a:spcAft>
                  <a:buClrTx/>
                  <a:buSzTx/>
                  <a:buFontTx/>
                  <a:buNone/>
                  <a:tabLst/>
                  <a:defRPr/>
                </a:pPr>
                <a:r>
                  <a:rPr kumimoji="0" lang="tr-TR" sz="1600" b="1" i="0" u="none" strike="noStrike" kern="1200" cap="none" spc="0" normalizeH="0" baseline="0" noProof="0" dirty="0" smtClean="0">
                    <a:ln>
                      <a:noFill/>
                    </a:ln>
                    <a:solidFill>
                      <a:sysClr val="windowText" lastClr="000000">
                        <a:hueOff val="0"/>
                        <a:satOff val="0"/>
                        <a:lumOff val="0"/>
                        <a:alphaOff val="0"/>
                      </a:sysClr>
                    </a:solidFill>
                    <a:effectLst/>
                    <a:uLnTx/>
                    <a:uFillTx/>
                    <a:latin typeface="Roboto"/>
                    <a:ea typeface="+mn-ea"/>
                    <a:cs typeface="+mn-cs"/>
                  </a:rPr>
                  <a:t>TKDK KURULUŞ: 18 MAYIS 2007</a:t>
                </a:r>
                <a:endParaRPr kumimoji="0" lang="tr-TR" sz="1600" b="1" i="0" u="none" strike="noStrike" kern="1200" cap="none" spc="0" normalizeH="0" baseline="0" noProof="0" dirty="0">
                  <a:ln>
                    <a:noFill/>
                  </a:ln>
                  <a:solidFill>
                    <a:sysClr val="windowText" lastClr="000000">
                      <a:hueOff val="0"/>
                      <a:satOff val="0"/>
                      <a:lumOff val="0"/>
                      <a:alphaOff val="0"/>
                    </a:sysClr>
                  </a:solidFill>
                  <a:effectLst/>
                  <a:uLnTx/>
                  <a:uFillTx/>
                  <a:latin typeface="Roboto"/>
                  <a:ea typeface="+mn-ea"/>
                  <a:cs typeface="+mn-cs"/>
                </a:endParaRPr>
              </a:p>
            </p:txBody>
          </p:sp>
        </p:grpSp>
        <p:grpSp>
          <p:nvGrpSpPr>
            <p:cNvPr id="20" name="Grup 19"/>
            <p:cNvGrpSpPr/>
            <p:nvPr/>
          </p:nvGrpSpPr>
          <p:grpSpPr>
            <a:xfrm>
              <a:off x="2397033" y="3950263"/>
              <a:ext cx="7517635" cy="683421"/>
              <a:chOff x="417646" y="2904758"/>
              <a:chExt cx="7517635" cy="683421"/>
            </a:xfrm>
          </p:grpSpPr>
          <p:sp>
            <p:nvSpPr>
              <p:cNvPr id="28" name="Dikdörtgen 27"/>
              <p:cNvSpPr/>
              <p:nvPr/>
            </p:nvSpPr>
            <p:spPr>
              <a:xfrm>
                <a:off x="417646" y="2904758"/>
                <a:ext cx="7517635" cy="683421"/>
              </a:xfrm>
              <a:prstGeom prst="rect">
                <a:avLst/>
              </a:prstGeom>
              <a:noFill/>
              <a:ln>
                <a:noFill/>
              </a:ln>
              <a:effectLst/>
            </p:spPr>
          </p:sp>
          <p:sp>
            <p:nvSpPr>
              <p:cNvPr id="29" name="Metin kutusu 28"/>
              <p:cNvSpPr txBox="1"/>
              <p:nvPr/>
            </p:nvSpPr>
            <p:spPr>
              <a:xfrm>
                <a:off x="417646" y="2904758"/>
                <a:ext cx="7517635" cy="683421"/>
              </a:xfrm>
              <a:prstGeom prst="rect">
                <a:avLst/>
              </a:prstGeom>
              <a:noFill/>
              <a:ln>
                <a:noFill/>
              </a:ln>
              <a:effectLst/>
            </p:spPr>
            <p:txBody>
              <a:bodyPr spcFirstLastPara="0" vert="horz" wrap="square" lIns="60960" tIns="60960" rIns="60960" bIns="60960" numCol="1" spcCol="1270" anchor="b" anchorCtr="0">
                <a:noAutofit/>
              </a:bodyPr>
              <a:lstStyle/>
              <a:p>
                <a:pPr marL="0" marR="0" lvl="0" indent="0" algn="l" defTabSz="711200" eaLnBrk="1" fontAlgn="auto" latinLnBrk="0" hangingPunct="1">
                  <a:lnSpc>
                    <a:spcPct val="90000"/>
                  </a:lnSpc>
                  <a:spcBef>
                    <a:spcPct val="0"/>
                  </a:spcBef>
                  <a:spcAft>
                    <a:spcPct val="35000"/>
                  </a:spcAft>
                  <a:buClrTx/>
                  <a:buSzTx/>
                  <a:buFontTx/>
                  <a:buNone/>
                  <a:tabLst/>
                  <a:defRPr/>
                </a:pPr>
                <a:r>
                  <a:rPr kumimoji="0" lang="tr-TR" sz="1600" b="1" i="0" u="none" strike="noStrike" kern="1200" cap="none" spc="0" normalizeH="0" baseline="0" noProof="0" dirty="0" smtClean="0">
                    <a:ln>
                      <a:noFill/>
                    </a:ln>
                    <a:solidFill>
                      <a:sysClr val="windowText" lastClr="000000">
                        <a:hueOff val="0"/>
                        <a:satOff val="0"/>
                        <a:lumOff val="0"/>
                        <a:alphaOff val="0"/>
                      </a:sysClr>
                    </a:solidFill>
                    <a:effectLst/>
                    <a:uLnTx/>
                    <a:uFillTx/>
                    <a:latin typeface="Roboto"/>
                    <a:ea typeface="+mn-ea"/>
                    <a:cs typeface="+mn-cs"/>
                  </a:rPr>
                  <a:t>YETKİ DEVRİ: 29 AĞUSTOS 2011</a:t>
                </a:r>
                <a:endParaRPr kumimoji="0" lang="tr-TR" sz="1600" b="1" i="0" u="none" strike="noStrike" kern="1200" cap="none" spc="0" normalizeH="0" baseline="0" noProof="0" dirty="0">
                  <a:ln>
                    <a:noFill/>
                  </a:ln>
                  <a:solidFill>
                    <a:sysClr val="windowText" lastClr="000000">
                      <a:hueOff val="0"/>
                      <a:satOff val="0"/>
                      <a:lumOff val="0"/>
                      <a:alphaOff val="0"/>
                    </a:sysClr>
                  </a:solidFill>
                  <a:effectLst/>
                  <a:uLnTx/>
                  <a:uFillTx/>
                  <a:latin typeface="Roboto"/>
                  <a:ea typeface="+mn-ea"/>
                  <a:cs typeface="+mn-cs"/>
                </a:endParaRPr>
              </a:p>
            </p:txBody>
          </p:sp>
        </p:grpSp>
        <p:sp>
          <p:nvSpPr>
            <p:cNvPr id="27" name="Paralelkenar 26"/>
            <p:cNvSpPr/>
            <p:nvPr/>
          </p:nvSpPr>
          <p:spPr>
            <a:xfrm>
              <a:off x="8761964" y="4633684"/>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37" name="Paralelkenar 36"/>
            <p:cNvSpPr/>
            <p:nvPr/>
          </p:nvSpPr>
          <p:spPr>
            <a:xfrm>
              <a:off x="5518269" y="2740680"/>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38" name="Paralelkenar 37"/>
            <p:cNvSpPr/>
            <p:nvPr/>
          </p:nvSpPr>
          <p:spPr>
            <a:xfrm>
              <a:off x="6579091" y="2740680"/>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39" name="Paralelkenar 38"/>
            <p:cNvSpPr/>
            <p:nvPr/>
          </p:nvSpPr>
          <p:spPr>
            <a:xfrm>
              <a:off x="7639912" y="2740680"/>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0" name="Paralelkenar 39"/>
            <p:cNvSpPr/>
            <p:nvPr/>
          </p:nvSpPr>
          <p:spPr>
            <a:xfrm>
              <a:off x="8700734" y="2740680"/>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1" name="Paralelkenar 40"/>
            <p:cNvSpPr/>
            <p:nvPr/>
          </p:nvSpPr>
          <p:spPr>
            <a:xfrm>
              <a:off x="2455504" y="3687838"/>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2" name="Paralelkenar 41"/>
            <p:cNvSpPr/>
            <p:nvPr/>
          </p:nvSpPr>
          <p:spPr>
            <a:xfrm>
              <a:off x="3516326" y="3687838"/>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3" name="Paralelkenar 42"/>
            <p:cNvSpPr/>
            <p:nvPr/>
          </p:nvSpPr>
          <p:spPr>
            <a:xfrm>
              <a:off x="4577148" y="3687838"/>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4" name="Paralelkenar 43"/>
            <p:cNvSpPr/>
            <p:nvPr/>
          </p:nvSpPr>
          <p:spPr>
            <a:xfrm>
              <a:off x="5518269" y="3686527"/>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5" name="Paralelkenar 44"/>
            <p:cNvSpPr/>
            <p:nvPr/>
          </p:nvSpPr>
          <p:spPr>
            <a:xfrm>
              <a:off x="6579091" y="3686527"/>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6" name="Paralelkenar 45"/>
            <p:cNvSpPr/>
            <p:nvPr/>
          </p:nvSpPr>
          <p:spPr>
            <a:xfrm>
              <a:off x="7639912" y="3686527"/>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7" name="Paralelkenar 46"/>
            <p:cNvSpPr/>
            <p:nvPr/>
          </p:nvSpPr>
          <p:spPr>
            <a:xfrm>
              <a:off x="8700734" y="3686527"/>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8" name="Paralelkenar 47"/>
            <p:cNvSpPr/>
            <p:nvPr/>
          </p:nvSpPr>
          <p:spPr>
            <a:xfrm>
              <a:off x="2455504" y="4633684"/>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49" name="Paralelkenar 48"/>
            <p:cNvSpPr/>
            <p:nvPr/>
          </p:nvSpPr>
          <p:spPr>
            <a:xfrm>
              <a:off x="3516326" y="4633684"/>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50" name="Paralelkenar 49"/>
            <p:cNvSpPr/>
            <p:nvPr/>
          </p:nvSpPr>
          <p:spPr>
            <a:xfrm>
              <a:off x="4577148" y="4633684"/>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51" name="Paralelkenar 50"/>
            <p:cNvSpPr/>
            <p:nvPr/>
          </p:nvSpPr>
          <p:spPr>
            <a:xfrm>
              <a:off x="5637969" y="4633684"/>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52" name="Paralelkenar 51"/>
            <p:cNvSpPr/>
            <p:nvPr/>
          </p:nvSpPr>
          <p:spPr>
            <a:xfrm>
              <a:off x="6698791" y="4633684"/>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53" name="Paralelkenar 52"/>
            <p:cNvSpPr/>
            <p:nvPr/>
          </p:nvSpPr>
          <p:spPr>
            <a:xfrm>
              <a:off x="7759613" y="4633684"/>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54" name="Paralelkenar 53"/>
            <p:cNvSpPr/>
            <p:nvPr/>
          </p:nvSpPr>
          <p:spPr>
            <a:xfrm>
              <a:off x="2397033" y="2740680"/>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55" name="Paralelkenar 54"/>
            <p:cNvSpPr/>
            <p:nvPr/>
          </p:nvSpPr>
          <p:spPr>
            <a:xfrm>
              <a:off x="3457855" y="2740680"/>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sp>
          <p:nvSpPr>
            <p:cNvPr id="56" name="Paralelkenar 55"/>
            <p:cNvSpPr/>
            <p:nvPr/>
          </p:nvSpPr>
          <p:spPr>
            <a:xfrm>
              <a:off x="4518677" y="2740680"/>
              <a:ext cx="1002351" cy="167058"/>
            </a:xfrm>
            <a:prstGeom prst="parallelogram">
              <a:avLst>
                <a:gd name="adj" fmla="val 140840"/>
              </a:avLst>
            </a:prstGeom>
            <a:solidFill>
              <a:srgbClr val="76C5EF">
                <a:hueOff val="0"/>
                <a:satOff val="0"/>
                <a:lumOff val="0"/>
                <a:alphaOff val="0"/>
              </a:srgbClr>
            </a:solidFill>
            <a:ln w="12700" cap="flat" cmpd="sng" algn="ctr">
              <a:solidFill>
                <a:srgbClr val="76C5EF">
                  <a:hueOff val="0"/>
                  <a:satOff val="0"/>
                  <a:lumOff val="0"/>
                  <a:alphaOff val="0"/>
                </a:srgbClr>
              </a:solidFill>
              <a:prstDash val="solid"/>
              <a:miter lim="800000"/>
            </a:ln>
            <a:effectLst/>
          </p:spPr>
        </p:sp>
      </p:grpSp>
      <p:pic>
        <p:nvPicPr>
          <p:cNvPr id="107" name="Resim 10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 y="30297"/>
            <a:ext cx="12192000" cy="1896066"/>
          </a:xfrm>
          <a:prstGeom prst="rect">
            <a:avLst/>
          </a:prstGeom>
        </p:spPr>
      </p:pic>
      <p:sp>
        <p:nvSpPr>
          <p:cNvPr id="108" name="Dikdörtgen 107"/>
          <p:cNvSpPr/>
          <p:nvPr/>
        </p:nvSpPr>
        <p:spPr>
          <a:xfrm>
            <a:off x="418014" y="4954315"/>
            <a:ext cx="11452468" cy="1200329"/>
          </a:xfrm>
          <a:prstGeom prst="rect">
            <a:avLst/>
          </a:prstGeom>
        </p:spPr>
        <p:txBody>
          <a:bodyPr wrap="square">
            <a:spAutoFit/>
          </a:bodyPr>
          <a:lstStyle/>
          <a:p>
            <a:pPr defTabSz="933450">
              <a:spcBef>
                <a:spcPct val="0"/>
              </a:spcBef>
            </a:pPr>
            <a:r>
              <a:rPr lang="tr-TR" b="1" dirty="0">
                <a:latin typeface="Arial" panose="020B0604020202020204" pitchFamily="34" charset="0"/>
                <a:cs typeface="Arial" panose="020B0604020202020204" pitchFamily="34" charset="0"/>
              </a:rPr>
              <a:t>TKDK, Avrupa Birliği Katılım Öncesi Yardım Aracı (IPA) kapsamında kırsal kalkınma fonlarını (IPARD) kullandıran bir kurumdur.</a:t>
            </a:r>
          </a:p>
          <a:p>
            <a:pPr marL="742950" lvl="1" indent="-285750" algn="just" defTabSz="933450">
              <a:spcBef>
                <a:spcPct val="0"/>
              </a:spcBef>
              <a:buFont typeface="Arial" panose="020B0604020202020204" pitchFamily="34" charset="0"/>
              <a:buChar char="•"/>
            </a:pPr>
            <a:r>
              <a:rPr lang="tr-TR" dirty="0">
                <a:latin typeface="Arial" panose="020B0604020202020204" pitchFamily="34" charset="0"/>
                <a:cs typeface="Arial" panose="020B0604020202020204" pitchFamily="34" charset="0"/>
              </a:rPr>
              <a:t>Bu fonların %75’i AB Kaynağı</a:t>
            </a:r>
          </a:p>
          <a:p>
            <a:pPr marL="742950" lvl="1" indent="-285750" algn="just" defTabSz="933450">
              <a:spcBef>
                <a:spcPct val="0"/>
              </a:spcBef>
              <a:buFont typeface="Arial" panose="020B0604020202020204" pitchFamily="34" charset="0"/>
              <a:buChar char="•"/>
            </a:pPr>
            <a:r>
              <a:rPr lang="tr-TR" dirty="0">
                <a:latin typeface="Arial" panose="020B0604020202020204" pitchFamily="34" charset="0"/>
                <a:cs typeface="Arial" panose="020B0604020202020204" pitchFamily="34" charset="0"/>
              </a:rPr>
              <a:t>%25’i ulusal kaynaklardır.</a:t>
            </a:r>
          </a:p>
        </p:txBody>
      </p:sp>
      <p:sp>
        <p:nvSpPr>
          <p:cNvPr id="109" name="Dikdörtgen 108"/>
          <p:cNvSpPr/>
          <p:nvPr/>
        </p:nvSpPr>
        <p:spPr>
          <a:xfrm>
            <a:off x="7146082" y="2295439"/>
            <a:ext cx="4724400" cy="1477328"/>
          </a:xfrm>
          <a:prstGeom prst="rect">
            <a:avLst/>
          </a:prstGeom>
        </p:spPr>
        <p:txBody>
          <a:bodyPr wrap="square">
            <a:spAutoFit/>
          </a:bodyPr>
          <a:lstStyle/>
          <a:p>
            <a:pPr defTabSz="933450">
              <a:spcBef>
                <a:spcPct val="0"/>
              </a:spcBef>
            </a:pPr>
            <a:r>
              <a:rPr lang="tr-TR" b="1" dirty="0">
                <a:solidFill>
                  <a:prstClr val="black"/>
                </a:solidFill>
                <a:latin typeface="Arial" panose="020B0604020202020204" pitchFamily="34" charset="0"/>
                <a:cs typeface="Arial" panose="020B0604020202020204" pitchFamily="34" charset="0"/>
              </a:rPr>
              <a:t>IPARD programı kapsamında ülkemizdeki tarım ve hayvancılık işlemelerinin modernizasyonu, geliştirilmesi ve AB standartlarına yükseltilmesi hedeflenmektedir. </a:t>
            </a:r>
            <a:endParaRPr lang="tr-TR" dirty="0">
              <a:solidFill>
                <a:prstClr val="black"/>
              </a:solidFill>
              <a:latin typeface="Arial" panose="020B0604020202020204" pitchFamily="34" charset="0"/>
              <a:cs typeface="Arial" panose="020B0604020202020204" pitchFamily="34" charset="0"/>
            </a:endParaRPr>
          </a:p>
        </p:txBody>
      </p:sp>
      <p:sp>
        <p:nvSpPr>
          <p:cNvPr id="110" name="Metin kutusu 109"/>
          <p:cNvSpPr txBox="1"/>
          <p:nvPr/>
        </p:nvSpPr>
        <p:spPr>
          <a:xfrm>
            <a:off x="6642100" y="1510736"/>
            <a:ext cx="5511800" cy="400110"/>
          </a:xfrm>
          <a:prstGeom prst="rect">
            <a:avLst/>
          </a:prstGeom>
          <a:noFill/>
        </p:spPr>
        <p:txBody>
          <a:bodyPr wrap="square" rtlCol="0">
            <a:spAutoFit/>
          </a:bodyPr>
          <a:lstStyle/>
          <a:p>
            <a:r>
              <a:rPr lang="tr-TR" sz="2000" b="1" dirty="0" smtClean="0">
                <a:solidFill>
                  <a:schemeClr val="bg1"/>
                </a:solidFill>
              </a:rPr>
              <a:t>                                               TKDK GÖREV VE AMACI</a:t>
            </a:r>
            <a:endParaRPr lang="tr-TR" sz="2000" b="1" dirty="0">
              <a:solidFill>
                <a:schemeClr val="bg1"/>
              </a:solidFill>
            </a:endParaRPr>
          </a:p>
        </p:txBody>
      </p:sp>
    </p:spTree>
    <p:extLst>
      <p:ext uri="{BB962C8B-B14F-4D97-AF65-F5344CB8AC3E}">
        <p14:creationId xmlns:p14="http://schemas.microsoft.com/office/powerpoint/2010/main" val="3306310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95825" y="190883"/>
            <a:ext cx="4119205" cy="707886"/>
          </a:xfrm>
          <a:prstGeom prst="rect">
            <a:avLst/>
          </a:prstGeom>
          <a:noFill/>
        </p:spPr>
        <p:txBody>
          <a:bodyPr wrap="none" lIns="91440" tIns="45720" rIns="91440" bIns="45720">
            <a:spAutoFit/>
          </a:bodyPr>
          <a:lstStyle/>
          <a:p>
            <a:pPr algn="ctr"/>
            <a:r>
              <a:rPr lang="tr-TR"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Uygun Harcamalar</a:t>
            </a:r>
          </a:p>
        </p:txBody>
      </p:sp>
      <p:sp>
        <p:nvSpPr>
          <p:cNvPr id="3" name="Metin kutusu 2"/>
          <p:cNvSpPr txBox="1"/>
          <p:nvPr/>
        </p:nvSpPr>
        <p:spPr>
          <a:xfrm>
            <a:off x="1022466" y="1379913"/>
            <a:ext cx="9817331" cy="3508653"/>
          </a:xfrm>
          <a:prstGeom prst="rect">
            <a:avLst/>
          </a:prstGeom>
          <a:noFill/>
        </p:spPr>
        <p:txBody>
          <a:bodyPr wrap="square" rtlCol="0">
            <a:spAutoFit/>
          </a:bodyPr>
          <a:lstStyle/>
          <a:p>
            <a:r>
              <a:rPr lang="tr-TR" sz="2400" b="1" dirty="0">
                <a:solidFill>
                  <a:srgbClr val="70A525"/>
                </a:solidFill>
                <a:effectLst>
                  <a:outerShdw blurRad="38100" dist="38100" dir="2700000" algn="tl">
                    <a:srgbClr val="000000">
                      <a:alpha val="43137"/>
                    </a:srgbClr>
                  </a:outerShdw>
                </a:effectLst>
              </a:rPr>
              <a:t>Makine – Ekipman alımı: </a:t>
            </a:r>
            <a:r>
              <a:rPr lang="tr-TR" dirty="0"/>
              <a:t>Alt tedbire özel hazırlanmış Uygun Harcamalar Listesi’nde belirtilen her türlü malzeme, makine, ekipman, yazılım ve bilişim teknolojileri</a:t>
            </a:r>
          </a:p>
          <a:p>
            <a:endParaRPr lang="tr-TR" dirty="0"/>
          </a:p>
          <a:p>
            <a:r>
              <a:rPr lang="tr-TR" sz="2400" b="1" dirty="0">
                <a:solidFill>
                  <a:srgbClr val="70A525"/>
                </a:solidFill>
                <a:effectLst>
                  <a:outerShdw blurRad="38100" dist="38100" dir="2700000" algn="tl">
                    <a:srgbClr val="000000">
                      <a:alpha val="43137"/>
                    </a:srgbClr>
                  </a:outerShdw>
                </a:effectLst>
              </a:rPr>
              <a:t>Yapım işleri: </a:t>
            </a:r>
            <a:r>
              <a:rPr lang="tr-TR" dirty="0"/>
              <a:t>Taşınmazların inşası, genişletilmesi veya modernizasyonu</a:t>
            </a:r>
          </a:p>
          <a:p>
            <a:endParaRPr lang="tr-TR" dirty="0"/>
          </a:p>
          <a:p>
            <a:r>
              <a:rPr lang="tr-TR" sz="2400" b="1" dirty="0">
                <a:solidFill>
                  <a:srgbClr val="70A525"/>
                </a:solidFill>
                <a:effectLst>
                  <a:outerShdw blurRad="38100" dist="38100" dir="2700000" algn="tl">
                    <a:srgbClr val="000000">
                      <a:alpha val="43137"/>
                    </a:srgbClr>
                  </a:outerShdw>
                </a:effectLst>
              </a:rPr>
              <a:t>Hizmet alımları (Genel harcamalar): </a:t>
            </a:r>
            <a:r>
              <a:rPr lang="tr-TR" dirty="0"/>
              <a:t>Makine-ekipman alımı ve yapım işleri uygun harcamalar toplamının %12’sine karşılık gelen mimarlık, mühendislik, ÖTP hazırlığı ve diğer danışmanlık ücretleri ile 6000 Avroyu aşmayacak şekilde İş Planı hazırlığı</a:t>
            </a:r>
          </a:p>
          <a:p>
            <a:endParaRPr lang="tr-TR" dirty="0"/>
          </a:p>
          <a:p>
            <a:r>
              <a:rPr lang="tr-TR" sz="2400" b="1" dirty="0">
                <a:solidFill>
                  <a:srgbClr val="70A525"/>
                </a:solidFill>
                <a:effectLst>
                  <a:outerShdw blurRad="38100" dist="38100" dir="2700000" algn="tl">
                    <a:srgbClr val="000000">
                      <a:alpha val="43137"/>
                    </a:srgbClr>
                  </a:outerShdw>
                </a:effectLst>
              </a:rPr>
              <a:t>Görünürlük: </a:t>
            </a:r>
            <a:r>
              <a:rPr lang="tr-TR" dirty="0"/>
              <a:t>Toplam uygun harcama tutarının maksimum %1’ine karşılık gelecek şekilde görünürlük panosu için yapılan harcamalar</a:t>
            </a:r>
          </a:p>
        </p:txBody>
      </p:sp>
    </p:spTree>
    <p:extLst>
      <p:ext uri="{BB962C8B-B14F-4D97-AF65-F5344CB8AC3E}">
        <p14:creationId xmlns:p14="http://schemas.microsoft.com/office/powerpoint/2010/main" val="3371519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6079" y="211488"/>
            <a:ext cx="4119205" cy="707886"/>
          </a:xfrm>
          <a:prstGeom prst="rect">
            <a:avLst/>
          </a:prstGeom>
          <a:noFill/>
        </p:spPr>
        <p:txBody>
          <a:bodyPr wrap="none" lIns="91440" tIns="45720" rIns="91440" bIns="45720">
            <a:spAutoFit/>
          </a:bodyPr>
          <a:lstStyle/>
          <a:p>
            <a:pPr algn="ctr"/>
            <a:r>
              <a:rPr lang="tr-TR"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Uygun Harcamalar</a:t>
            </a:r>
          </a:p>
        </p:txBody>
      </p:sp>
      <p:grpSp>
        <p:nvGrpSpPr>
          <p:cNvPr id="40" name="Grup 39"/>
          <p:cNvGrpSpPr/>
          <p:nvPr/>
        </p:nvGrpSpPr>
        <p:grpSpPr>
          <a:xfrm>
            <a:off x="1313704" y="1250730"/>
            <a:ext cx="8881330" cy="4803093"/>
            <a:chOff x="725125" y="1551607"/>
            <a:chExt cx="7802131" cy="4754465"/>
          </a:xfrm>
        </p:grpSpPr>
        <p:sp>
          <p:nvSpPr>
            <p:cNvPr id="20" name="object 4"/>
            <p:cNvSpPr/>
            <p:nvPr/>
          </p:nvSpPr>
          <p:spPr>
            <a:xfrm>
              <a:off x="770677" y="1551607"/>
              <a:ext cx="2346311" cy="981836"/>
            </a:xfrm>
            <a:prstGeom prst="rect">
              <a:avLst/>
            </a:prstGeom>
            <a:blipFill>
              <a:blip r:embed="rId2"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21" name="object 5"/>
            <p:cNvSpPr txBox="1"/>
            <p:nvPr/>
          </p:nvSpPr>
          <p:spPr>
            <a:xfrm>
              <a:off x="1200467" y="1864792"/>
              <a:ext cx="1426389" cy="307777"/>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pPr marL="9525"/>
              <a:r>
                <a:rPr sz="2000" spc="-23" dirty="0">
                  <a:solidFill>
                    <a:srgbClr val="FFFFFF"/>
                  </a:solidFill>
                  <a:latin typeface="Calibri"/>
                  <a:cs typeface="Calibri"/>
                </a:rPr>
                <a:t>YAPIM</a:t>
              </a:r>
              <a:r>
                <a:rPr sz="2000" spc="-60" dirty="0">
                  <a:solidFill>
                    <a:srgbClr val="FFFFFF"/>
                  </a:solidFill>
                  <a:latin typeface="Calibri"/>
                  <a:cs typeface="Calibri"/>
                </a:rPr>
                <a:t> </a:t>
              </a:r>
              <a:r>
                <a:rPr sz="2000" spc="-4" dirty="0">
                  <a:solidFill>
                    <a:srgbClr val="FFFFFF"/>
                  </a:solidFill>
                  <a:latin typeface="Calibri"/>
                  <a:cs typeface="Calibri"/>
                </a:rPr>
                <a:t>İŞLERİ</a:t>
              </a:r>
              <a:endParaRPr sz="2000" dirty="0">
                <a:latin typeface="Calibri"/>
                <a:cs typeface="Calibri"/>
              </a:endParaRPr>
            </a:p>
          </p:txBody>
        </p:sp>
        <p:sp>
          <p:nvSpPr>
            <p:cNvPr id="22" name="object 7"/>
            <p:cNvSpPr/>
            <p:nvPr/>
          </p:nvSpPr>
          <p:spPr>
            <a:xfrm>
              <a:off x="725125" y="2769793"/>
              <a:ext cx="2465615" cy="983328"/>
            </a:xfrm>
            <a:prstGeom prst="rect">
              <a:avLst/>
            </a:prstGeom>
            <a:blipFill>
              <a:blip r:embed="rId3"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23" name="object 8"/>
            <p:cNvSpPr txBox="1"/>
            <p:nvPr/>
          </p:nvSpPr>
          <p:spPr>
            <a:xfrm>
              <a:off x="1097959" y="3069096"/>
              <a:ext cx="1631403" cy="384721"/>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pPr algn="ctr">
                <a:lnSpc>
                  <a:spcPts val="1549"/>
                </a:lnSpc>
              </a:pPr>
              <a:r>
                <a:rPr sz="2000" dirty="0">
                  <a:solidFill>
                    <a:srgbClr val="FFFFFF"/>
                  </a:solidFill>
                  <a:latin typeface="Calibri"/>
                  <a:cs typeface="Calibri"/>
                </a:rPr>
                <a:t>MAKİNE</a:t>
              </a:r>
              <a:endParaRPr sz="2000" dirty="0">
                <a:latin typeface="Calibri"/>
                <a:cs typeface="Calibri"/>
              </a:endParaRPr>
            </a:p>
            <a:p>
              <a:pPr algn="ctr">
                <a:lnSpc>
                  <a:spcPts val="1549"/>
                </a:lnSpc>
              </a:pPr>
              <a:r>
                <a:rPr sz="2000" spc="-4" dirty="0">
                  <a:solidFill>
                    <a:srgbClr val="FFFFFF"/>
                  </a:solidFill>
                  <a:latin typeface="Calibri"/>
                  <a:cs typeface="Calibri"/>
                </a:rPr>
                <a:t>EKİPMAN</a:t>
              </a:r>
              <a:r>
                <a:rPr sz="2000" spc="-38" dirty="0">
                  <a:solidFill>
                    <a:srgbClr val="FFFFFF"/>
                  </a:solidFill>
                  <a:latin typeface="Calibri"/>
                  <a:cs typeface="Calibri"/>
                </a:rPr>
                <a:t> </a:t>
              </a:r>
              <a:r>
                <a:rPr sz="2000" spc="-4" dirty="0">
                  <a:solidFill>
                    <a:srgbClr val="FFFFFF"/>
                  </a:solidFill>
                  <a:latin typeface="Calibri"/>
                  <a:cs typeface="Calibri"/>
                </a:rPr>
                <a:t>ALIMI</a:t>
              </a:r>
              <a:endParaRPr sz="2000" dirty="0">
                <a:latin typeface="Calibri"/>
                <a:cs typeface="Calibri"/>
              </a:endParaRPr>
            </a:p>
          </p:txBody>
        </p:sp>
        <p:sp>
          <p:nvSpPr>
            <p:cNvPr id="24" name="object 10"/>
            <p:cNvSpPr/>
            <p:nvPr/>
          </p:nvSpPr>
          <p:spPr>
            <a:xfrm>
              <a:off x="742537" y="4041649"/>
              <a:ext cx="2407952" cy="981836"/>
            </a:xfrm>
            <a:prstGeom prst="rect">
              <a:avLst/>
            </a:prstGeom>
            <a:blipFill>
              <a:blip r:embed="rId4"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25" name="object 11"/>
            <p:cNvSpPr txBox="1"/>
            <p:nvPr/>
          </p:nvSpPr>
          <p:spPr>
            <a:xfrm>
              <a:off x="1097959" y="4345584"/>
              <a:ext cx="1573016" cy="307777"/>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pPr marL="9525"/>
              <a:r>
                <a:rPr sz="2000" spc="-4" dirty="0">
                  <a:solidFill>
                    <a:srgbClr val="FFFFFF"/>
                  </a:solidFill>
                  <a:latin typeface="Calibri"/>
                  <a:cs typeface="Calibri"/>
                </a:rPr>
                <a:t>HİZMET</a:t>
              </a:r>
              <a:r>
                <a:rPr sz="2000" spc="-64" dirty="0">
                  <a:solidFill>
                    <a:srgbClr val="FFFFFF"/>
                  </a:solidFill>
                  <a:latin typeface="Calibri"/>
                  <a:cs typeface="Calibri"/>
                </a:rPr>
                <a:t> </a:t>
              </a:r>
              <a:r>
                <a:rPr sz="2000" dirty="0">
                  <a:solidFill>
                    <a:srgbClr val="FFFFFF"/>
                  </a:solidFill>
                  <a:latin typeface="Calibri"/>
                  <a:cs typeface="Calibri"/>
                </a:rPr>
                <a:t>ALIMI</a:t>
              </a:r>
              <a:endParaRPr sz="2000" dirty="0">
                <a:latin typeface="Calibri"/>
                <a:cs typeface="Calibri"/>
              </a:endParaRPr>
            </a:p>
          </p:txBody>
        </p:sp>
        <p:sp>
          <p:nvSpPr>
            <p:cNvPr id="26" name="object 13"/>
            <p:cNvSpPr/>
            <p:nvPr/>
          </p:nvSpPr>
          <p:spPr>
            <a:xfrm>
              <a:off x="758556" y="5324236"/>
              <a:ext cx="2375915" cy="981836"/>
            </a:xfrm>
            <a:prstGeom prst="rect">
              <a:avLst/>
            </a:prstGeom>
            <a:blipFill>
              <a:blip r:embed="rId5"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27" name="object 14"/>
            <p:cNvSpPr txBox="1"/>
            <p:nvPr/>
          </p:nvSpPr>
          <p:spPr>
            <a:xfrm>
              <a:off x="1109956" y="5622793"/>
              <a:ext cx="1667752" cy="384721"/>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pPr marL="9525" marR="3810" indent="18098">
                <a:lnSpc>
                  <a:spcPts val="1478"/>
                </a:lnSpc>
              </a:pPr>
              <a:r>
                <a:rPr sz="2000" spc="-8" dirty="0">
                  <a:solidFill>
                    <a:srgbClr val="FFFFFF"/>
                  </a:solidFill>
                  <a:latin typeface="Calibri"/>
                  <a:cs typeface="Calibri"/>
                </a:rPr>
                <a:t>GÖRÜNÜRLÜK  H</a:t>
              </a:r>
              <a:r>
                <a:rPr sz="2000" dirty="0">
                  <a:solidFill>
                    <a:srgbClr val="FFFFFF"/>
                  </a:solidFill>
                  <a:latin typeface="Calibri"/>
                  <a:cs typeface="Calibri"/>
                </a:rPr>
                <a:t>A</a:t>
              </a:r>
              <a:r>
                <a:rPr sz="2000" spc="-15" dirty="0">
                  <a:solidFill>
                    <a:srgbClr val="FFFFFF"/>
                  </a:solidFill>
                  <a:latin typeface="Calibri"/>
                  <a:cs typeface="Calibri"/>
                </a:rPr>
                <a:t>R</a:t>
              </a:r>
              <a:r>
                <a:rPr sz="2000" spc="-4" dirty="0">
                  <a:solidFill>
                    <a:srgbClr val="FFFFFF"/>
                  </a:solidFill>
                  <a:latin typeface="Calibri"/>
                  <a:cs typeface="Calibri"/>
                </a:rPr>
                <a:t>CAMALARI</a:t>
              </a:r>
              <a:endParaRPr sz="2000" dirty="0">
                <a:latin typeface="Calibri"/>
                <a:cs typeface="Calibri"/>
              </a:endParaRPr>
            </a:p>
          </p:txBody>
        </p:sp>
        <p:sp>
          <p:nvSpPr>
            <p:cNvPr id="28" name="object 16"/>
            <p:cNvSpPr txBox="1"/>
            <p:nvPr/>
          </p:nvSpPr>
          <p:spPr>
            <a:xfrm>
              <a:off x="3882580" y="1905000"/>
              <a:ext cx="2442020" cy="282129"/>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pPr marL="39052">
                <a:lnSpc>
                  <a:spcPts val="1121"/>
                </a:lnSpc>
              </a:pPr>
              <a:r>
                <a:rPr sz="1400" b="1" spc="-11" dirty="0">
                  <a:latin typeface="Calibri"/>
                  <a:cs typeface="Calibri"/>
                </a:rPr>
                <a:t>Taşınmaz </a:t>
              </a:r>
              <a:r>
                <a:rPr sz="1400" b="1" spc="-4" dirty="0">
                  <a:latin typeface="Calibri"/>
                  <a:cs typeface="Calibri"/>
                </a:rPr>
                <a:t>malların inşası</a:t>
              </a:r>
              <a:r>
                <a:rPr sz="1400" b="1" spc="-8" dirty="0">
                  <a:latin typeface="Calibri"/>
                  <a:cs typeface="Calibri"/>
                </a:rPr>
                <a:t> yapımı,</a:t>
              </a:r>
              <a:endParaRPr sz="1400" dirty="0">
                <a:latin typeface="Calibri"/>
                <a:cs typeface="Calibri"/>
              </a:endParaRPr>
            </a:p>
            <a:p>
              <a:pPr marL="9525">
                <a:lnSpc>
                  <a:spcPts val="1121"/>
                </a:lnSpc>
              </a:pPr>
              <a:r>
                <a:rPr sz="1400" b="1" spc="-4" dirty="0">
                  <a:latin typeface="Calibri"/>
                  <a:cs typeface="Calibri"/>
                </a:rPr>
                <a:t>iyileştirilmesi </a:t>
              </a:r>
              <a:r>
                <a:rPr sz="1400" b="1" spc="-8" dirty="0">
                  <a:latin typeface="Calibri"/>
                  <a:cs typeface="Calibri"/>
                </a:rPr>
                <a:t>ve</a:t>
              </a:r>
              <a:r>
                <a:rPr sz="1400" b="1" spc="-15" dirty="0">
                  <a:latin typeface="Calibri"/>
                  <a:cs typeface="Calibri"/>
                </a:rPr>
                <a:t> </a:t>
              </a:r>
              <a:r>
                <a:rPr sz="1400" b="1" spc="-8" dirty="0">
                  <a:latin typeface="Calibri"/>
                  <a:cs typeface="Calibri"/>
                </a:rPr>
                <a:t>modernizasyonu</a:t>
              </a:r>
              <a:endParaRPr sz="1400" dirty="0">
                <a:latin typeface="Calibri"/>
                <a:cs typeface="Calibri"/>
              </a:endParaRPr>
            </a:p>
          </p:txBody>
        </p:sp>
        <p:sp>
          <p:nvSpPr>
            <p:cNvPr id="29" name="object 19"/>
            <p:cNvSpPr txBox="1"/>
            <p:nvPr/>
          </p:nvSpPr>
          <p:spPr>
            <a:xfrm>
              <a:off x="3759899" y="3158207"/>
              <a:ext cx="2564701" cy="423193"/>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pPr marL="74295" marR="3810" indent="-65246">
                <a:lnSpc>
                  <a:spcPts val="1073"/>
                </a:lnSpc>
              </a:pPr>
              <a:r>
                <a:rPr lang="tr-TR" sz="1400" b="1" spc="-8" dirty="0" smtClean="0">
                  <a:latin typeface="Calibri"/>
                  <a:cs typeface="Calibri"/>
                </a:rPr>
                <a:t>  </a:t>
              </a:r>
              <a:r>
                <a:rPr sz="1400" b="1" spc="-8" dirty="0" err="1" smtClean="0">
                  <a:latin typeface="Calibri"/>
                  <a:cs typeface="Calibri"/>
                </a:rPr>
                <a:t>Bilgisayar</a:t>
              </a:r>
              <a:r>
                <a:rPr sz="1400" b="1" spc="-8" dirty="0" smtClean="0">
                  <a:latin typeface="Calibri"/>
                  <a:cs typeface="Calibri"/>
                </a:rPr>
                <a:t> </a:t>
              </a:r>
              <a:r>
                <a:rPr sz="1400" b="1" spc="-8" dirty="0">
                  <a:latin typeface="Calibri"/>
                  <a:cs typeface="Calibri"/>
                </a:rPr>
                <a:t>yazılımı </a:t>
              </a:r>
              <a:r>
                <a:rPr sz="1400" b="1" spc="-4" dirty="0">
                  <a:latin typeface="Calibri"/>
                  <a:cs typeface="Calibri"/>
                </a:rPr>
                <a:t>da </a:t>
              </a:r>
              <a:r>
                <a:rPr sz="1400" b="1" spc="-4" dirty="0" err="1">
                  <a:latin typeface="Calibri"/>
                  <a:cs typeface="Calibri"/>
                </a:rPr>
                <a:t>dâhil</a:t>
              </a:r>
              <a:r>
                <a:rPr sz="1400" b="1" spc="-4" dirty="0">
                  <a:latin typeface="Calibri"/>
                  <a:cs typeface="Calibri"/>
                </a:rPr>
                <a:t> </a:t>
              </a:r>
              <a:r>
                <a:rPr sz="1400" b="1" spc="-4" dirty="0" err="1" smtClean="0">
                  <a:latin typeface="Calibri"/>
                  <a:cs typeface="Calibri"/>
                </a:rPr>
                <a:t>olmak</a:t>
              </a:r>
              <a:r>
                <a:rPr lang="tr-TR" sz="1400" b="1" spc="-4" dirty="0" smtClean="0">
                  <a:latin typeface="Calibri"/>
                  <a:cs typeface="Calibri"/>
                </a:rPr>
                <a:t> </a:t>
              </a:r>
              <a:r>
                <a:rPr sz="1400" b="1" spc="-11" dirty="0" err="1" smtClean="0">
                  <a:latin typeface="Calibri"/>
                  <a:cs typeface="Calibri"/>
                </a:rPr>
                <a:t>üzere</a:t>
              </a:r>
              <a:r>
                <a:rPr sz="1400" b="1" spc="-11" dirty="0" smtClean="0">
                  <a:latin typeface="Calibri"/>
                  <a:cs typeface="Calibri"/>
                </a:rPr>
                <a:t> </a:t>
              </a:r>
              <a:r>
                <a:rPr sz="1400" b="1" spc="-8" dirty="0">
                  <a:latin typeface="Calibri"/>
                  <a:cs typeface="Calibri"/>
                </a:rPr>
                <a:t>yeni  malzeme, </a:t>
              </a:r>
              <a:r>
                <a:rPr sz="1400" b="1" spc="-11" dirty="0">
                  <a:latin typeface="Calibri"/>
                  <a:cs typeface="Calibri"/>
                </a:rPr>
                <a:t>araç gereç </a:t>
              </a:r>
              <a:r>
                <a:rPr sz="1400" b="1" spc="-8" dirty="0">
                  <a:latin typeface="Calibri"/>
                  <a:cs typeface="Calibri"/>
                </a:rPr>
                <a:t>ve </a:t>
              </a:r>
              <a:r>
                <a:rPr sz="1400" b="1" spc="-4" dirty="0">
                  <a:latin typeface="Calibri"/>
                  <a:cs typeface="Calibri"/>
                </a:rPr>
                <a:t>makinelerin</a:t>
              </a:r>
              <a:r>
                <a:rPr sz="1400" b="1" spc="79" dirty="0">
                  <a:latin typeface="Calibri"/>
                  <a:cs typeface="Calibri"/>
                </a:rPr>
                <a:t> </a:t>
              </a:r>
              <a:r>
                <a:rPr sz="1400" b="1" spc="-4" dirty="0">
                  <a:latin typeface="Calibri"/>
                  <a:cs typeface="Calibri"/>
                </a:rPr>
                <a:t>alımı</a:t>
              </a:r>
              <a:endParaRPr sz="1400" dirty="0">
                <a:latin typeface="Calibri"/>
                <a:cs typeface="Calibri"/>
              </a:endParaRPr>
            </a:p>
          </p:txBody>
        </p:sp>
        <p:sp>
          <p:nvSpPr>
            <p:cNvPr id="30" name="object 22"/>
            <p:cNvSpPr txBox="1"/>
            <p:nvPr/>
          </p:nvSpPr>
          <p:spPr>
            <a:xfrm>
              <a:off x="3882580" y="4114800"/>
              <a:ext cx="2442020" cy="858505"/>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pPr marL="9525" marR="3810" algn="ctr">
                <a:lnSpc>
                  <a:spcPts val="1073"/>
                </a:lnSpc>
              </a:pPr>
              <a:r>
                <a:rPr sz="1400" b="1" spc="-4" dirty="0">
                  <a:latin typeface="Calibri"/>
                  <a:cs typeface="Calibri"/>
                </a:rPr>
                <a:t>Mimarlık, mühendislik </a:t>
              </a:r>
              <a:r>
                <a:rPr sz="1400" b="1" spc="-8" dirty="0">
                  <a:latin typeface="Calibri"/>
                  <a:cs typeface="Calibri"/>
                </a:rPr>
                <a:t>ve </a:t>
              </a:r>
              <a:r>
                <a:rPr sz="1400" b="1" spc="-8" dirty="0" err="1" smtClean="0">
                  <a:latin typeface="Calibri"/>
                  <a:cs typeface="Calibri"/>
                </a:rPr>
                <a:t>diğer</a:t>
              </a:r>
              <a:r>
                <a:rPr lang="tr-TR" sz="1400" b="1" spc="-8" dirty="0">
                  <a:latin typeface="Calibri"/>
                  <a:cs typeface="Calibri"/>
                </a:rPr>
                <a:t> </a:t>
              </a:r>
              <a:r>
                <a:rPr sz="1400" b="1" spc="-4" dirty="0" err="1" smtClean="0">
                  <a:latin typeface="Calibri"/>
                  <a:cs typeface="Calibri"/>
                </a:rPr>
                <a:t>danışmanlık</a:t>
              </a:r>
              <a:r>
                <a:rPr lang="tr-TR" sz="1400" b="1" spc="-4" dirty="0">
                  <a:latin typeface="Calibri"/>
                  <a:cs typeface="Calibri"/>
                </a:rPr>
                <a:t> </a:t>
              </a:r>
              <a:r>
                <a:rPr sz="1400" b="1" spc="-8" dirty="0" err="1" smtClean="0">
                  <a:latin typeface="Calibri"/>
                  <a:cs typeface="Calibri"/>
                </a:rPr>
                <a:t>ücretleri</a:t>
              </a:r>
              <a:r>
                <a:rPr lang="tr-TR" sz="1400" b="1" spc="-8" dirty="0" smtClean="0">
                  <a:latin typeface="Calibri"/>
                  <a:cs typeface="Calibri"/>
                </a:rPr>
                <a:t> (ÖTP Hazırlığı)</a:t>
              </a:r>
              <a:r>
                <a:rPr sz="1400" b="1" spc="-8" dirty="0" smtClean="0">
                  <a:latin typeface="Calibri"/>
                  <a:cs typeface="Calibri"/>
                </a:rPr>
                <a:t> </a:t>
              </a:r>
              <a:r>
                <a:rPr sz="1400" b="1" spc="-4" dirty="0">
                  <a:latin typeface="Calibri"/>
                  <a:cs typeface="Calibri"/>
                </a:rPr>
                <a:t>ile fizibilite çalışmaları, lisans </a:t>
              </a:r>
              <a:r>
                <a:rPr sz="1400" b="1" spc="-8" dirty="0">
                  <a:latin typeface="Calibri"/>
                  <a:cs typeface="Calibri"/>
                </a:rPr>
                <a:t>ve  </a:t>
              </a:r>
              <a:r>
                <a:rPr sz="1400" b="1" spc="-11" dirty="0">
                  <a:latin typeface="Calibri"/>
                  <a:cs typeface="Calibri"/>
                </a:rPr>
                <a:t>patent </a:t>
              </a:r>
              <a:r>
                <a:rPr sz="1400" b="1" spc="-4" dirty="0">
                  <a:latin typeface="Calibri"/>
                  <a:cs typeface="Calibri"/>
                </a:rPr>
                <a:t>haklarının </a:t>
              </a:r>
              <a:r>
                <a:rPr sz="1400" b="1" spc="-8" dirty="0">
                  <a:latin typeface="Calibri"/>
                  <a:cs typeface="Calibri"/>
                </a:rPr>
                <a:t>devralınmasına </a:t>
              </a:r>
              <a:r>
                <a:rPr sz="1400" b="1" spc="-4" dirty="0">
                  <a:latin typeface="Calibri"/>
                  <a:cs typeface="Calibri"/>
                </a:rPr>
                <a:t>yönelik  </a:t>
              </a:r>
              <a:r>
                <a:rPr sz="1400" b="1" spc="-8" dirty="0">
                  <a:latin typeface="Calibri"/>
                  <a:cs typeface="Calibri"/>
                </a:rPr>
                <a:t>genel masraflar ve </a:t>
              </a:r>
              <a:r>
                <a:rPr sz="1400" b="1" spc="-4" dirty="0">
                  <a:latin typeface="Calibri"/>
                  <a:cs typeface="Calibri"/>
                </a:rPr>
                <a:t>iş planı</a:t>
              </a:r>
              <a:r>
                <a:rPr sz="1400" b="1" spc="34" dirty="0">
                  <a:latin typeface="Calibri"/>
                  <a:cs typeface="Calibri"/>
                </a:rPr>
                <a:t> </a:t>
              </a:r>
              <a:r>
                <a:rPr sz="1400" b="1" spc="-8" dirty="0">
                  <a:latin typeface="Calibri"/>
                  <a:cs typeface="Calibri"/>
                </a:rPr>
                <a:t>masrafları</a:t>
              </a:r>
              <a:endParaRPr sz="1400" dirty="0">
                <a:latin typeface="Calibri"/>
                <a:cs typeface="Calibri"/>
              </a:endParaRPr>
            </a:p>
          </p:txBody>
        </p:sp>
        <p:sp>
          <p:nvSpPr>
            <p:cNvPr id="31" name="object 25"/>
            <p:cNvSpPr txBox="1"/>
            <p:nvPr/>
          </p:nvSpPr>
          <p:spPr>
            <a:xfrm>
              <a:off x="3759899" y="5544741"/>
              <a:ext cx="2191704" cy="435312"/>
            </a:xfrm>
            <a:prstGeom prst="rect">
              <a:avLst/>
            </a:prstGeom>
          </p:spPr>
          <p:txBody>
            <a:bodyPr vert="horz" wrap="square" lIns="0" tIns="0" rIns="0" bIns="0" rtlCol="0">
              <a:spAutoFit/>
            </a:bodyPr>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pPr marL="518160" marR="3810" indent="-509111">
                <a:lnSpc>
                  <a:spcPts val="1073"/>
                </a:lnSpc>
              </a:pPr>
              <a:r>
                <a:rPr lang="tr-TR" sz="1400" b="1" spc="-8" dirty="0" smtClean="0">
                  <a:latin typeface="Calibri"/>
                  <a:cs typeface="Calibri"/>
                </a:rPr>
                <a:t>              A</a:t>
              </a:r>
              <a:r>
                <a:rPr sz="1400" b="1" spc="-8" dirty="0" smtClean="0">
                  <a:latin typeface="Calibri"/>
                  <a:cs typeface="Calibri"/>
                </a:rPr>
                <a:t>B </a:t>
              </a:r>
              <a:r>
                <a:rPr sz="1400" b="1" spc="-8" dirty="0">
                  <a:latin typeface="Calibri"/>
                  <a:cs typeface="Calibri"/>
                </a:rPr>
                <a:t>ve </a:t>
              </a:r>
              <a:r>
                <a:rPr sz="1400" b="1" spc="-15" dirty="0">
                  <a:latin typeface="Calibri"/>
                  <a:cs typeface="Calibri"/>
                </a:rPr>
                <a:t>Türkiye </a:t>
              </a:r>
              <a:r>
                <a:rPr sz="1400" b="1" spc="-8" dirty="0">
                  <a:latin typeface="Calibri"/>
                  <a:cs typeface="Calibri"/>
                </a:rPr>
                <a:t>ortak </a:t>
              </a:r>
              <a:r>
                <a:rPr sz="1400" b="1" spc="-4" dirty="0" err="1">
                  <a:latin typeface="Calibri"/>
                  <a:cs typeface="Calibri"/>
                </a:rPr>
                <a:t>hibe</a:t>
              </a:r>
              <a:r>
                <a:rPr sz="1400" b="1" spc="-4" dirty="0">
                  <a:latin typeface="Calibri"/>
                  <a:cs typeface="Calibri"/>
                </a:rPr>
                <a:t> </a:t>
              </a:r>
              <a:r>
                <a:rPr sz="1400" b="1" spc="-8" dirty="0" err="1" smtClean="0">
                  <a:latin typeface="Calibri"/>
                  <a:cs typeface="Calibri"/>
                </a:rPr>
                <a:t>desteğini</a:t>
              </a:r>
              <a:r>
                <a:rPr lang="tr-TR" sz="1400" b="1" spc="-8" dirty="0" smtClean="0">
                  <a:latin typeface="Calibri"/>
                  <a:cs typeface="Calibri"/>
                </a:rPr>
                <a:t> </a:t>
              </a:r>
              <a:r>
                <a:rPr sz="1400" b="1" spc="-4" dirty="0" err="1" smtClean="0">
                  <a:latin typeface="Calibri"/>
                  <a:cs typeface="Calibri"/>
                </a:rPr>
                <a:t>belirten</a:t>
              </a:r>
              <a:r>
                <a:rPr sz="1400" b="1" spc="-4" dirty="0" smtClean="0">
                  <a:latin typeface="Calibri"/>
                  <a:cs typeface="Calibri"/>
                </a:rPr>
                <a:t>  </a:t>
              </a:r>
              <a:r>
                <a:rPr sz="1400" b="1" spc="-8" dirty="0">
                  <a:latin typeface="Calibri"/>
                  <a:cs typeface="Calibri"/>
                </a:rPr>
                <a:t>tabela </a:t>
              </a:r>
              <a:r>
                <a:rPr sz="1400" b="1" spc="-15" dirty="0" err="1">
                  <a:latin typeface="Calibri"/>
                  <a:cs typeface="Calibri"/>
                </a:rPr>
                <a:t>veya</a:t>
              </a:r>
              <a:r>
                <a:rPr sz="1400" b="1" spc="-15" dirty="0">
                  <a:latin typeface="Calibri"/>
                  <a:cs typeface="Calibri"/>
                </a:rPr>
                <a:t> </a:t>
              </a:r>
              <a:r>
                <a:rPr sz="1400" b="1" spc="-4" dirty="0" err="1" smtClean="0">
                  <a:latin typeface="Calibri"/>
                  <a:cs typeface="Calibri"/>
                </a:rPr>
                <a:t>pano</a:t>
              </a:r>
              <a:r>
                <a:rPr lang="tr-TR" sz="1400" b="1" spc="15" dirty="0">
                  <a:latin typeface="Calibri"/>
                  <a:cs typeface="Calibri"/>
                </a:rPr>
                <a:t> </a:t>
              </a:r>
              <a:r>
                <a:rPr sz="1400" b="1" spc="-4" dirty="0" err="1" smtClean="0">
                  <a:latin typeface="Calibri"/>
                  <a:cs typeface="Calibri"/>
                </a:rPr>
                <a:t>alımı</a:t>
              </a:r>
              <a:endParaRPr sz="1400" dirty="0">
                <a:latin typeface="Calibri"/>
                <a:cs typeface="Calibri"/>
              </a:endParaRPr>
            </a:p>
          </p:txBody>
        </p:sp>
        <p:sp>
          <p:nvSpPr>
            <p:cNvPr id="32" name="object 26"/>
            <p:cNvSpPr/>
            <p:nvPr/>
          </p:nvSpPr>
          <p:spPr>
            <a:xfrm>
              <a:off x="7159227" y="1607351"/>
              <a:ext cx="1045369" cy="870347"/>
            </a:xfrm>
            <a:prstGeom prst="rect">
              <a:avLst/>
            </a:prstGeom>
            <a:blipFill>
              <a:blip r:embed="rId6"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33" name="object 27"/>
            <p:cNvSpPr/>
            <p:nvPr/>
          </p:nvSpPr>
          <p:spPr>
            <a:xfrm>
              <a:off x="7210425" y="2879862"/>
              <a:ext cx="942975" cy="839390"/>
            </a:xfrm>
            <a:prstGeom prst="rect">
              <a:avLst/>
            </a:prstGeom>
            <a:blipFill>
              <a:blip r:embed="rId7"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34" name="object 29"/>
            <p:cNvSpPr/>
            <p:nvPr/>
          </p:nvSpPr>
          <p:spPr>
            <a:xfrm>
              <a:off x="7313191" y="4201926"/>
              <a:ext cx="840209" cy="661235"/>
            </a:xfrm>
            <a:prstGeom prst="rect">
              <a:avLst/>
            </a:prstGeom>
            <a:blipFill>
              <a:blip r:embed="rId8"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35" name="object 30"/>
            <p:cNvSpPr/>
            <p:nvPr/>
          </p:nvSpPr>
          <p:spPr>
            <a:xfrm>
              <a:off x="6836568" y="5470467"/>
              <a:ext cx="1690688" cy="689372"/>
            </a:xfrm>
            <a:prstGeom prst="rect">
              <a:avLst/>
            </a:prstGeom>
            <a:blipFill>
              <a:blip r:embed="rId9"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36" name="object 31"/>
            <p:cNvSpPr/>
            <p:nvPr/>
          </p:nvSpPr>
          <p:spPr>
            <a:xfrm>
              <a:off x="3180319" y="1870149"/>
              <a:ext cx="385763" cy="307181"/>
            </a:xfrm>
            <a:prstGeom prst="rect">
              <a:avLst/>
            </a:prstGeom>
            <a:blipFill>
              <a:blip r:embed="rId10"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37" name="object 32"/>
            <p:cNvSpPr/>
            <p:nvPr/>
          </p:nvSpPr>
          <p:spPr>
            <a:xfrm>
              <a:off x="3180320" y="3107867"/>
              <a:ext cx="385763" cy="307181"/>
            </a:xfrm>
            <a:prstGeom prst="rect">
              <a:avLst/>
            </a:prstGeom>
            <a:blipFill>
              <a:blip r:embed="rId10"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38" name="object 33"/>
            <p:cNvSpPr/>
            <p:nvPr/>
          </p:nvSpPr>
          <p:spPr>
            <a:xfrm>
              <a:off x="3201186" y="4378954"/>
              <a:ext cx="385763" cy="307181"/>
            </a:xfrm>
            <a:prstGeom prst="rect">
              <a:avLst/>
            </a:prstGeom>
            <a:blipFill>
              <a:blip r:embed="rId10"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sp>
          <p:nvSpPr>
            <p:cNvPr id="39" name="object 34"/>
            <p:cNvSpPr/>
            <p:nvPr/>
          </p:nvSpPr>
          <p:spPr>
            <a:xfrm>
              <a:off x="3180319" y="5683038"/>
              <a:ext cx="385763" cy="307181"/>
            </a:xfrm>
            <a:prstGeom prst="rect">
              <a:avLst/>
            </a:prstGeom>
            <a:blipFill>
              <a:blip r:embed="rId10" cstate="print"/>
              <a:stretch>
                <a:fillRect/>
              </a:stretch>
            </a:blipFill>
          </p:spPr>
          <p:txBody>
            <a:bodyPr wrap="square" lIns="0" tIns="0" rIns="0" bIns="0" rtlCol="0"/>
            <a:lstStyle>
              <a:defPPr>
                <a:defRPr lang="en-US"/>
              </a:defPPr>
              <a:lvl1pPr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1pPr>
              <a:lvl2pPr marL="342900" indent="1143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2pPr>
              <a:lvl3pPr marL="685800" indent="2286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3pPr>
              <a:lvl4pPr marL="1028700" indent="3429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4pPr>
              <a:lvl5pPr marL="1371600" indent="457200" algn="l" rtl="0" eaLnBrk="0" fontAlgn="base" hangingPunct="0">
                <a:spcBef>
                  <a:spcPct val="0"/>
                </a:spcBef>
                <a:spcAft>
                  <a:spcPct val="0"/>
                </a:spcAft>
                <a:defRPr kern="1200">
                  <a:solidFill>
                    <a:schemeClr val="tx1"/>
                  </a:solidFill>
                  <a:latin typeface="Roboto" charset="0"/>
                  <a:ea typeface="ＭＳ Ｐゴシック" charset="0"/>
                  <a:cs typeface="ＭＳ Ｐゴシック" charset="0"/>
                </a:defRPr>
              </a:lvl5pPr>
              <a:lvl6pPr marL="2286000" algn="l" defTabSz="457200" rtl="0" eaLnBrk="1" latinLnBrk="0" hangingPunct="1">
                <a:defRPr kern="1200">
                  <a:solidFill>
                    <a:schemeClr val="tx1"/>
                  </a:solidFill>
                  <a:latin typeface="Roboto" charset="0"/>
                  <a:ea typeface="ＭＳ Ｐゴシック" charset="0"/>
                  <a:cs typeface="ＭＳ Ｐゴシック" charset="0"/>
                </a:defRPr>
              </a:lvl6pPr>
              <a:lvl7pPr marL="2743200" algn="l" defTabSz="457200" rtl="0" eaLnBrk="1" latinLnBrk="0" hangingPunct="1">
                <a:defRPr kern="1200">
                  <a:solidFill>
                    <a:schemeClr val="tx1"/>
                  </a:solidFill>
                  <a:latin typeface="Roboto" charset="0"/>
                  <a:ea typeface="ＭＳ Ｐゴシック" charset="0"/>
                  <a:cs typeface="ＭＳ Ｐゴシック" charset="0"/>
                </a:defRPr>
              </a:lvl7pPr>
              <a:lvl8pPr marL="3200400" algn="l" defTabSz="457200" rtl="0" eaLnBrk="1" latinLnBrk="0" hangingPunct="1">
                <a:defRPr kern="1200">
                  <a:solidFill>
                    <a:schemeClr val="tx1"/>
                  </a:solidFill>
                  <a:latin typeface="Roboto" charset="0"/>
                  <a:ea typeface="ＭＳ Ｐゴシック" charset="0"/>
                  <a:cs typeface="ＭＳ Ｐゴシック" charset="0"/>
                </a:defRPr>
              </a:lvl8pPr>
              <a:lvl9pPr marL="3657600" algn="l" defTabSz="457200" rtl="0" eaLnBrk="1" latinLnBrk="0" hangingPunct="1">
                <a:defRPr kern="1200">
                  <a:solidFill>
                    <a:schemeClr val="tx1"/>
                  </a:solidFill>
                  <a:latin typeface="Roboto" charset="0"/>
                  <a:ea typeface="ＭＳ Ｐゴシック" charset="0"/>
                  <a:cs typeface="ＭＳ Ｐゴシック" charset="0"/>
                </a:defRPr>
              </a:lvl9pPr>
            </a:lstStyle>
            <a:p>
              <a:endParaRPr sz="3200"/>
            </a:p>
          </p:txBody>
        </p:sp>
      </p:grpSp>
    </p:spTree>
    <p:extLst>
      <p:ext uri="{BB962C8B-B14F-4D97-AF65-F5344CB8AC3E}">
        <p14:creationId xmlns:p14="http://schemas.microsoft.com/office/powerpoint/2010/main" val="2905403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7650819" y="2805615"/>
            <a:ext cx="1140803" cy="369332"/>
          </a:xfrm>
          <a:prstGeom prst="rect">
            <a:avLst/>
          </a:prstGeom>
          <a:noFill/>
        </p:spPr>
        <p:txBody>
          <a:bodyPr wrap="square" rtlCol="0">
            <a:spAutoFit/>
          </a:bodyPr>
          <a:lstStyle/>
          <a:p>
            <a:endParaRPr lang="tr-TR" dirty="0"/>
          </a:p>
        </p:txBody>
      </p:sp>
      <p:pic>
        <p:nvPicPr>
          <p:cNvPr id="1026" name="Picture 2" descr="https://energyandmines.com/wp-content/uploads/2017/09/shutterstock_873747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1076" y="3804894"/>
            <a:ext cx="4145459" cy="2685337"/>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313267" y="618067"/>
            <a:ext cx="11653446" cy="3231654"/>
          </a:xfrm>
          <a:prstGeom prst="rect">
            <a:avLst/>
          </a:prstGeom>
          <a:noFill/>
        </p:spPr>
        <p:txBody>
          <a:bodyPr wrap="square" rtlCol="0">
            <a:spAutoFit/>
          </a:bodyPr>
          <a:lstStyle/>
          <a:p>
            <a:r>
              <a:rPr lang="tr-TR" sz="2800" b="1" dirty="0">
                <a:solidFill>
                  <a:srgbClr val="70A525"/>
                </a:solidFill>
                <a:effectLst>
                  <a:outerShdw blurRad="38100" dist="38100" dir="2700000" algn="tl">
                    <a:srgbClr val="000000">
                      <a:alpha val="43137"/>
                    </a:srgbClr>
                  </a:outerShdw>
                </a:effectLst>
              </a:rPr>
              <a:t>Elektrik İhtiyacını Karşılamaya Yönelik Yenilenebilir Enerji Yatırımları</a:t>
            </a:r>
          </a:p>
          <a:p>
            <a:endParaRPr lang="tr-TR" dirty="0"/>
          </a:p>
          <a:p>
            <a:r>
              <a:rPr lang="tr-TR" sz="2800" dirty="0"/>
              <a:t>Tüketim tesisinin kurulu gücünün </a:t>
            </a:r>
            <a:r>
              <a:rPr lang="tr-TR" sz="2800" b="1" dirty="0">
                <a:solidFill>
                  <a:srgbClr val="70A525"/>
                </a:solidFill>
                <a:effectLst>
                  <a:outerShdw blurRad="38100" dist="38100" dir="2700000" algn="tl">
                    <a:srgbClr val="000000">
                      <a:alpha val="43137"/>
                    </a:srgbClr>
                  </a:outerShdw>
                </a:effectLst>
              </a:rPr>
              <a:t>%60</a:t>
            </a:r>
            <a:r>
              <a:rPr lang="tr-TR" sz="2800" dirty="0"/>
              <a:t>’ını geçmemek koşulu ile, </a:t>
            </a:r>
            <a:r>
              <a:rPr lang="tr-TR" sz="2800" dirty="0" err="1"/>
              <a:t>öztüketimi</a:t>
            </a:r>
            <a:r>
              <a:rPr lang="tr-TR" sz="2800" dirty="0"/>
              <a:t> karşılamaya yönelik yenilenebilir enerji yatırımları uygun harcamalardır.</a:t>
            </a:r>
          </a:p>
          <a:p>
            <a:endParaRPr lang="tr-TR" sz="2800" dirty="0"/>
          </a:p>
          <a:p>
            <a:r>
              <a:rPr lang="tr-TR" sz="2800" dirty="0"/>
              <a:t>Yenilenebilir enerji sisteminin kurulumu için elektrik dağıtım şirketlerinden </a:t>
            </a:r>
            <a:r>
              <a:rPr lang="tr-TR" sz="2800" b="1" dirty="0">
                <a:solidFill>
                  <a:srgbClr val="70A525"/>
                </a:solidFill>
                <a:effectLst>
                  <a:outerShdw blurRad="38100" dist="38100" dir="2700000" algn="tl">
                    <a:srgbClr val="000000">
                      <a:alpha val="43137"/>
                    </a:srgbClr>
                  </a:outerShdw>
                </a:effectLst>
              </a:rPr>
              <a:t>Bağlantı Anlaşması </a:t>
            </a:r>
            <a:r>
              <a:rPr lang="tr-TR" sz="2800" dirty="0"/>
              <a:t>alınmalıdır.</a:t>
            </a:r>
          </a:p>
          <a:p>
            <a:endParaRPr lang="tr-TR" dirty="0"/>
          </a:p>
        </p:txBody>
      </p:sp>
    </p:spTree>
    <p:extLst>
      <p:ext uri="{BB962C8B-B14F-4D97-AF65-F5344CB8AC3E}">
        <p14:creationId xmlns:p14="http://schemas.microsoft.com/office/powerpoint/2010/main" val="176777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70164" y="149323"/>
            <a:ext cx="5535298" cy="646331"/>
          </a:xfrm>
          <a:prstGeom prst="rect">
            <a:avLst/>
          </a:prstGeom>
          <a:noFill/>
        </p:spPr>
        <p:txBody>
          <a:bodyPr wrap="none" lIns="91440" tIns="45720" rIns="91440" bIns="45720">
            <a:spAutoFit/>
          </a:bodyPr>
          <a:lstStyle/>
          <a:p>
            <a:pPr algn="ctr"/>
            <a:r>
              <a:rPr lang="tr-TR"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Uygun Olmayan Harcamalar</a:t>
            </a:r>
          </a:p>
        </p:txBody>
      </p:sp>
      <p:sp>
        <p:nvSpPr>
          <p:cNvPr id="3" name="Metin kutusu 2"/>
          <p:cNvSpPr txBox="1"/>
          <p:nvPr/>
        </p:nvSpPr>
        <p:spPr>
          <a:xfrm>
            <a:off x="2561951" y="992653"/>
            <a:ext cx="6951724" cy="3046988"/>
          </a:xfrm>
          <a:prstGeom prst="rect">
            <a:avLst/>
          </a:prstGeom>
          <a:noFill/>
        </p:spPr>
        <p:txBody>
          <a:bodyPr wrap="square" rtlCol="0">
            <a:spAutoFit/>
          </a:bodyPr>
          <a:lstStyle/>
          <a:p>
            <a:pPr marL="285750" indent="-285750">
              <a:buFont typeface="Arial" panose="020B0604020202020204" pitchFamily="34" charset="0"/>
              <a:buChar char="•"/>
            </a:pPr>
            <a:r>
              <a:rPr lang="tr-TR" sz="2400" b="1" dirty="0"/>
              <a:t>Arazi ve mevcut binaların satın alınması</a:t>
            </a:r>
          </a:p>
          <a:p>
            <a:pPr marL="285750" indent="-285750">
              <a:buFont typeface="Arial" panose="020B0604020202020204" pitchFamily="34" charset="0"/>
              <a:buChar char="•"/>
            </a:pPr>
            <a:r>
              <a:rPr lang="tr-TR" sz="2400" b="1" dirty="0"/>
              <a:t>İkinci el makine ve ekipman alımı</a:t>
            </a:r>
          </a:p>
          <a:p>
            <a:pPr marL="285750" indent="-285750">
              <a:buFont typeface="Arial" panose="020B0604020202020204" pitchFamily="34" charset="0"/>
              <a:buChar char="•"/>
            </a:pPr>
            <a:r>
              <a:rPr lang="tr-TR" sz="2400" b="1" dirty="0"/>
              <a:t>Canlı hayvan alımı</a:t>
            </a:r>
          </a:p>
          <a:p>
            <a:pPr marL="285750" indent="-285750">
              <a:buFont typeface="Arial" panose="020B0604020202020204" pitchFamily="34" charset="0"/>
              <a:buChar char="•"/>
            </a:pPr>
            <a:r>
              <a:rPr lang="tr-TR" sz="2400" b="1" dirty="0"/>
              <a:t>Tüm vergiler </a:t>
            </a:r>
          </a:p>
          <a:p>
            <a:pPr marL="285750" indent="-285750">
              <a:buFont typeface="Arial" panose="020B0604020202020204" pitchFamily="34" charset="0"/>
              <a:buChar char="•"/>
            </a:pPr>
            <a:r>
              <a:rPr lang="tr-TR" sz="2400" b="1" dirty="0"/>
              <a:t>Kira giderleri</a:t>
            </a:r>
          </a:p>
          <a:p>
            <a:pPr marL="285750" indent="-285750">
              <a:buFont typeface="Arial" panose="020B0604020202020204" pitchFamily="34" charset="0"/>
              <a:buChar char="•"/>
            </a:pPr>
            <a:r>
              <a:rPr lang="tr-TR" sz="2400" b="1" dirty="0"/>
              <a:t>Motorlu taşıtlar</a:t>
            </a:r>
          </a:p>
          <a:p>
            <a:pPr marL="285750" indent="-285750">
              <a:buFont typeface="Arial" panose="020B0604020202020204" pitchFamily="34" charset="0"/>
              <a:buChar char="•"/>
            </a:pPr>
            <a:r>
              <a:rPr lang="tr-TR" sz="2400" b="1" dirty="0"/>
              <a:t>Sigorta, bakım ve amortisman giderleri</a:t>
            </a:r>
          </a:p>
          <a:p>
            <a:pPr marL="285750" indent="-285750">
              <a:buFont typeface="Arial" panose="020B0604020202020204" pitchFamily="34" charset="0"/>
              <a:buChar char="•"/>
            </a:pPr>
            <a:r>
              <a:rPr lang="tr-TR" sz="2400" b="1" dirty="0"/>
              <a:t>İşletme giderleri</a:t>
            </a:r>
          </a:p>
        </p:txBody>
      </p:sp>
      <p:pic>
        <p:nvPicPr>
          <p:cNvPr id="2050" name="Picture 2" descr="farm vector ile ilgili gÃ¶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098" y="4097831"/>
            <a:ext cx="4275570" cy="2407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116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79113" y="149322"/>
            <a:ext cx="6601038" cy="646331"/>
          </a:xfrm>
          <a:prstGeom prst="rect">
            <a:avLst/>
          </a:prstGeom>
          <a:noFill/>
        </p:spPr>
        <p:txBody>
          <a:bodyPr wrap="none" lIns="91440" tIns="45720" rIns="91440" bIns="45720">
            <a:spAutoFit/>
          </a:bodyPr>
          <a:lstStyle/>
          <a:p>
            <a:pPr algn="ctr"/>
            <a:r>
              <a:rPr lang="tr-TR"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Ipard</a:t>
            </a:r>
            <a:r>
              <a:rPr lang="tr-TR"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Programı Sıralama Kriterleri</a:t>
            </a:r>
          </a:p>
        </p:txBody>
      </p:sp>
      <p:graphicFrame>
        <p:nvGraphicFramePr>
          <p:cNvPr id="6" name="İçerik Yer Tutucusu 4"/>
          <p:cNvGraphicFramePr>
            <a:graphicFrameLocks/>
          </p:cNvGraphicFramePr>
          <p:nvPr>
            <p:extLst>
              <p:ext uri="{D42A27DB-BD31-4B8C-83A1-F6EECF244321}">
                <p14:modId xmlns:p14="http://schemas.microsoft.com/office/powerpoint/2010/main" val="3874261123"/>
              </p:ext>
            </p:extLst>
          </p:nvPr>
        </p:nvGraphicFramePr>
        <p:xfrm>
          <a:off x="1213656" y="795651"/>
          <a:ext cx="9335194" cy="5150540"/>
        </p:xfrm>
        <a:graphic>
          <a:graphicData uri="http://schemas.openxmlformats.org/drawingml/2006/table">
            <a:tbl>
              <a:tblPr firstRow="1" bandRow="1">
                <a:tableStyleId>{9DCAF9ED-07DC-4A11-8D7F-57B35C25682E}</a:tableStyleId>
              </a:tblPr>
              <a:tblGrid>
                <a:gridCol w="557126">
                  <a:extLst>
                    <a:ext uri="{9D8B030D-6E8A-4147-A177-3AD203B41FA5}">
                      <a16:colId xmlns:a16="http://schemas.microsoft.com/office/drawing/2014/main" val="20000"/>
                    </a:ext>
                  </a:extLst>
                </a:gridCol>
                <a:gridCol w="7675566">
                  <a:extLst>
                    <a:ext uri="{9D8B030D-6E8A-4147-A177-3AD203B41FA5}">
                      <a16:colId xmlns:a16="http://schemas.microsoft.com/office/drawing/2014/main" val="20001"/>
                    </a:ext>
                  </a:extLst>
                </a:gridCol>
                <a:gridCol w="1102502">
                  <a:extLst>
                    <a:ext uri="{9D8B030D-6E8A-4147-A177-3AD203B41FA5}">
                      <a16:colId xmlns:a16="http://schemas.microsoft.com/office/drawing/2014/main" val="20002"/>
                    </a:ext>
                  </a:extLst>
                </a:gridCol>
              </a:tblGrid>
              <a:tr h="372239">
                <a:tc>
                  <a:txBody>
                    <a:bodyPr/>
                    <a:lstStyle>
                      <a:lvl1pPr marL="0" algn="l" defTabSz="685800" rtl="0" eaLnBrk="1" latinLnBrk="0" hangingPunct="1">
                        <a:defRPr sz="1400" b="1" kern="1200">
                          <a:solidFill>
                            <a:schemeClr val="tx1"/>
                          </a:solidFill>
                          <a:latin typeface="Calibri"/>
                        </a:defRPr>
                      </a:lvl1pPr>
                      <a:lvl2pPr marL="342900" algn="l" defTabSz="685800" rtl="0" eaLnBrk="1" latinLnBrk="0" hangingPunct="1">
                        <a:defRPr sz="1400" b="1" kern="1200">
                          <a:solidFill>
                            <a:schemeClr val="tx1"/>
                          </a:solidFill>
                          <a:latin typeface="Calibri"/>
                        </a:defRPr>
                      </a:lvl2pPr>
                      <a:lvl3pPr marL="685800" algn="l" defTabSz="685800" rtl="0" eaLnBrk="1" latinLnBrk="0" hangingPunct="1">
                        <a:defRPr sz="1400" b="1" kern="1200">
                          <a:solidFill>
                            <a:schemeClr val="tx1"/>
                          </a:solidFill>
                          <a:latin typeface="Calibri"/>
                        </a:defRPr>
                      </a:lvl3pPr>
                      <a:lvl4pPr marL="1028700" algn="l" defTabSz="685800" rtl="0" eaLnBrk="1" latinLnBrk="0" hangingPunct="1">
                        <a:defRPr sz="1400" b="1" kern="1200">
                          <a:solidFill>
                            <a:schemeClr val="tx1"/>
                          </a:solidFill>
                          <a:latin typeface="Calibri"/>
                        </a:defRPr>
                      </a:lvl4pPr>
                      <a:lvl5pPr marL="1371600" algn="l" defTabSz="685800" rtl="0" eaLnBrk="1" latinLnBrk="0" hangingPunct="1">
                        <a:defRPr sz="1400" b="1" kern="1200">
                          <a:solidFill>
                            <a:schemeClr val="tx1"/>
                          </a:solidFill>
                          <a:latin typeface="Calibri"/>
                        </a:defRPr>
                      </a:lvl5pPr>
                      <a:lvl6pPr marL="1714500" algn="l" defTabSz="685800" rtl="0" eaLnBrk="1" latinLnBrk="0" hangingPunct="1">
                        <a:defRPr sz="1400" b="1" kern="1200">
                          <a:solidFill>
                            <a:schemeClr val="tx1"/>
                          </a:solidFill>
                          <a:latin typeface="Calibri"/>
                        </a:defRPr>
                      </a:lvl6pPr>
                      <a:lvl7pPr marL="2057400" algn="l" defTabSz="685800" rtl="0" eaLnBrk="1" latinLnBrk="0" hangingPunct="1">
                        <a:defRPr sz="1400" b="1" kern="1200">
                          <a:solidFill>
                            <a:schemeClr val="tx1"/>
                          </a:solidFill>
                          <a:latin typeface="Calibri"/>
                        </a:defRPr>
                      </a:lvl7pPr>
                      <a:lvl8pPr marL="2400300" algn="l" defTabSz="685800" rtl="0" eaLnBrk="1" latinLnBrk="0" hangingPunct="1">
                        <a:defRPr sz="1400" b="1" kern="1200">
                          <a:solidFill>
                            <a:schemeClr val="tx1"/>
                          </a:solidFill>
                          <a:latin typeface="Calibri"/>
                        </a:defRPr>
                      </a:lvl8pPr>
                      <a:lvl9pPr marL="2743200" algn="l" defTabSz="685800" rtl="0" eaLnBrk="1" latinLnBrk="0" hangingPunct="1">
                        <a:defRPr sz="1400" b="1" kern="1200">
                          <a:solidFill>
                            <a:schemeClr val="tx1"/>
                          </a:solidFill>
                          <a:latin typeface="Calibri"/>
                        </a:defRPr>
                      </a:lvl9pPr>
                    </a:lstStyle>
                    <a:p>
                      <a:pPr algn="ctr"/>
                      <a:r>
                        <a:rPr lang="tr-TR" sz="1600" noProof="0" dirty="0"/>
                        <a:t>NO</a:t>
                      </a:r>
                      <a:endParaRPr lang="tr-TR" sz="1600" b="1" noProof="0"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b="1" kern="1200">
                          <a:solidFill>
                            <a:schemeClr val="tx1"/>
                          </a:solidFill>
                          <a:latin typeface="Calibri"/>
                        </a:defRPr>
                      </a:lvl1pPr>
                      <a:lvl2pPr marL="342900" algn="l" defTabSz="685800" rtl="0" eaLnBrk="1" latinLnBrk="0" hangingPunct="1">
                        <a:defRPr sz="1400" b="1" kern="1200">
                          <a:solidFill>
                            <a:schemeClr val="tx1"/>
                          </a:solidFill>
                          <a:latin typeface="Calibri"/>
                        </a:defRPr>
                      </a:lvl2pPr>
                      <a:lvl3pPr marL="685800" algn="l" defTabSz="685800" rtl="0" eaLnBrk="1" latinLnBrk="0" hangingPunct="1">
                        <a:defRPr sz="1400" b="1" kern="1200">
                          <a:solidFill>
                            <a:schemeClr val="tx1"/>
                          </a:solidFill>
                          <a:latin typeface="Calibri"/>
                        </a:defRPr>
                      </a:lvl3pPr>
                      <a:lvl4pPr marL="1028700" algn="l" defTabSz="685800" rtl="0" eaLnBrk="1" latinLnBrk="0" hangingPunct="1">
                        <a:defRPr sz="1400" b="1" kern="1200">
                          <a:solidFill>
                            <a:schemeClr val="tx1"/>
                          </a:solidFill>
                          <a:latin typeface="Calibri"/>
                        </a:defRPr>
                      </a:lvl4pPr>
                      <a:lvl5pPr marL="1371600" algn="l" defTabSz="685800" rtl="0" eaLnBrk="1" latinLnBrk="0" hangingPunct="1">
                        <a:defRPr sz="1400" b="1" kern="1200">
                          <a:solidFill>
                            <a:schemeClr val="tx1"/>
                          </a:solidFill>
                          <a:latin typeface="Calibri"/>
                        </a:defRPr>
                      </a:lvl5pPr>
                      <a:lvl6pPr marL="1714500" algn="l" defTabSz="685800" rtl="0" eaLnBrk="1" latinLnBrk="0" hangingPunct="1">
                        <a:defRPr sz="1400" b="1" kern="1200">
                          <a:solidFill>
                            <a:schemeClr val="tx1"/>
                          </a:solidFill>
                          <a:latin typeface="Calibri"/>
                        </a:defRPr>
                      </a:lvl6pPr>
                      <a:lvl7pPr marL="2057400" algn="l" defTabSz="685800" rtl="0" eaLnBrk="1" latinLnBrk="0" hangingPunct="1">
                        <a:defRPr sz="1400" b="1" kern="1200">
                          <a:solidFill>
                            <a:schemeClr val="tx1"/>
                          </a:solidFill>
                          <a:latin typeface="Calibri"/>
                        </a:defRPr>
                      </a:lvl7pPr>
                      <a:lvl8pPr marL="2400300" algn="l" defTabSz="685800" rtl="0" eaLnBrk="1" latinLnBrk="0" hangingPunct="1">
                        <a:defRPr sz="1400" b="1" kern="1200">
                          <a:solidFill>
                            <a:schemeClr val="tx1"/>
                          </a:solidFill>
                          <a:latin typeface="Calibri"/>
                        </a:defRPr>
                      </a:lvl8pPr>
                      <a:lvl9pPr marL="2743200" algn="l" defTabSz="685800" rtl="0" eaLnBrk="1" latinLnBrk="0" hangingPunct="1">
                        <a:defRPr sz="1400" b="1" kern="1200">
                          <a:solidFill>
                            <a:schemeClr val="tx1"/>
                          </a:solidFill>
                          <a:latin typeface="Calibri"/>
                        </a:defRPr>
                      </a:lvl9pPr>
                    </a:lstStyle>
                    <a:p>
                      <a:pPr algn="ctr"/>
                      <a:r>
                        <a:rPr lang="tr-TR" sz="1800" noProof="0" dirty="0"/>
                        <a:t>KRİTER</a:t>
                      </a:r>
                      <a:endParaRPr lang="tr-TR" sz="1800" b="1" noProof="0"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b="1" kern="1200">
                          <a:solidFill>
                            <a:schemeClr val="tx1"/>
                          </a:solidFill>
                          <a:latin typeface="Calibri"/>
                        </a:defRPr>
                      </a:lvl1pPr>
                      <a:lvl2pPr marL="342900" algn="l" defTabSz="685800" rtl="0" eaLnBrk="1" latinLnBrk="0" hangingPunct="1">
                        <a:defRPr sz="1400" b="1" kern="1200">
                          <a:solidFill>
                            <a:schemeClr val="tx1"/>
                          </a:solidFill>
                          <a:latin typeface="Calibri"/>
                        </a:defRPr>
                      </a:lvl2pPr>
                      <a:lvl3pPr marL="685800" algn="l" defTabSz="685800" rtl="0" eaLnBrk="1" latinLnBrk="0" hangingPunct="1">
                        <a:defRPr sz="1400" b="1" kern="1200">
                          <a:solidFill>
                            <a:schemeClr val="tx1"/>
                          </a:solidFill>
                          <a:latin typeface="Calibri"/>
                        </a:defRPr>
                      </a:lvl3pPr>
                      <a:lvl4pPr marL="1028700" algn="l" defTabSz="685800" rtl="0" eaLnBrk="1" latinLnBrk="0" hangingPunct="1">
                        <a:defRPr sz="1400" b="1" kern="1200">
                          <a:solidFill>
                            <a:schemeClr val="tx1"/>
                          </a:solidFill>
                          <a:latin typeface="Calibri"/>
                        </a:defRPr>
                      </a:lvl4pPr>
                      <a:lvl5pPr marL="1371600" algn="l" defTabSz="685800" rtl="0" eaLnBrk="1" latinLnBrk="0" hangingPunct="1">
                        <a:defRPr sz="1400" b="1" kern="1200">
                          <a:solidFill>
                            <a:schemeClr val="tx1"/>
                          </a:solidFill>
                          <a:latin typeface="Calibri"/>
                        </a:defRPr>
                      </a:lvl5pPr>
                      <a:lvl6pPr marL="1714500" algn="l" defTabSz="685800" rtl="0" eaLnBrk="1" latinLnBrk="0" hangingPunct="1">
                        <a:defRPr sz="1400" b="1" kern="1200">
                          <a:solidFill>
                            <a:schemeClr val="tx1"/>
                          </a:solidFill>
                          <a:latin typeface="Calibri"/>
                        </a:defRPr>
                      </a:lvl6pPr>
                      <a:lvl7pPr marL="2057400" algn="l" defTabSz="685800" rtl="0" eaLnBrk="1" latinLnBrk="0" hangingPunct="1">
                        <a:defRPr sz="1400" b="1" kern="1200">
                          <a:solidFill>
                            <a:schemeClr val="tx1"/>
                          </a:solidFill>
                          <a:latin typeface="Calibri"/>
                        </a:defRPr>
                      </a:lvl7pPr>
                      <a:lvl8pPr marL="2400300" algn="l" defTabSz="685800" rtl="0" eaLnBrk="1" latinLnBrk="0" hangingPunct="1">
                        <a:defRPr sz="1400" b="1" kern="1200">
                          <a:solidFill>
                            <a:schemeClr val="tx1"/>
                          </a:solidFill>
                          <a:latin typeface="Calibri"/>
                        </a:defRPr>
                      </a:lvl8pPr>
                      <a:lvl9pPr marL="2743200" algn="l" defTabSz="685800" rtl="0" eaLnBrk="1" latinLnBrk="0" hangingPunct="1">
                        <a:defRPr sz="1400" b="1" kern="1200">
                          <a:solidFill>
                            <a:schemeClr val="tx1"/>
                          </a:solidFill>
                          <a:latin typeface="Calibri"/>
                        </a:defRPr>
                      </a:lvl9pPr>
                    </a:lstStyle>
                    <a:p>
                      <a:pPr algn="ctr"/>
                      <a:r>
                        <a:rPr lang="tr-TR" sz="1800" noProof="0" dirty="0"/>
                        <a:t>PUAN</a:t>
                      </a:r>
                      <a:endParaRPr lang="tr-TR" sz="1800" b="1" noProof="0"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2098888">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r>
                        <a:rPr lang="tr-TR" sz="1400" noProof="0" dirty="0"/>
                        <a:t>1</a:t>
                      </a:r>
                      <a:endParaRPr lang="tr-TR" sz="1400" b="1" noProof="0"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lvl="0"/>
                      <a:r>
                        <a:rPr lang="tr-TR" sz="1400" kern="1200" dirty="0">
                          <a:effectLst/>
                        </a:rPr>
                        <a:t>Uygun</a:t>
                      </a:r>
                      <a:r>
                        <a:rPr lang="tr-TR" sz="1400" kern="1200" baseline="0" dirty="0">
                          <a:effectLst/>
                        </a:rPr>
                        <a:t> harcama tutarı;</a:t>
                      </a:r>
                    </a:p>
                    <a:p>
                      <a:pPr lvl="0"/>
                      <a:endParaRPr lang="tr-TR" sz="1400" kern="1200" dirty="0">
                        <a:effectLst/>
                      </a:endParaRPr>
                    </a:p>
                    <a:p>
                      <a:pPr lvl="0"/>
                      <a:endParaRPr lang="tr-TR" sz="1400" kern="1200" dirty="0">
                        <a:effectLst/>
                      </a:endParaRPr>
                    </a:p>
                    <a:p>
                      <a:pPr lvl="0"/>
                      <a:endParaRPr lang="tr-TR" sz="1400" kern="1200" dirty="0">
                        <a:effectLst/>
                      </a:endParaRPr>
                    </a:p>
                    <a:p>
                      <a:pPr lvl="0"/>
                      <a:endParaRPr lang="tr-TR" sz="1400" kern="1200" dirty="0">
                        <a:effectLst/>
                      </a:endParaRPr>
                    </a:p>
                    <a:p>
                      <a:pPr lvl="0"/>
                      <a:endParaRPr lang="tr-TR" sz="1400" kern="1200" dirty="0">
                        <a:effectLst/>
                      </a:endParaRPr>
                    </a:p>
                    <a:p>
                      <a:pPr lvl="0"/>
                      <a:endParaRPr lang="tr-TR" sz="1400" kern="1200" dirty="0">
                        <a:effectLst/>
                      </a:endParaRPr>
                    </a:p>
                    <a:p>
                      <a:pPr lvl="0"/>
                      <a:endParaRPr lang="tr-TR" sz="14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lnSpc>
                          <a:spcPct val="110000"/>
                        </a:lnSpc>
                        <a:spcAft>
                          <a:spcPts val="600"/>
                        </a:spcAft>
                      </a:pPr>
                      <a:r>
                        <a:rPr lang="tr-TR" sz="1400" strike="noStrike" kern="1200" baseline="0" noProof="0" dirty="0">
                          <a:effectLst/>
                        </a:rPr>
                        <a:t>30</a:t>
                      </a:r>
                      <a:endParaRPr lang="tr-TR" sz="1400" b="1" strike="noStrike" kern="1200" baseline="0" noProof="0" dirty="0">
                        <a:solidFill>
                          <a:srgbClr val="D61010"/>
                        </a:solidFill>
                        <a:effectLst/>
                        <a:latin typeface="Arial" panose="020B0604020202020204" pitchFamily="34" charset="0"/>
                        <a:ea typeface="+mn-ea"/>
                        <a:cs typeface="Arial" panose="020B0604020202020204" pitchFamily="34" charset="0"/>
                      </a:endParaRPr>
                    </a:p>
                  </a:txBody>
                  <a:tcPr marL="33338" marR="33338" marT="0" marB="0" anchor="ctr"/>
                </a:tc>
                <a:extLst>
                  <a:ext uri="{0D108BD9-81ED-4DB2-BD59-A6C34878D82A}">
                    <a16:rowId xmlns:a16="http://schemas.microsoft.com/office/drawing/2014/main" val="10001"/>
                  </a:ext>
                </a:extLst>
              </a:tr>
              <a:tr h="392041">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r>
                        <a:rPr lang="tr-TR" sz="1400" strike="noStrike" noProof="0" dirty="0"/>
                        <a:t>2</a:t>
                      </a:r>
                      <a:endParaRPr lang="tr-TR" sz="1400" b="1" strike="noStrike" noProof="0" dirty="0">
                        <a:solidFill>
                          <a:srgbClr val="FF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r>
                        <a:rPr lang="tr-TR" sz="1400" kern="1200" noProof="0" dirty="0">
                          <a:effectLst/>
                        </a:rPr>
                        <a:t>Başvuru sahibi veya tüzel kişiliği</a:t>
                      </a:r>
                      <a:r>
                        <a:rPr lang="tr-TR" sz="1400" kern="1200" baseline="0" noProof="0" dirty="0">
                          <a:effectLst/>
                        </a:rPr>
                        <a:t> temsil ve ilzama yetkili kişiler </a:t>
                      </a:r>
                      <a:r>
                        <a:rPr lang="tr-TR" sz="1400" kern="1200" noProof="0" dirty="0">
                          <a:effectLst/>
                        </a:rPr>
                        <a:t>(tüzel kişilikler için) </a:t>
                      </a:r>
                      <a:r>
                        <a:rPr lang="tr-TR" sz="2400" b="1" kern="1200" noProof="0" dirty="0">
                          <a:solidFill>
                            <a:srgbClr val="FF6700"/>
                          </a:solidFill>
                          <a:effectLst>
                            <a:outerShdw blurRad="38100" dist="38100" dir="2700000" algn="tl">
                              <a:srgbClr val="000000">
                                <a:alpha val="43137"/>
                              </a:srgbClr>
                            </a:outerShdw>
                          </a:effectLst>
                        </a:rPr>
                        <a:t>kadın</a:t>
                      </a:r>
                      <a:r>
                        <a:rPr lang="tr-TR" sz="1400" kern="1200" noProof="0" dirty="0">
                          <a:effectLst/>
                        </a:rPr>
                        <a:t> ise</a:t>
                      </a:r>
                      <a:endParaRPr lang="tr-TR" sz="1400" b="1" noProof="0" dirty="0">
                        <a:solidFill>
                          <a:srgbClr val="D6101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lnSpc>
                          <a:spcPct val="110000"/>
                        </a:lnSpc>
                        <a:spcAft>
                          <a:spcPts val="600"/>
                        </a:spcAft>
                      </a:pPr>
                      <a:r>
                        <a:rPr lang="tr-TR" sz="1400" noProof="0" dirty="0">
                          <a:effectLst/>
                        </a:rPr>
                        <a:t>10</a:t>
                      </a:r>
                      <a:endParaRPr lang="tr-TR" sz="1400" b="1" noProof="0" dirty="0">
                        <a:solidFill>
                          <a:srgbClr val="D61010"/>
                        </a:solidFill>
                        <a:effectLst/>
                        <a:latin typeface="Arial" panose="020B0604020202020204" pitchFamily="34" charset="0"/>
                        <a:ea typeface="Times New Roman"/>
                        <a:cs typeface="Arial" panose="020B0604020202020204" pitchFamily="34" charset="0"/>
                      </a:endParaRPr>
                    </a:p>
                  </a:txBody>
                  <a:tcPr marL="33338" marR="33338" marT="0" marB="0" anchor="ctr"/>
                </a:tc>
                <a:extLst>
                  <a:ext uri="{0D108BD9-81ED-4DB2-BD59-A6C34878D82A}">
                    <a16:rowId xmlns:a16="http://schemas.microsoft.com/office/drawing/2014/main" val="10004"/>
                  </a:ext>
                </a:extLst>
              </a:tr>
              <a:tr h="572423">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r>
                        <a:rPr lang="tr-TR" sz="1400" noProof="0" dirty="0"/>
                        <a:t>3</a:t>
                      </a:r>
                      <a:endParaRPr lang="tr-TR" sz="1400" b="1" noProof="0" dirty="0">
                        <a:solidFill>
                          <a:srgbClr val="FF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r>
                        <a:rPr lang="tr-TR" sz="1400" kern="1200" noProof="0" dirty="0">
                          <a:effectLst/>
                        </a:rPr>
                        <a:t>Başvuru </a:t>
                      </a:r>
                      <a:r>
                        <a:rPr lang="tr-TR" sz="2000" b="1" kern="1200" noProof="0" dirty="0">
                          <a:solidFill>
                            <a:srgbClr val="FF6700"/>
                          </a:solidFill>
                          <a:effectLst>
                            <a:outerShdw blurRad="38100" dist="38100" dir="2700000" algn="tl">
                              <a:srgbClr val="000000">
                                <a:alpha val="43137"/>
                              </a:srgbClr>
                            </a:outerShdw>
                          </a:effectLst>
                        </a:rPr>
                        <a:t>mevcut aktif tarımsal işletmelerin modernizasyonunu </a:t>
                      </a:r>
                      <a:r>
                        <a:rPr lang="tr-TR" sz="1400" kern="1200" noProof="0" dirty="0">
                          <a:effectLst/>
                        </a:rPr>
                        <a:t>kapsıyor ise</a:t>
                      </a:r>
                      <a:endParaRPr lang="tr-TR" sz="1400" b="1" kern="1200" noProof="0" dirty="0">
                        <a:solidFill>
                          <a:srgbClr val="D61010"/>
                        </a:solidFill>
                        <a:effectLst/>
                        <a:latin typeface="Arial" panose="020B0604020202020204" pitchFamily="34" charset="0"/>
                        <a:ea typeface="+mn-ea"/>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lnSpc>
                          <a:spcPct val="115000"/>
                        </a:lnSpc>
                        <a:spcAft>
                          <a:spcPts val="0"/>
                        </a:spcAft>
                      </a:pPr>
                      <a:r>
                        <a:rPr lang="tr-TR" sz="1400" strike="noStrike" baseline="0" noProof="0" dirty="0">
                          <a:effectLst/>
                        </a:rPr>
                        <a:t>20 </a:t>
                      </a:r>
                      <a:endParaRPr lang="tr-TR" sz="1400" b="1" strike="noStrike" baseline="0" noProof="0" dirty="0">
                        <a:solidFill>
                          <a:srgbClr val="D61010"/>
                        </a:solidFill>
                        <a:effectLst/>
                        <a:latin typeface="Arial" panose="020B0604020202020204" pitchFamily="34" charset="0"/>
                        <a:ea typeface="Times New Roman"/>
                        <a:cs typeface="Arial" panose="020B0604020202020204" pitchFamily="34" charset="0"/>
                      </a:endParaRPr>
                    </a:p>
                  </a:txBody>
                  <a:tcPr marL="33338" marR="33338" marT="0" marB="0" anchor="ctr"/>
                </a:tc>
                <a:extLst>
                  <a:ext uri="{0D108BD9-81ED-4DB2-BD59-A6C34878D82A}">
                    <a16:rowId xmlns:a16="http://schemas.microsoft.com/office/drawing/2014/main" val="10006"/>
                  </a:ext>
                </a:extLst>
              </a:tr>
              <a:tr h="318013">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r>
                        <a:rPr lang="tr-TR" sz="1400" noProof="0" dirty="0"/>
                        <a:t>4</a:t>
                      </a:r>
                      <a:endParaRPr lang="tr-TR" sz="1400" b="1" noProof="0" dirty="0">
                        <a:solidFill>
                          <a:srgbClr val="FF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r>
                        <a:rPr lang="tr-TR" sz="1400" kern="1200" dirty="0">
                          <a:effectLst/>
                        </a:rPr>
                        <a:t>Başvuru sahibi </a:t>
                      </a:r>
                      <a:r>
                        <a:rPr lang="tr-TR" sz="1600" kern="1200" dirty="0">
                          <a:effectLst/>
                        </a:rPr>
                        <a:t>yatırım </a:t>
                      </a:r>
                      <a:r>
                        <a:rPr lang="tr-TR" sz="2000" b="1" kern="1200" dirty="0">
                          <a:solidFill>
                            <a:srgbClr val="FF6700"/>
                          </a:solidFill>
                          <a:effectLst>
                            <a:outerShdw blurRad="38100" dist="38100" dir="2700000" algn="tl">
                              <a:srgbClr val="000000">
                                <a:alpha val="43137"/>
                              </a:srgbClr>
                            </a:outerShdw>
                          </a:effectLst>
                        </a:rPr>
                        <a:t>uygulama alanının sahibi </a:t>
                      </a:r>
                      <a:r>
                        <a:rPr lang="tr-TR" sz="1400" kern="1200" dirty="0">
                          <a:effectLst/>
                        </a:rPr>
                        <a:t>ise</a:t>
                      </a:r>
                      <a:endParaRPr lang="tr-TR" sz="1400" b="1" noProof="0" dirty="0">
                        <a:solidFill>
                          <a:srgbClr val="D6101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lnSpc>
                          <a:spcPct val="115000"/>
                        </a:lnSpc>
                        <a:spcAft>
                          <a:spcPts val="0"/>
                        </a:spcAft>
                      </a:pPr>
                      <a:r>
                        <a:rPr lang="tr-TR" sz="1400" noProof="0" dirty="0">
                          <a:effectLst/>
                        </a:rPr>
                        <a:t>10</a:t>
                      </a:r>
                      <a:endParaRPr lang="tr-TR" sz="1400" b="1" noProof="0" dirty="0">
                        <a:solidFill>
                          <a:srgbClr val="D61010"/>
                        </a:solidFill>
                        <a:effectLst/>
                        <a:latin typeface="Arial" panose="020B0604020202020204" pitchFamily="34" charset="0"/>
                        <a:ea typeface="Times New Roman"/>
                        <a:cs typeface="Arial" panose="020B0604020202020204" pitchFamily="34" charset="0"/>
                      </a:endParaRPr>
                    </a:p>
                  </a:txBody>
                  <a:tcPr marL="33338" marR="33338" marT="0" marB="0" anchor="ctr"/>
                </a:tc>
                <a:extLst>
                  <a:ext uri="{0D108BD9-81ED-4DB2-BD59-A6C34878D82A}">
                    <a16:rowId xmlns:a16="http://schemas.microsoft.com/office/drawing/2014/main" val="10007"/>
                  </a:ext>
                </a:extLst>
              </a:tr>
              <a:tr h="318013">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r>
                        <a:rPr lang="tr-TR" sz="1400" noProof="0" dirty="0"/>
                        <a:t>5</a:t>
                      </a:r>
                      <a:endParaRPr lang="tr-TR" sz="1400" b="1" noProof="0" dirty="0">
                        <a:solidFill>
                          <a:srgbClr val="FF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r>
                        <a:rPr lang="tr-TR" sz="1400" kern="1200" dirty="0">
                          <a:effectLst/>
                        </a:rPr>
                        <a:t>Başvuru sahibinin </a:t>
                      </a:r>
                      <a:r>
                        <a:rPr lang="tr-TR" sz="2000" b="1" kern="1200" dirty="0">
                          <a:solidFill>
                            <a:srgbClr val="FF6700"/>
                          </a:solidFill>
                          <a:effectLst>
                            <a:outerShdw blurRad="38100" dist="38100" dir="2700000" algn="tl">
                              <a:srgbClr val="000000">
                                <a:alpha val="43137"/>
                              </a:srgbClr>
                            </a:outerShdw>
                          </a:effectLst>
                        </a:rPr>
                        <a:t>IPARD kapsamında imzalanmış bir sözleşmesi yok </a:t>
                      </a:r>
                      <a:r>
                        <a:rPr lang="tr-TR" sz="1400" kern="1200" dirty="0">
                          <a:effectLst/>
                        </a:rPr>
                        <a:t>ise </a:t>
                      </a:r>
                      <a:endParaRPr lang="tr-TR" sz="1400" b="1" kern="1200" noProof="0" dirty="0">
                        <a:solidFill>
                          <a:srgbClr val="D61010"/>
                        </a:solidFill>
                        <a:effectLst/>
                        <a:latin typeface="Arial" panose="020B0604020202020204" pitchFamily="34" charset="0"/>
                        <a:ea typeface="+mn-ea"/>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lnSpc>
                          <a:spcPct val="115000"/>
                        </a:lnSpc>
                        <a:spcAft>
                          <a:spcPts val="0"/>
                        </a:spcAft>
                      </a:pPr>
                      <a:r>
                        <a:rPr lang="tr-TR" sz="1400" noProof="0" dirty="0">
                          <a:effectLst/>
                        </a:rPr>
                        <a:t>10</a:t>
                      </a:r>
                      <a:endParaRPr lang="tr-TR" sz="1400" b="1" noProof="0" dirty="0">
                        <a:solidFill>
                          <a:srgbClr val="D61010"/>
                        </a:solidFill>
                        <a:effectLst/>
                        <a:latin typeface="Arial" panose="020B0604020202020204" pitchFamily="34" charset="0"/>
                        <a:ea typeface="Times New Roman"/>
                        <a:cs typeface="Arial" panose="020B0604020202020204" pitchFamily="34" charset="0"/>
                      </a:endParaRPr>
                    </a:p>
                  </a:txBody>
                  <a:tcPr marL="33338" marR="33338" marT="0" marB="0" anchor="ctr"/>
                </a:tc>
                <a:extLst>
                  <a:ext uri="{0D108BD9-81ED-4DB2-BD59-A6C34878D82A}">
                    <a16:rowId xmlns:a16="http://schemas.microsoft.com/office/drawing/2014/main" val="10008"/>
                  </a:ext>
                </a:extLst>
              </a:tr>
              <a:tr h="537677">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algn="ctr"/>
                      <a:r>
                        <a:rPr lang="tr-TR" sz="1400" noProof="0" dirty="0"/>
                        <a:t>6</a:t>
                      </a:r>
                      <a:endParaRPr lang="tr-TR" sz="1400" b="1" noProof="0" dirty="0">
                        <a:solidFill>
                          <a:srgbClr val="FF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400" kern="1200" dirty="0">
                          <a:effectLst/>
                        </a:rPr>
                        <a:t>Başvuru sahibi gerçek kişi ya</a:t>
                      </a:r>
                      <a:r>
                        <a:rPr lang="tr-TR" sz="1400" kern="1200" baseline="0" dirty="0">
                          <a:effectLst/>
                        </a:rPr>
                        <a:t> da </a:t>
                      </a:r>
                      <a:r>
                        <a:rPr lang="tr-TR" sz="2000" b="1" kern="1200" baseline="0" dirty="0">
                          <a:solidFill>
                            <a:srgbClr val="FF6700"/>
                          </a:solidFill>
                          <a:effectLst>
                            <a:outerShdw blurRad="38100" dist="38100" dir="2700000" algn="tl">
                              <a:srgbClr val="000000">
                                <a:alpha val="43137"/>
                              </a:srgbClr>
                            </a:outerShdw>
                          </a:effectLst>
                        </a:rPr>
                        <a:t>üretici örgütü</a:t>
                      </a:r>
                      <a:r>
                        <a:rPr lang="tr-TR" sz="2000" b="1" kern="1200" dirty="0">
                          <a:solidFill>
                            <a:srgbClr val="FF6700"/>
                          </a:solidFill>
                          <a:effectLst>
                            <a:outerShdw blurRad="38100" dist="38100" dir="2700000" algn="tl">
                              <a:srgbClr val="000000">
                                <a:alpha val="43137"/>
                              </a:srgbClr>
                            </a:outerShdw>
                          </a:effectLst>
                        </a:rPr>
                        <a:t> </a:t>
                      </a:r>
                      <a:r>
                        <a:rPr lang="tr-TR" sz="1400" kern="1200" dirty="0">
                          <a:effectLst/>
                        </a:rPr>
                        <a:t>veya üretici örgütünün hakim ortak (ortaklık payının %50’den fazla) olduğu bir tüzel kişilik ise</a:t>
                      </a:r>
                      <a:endParaRPr lang="tr-TR" sz="1400" kern="1200" dirty="0">
                        <a:solidFill>
                          <a:srgbClr val="FF0000"/>
                        </a:solidFill>
                        <a:effectLst/>
                        <a:latin typeface="Arial" panose="020B0604020202020204" pitchFamily="34" charset="0"/>
                        <a:ea typeface="+mn-ea"/>
                        <a:cs typeface="Arial" panose="020B0604020202020204" pitchFamily="34" charset="0"/>
                      </a:endParaRPr>
                    </a:p>
                  </a:txBody>
                  <a:tcPr marL="68580" marR="68580" marT="34290" marB="34290"/>
                </a:tc>
                <a:tc>
                  <a:txBody>
                    <a:bodyPr/>
                    <a:lstStyle>
                      <a:lvl1pPr marL="0" algn="l" defTabSz="685800" rtl="0" eaLnBrk="1" latinLnBrk="0" hangingPunct="1">
                        <a:defRPr sz="1400" kern="1200">
                          <a:solidFill>
                            <a:schemeClr val="tx1"/>
                          </a:solidFill>
                          <a:latin typeface="Calibri"/>
                        </a:defRPr>
                      </a:lvl1pPr>
                      <a:lvl2pPr marL="342900" algn="l" defTabSz="685800" rtl="0" eaLnBrk="1" latinLnBrk="0" hangingPunct="1">
                        <a:defRPr sz="1400" kern="1200">
                          <a:solidFill>
                            <a:schemeClr val="tx1"/>
                          </a:solidFill>
                          <a:latin typeface="Calibri"/>
                        </a:defRPr>
                      </a:lvl2pPr>
                      <a:lvl3pPr marL="685800" algn="l" defTabSz="685800" rtl="0" eaLnBrk="1" latinLnBrk="0" hangingPunct="1">
                        <a:defRPr sz="1400" kern="1200">
                          <a:solidFill>
                            <a:schemeClr val="tx1"/>
                          </a:solidFill>
                          <a:latin typeface="Calibri"/>
                        </a:defRPr>
                      </a:lvl3pPr>
                      <a:lvl4pPr marL="1028700" algn="l" defTabSz="685800" rtl="0" eaLnBrk="1" latinLnBrk="0" hangingPunct="1">
                        <a:defRPr sz="1400" kern="1200">
                          <a:solidFill>
                            <a:schemeClr val="tx1"/>
                          </a:solidFill>
                          <a:latin typeface="Calibri"/>
                        </a:defRPr>
                      </a:lvl4pPr>
                      <a:lvl5pPr marL="1371600" algn="l" defTabSz="685800" rtl="0" eaLnBrk="1" latinLnBrk="0" hangingPunct="1">
                        <a:defRPr sz="1400" kern="1200">
                          <a:solidFill>
                            <a:schemeClr val="tx1"/>
                          </a:solidFill>
                          <a:latin typeface="Calibri"/>
                        </a:defRPr>
                      </a:lvl5pPr>
                      <a:lvl6pPr marL="1714500" algn="l" defTabSz="685800" rtl="0" eaLnBrk="1" latinLnBrk="0" hangingPunct="1">
                        <a:defRPr sz="1400" kern="1200">
                          <a:solidFill>
                            <a:schemeClr val="tx1"/>
                          </a:solidFill>
                          <a:latin typeface="Calibri"/>
                        </a:defRPr>
                      </a:lvl6pPr>
                      <a:lvl7pPr marL="2057400" algn="l" defTabSz="685800" rtl="0" eaLnBrk="1" latinLnBrk="0" hangingPunct="1">
                        <a:defRPr sz="1400" kern="1200">
                          <a:solidFill>
                            <a:schemeClr val="tx1"/>
                          </a:solidFill>
                          <a:latin typeface="Calibri"/>
                        </a:defRPr>
                      </a:lvl7pPr>
                      <a:lvl8pPr marL="2400300" algn="l" defTabSz="685800" rtl="0" eaLnBrk="1" latinLnBrk="0" hangingPunct="1">
                        <a:defRPr sz="1400" kern="1200">
                          <a:solidFill>
                            <a:schemeClr val="tx1"/>
                          </a:solidFill>
                          <a:latin typeface="Calibri"/>
                        </a:defRPr>
                      </a:lvl8pPr>
                      <a:lvl9pPr marL="2743200" algn="l" defTabSz="685800" rtl="0" eaLnBrk="1" latinLnBrk="0" hangingPunct="1">
                        <a:defRPr sz="1400" kern="1200">
                          <a:solidFill>
                            <a:schemeClr val="tx1"/>
                          </a:solidFill>
                          <a:latin typeface="Calibri"/>
                        </a:defRPr>
                      </a:lvl9pPr>
                    </a:lstStyle>
                    <a:p>
                      <a:pPr marL="0" algn="ctr" defTabSz="685800" rtl="0" eaLnBrk="1" latinLnBrk="0" hangingPunct="1">
                        <a:lnSpc>
                          <a:spcPct val="115000"/>
                        </a:lnSpc>
                        <a:spcAft>
                          <a:spcPts val="0"/>
                        </a:spcAft>
                      </a:pPr>
                      <a:r>
                        <a:rPr lang="tr-TR" sz="1400" kern="1200" noProof="0" dirty="0">
                          <a:effectLst/>
                        </a:rPr>
                        <a:t>20</a:t>
                      </a:r>
                      <a:endParaRPr lang="tr-TR" sz="1400" kern="1200" noProof="0" dirty="0">
                        <a:solidFill>
                          <a:srgbClr val="D61010"/>
                        </a:solidFill>
                        <a:effectLst/>
                        <a:latin typeface="Arial" panose="020B0604020202020204" pitchFamily="34" charset="0"/>
                        <a:ea typeface="+mn-ea"/>
                        <a:cs typeface="Arial" panose="020B0604020202020204" pitchFamily="34" charset="0"/>
                      </a:endParaRPr>
                    </a:p>
                  </a:txBody>
                  <a:tcPr marL="33338" marR="33338" marT="0" marB="0" anchor="ctr"/>
                </a:tc>
                <a:extLst>
                  <a:ext uri="{0D108BD9-81ED-4DB2-BD59-A6C34878D82A}">
                    <a16:rowId xmlns:a16="http://schemas.microsoft.com/office/drawing/2014/main" val="10009"/>
                  </a:ext>
                </a:extLst>
              </a:tr>
              <a:tr h="339150">
                <a:tc gridSpan="2">
                  <a:txBody>
                    <a:bodyPr/>
                    <a:lstStyle/>
                    <a:p>
                      <a:pPr algn="ctr"/>
                      <a:r>
                        <a:rPr lang="tr-TR" sz="1600" noProof="0" dirty="0"/>
                        <a:t>TOPLAM</a:t>
                      </a:r>
                      <a:endParaRPr lang="tr-TR" sz="1600" b="1" noProof="0" dirty="0">
                        <a:solidFill>
                          <a:schemeClr val="tx1"/>
                        </a:solidFill>
                        <a:latin typeface="Arial" panose="020B0604020202020204" pitchFamily="34" charset="0"/>
                        <a:cs typeface="Arial" panose="020B0604020202020204" pitchFamily="34" charset="0"/>
                      </a:endParaRPr>
                    </a:p>
                  </a:txBody>
                  <a:tcPr marL="68580" marR="68580" marT="34290" marB="34290"/>
                </a:tc>
                <a:tc hMerge="1">
                  <a:txBody>
                    <a:bodyPr/>
                    <a:lstStyle/>
                    <a:p>
                      <a:endParaRPr lang="tr-TR" sz="1400" b="1" kern="1200" noProof="0" dirty="0">
                        <a:solidFill>
                          <a:srgbClr val="D61010"/>
                        </a:solidFill>
                        <a:effectLst/>
                        <a:latin typeface="Garamond" panose="02020404030301010803" pitchFamily="18" charset="0"/>
                        <a:ea typeface="+mn-ea"/>
                        <a:cs typeface="+mn-cs"/>
                      </a:endParaRPr>
                    </a:p>
                  </a:txBody>
                  <a:tcPr marL="68580" marR="68580" marT="34290" marB="34290"/>
                </a:tc>
                <a:tc>
                  <a:txBody>
                    <a:bodyPr/>
                    <a:lstStyle/>
                    <a:p>
                      <a:pPr marL="0" algn="ctr" defTabSz="685800" rtl="0" eaLnBrk="1" latinLnBrk="0" hangingPunct="1">
                        <a:lnSpc>
                          <a:spcPct val="115000"/>
                        </a:lnSpc>
                        <a:spcAft>
                          <a:spcPts val="0"/>
                        </a:spcAft>
                      </a:pPr>
                      <a:r>
                        <a:rPr lang="tr-TR" sz="1600" kern="1200" noProof="0" dirty="0">
                          <a:effectLst/>
                        </a:rPr>
                        <a:t>100</a:t>
                      </a:r>
                      <a:endParaRPr lang="tr-TR" sz="1600" b="1" kern="1200" noProof="0" dirty="0">
                        <a:solidFill>
                          <a:schemeClr val="tx1"/>
                        </a:solidFill>
                        <a:effectLst/>
                        <a:latin typeface="Arial" panose="020B0604020202020204" pitchFamily="34" charset="0"/>
                        <a:ea typeface="+mn-ea"/>
                        <a:cs typeface="Arial" panose="020B0604020202020204" pitchFamily="34" charset="0"/>
                      </a:endParaRPr>
                    </a:p>
                  </a:txBody>
                  <a:tcPr marL="33338" marR="33338" marT="0" marB="0" anchor="ctr"/>
                </a:tc>
                <a:extLst>
                  <a:ext uri="{0D108BD9-81ED-4DB2-BD59-A6C34878D82A}">
                    <a16:rowId xmlns:a16="http://schemas.microsoft.com/office/drawing/2014/main" val="4081346223"/>
                  </a:ext>
                </a:extLst>
              </a:tr>
            </a:tbl>
          </a:graphicData>
        </a:graphic>
      </p:graphicFrame>
      <p:pic>
        <p:nvPicPr>
          <p:cNvPr id="3" name="Resim 2">
            <a:extLst>
              <a:ext uri="{FF2B5EF4-FFF2-40B4-BE49-F238E27FC236}">
                <a16:creationId xmlns:a16="http://schemas.microsoft.com/office/drawing/2014/main" id="{C97F8972-D71A-4C51-863E-BA9ACE19BBAC}"/>
              </a:ext>
            </a:extLst>
          </p:cNvPr>
          <p:cNvPicPr>
            <a:picLocks noChangeAspect="1"/>
          </p:cNvPicPr>
          <p:nvPr/>
        </p:nvPicPr>
        <p:blipFill>
          <a:blip r:embed="rId2"/>
          <a:stretch>
            <a:fillRect/>
          </a:stretch>
        </p:blipFill>
        <p:spPr>
          <a:xfrm>
            <a:off x="1767528" y="1441982"/>
            <a:ext cx="7698444" cy="1790616"/>
          </a:xfrm>
          <a:prstGeom prst="rect">
            <a:avLst/>
          </a:prstGeom>
        </p:spPr>
      </p:pic>
    </p:spTree>
    <p:extLst>
      <p:ext uri="{BB962C8B-B14F-4D97-AF65-F5344CB8AC3E}">
        <p14:creationId xmlns:p14="http://schemas.microsoft.com/office/powerpoint/2010/main" val="760027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03311" y="232813"/>
            <a:ext cx="8263467" cy="3416320"/>
          </a:xfrm>
          <a:prstGeom prst="rect">
            <a:avLst/>
          </a:prstGeom>
          <a:noFill/>
        </p:spPr>
        <p:txBody>
          <a:bodyPr wrap="square" lIns="91440" tIns="45720" rIns="91440" bIns="45720">
            <a:spAutoFit/>
          </a:bodyPr>
          <a:lstStyle/>
          <a:p>
            <a:pPr algn="ctr"/>
            <a:r>
              <a:rPr lang="tr-TR" sz="5400" b="1" dirty="0">
                <a:ln w="0"/>
                <a:solidFill>
                  <a:srgbClr val="65B6FF"/>
                </a:solidFill>
                <a:effectLst>
                  <a:outerShdw blurRad="38100" dist="38100" dir="2700000" algn="tl">
                    <a:srgbClr val="000000">
                      <a:alpha val="43137"/>
                    </a:srgbClr>
                  </a:outerShdw>
                  <a:reflection blurRad="6350" stA="53000" endA="300" endPos="35500" dir="5400000" sy="-90000" algn="bl" rotWithShape="0"/>
                </a:effectLst>
              </a:rPr>
              <a:t>! Projenin, </a:t>
            </a:r>
            <a:r>
              <a:rPr lang="tr-TR" sz="5400" b="1" dirty="0" err="1">
                <a:ln w="0"/>
                <a:solidFill>
                  <a:srgbClr val="65B6FF"/>
                </a:solidFill>
                <a:effectLst>
                  <a:outerShdw blurRad="38100" dist="38100" dir="2700000" algn="tl">
                    <a:srgbClr val="000000">
                      <a:alpha val="43137"/>
                    </a:srgbClr>
                  </a:outerShdw>
                  <a:reflection blurRad="6350" stA="53000" endA="300" endPos="35500" dir="5400000" sy="-90000" algn="bl" rotWithShape="0"/>
                </a:effectLst>
              </a:rPr>
              <a:t>Ipard</a:t>
            </a:r>
            <a:r>
              <a:rPr lang="tr-TR" sz="5400" b="1" dirty="0">
                <a:ln w="0"/>
                <a:solidFill>
                  <a:srgbClr val="65B6FF"/>
                </a:solidFill>
                <a:effectLst>
                  <a:outerShdw blurRad="38100" dist="38100" dir="2700000" algn="tl">
                    <a:srgbClr val="000000">
                      <a:alpha val="43137"/>
                    </a:srgbClr>
                  </a:outerShdw>
                  <a:reflection blurRad="6350" stA="53000" endA="300" endPos="35500" dir="5400000" sy="-90000" algn="bl" rotWithShape="0"/>
                </a:effectLst>
              </a:rPr>
              <a:t> sıralama kriterlerinden en az 30 puan alamaması durumunda ret prosedürü başlatılacaktır.</a:t>
            </a:r>
          </a:p>
        </p:txBody>
      </p:sp>
      <p:pic>
        <p:nvPicPr>
          <p:cNvPr id="3074" name="Picture 2" descr="sÄ±ralama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3649133"/>
            <a:ext cx="3889068" cy="292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916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87630" y="1044250"/>
            <a:ext cx="7929703" cy="3477875"/>
          </a:xfrm>
          <a:prstGeom prst="rect">
            <a:avLst/>
          </a:prstGeom>
          <a:noFill/>
          <a:ln>
            <a:noFill/>
          </a:ln>
        </p:spPr>
        <p:txBody>
          <a:bodyPr wrap="square" lIns="91440" tIns="45720" rIns="91440" bIns="45720">
            <a:spAutoFit/>
          </a:bodyPr>
          <a:lstStyle/>
          <a:p>
            <a:pPr algn="ctr"/>
            <a:r>
              <a:rPr lang="tr-TR" sz="4400" b="1" dirty="0">
                <a:ln w="12700">
                  <a:solidFill>
                    <a:srgbClr val="70A525"/>
                  </a:solidFill>
                  <a:prstDash val="solid"/>
                </a:ln>
                <a:solidFill>
                  <a:srgbClr val="70A525"/>
                </a:solidFill>
                <a:effectLst>
                  <a:outerShdw blurRad="50800" dist="50800" dir="5400000" algn="ctr" rotWithShape="0">
                    <a:srgbClr val="000000">
                      <a:alpha val="63000"/>
                    </a:srgbClr>
                  </a:outerShdw>
                </a:effectLst>
              </a:rPr>
              <a:t>İşletmeler, yatırım sonunda </a:t>
            </a:r>
          </a:p>
          <a:p>
            <a:pPr algn="ctr"/>
            <a:r>
              <a:rPr lang="tr-TR" sz="4400" b="1" u="sng" dirty="0">
                <a:ln w="12700">
                  <a:solidFill>
                    <a:srgbClr val="70A525"/>
                  </a:solidFill>
                  <a:prstDash val="solid"/>
                </a:ln>
                <a:solidFill>
                  <a:srgbClr val="70A525"/>
                </a:solidFill>
                <a:effectLst>
                  <a:outerShdw blurRad="50800" dist="50800" dir="5400000" algn="ctr" rotWithShape="0">
                    <a:srgbClr val="000000">
                      <a:alpha val="63000"/>
                    </a:srgbClr>
                  </a:outerShdw>
                </a:effectLst>
              </a:rPr>
              <a:t>ÇEVRE KORUMA </a:t>
            </a:r>
            <a:r>
              <a:rPr lang="tr-TR" sz="4400" b="1" dirty="0">
                <a:ln w="12700">
                  <a:solidFill>
                    <a:srgbClr val="70A525"/>
                  </a:solidFill>
                  <a:prstDash val="solid"/>
                </a:ln>
                <a:solidFill>
                  <a:srgbClr val="70A525"/>
                </a:solidFill>
                <a:effectLst>
                  <a:outerShdw blurRad="50800" dist="50800" dir="5400000" algn="ctr" rotWithShape="0">
                    <a:srgbClr val="000000">
                      <a:alpha val="63000"/>
                    </a:srgbClr>
                  </a:outerShdw>
                </a:effectLst>
              </a:rPr>
              <a:t>ve </a:t>
            </a:r>
            <a:r>
              <a:rPr lang="tr-TR" sz="4400" b="1" u="sng" dirty="0">
                <a:ln w="12700">
                  <a:solidFill>
                    <a:srgbClr val="70A525"/>
                  </a:solidFill>
                  <a:prstDash val="solid"/>
                </a:ln>
                <a:solidFill>
                  <a:srgbClr val="70A525"/>
                </a:solidFill>
                <a:effectLst>
                  <a:outerShdw blurRad="50800" dist="50800" dir="5400000" algn="ctr" rotWithShape="0">
                    <a:srgbClr val="000000">
                      <a:alpha val="63000"/>
                    </a:srgbClr>
                  </a:outerShdw>
                </a:effectLst>
              </a:rPr>
              <a:t>HAYVAN REFAHI </a:t>
            </a:r>
            <a:r>
              <a:rPr lang="tr-TR" sz="4400" b="1" dirty="0">
                <a:ln w="12700">
                  <a:solidFill>
                    <a:srgbClr val="70A525"/>
                  </a:solidFill>
                  <a:prstDash val="solid"/>
                </a:ln>
                <a:solidFill>
                  <a:srgbClr val="70A525"/>
                </a:solidFill>
                <a:effectLst>
                  <a:outerShdw blurRad="50800" dist="50800" dir="5400000" algn="ctr" rotWithShape="0">
                    <a:srgbClr val="000000">
                      <a:alpha val="63000"/>
                    </a:srgbClr>
                  </a:outerShdw>
                </a:effectLst>
              </a:rPr>
              <a:t>konularında Ulusal minimum standartları ve AB standartlarını karşılamalıdır.</a:t>
            </a:r>
          </a:p>
        </p:txBody>
      </p:sp>
      <p:pic>
        <p:nvPicPr>
          <p:cNvPr id="4098" name="Picture 2" descr="animal welfare vecto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422370"/>
            <a:ext cx="3208713" cy="2139142"/>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stretch>
            <a:fillRect/>
          </a:stretch>
        </p:blipFill>
        <p:spPr>
          <a:xfrm>
            <a:off x="9288485" y="0"/>
            <a:ext cx="2903517" cy="2862868"/>
          </a:xfrm>
          <a:prstGeom prst="rect">
            <a:avLst/>
          </a:prstGeom>
        </p:spPr>
      </p:pic>
    </p:spTree>
    <p:extLst>
      <p:ext uri="{BB962C8B-B14F-4D97-AF65-F5344CB8AC3E}">
        <p14:creationId xmlns:p14="http://schemas.microsoft.com/office/powerpoint/2010/main" val="2928902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2133600" y="151141"/>
            <a:ext cx="9817100" cy="523220"/>
          </a:xfrm>
          <a:prstGeom prst="rect">
            <a:avLst/>
          </a:prstGeom>
        </p:spPr>
        <p:txBody>
          <a:bodyPr wrap="square">
            <a:spAutoFit/>
          </a:bodyPr>
          <a:lstStyle/>
          <a:p>
            <a:pPr lvl="0">
              <a:defRPr/>
            </a:pPr>
            <a:r>
              <a:rPr lang="tr-TR" sz="2800" dirty="0">
                <a:solidFill>
                  <a:schemeClr val="bg1"/>
                </a:solidFill>
              </a:rPr>
              <a:t>Çiftlik Faaliyetlerinin Çeşitlendirilmesi ve İş Geliştirme </a:t>
            </a:r>
            <a:r>
              <a:rPr lang="tr-TR" sz="2800" dirty="0" smtClean="0">
                <a:solidFill>
                  <a:schemeClr val="bg1"/>
                </a:solidFill>
              </a:rPr>
              <a:t>(</a:t>
            </a:r>
            <a:r>
              <a:rPr lang="tr-TR" sz="2800" dirty="0">
                <a:solidFill>
                  <a:schemeClr val="bg1"/>
                </a:solidFill>
              </a:rPr>
              <a:t>302)</a:t>
            </a:r>
          </a:p>
        </p:txBody>
      </p:sp>
      <p:graphicFrame>
        <p:nvGraphicFramePr>
          <p:cNvPr id="5" name="Diyagram 4"/>
          <p:cNvGraphicFramePr/>
          <p:nvPr>
            <p:extLst>
              <p:ext uri="{D42A27DB-BD31-4B8C-83A1-F6EECF244321}">
                <p14:modId xmlns:p14="http://schemas.microsoft.com/office/powerpoint/2010/main" val="743321649"/>
              </p:ext>
            </p:extLst>
          </p:nvPr>
        </p:nvGraphicFramePr>
        <p:xfrm>
          <a:off x="225231" y="1117601"/>
          <a:ext cx="5489769" cy="387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yagram 5"/>
          <p:cNvGraphicFramePr/>
          <p:nvPr>
            <p:extLst>
              <p:ext uri="{D42A27DB-BD31-4B8C-83A1-F6EECF244321}">
                <p14:modId xmlns:p14="http://schemas.microsoft.com/office/powerpoint/2010/main" val="3989312792"/>
              </p:ext>
            </p:extLst>
          </p:nvPr>
        </p:nvGraphicFramePr>
        <p:xfrm>
          <a:off x="6095995" y="2108200"/>
          <a:ext cx="4953000" cy="4127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22983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graphicFrame>
        <p:nvGraphicFramePr>
          <p:cNvPr id="4" name="Diyagram 3"/>
          <p:cNvGraphicFramePr/>
          <p:nvPr>
            <p:extLst>
              <p:ext uri="{D42A27DB-BD31-4B8C-83A1-F6EECF244321}">
                <p14:modId xmlns:p14="http://schemas.microsoft.com/office/powerpoint/2010/main" val="2368216599"/>
              </p:ext>
            </p:extLst>
          </p:nvPr>
        </p:nvGraphicFramePr>
        <p:xfrm>
          <a:off x="1840807" y="99398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756" y="3615884"/>
            <a:ext cx="2182151" cy="1454767"/>
          </a:xfrm>
          <a:prstGeom prst="rect">
            <a:avLst/>
          </a:prstGeom>
        </p:spPr>
      </p:pic>
      <p:pic>
        <p:nvPicPr>
          <p:cNvPr id="6" name="Resim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756" y="4988527"/>
            <a:ext cx="2201571" cy="1467714"/>
          </a:xfrm>
          <a:prstGeom prst="rect">
            <a:avLst/>
          </a:prstGeom>
        </p:spPr>
      </p:pic>
      <p:pic>
        <p:nvPicPr>
          <p:cNvPr id="7" name="Resim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4243" y="1064584"/>
            <a:ext cx="2204576" cy="1469717"/>
          </a:xfrm>
          <a:prstGeom prst="rect">
            <a:avLst/>
          </a:prstGeom>
        </p:spPr>
      </p:pic>
      <p:pic>
        <p:nvPicPr>
          <p:cNvPr id="8" name="Resim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5402" y="2863850"/>
            <a:ext cx="2219127" cy="1479418"/>
          </a:xfrm>
          <a:prstGeom prst="rect">
            <a:avLst/>
          </a:prstGeom>
        </p:spPr>
      </p:pic>
      <p:pic>
        <p:nvPicPr>
          <p:cNvPr id="9" name="Resim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41447" y="5085437"/>
            <a:ext cx="2204575" cy="1469716"/>
          </a:xfrm>
          <a:prstGeom prst="rect">
            <a:avLst/>
          </a:prstGeom>
        </p:spPr>
      </p:pic>
      <p:pic>
        <p:nvPicPr>
          <p:cNvPr id="10" name="Resim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767" y="763604"/>
            <a:ext cx="2194560" cy="1463040"/>
          </a:xfrm>
          <a:prstGeom prst="rect">
            <a:avLst/>
          </a:prstGeom>
        </p:spPr>
      </p:pic>
      <p:pic>
        <p:nvPicPr>
          <p:cNvPr id="11" name="Resim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607" y="2273882"/>
            <a:ext cx="2182151" cy="1454767"/>
          </a:xfrm>
          <a:prstGeom prst="rect">
            <a:avLst/>
          </a:prstGeom>
        </p:spPr>
      </p:pic>
      <p:sp>
        <p:nvSpPr>
          <p:cNvPr id="2" name="Metin kutusu 1"/>
          <p:cNvSpPr txBox="1"/>
          <p:nvPr/>
        </p:nvSpPr>
        <p:spPr>
          <a:xfrm>
            <a:off x="4902200" y="135430"/>
            <a:ext cx="3384736" cy="523220"/>
          </a:xfrm>
          <a:prstGeom prst="rect">
            <a:avLst/>
          </a:prstGeom>
          <a:noFill/>
        </p:spPr>
        <p:txBody>
          <a:bodyPr wrap="square" rtlCol="0">
            <a:spAutoFit/>
          </a:bodyPr>
          <a:lstStyle/>
          <a:p>
            <a:r>
              <a:rPr lang="tr-TR" sz="2800" b="1" dirty="0" smtClean="0">
                <a:solidFill>
                  <a:schemeClr val="bg1"/>
                </a:solidFill>
              </a:rPr>
              <a:t>DESTEK BİLGİSİ</a:t>
            </a:r>
            <a:endParaRPr lang="tr-TR" sz="2800" b="1" dirty="0">
              <a:solidFill>
                <a:schemeClr val="bg1"/>
              </a:solidFill>
            </a:endParaRPr>
          </a:p>
        </p:txBody>
      </p:sp>
    </p:spTree>
    <p:extLst>
      <p:ext uri="{BB962C8B-B14F-4D97-AF65-F5344CB8AC3E}">
        <p14:creationId xmlns:p14="http://schemas.microsoft.com/office/powerpoint/2010/main" val="664548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graphicFrame>
        <p:nvGraphicFramePr>
          <p:cNvPr id="4" name="Diyagram 3"/>
          <p:cNvGraphicFramePr/>
          <p:nvPr>
            <p:extLst>
              <p:ext uri="{D42A27DB-BD31-4B8C-83A1-F6EECF244321}">
                <p14:modId xmlns:p14="http://schemas.microsoft.com/office/powerpoint/2010/main" val="3064970296"/>
              </p:ext>
            </p:extLst>
          </p:nvPr>
        </p:nvGraphicFramePr>
        <p:xfrm>
          <a:off x="2193178" y="1438548"/>
          <a:ext cx="8990678" cy="4159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ikdörtgen 4"/>
          <p:cNvSpPr/>
          <p:nvPr/>
        </p:nvSpPr>
        <p:spPr>
          <a:xfrm>
            <a:off x="489784" y="12700"/>
            <a:ext cx="11229066" cy="400110"/>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20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Bitkisel Üretimin Çeşitlendirilmesi, Bitkisel Ürünlerinin İşlenmesi ve Paketlenmesi</a:t>
            </a:r>
            <a:endParaRPr lang="tr-TR" sz="20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graphicFrame>
        <p:nvGraphicFramePr>
          <p:cNvPr id="6" name="Diyagram 5"/>
          <p:cNvGraphicFramePr/>
          <p:nvPr>
            <p:extLst>
              <p:ext uri="{D42A27DB-BD31-4B8C-83A1-F6EECF244321}">
                <p14:modId xmlns:p14="http://schemas.microsoft.com/office/powerpoint/2010/main" val="387043526"/>
              </p:ext>
            </p:extLst>
          </p:nvPr>
        </p:nvGraphicFramePr>
        <p:xfrm>
          <a:off x="-1852200" y="1130302"/>
          <a:ext cx="7804267" cy="43518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48002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 y="30297"/>
            <a:ext cx="12192000" cy="1896066"/>
          </a:xfrm>
          <a:prstGeom prst="rect">
            <a:avLst/>
          </a:prstGeom>
        </p:spPr>
      </p:pic>
      <p:sp>
        <p:nvSpPr>
          <p:cNvPr id="6" name="İçerik Yer Tutucusu 2"/>
          <p:cNvSpPr txBox="1">
            <a:spLocks/>
          </p:cNvSpPr>
          <p:nvPr/>
        </p:nvSpPr>
        <p:spPr>
          <a:xfrm>
            <a:off x="855278" y="2263605"/>
            <a:ext cx="9241221" cy="3886200"/>
          </a:xfrm>
          <a:prstGeom prst="rect">
            <a:avLst/>
          </a:prstGeom>
        </p:spPr>
        <p:txBody>
          <a:bodyPr>
            <a:normAutofit/>
          </a:bodyPr>
          <a:lstStyle>
            <a:lvl1pPr marL="171450" indent="-171450" algn="l" rtl="0" eaLnBrk="1" fontAlgn="base" hangingPunct="1">
              <a:lnSpc>
                <a:spcPct val="90000"/>
              </a:lnSpc>
              <a:spcBef>
                <a:spcPts val="750"/>
              </a:spcBef>
              <a:spcAft>
                <a:spcPct val="0"/>
              </a:spcAft>
              <a:buFont typeface="Arial" charset="0"/>
              <a:buChar char="•"/>
              <a:defRPr sz="1100" kern="1200">
                <a:solidFill>
                  <a:schemeClr val="tx1"/>
                </a:solidFill>
                <a:latin typeface="Avenir Medium"/>
                <a:ea typeface="ＭＳ Ｐゴシック" charset="0"/>
                <a:cs typeface="Avenir Medium"/>
              </a:defRPr>
            </a:lvl1pPr>
            <a:lvl2pPr marL="514350" indent="-171450" algn="l" rtl="0" eaLnBrk="1" fontAlgn="base" hangingPunct="1">
              <a:lnSpc>
                <a:spcPct val="90000"/>
              </a:lnSpc>
              <a:spcBef>
                <a:spcPts val="375"/>
              </a:spcBef>
              <a:spcAft>
                <a:spcPct val="0"/>
              </a:spcAft>
              <a:buFont typeface="Arial" charset="0"/>
              <a:buChar char="•"/>
              <a:defRPr sz="1100" kern="1200">
                <a:solidFill>
                  <a:schemeClr val="tx1"/>
                </a:solidFill>
                <a:latin typeface="Avenir Medium"/>
                <a:ea typeface="ＭＳ Ｐゴシック" charset="0"/>
                <a:cs typeface="Avenir Medium"/>
              </a:defRPr>
            </a:lvl2pPr>
            <a:lvl3pPr marL="857250" indent="-171450" algn="l" rtl="0" eaLnBrk="1" fontAlgn="base" hangingPunct="1">
              <a:lnSpc>
                <a:spcPct val="90000"/>
              </a:lnSpc>
              <a:spcBef>
                <a:spcPts val="375"/>
              </a:spcBef>
              <a:spcAft>
                <a:spcPct val="0"/>
              </a:spcAft>
              <a:buFont typeface="Arial" charset="0"/>
              <a:buChar char="•"/>
              <a:defRPr sz="1100" kern="1200">
                <a:solidFill>
                  <a:schemeClr val="tx1"/>
                </a:solidFill>
                <a:latin typeface="Avenir Medium"/>
                <a:ea typeface="ＭＳ Ｐゴシック" charset="0"/>
                <a:cs typeface="Avenir Medium"/>
              </a:defRPr>
            </a:lvl3pPr>
            <a:lvl4pPr marL="1200150" indent="-171450" algn="l" rtl="0" eaLnBrk="1" fontAlgn="base" hangingPunct="1">
              <a:lnSpc>
                <a:spcPct val="90000"/>
              </a:lnSpc>
              <a:spcBef>
                <a:spcPts val="375"/>
              </a:spcBef>
              <a:spcAft>
                <a:spcPct val="0"/>
              </a:spcAft>
              <a:buFont typeface="Arial" charset="0"/>
              <a:buChar char="•"/>
              <a:defRPr sz="1100" kern="1200">
                <a:solidFill>
                  <a:schemeClr val="tx1"/>
                </a:solidFill>
                <a:latin typeface="Avenir Medium"/>
                <a:ea typeface="ＭＳ Ｐゴシック" charset="0"/>
                <a:cs typeface="Avenir Medium"/>
              </a:defRPr>
            </a:lvl4pPr>
            <a:lvl5pPr marL="1543050" indent="-171450" algn="l" rtl="0" eaLnBrk="1" fontAlgn="base" hangingPunct="1">
              <a:lnSpc>
                <a:spcPct val="90000"/>
              </a:lnSpc>
              <a:spcBef>
                <a:spcPts val="375"/>
              </a:spcBef>
              <a:spcAft>
                <a:spcPct val="0"/>
              </a:spcAft>
              <a:buFont typeface="Arial" charset="0"/>
              <a:buChar char="•"/>
              <a:defRPr sz="1100" kern="1200">
                <a:solidFill>
                  <a:schemeClr val="tx1"/>
                </a:solidFill>
                <a:latin typeface="Avenir Medium"/>
                <a:ea typeface="ＭＳ Ｐゴシック" charset="0"/>
                <a:cs typeface="Avenir Medium"/>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r>
              <a:rPr lang="tr-TR" sz="1600" dirty="0" smtClean="0">
                <a:latin typeface="Arial" panose="020B0604020202020204" pitchFamily="34" charset="0"/>
                <a:cs typeface="Arial" panose="020B0604020202020204" pitchFamily="34" charset="0"/>
              </a:rPr>
              <a:t>AB TARAFINDAN ADAY VE POTANSİYEL ADAY ÜLKELERİN ORTAK TARIM POLİTİKASINA UYUMUNU SAĞLAMAK</a:t>
            </a:r>
          </a:p>
          <a:p>
            <a:pPr marL="0" indent="0" algn="just">
              <a:buFont typeface="Arial" charset="0"/>
              <a:buNone/>
            </a:pPr>
            <a:endParaRPr lang="tr-TR" sz="1600" dirty="0" smtClean="0">
              <a:latin typeface="Arial" panose="020B0604020202020204" pitchFamily="34" charset="0"/>
              <a:cs typeface="Arial" panose="020B0604020202020204" pitchFamily="34" charset="0"/>
            </a:endParaRPr>
          </a:p>
          <a:p>
            <a:pPr algn="just"/>
            <a:r>
              <a:rPr lang="tr-TR" sz="1600" dirty="0" smtClean="0">
                <a:latin typeface="Arial" panose="020B0604020202020204" pitchFamily="34" charset="0"/>
                <a:cs typeface="Arial" panose="020B0604020202020204" pitchFamily="34" charset="0"/>
              </a:rPr>
              <a:t>TARIM SEKTÖRÜ İLE KIRSAL ALANLARIN SÜRDÜRÜLEBİLİR GELİŞİMİNE KATKIDA BULUNMAK</a:t>
            </a:r>
          </a:p>
          <a:p>
            <a:pPr marL="0" indent="0" algn="just">
              <a:buFont typeface="Arial" charset="0"/>
              <a:buNone/>
            </a:pPr>
            <a:endParaRPr lang="tr-TR" sz="1600" dirty="0" smtClean="0">
              <a:latin typeface="Arial" panose="020B0604020202020204" pitchFamily="34" charset="0"/>
              <a:cs typeface="Arial" panose="020B0604020202020204" pitchFamily="34" charset="0"/>
            </a:endParaRPr>
          </a:p>
          <a:p>
            <a:pPr algn="just"/>
            <a:r>
              <a:rPr lang="tr-TR" sz="1600" dirty="0" smtClean="0">
                <a:latin typeface="Arial" panose="020B0604020202020204" pitchFamily="34" charset="0"/>
                <a:cs typeface="Arial" panose="020B0604020202020204" pitchFamily="34" charset="0"/>
              </a:rPr>
              <a:t>TARIM SEKTÖRÜNÜN SÜRDÜRÜLEBİLİR REKABET İÇİNDE YER ALMASINA KATKIDA BULUNMAK</a:t>
            </a:r>
          </a:p>
          <a:p>
            <a:pPr marL="0" indent="0" algn="just">
              <a:buFont typeface="Arial" charset="0"/>
              <a:buNone/>
            </a:pPr>
            <a:endParaRPr lang="tr-TR" sz="1600" dirty="0" smtClean="0">
              <a:latin typeface="Arial" panose="020B0604020202020204" pitchFamily="34" charset="0"/>
              <a:cs typeface="Arial" panose="020B0604020202020204" pitchFamily="34" charset="0"/>
            </a:endParaRPr>
          </a:p>
          <a:p>
            <a:pPr algn="just"/>
            <a:r>
              <a:rPr lang="tr-TR" sz="1600" dirty="0" smtClean="0">
                <a:latin typeface="Arial" panose="020B0604020202020204" pitchFamily="34" charset="0"/>
                <a:cs typeface="Arial" panose="020B0604020202020204" pitchFamily="34" charset="0"/>
              </a:rPr>
              <a:t>TARIM SEKTÖRÜNÜN AB STANDARTLARINI YAKALAMASI İÇİN AB TARAFINDA HAZIRLANMIŞ KARŞILIKSIZ HİBE DAĞITMAK İÇİN HAZIRLANMIŞ BİR PROGRAMDIR.</a:t>
            </a:r>
            <a:endParaRPr lang="tr-T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956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5" name="Dikdörtgen 4"/>
          <p:cNvSpPr/>
          <p:nvPr/>
        </p:nvSpPr>
        <p:spPr>
          <a:xfrm>
            <a:off x="489784" y="12700"/>
            <a:ext cx="11229066" cy="400110"/>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20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Tıbbi ve Aromatik Bitkiler</a:t>
            </a:r>
            <a:endParaRPr lang="tr-TR" sz="20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sp>
        <p:nvSpPr>
          <p:cNvPr id="7" name="object 10"/>
          <p:cNvSpPr/>
          <p:nvPr/>
        </p:nvSpPr>
        <p:spPr>
          <a:xfrm>
            <a:off x="2071711" y="5264206"/>
            <a:ext cx="1619250" cy="1152525"/>
          </a:xfrm>
          <a:prstGeom prst="rect">
            <a:avLst/>
          </a:prstGeom>
          <a:blipFill>
            <a:blip r:embed="rId3" cstate="print"/>
            <a:stretch>
              <a:fillRect/>
            </a:stretch>
          </a:blipFill>
        </p:spPr>
        <p:txBody>
          <a:bodyPr wrap="square" lIns="0" tIns="0" rIns="0" bIns="0" rtlCol="0"/>
          <a:lstStyle/>
          <a:p>
            <a:pPr eaLnBrk="0" fontAlgn="base" hangingPunct="0">
              <a:spcBef>
                <a:spcPct val="0"/>
              </a:spcBef>
              <a:spcAft>
                <a:spcPct val="0"/>
              </a:spcAft>
            </a:pPr>
            <a:endParaRPr>
              <a:solidFill>
                <a:prstClr val="black"/>
              </a:solidFill>
              <a:latin typeface="Roboto" charset="0"/>
              <a:ea typeface="ＭＳ Ｐゴシック" charset="0"/>
            </a:endParaRPr>
          </a:p>
        </p:txBody>
      </p:sp>
      <p:graphicFrame>
        <p:nvGraphicFramePr>
          <p:cNvPr id="8" name="object 5"/>
          <p:cNvGraphicFramePr>
            <a:graphicFrameLocks noGrp="1"/>
          </p:cNvGraphicFramePr>
          <p:nvPr>
            <p:extLst>
              <p:ext uri="{D42A27DB-BD31-4B8C-83A1-F6EECF244321}">
                <p14:modId xmlns:p14="http://schemas.microsoft.com/office/powerpoint/2010/main" val="838197399"/>
              </p:ext>
            </p:extLst>
          </p:nvPr>
        </p:nvGraphicFramePr>
        <p:xfrm>
          <a:off x="2329259" y="1039668"/>
          <a:ext cx="7446566" cy="1121842"/>
        </p:xfrm>
        <a:graphic>
          <a:graphicData uri="http://schemas.openxmlformats.org/drawingml/2006/table">
            <a:tbl>
              <a:tblPr firstRow="1" bandRow="1">
                <a:tableStyleId>{2D5ABB26-0587-4C30-8999-92F81FD0307C}</a:tableStyleId>
              </a:tblPr>
              <a:tblGrid>
                <a:gridCol w="1489357">
                  <a:extLst>
                    <a:ext uri="{9D8B030D-6E8A-4147-A177-3AD203B41FA5}">
                      <a16:colId xmlns:a16="http://schemas.microsoft.com/office/drawing/2014/main" val="20000"/>
                    </a:ext>
                  </a:extLst>
                </a:gridCol>
                <a:gridCol w="1489303">
                  <a:extLst>
                    <a:ext uri="{9D8B030D-6E8A-4147-A177-3AD203B41FA5}">
                      <a16:colId xmlns:a16="http://schemas.microsoft.com/office/drawing/2014/main" val="20001"/>
                    </a:ext>
                  </a:extLst>
                </a:gridCol>
                <a:gridCol w="1489190">
                  <a:extLst>
                    <a:ext uri="{9D8B030D-6E8A-4147-A177-3AD203B41FA5}">
                      <a16:colId xmlns:a16="http://schemas.microsoft.com/office/drawing/2014/main" val="20002"/>
                    </a:ext>
                  </a:extLst>
                </a:gridCol>
                <a:gridCol w="1489414">
                  <a:extLst>
                    <a:ext uri="{9D8B030D-6E8A-4147-A177-3AD203B41FA5}">
                      <a16:colId xmlns:a16="http://schemas.microsoft.com/office/drawing/2014/main" val="20003"/>
                    </a:ext>
                  </a:extLst>
                </a:gridCol>
                <a:gridCol w="1489302">
                  <a:extLst>
                    <a:ext uri="{9D8B030D-6E8A-4147-A177-3AD203B41FA5}">
                      <a16:colId xmlns:a16="http://schemas.microsoft.com/office/drawing/2014/main" val="20004"/>
                    </a:ext>
                  </a:extLst>
                </a:gridCol>
              </a:tblGrid>
              <a:tr h="280418">
                <a:tc>
                  <a:txBody>
                    <a:bodyPr/>
                    <a:lstStyle/>
                    <a:p>
                      <a:pPr marL="85090">
                        <a:lnSpc>
                          <a:spcPct val="100000"/>
                        </a:lnSpc>
                        <a:spcBef>
                          <a:spcPts val="195"/>
                        </a:spcBef>
                      </a:pPr>
                      <a:r>
                        <a:rPr sz="1400" b="1" spc="-10" dirty="0">
                          <a:latin typeface="Calibri"/>
                          <a:cs typeface="Calibri"/>
                        </a:rPr>
                        <a:t>Adaçayı</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090">
                        <a:lnSpc>
                          <a:spcPct val="100000"/>
                        </a:lnSpc>
                        <a:spcBef>
                          <a:spcPts val="195"/>
                        </a:spcBef>
                      </a:pPr>
                      <a:r>
                        <a:rPr sz="1400" b="1" dirty="0">
                          <a:latin typeface="Calibri"/>
                          <a:cs typeface="Calibri"/>
                        </a:rPr>
                        <a:t>Çemen</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dirty="0">
                          <a:latin typeface="Calibri"/>
                          <a:cs typeface="Calibri"/>
                        </a:rPr>
                        <a:t>Ebegümeci</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5" dirty="0">
                          <a:latin typeface="Calibri"/>
                          <a:cs typeface="Calibri"/>
                        </a:rPr>
                        <a:t>Hardal</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10" dirty="0">
                          <a:latin typeface="Calibri"/>
                          <a:cs typeface="Calibri"/>
                        </a:rPr>
                        <a:t>Kekik</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a16="http://schemas.microsoft.com/office/drawing/2014/main" val="10000"/>
                  </a:ext>
                </a:extLst>
              </a:tr>
              <a:tr h="280503">
                <a:tc>
                  <a:txBody>
                    <a:bodyPr/>
                    <a:lstStyle/>
                    <a:p>
                      <a:pPr marL="85090">
                        <a:lnSpc>
                          <a:spcPct val="100000"/>
                        </a:lnSpc>
                        <a:spcBef>
                          <a:spcPts val="190"/>
                        </a:spcBef>
                      </a:pPr>
                      <a:r>
                        <a:rPr sz="1400" b="1" dirty="0">
                          <a:latin typeface="Calibri"/>
                          <a:cs typeface="Calibri"/>
                        </a:rPr>
                        <a:t>Anason</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090">
                        <a:lnSpc>
                          <a:spcPct val="100000"/>
                        </a:lnSpc>
                        <a:spcBef>
                          <a:spcPts val="190"/>
                        </a:spcBef>
                      </a:pPr>
                      <a:r>
                        <a:rPr sz="1400" b="1" spc="-10" dirty="0">
                          <a:latin typeface="Calibri"/>
                          <a:cs typeface="Calibri"/>
                        </a:rPr>
                        <a:t>Çörekotu</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0"/>
                        </a:spcBef>
                      </a:pPr>
                      <a:r>
                        <a:rPr sz="1400" b="1" spc="-10" dirty="0">
                          <a:latin typeface="Calibri"/>
                          <a:cs typeface="Calibri"/>
                        </a:rPr>
                        <a:t>Ekinezya</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0"/>
                        </a:spcBef>
                      </a:pPr>
                      <a:r>
                        <a:rPr sz="1400" b="1" dirty="0">
                          <a:latin typeface="Calibri"/>
                          <a:cs typeface="Calibri"/>
                        </a:rPr>
                        <a:t>Haşhaş</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0"/>
                        </a:spcBef>
                      </a:pPr>
                      <a:r>
                        <a:rPr sz="1400" b="1" spc="-5" dirty="0">
                          <a:latin typeface="Calibri"/>
                          <a:cs typeface="Calibri"/>
                        </a:rPr>
                        <a:t>Kırmızı</a:t>
                      </a:r>
                      <a:r>
                        <a:rPr sz="1400" b="1" spc="-80" dirty="0">
                          <a:latin typeface="Calibri"/>
                          <a:cs typeface="Calibri"/>
                        </a:rPr>
                        <a:t> </a:t>
                      </a:r>
                      <a:r>
                        <a:rPr sz="1400" b="1" dirty="0">
                          <a:latin typeface="Calibri"/>
                          <a:cs typeface="Calibri"/>
                        </a:rPr>
                        <a:t>biber</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a16="http://schemas.microsoft.com/office/drawing/2014/main" val="10001"/>
                  </a:ext>
                </a:extLst>
              </a:tr>
              <a:tr h="280418">
                <a:tc>
                  <a:txBody>
                    <a:bodyPr/>
                    <a:lstStyle/>
                    <a:p>
                      <a:pPr marL="85090">
                        <a:lnSpc>
                          <a:spcPct val="100000"/>
                        </a:lnSpc>
                        <a:spcBef>
                          <a:spcPts val="195"/>
                        </a:spcBef>
                      </a:pPr>
                      <a:r>
                        <a:rPr sz="1400" b="1" dirty="0">
                          <a:latin typeface="Calibri"/>
                          <a:cs typeface="Calibri"/>
                        </a:rPr>
                        <a:t>Aspir</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090">
                        <a:lnSpc>
                          <a:spcPct val="100000"/>
                        </a:lnSpc>
                        <a:spcBef>
                          <a:spcPts val="195"/>
                        </a:spcBef>
                      </a:pPr>
                      <a:r>
                        <a:rPr sz="1400" b="1" spc="-10" dirty="0">
                          <a:latin typeface="Calibri"/>
                          <a:cs typeface="Calibri"/>
                        </a:rPr>
                        <a:t>Dağçayı</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10" dirty="0">
                          <a:latin typeface="Calibri"/>
                          <a:cs typeface="Calibri"/>
                        </a:rPr>
                        <a:t>Fesleğen</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10" dirty="0">
                          <a:latin typeface="Calibri"/>
                          <a:cs typeface="Calibri"/>
                        </a:rPr>
                        <a:t>Isırgan</a:t>
                      </a:r>
                      <a:r>
                        <a:rPr sz="1400" b="1" spc="-110" dirty="0">
                          <a:latin typeface="Calibri"/>
                          <a:cs typeface="Calibri"/>
                        </a:rPr>
                        <a:t> </a:t>
                      </a:r>
                      <a:r>
                        <a:rPr sz="1400" b="1" dirty="0">
                          <a:latin typeface="Calibri"/>
                          <a:cs typeface="Calibri"/>
                        </a:rPr>
                        <a:t>otu</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10" dirty="0">
                          <a:latin typeface="Calibri"/>
                          <a:cs typeface="Calibri"/>
                        </a:rPr>
                        <a:t>Kimyon</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a16="http://schemas.microsoft.com/office/drawing/2014/main" val="10002"/>
                  </a:ext>
                </a:extLst>
              </a:tr>
              <a:tr h="280503">
                <a:tc>
                  <a:txBody>
                    <a:bodyPr/>
                    <a:lstStyle/>
                    <a:p>
                      <a:pPr marL="85090">
                        <a:lnSpc>
                          <a:spcPct val="100000"/>
                        </a:lnSpc>
                        <a:spcBef>
                          <a:spcPts val="195"/>
                        </a:spcBef>
                      </a:pPr>
                      <a:r>
                        <a:rPr sz="1400" b="1" spc="-5" dirty="0">
                          <a:latin typeface="Calibri"/>
                          <a:cs typeface="Calibri"/>
                        </a:rPr>
                        <a:t>Biberiye</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090">
                        <a:lnSpc>
                          <a:spcPct val="100000"/>
                        </a:lnSpc>
                        <a:spcBef>
                          <a:spcPts val="195"/>
                        </a:spcBef>
                      </a:pPr>
                      <a:r>
                        <a:rPr sz="1400" b="1" spc="-5" dirty="0">
                          <a:latin typeface="Calibri"/>
                          <a:cs typeface="Calibri"/>
                        </a:rPr>
                        <a:t>Dereotu</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dirty="0">
                          <a:latin typeface="Calibri"/>
                          <a:cs typeface="Calibri"/>
                        </a:rPr>
                        <a:t>Gül</a:t>
                      </a:r>
                      <a:r>
                        <a:rPr sz="1400" b="1" spc="-80" dirty="0">
                          <a:latin typeface="Calibri"/>
                          <a:cs typeface="Calibri"/>
                        </a:rPr>
                        <a:t> </a:t>
                      </a:r>
                      <a:r>
                        <a:rPr sz="1400" b="1" spc="-10" dirty="0">
                          <a:latin typeface="Calibri"/>
                          <a:cs typeface="Calibri"/>
                        </a:rPr>
                        <a:t>soğanı</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5" dirty="0">
                          <a:latin typeface="Calibri"/>
                          <a:cs typeface="Calibri"/>
                        </a:rPr>
                        <a:t>Kapari</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dirty="0">
                          <a:latin typeface="Calibri"/>
                          <a:cs typeface="Calibri"/>
                        </a:rPr>
                        <a:t>Kişniş</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a16="http://schemas.microsoft.com/office/drawing/2014/main" val="10003"/>
                  </a:ext>
                </a:extLst>
              </a:tr>
            </a:tbl>
          </a:graphicData>
        </a:graphic>
      </p:graphicFrame>
      <p:sp>
        <p:nvSpPr>
          <p:cNvPr id="9" name="object 6"/>
          <p:cNvSpPr/>
          <p:nvPr/>
        </p:nvSpPr>
        <p:spPr>
          <a:xfrm>
            <a:off x="2329259" y="3699345"/>
            <a:ext cx="1619250" cy="1288256"/>
          </a:xfrm>
          <a:prstGeom prst="rect">
            <a:avLst/>
          </a:prstGeom>
          <a:blipFill>
            <a:blip r:embed="rId4" cstate="print"/>
            <a:stretch>
              <a:fillRect/>
            </a:stretch>
          </a:blipFill>
        </p:spPr>
        <p:txBody>
          <a:bodyPr wrap="square" lIns="0" tIns="0" rIns="0" bIns="0" rtlCol="0"/>
          <a:lstStyle/>
          <a:p>
            <a:pPr eaLnBrk="0" fontAlgn="base" hangingPunct="0">
              <a:spcBef>
                <a:spcPct val="0"/>
              </a:spcBef>
              <a:spcAft>
                <a:spcPct val="0"/>
              </a:spcAft>
            </a:pPr>
            <a:endParaRPr>
              <a:solidFill>
                <a:prstClr val="black"/>
              </a:solidFill>
              <a:latin typeface="Roboto" charset="0"/>
              <a:ea typeface="ＭＳ Ｐゴシック" charset="0"/>
            </a:endParaRPr>
          </a:p>
        </p:txBody>
      </p:sp>
      <p:sp>
        <p:nvSpPr>
          <p:cNvPr id="10" name="object 7"/>
          <p:cNvSpPr/>
          <p:nvPr/>
        </p:nvSpPr>
        <p:spPr>
          <a:xfrm>
            <a:off x="4748148" y="3699345"/>
            <a:ext cx="1699069" cy="1267114"/>
          </a:xfrm>
          <a:prstGeom prst="rect">
            <a:avLst/>
          </a:prstGeom>
          <a:blipFill>
            <a:blip r:embed="rId5" cstate="print"/>
            <a:stretch>
              <a:fillRect/>
            </a:stretch>
          </a:blipFill>
        </p:spPr>
        <p:txBody>
          <a:bodyPr wrap="square" lIns="0" tIns="0" rIns="0" bIns="0" rtlCol="0"/>
          <a:lstStyle/>
          <a:p>
            <a:pPr eaLnBrk="0" fontAlgn="base" hangingPunct="0">
              <a:spcBef>
                <a:spcPct val="0"/>
              </a:spcBef>
              <a:spcAft>
                <a:spcPct val="0"/>
              </a:spcAft>
            </a:pPr>
            <a:endParaRPr>
              <a:solidFill>
                <a:prstClr val="black"/>
              </a:solidFill>
              <a:latin typeface="Roboto" charset="0"/>
              <a:ea typeface="ＭＳ Ｐゴシック" charset="0"/>
            </a:endParaRPr>
          </a:p>
        </p:txBody>
      </p:sp>
      <p:sp>
        <p:nvSpPr>
          <p:cNvPr id="11" name="object 8"/>
          <p:cNvSpPr/>
          <p:nvPr/>
        </p:nvSpPr>
        <p:spPr>
          <a:xfrm>
            <a:off x="7501638" y="3534241"/>
            <a:ext cx="1619250" cy="1277588"/>
          </a:xfrm>
          <a:prstGeom prst="rect">
            <a:avLst/>
          </a:prstGeom>
          <a:blipFill>
            <a:blip r:embed="rId6" cstate="print"/>
            <a:stretch>
              <a:fillRect/>
            </a:stretch>
          </a:blipFill>
        </p:spPr>
        <p:txBody>
          <a:bodyPr wrap="square" lIns="0" tIns="0" rIns="0" bIns="0" rtlCol="0"/>
          <a:lstStyle/>
          <a:p>
            <a:pPr eaLnBrk="0" fontAlgn="base" hangingPunct="0">
              <a:spcBef>
                <a:spcPct val="0"/>
              </a:spcBef>
              <a:spcAft>
                <a:spcPct val="0"/>
              </a:spcAft>
            </a:pPr>
            <a:endParaRPr>
              <a:solidFill>
                <a:prstClr val="black"/>
              </a:solidFill>
              <a:latin typeface="Roboto" charset="0"/>
              <a:ea typeface="ＭＳ Ｐゴシック" charset="0"/>
            </a:endParaRPr>
          </a:p>
        </p:txBody>
      </p:sp>
      <p:sp>
        <p:nvSpPr>
          <p:cNvPr id="12" name="object 11"/>
          <p:cNvSpPr/>
          <p:nvPr/>
        </p:nvSpPr>
        <p:spPr>
          <a:xfrm>
            <a:off x="3690961" y="5190137"/>
            <a:ext cx="4723162" cy="1098995"/>
          </a:xfrm>
          <a:prstGeom prst="rect">
            <a:avLst/>
          </a:prstGeom>
          <a:blipFill>
            <a:blip r:embed="rId7" cstate="print"/>
            <a:stretch>
              <a:fillRect/>
            </a:stretch>
          </a:blipFill>
        </p:spPr>
        <p:txBody>
          <a:bodyPr wrap="square" lIns="0" tIns="0" rIns="0" bIns="0" rtlCol="0"/>
          <a:lstStyle/>
          <a:p>
            <a:pPr eaLnBrk="0" fontAlgn="base" hangingPunct="0">
              <a:spcBef>
                <a:spcPct val="0"/>
              </a:spcBef>
              <a:spcAft>
                <a:spcPct val="0"/>
              </a:spcAft>
            </a:pPr>
            <a:endParaRPr>
              <a:solidFill>
                <a:prstClr val="black"/>
              </a:solidFill>
              <a:latin typeface="Roboto" charset="0"/>
              <a:ea typeface="ＭＳ Ｐゴシック" charset="0"/>
            </a:endParaRPr>
          </a:p>
        </p:txBody>
      </p:sp>
      <p:graphicFrame>
        <p:nvGraphicFramePr>
          <p:cNvPr id="13" name="object 5"/>
          <p:cNvGraphicFramePr>
            <a:graphicFrameLocks noGrp="1"/>
          </p:cNvGraphicFramePr>
          <p:nvPr>
            <p:extLst>
              <p:ext uri="{D42A27DB-BD31-4B8C-83A1-F6EECF244321}">
                <p14:modId xmlns:p14="http://schemas.microsoft.com/office/powerpoint/2010/main" val="2676509652"/>
              </p:ext>
            </p:extLst>
          </p:nvPr>
        </p:nvGraphicFramePr>
        <p:xfrm>
          <a:off x="1219201" y="2297381"/>
          <a:ext cx="7454900" cy="1267110"/>
        </p:xfrm>
        <a:graphic>
          <a:graphicData uri="http://schemas.openxmlformats.org/drawingml/2006/table">
            <a:tbl>
              <a:tblPr firstRow="1" bandRow="1">
                <a:tableStyleId>{2D5ABB26-0587-4C30-8999-92F81FD0307C}</a:tableStyleId>
              </a:tblPr>
              <a:tblGrid>
                <a:gridCol w="1491025">
                  <a:extLst>
                    <a:ext uri="{9D8B030D-6E8A-4147-A177-3AD203B41FA5}">
                      <a16:colId xmlns:a16="http://schemas.microsoft.com/office/drawing/2014/main" val="20000"/>
                    </a:ext>
                  </a:extLst>
                </a:gridCol>
                <a:gridCol w="1490969">
                  <a:extLst>
                    <a:ext uri="{9D8B030D-6E8A-4147-A177-3AD203B41FA5}">
                      <a16:colId xmlns:a16="http://schemas.microsoft.com/office/drawing/2014/main" val="20001"/>
                    </a:ext>
                  </a:extLst>
                </a:gridCol>
                <a:gridCol w="1490857">
                  <a:extLst>
                    <a:ext uri="{9D8B030D-6E8A-4147-A177-3AD203B41FA5}">
                      <a16:colId xmlns:a16="http://schemas.microsoft.com/office/drawing/2014/main" val="20002"/>
                    </a:ext>
                  </a:extLst>
                </a:gridCol>
                <a:gridCol w="1491081">
                  <a:extLst>
                    <a:ext uri="{9D8B030D-6E8A-4147-A177-3AD203B41FA5}">
                      <a16:colId xmlns:a16="http://schemas.microsoft.com/office/drawing/2014/main" val="20003"/>
                    </a:ext>
                  </a:extLst>
                </a:gridCol>
                <a:gridCol w="1490968">
                  <a:extLst>
                    <a:ext uri="{9D8B030D-6E8A-4147-A177-3AD203B41FA5}">
                      <a16:colId xmlns:a16="http://schemas.microsoft.com/office/drawing/2014/main" val="20004"/>
                    </a:ext>
                  </a:extLst>
                </a:gridCol>
              </a:tblGrid>
              <a:tr h="316730">
                <a:tc>
                  <a:txBody>
                    <a:bodyPr/>
                    <a:lstStyle/>
                    <a:p>
                      <a:pPr marL="85090">
                        <a:lnSpc>
                          <a:spcPct val="100000"/>
                        </a:lnSpc>
                        <a:spcBef>
                          <a:spcPts val="195"/>
                        </a:spcBef>
                      </a:pPr>
                      <a:r>
                        <a:rPr sz="1400" b="1" spc="-5" dirty="0">
                          <a:latin typeface="Calibri"/>
                          <a:cs typeface="Calibri"/>
                        </a:rPr>
                        <a:t>Kuşburnu</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090">
                        <a:lnSpc>
                          <a:spcPct val="100000"/>
                        </a:lnSpc>
                        <a:spcBef>
                          <a:spcPts val="195"/>
                        </a:spcBef>
                      </a:pPr>
                      <a:r>
                        <a:rPr sz="1400" b="1" spc="-10" dirty="0">
                          <a:latin typeface="Calibri"/>
                          <a:cs typeface="Calibri"/>
                        </a:rPr>
                        <a:t>Meyan</a:t>
                      </a:r>
                      <a:r>
                        <a:rPr sz="1400" b="1" spc="-95" dirty="0">
                          <a:latin typeface="Calibri"/>
                          <a:cs typeface="Calibri"/>
                        </a:rPr>
                        <a:t> </a:t>
                      </a:r>
                      <a:r>
                        <a:rPr sz="1400" b="1" spc="-15" dirty="0">
                          <a:latin typeface="Calibri"/>
                          <a:cs typeface="Calibri"/>
                        </a:rPr>
                        <a:t>kökü</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15" dirty="0">
                          <a:latin typeface="Calibri"/>
                          <a:cs typeface="Calibri"/>
                        </a:rPr>
                        <a:t>Safran</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5" dirty="0">
                          <a:latin typeface="Calibri"/>
                          <a:cs typeface="Calibri"/>
                        </a:rPr>
                        <a:t>Şerbetçi</a:t>
                      </a:r>
                      <a:r>
                        <a:rPr sz="1400" b="1" spc="-90" dirty="0">
                          <a:latin typeface="Calibri"/>
                          <a:cs typeface="Calibri"/>
                        </a:rPr>
                        <a:t> </a:t>
                      </a:r>
                      <a:r>
                        <a:rPr sz="1400" b="1" dirty="0">
                          <a:latin typeface="Calibri"/>
                          <a:cs typeface="Calibri"/>
                        </a:rPr>
                        <a:t>otu</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40" dirty="0">
                          <a:latin typeface="Calibri"/>
                          <a:cs typeface="Calibri"/>
                        </a:rPr>
                        <a:t>Yağ</a:t>
                      </a:r>
                      <a:r>
                        <a:rPr sz="1400" b="1" spc="-100" dirty="0">
                          <a:latin typeface="Calibri"/>
                          <a:cs typeface="Calibri"/>
                        </a:rPr>
                        <a:t> </a:t>
                      </a:r>
                      <a:r>
                        <a:rPr sz="1400" b="1" dirty="0">
                          <a:latin typeface="Calibri"/>
                          <a:cs typeface="Calibri"/>
                        </a:rPr>
                        <a:t>gülü</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a16="http://schemas.microsoft.com/office/drawing/2014/main" val="10000"/>
                  </a:ext>
                </a:extLst>
              </a:tr>
              <a:tr h="316825">
                <a:tc>
                  <a:txBody>
                    <a:bodyPr/>
                    <a:lstStyle/>
                    <a:p>
                      <a:pPr marL="85090">
                        <a:lnSpc>
                          <a:spcPct val="100000"/>
                        </a:lnSpc>
                        <a:spcBef>
                          <a:spcPts val="190"/>
                        </a:spcBef>
                      </a:pPr>
                      <a:r>
                        <a:rPr sz="1400" b="1" spc="-15" dirty="0">
                          <a:latin typeface="Calibri"/>
                          <a:cs typeface="Calibri"/>
                        </a:rPr>
                        <a:t>Lavanta</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090">
                        <a:lnSpc>
                          <a:spcPct val="100000"/>
                        </a:lnSpc>
                        <a:spcBef>
                          <a:spcPts val="190"/>
                        </a:spcBef>
                      </a:pPr>
                      <a:r>
                        <a:rPr sz="1400" b="1" dirty="0">
                          <a:latin typeface="Calibri"/>
                          <a:cs typeface="Calibri"/>
                        </a:rPr>
                        <a:t>Nane</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0"/>
                        </a:spcBef>
                      </a:pPr>
                      <a:r>
                        <a:rPr sz="1400" b="1" dirty="0">
                          <a:latin typeface="Calibri"/>
                          <a:cs typeface="Calibri"/>
                        </a:rPr>
                        <a:t>Salep</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0"/>
                        </a:spcBef>
                      </a:pPr>
                      <a:r>
                        <a:rPr sz="1400" b="1" spc="-10" dirty="0">
                          <a:latin typeface="Calibri"/>
                          <a:cs typeface="Calibri"/>
                        </a:rPr>
                        <a:t>Zencefil</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0"/>
                        </a:spcBef>
                      </a:pPr>
                      <a:r>
                        <a:rPr sz="1400" b="1" dirty="0">
                          <a:latin typeface="Calibri"/>
                          <a:cs typeface="Calibri"/>
                        </a:rPr>
                        <a:t>Hünnap</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a16="http://schemas.microsoft.com/office/drawing/2014/main" val="10001"/>
                  </a:ext>
                </a:extLst>
              </a:tr>
              <a:tr h="316730">
                <a:tc>
                  <a:txBody>
                    <a:bodyPr/>
                    <a:lstStyle/>
                    <a:p>
                      <a:pPr marL="85090">
                        <a:lnSpc>
                          <a:spcPct val="100000"/>
                        </a:lnSpc>
                        <a:spcBef>
                          <a:spcPts val="195"/>
                        </a:spcBef>
                      </a:pPr>
                      <a:r>
                        <a:rPr sz="1400" b="1" spc="-15" dirty="0">
                          <a:latin typeface="Calibri"/>
                          <a:cs typeface="Calibri"/>
                        </a:rPr>
                        <a:t>Maydanoz</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090">
                        <a:lnSpc>
                          <a:spcPct val="100000"/>
                        </a:lnSpc>
                        <a:spcBef>
                          <a:spcPts val="195"/>
                        </a:spcBef>
                      </a:pPr>
                      <a:r>
                        <a:rPr sz="1400" b="1" spc="-5" dirty="0">
                          <a:latin typeface="Calibri"/>
                          <a:cs typeface="Calibri"/>
                        </a:rPr>
                        <a:t>Öksürük</a:t>
                      </a:r>
                      <a:r>
                        <a:rPr sz="1400" b="1" spc="-100" dirty="0">
                          <a:latin typeface="Calibri"/>
                          <a:cs typeface="Calibri"/>
                        </a:rPr>
                        <a:t> </a:t>
                      </a:r>
                      <a:r>
                        <a:rPr sz="1400" b="1" dirty="0">
                          <a:latin typeface="Calibri"/>
                          <a:cs typeface="Calibri"/>
                        </a:rPr>
                        <a:t>otu</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dirty="0">
                          <a:latin typeface="Calibri"/>
                          <a:cs typeface="Calibri"/>
                        </a:rPr>
                        <a:t>Sarımsak</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10" dirty="0">
                          <a:latin typeface="Calibri"/>
                          <a:cs typeface="Calibri"/>
                        </a:rPr>
                        <a:t>Zerdeçal</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5" dirty="0">
                          <a:latin typeface="Calibri"/>
                          <a:cs typeface="Calibri"/>
                        </a:rPr>
                        <a:t>Defne</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a16="http://schemas.microsoft.com/office/drawing/2014/main" val="10002"/>
                  </a:ext>
                </a:extLst>
              </a:tr>
              <a:tr h="316825">
                <a:tc>
                  <a:txBody>
                    <a:bodyPr/>
                    <a:lstStyle/>
                    <a:p>
                      <a:pPr marL="85090">
                        <a:lnSpc>
                          <a:spcPct val="100000"/>
                        </a:lnSpc>
                        <a:spcBef>
                          <a:spcPts val="210"/>
                        </a:spcBef>
                      </a:pPr>
                      <a:r>
                        <a:rPr sz="1300" b="1" spc="-10" dirty="0">
                          <a:latin typeface="Calibri"/>
                          <a:cs typeface="Calibri"/>
                        </a:rPr>
                        <a:t>Mayıs</a:t>
                      </a:r>
                      <a:r>
                        <a:rPr sz="1300" b="1" spc="-85" dirty="0">
                          <a:latin typeface="Calibri"/>
                          <a:cs typeface="Calibri"/>
                        </a:rPr>
                        <a:t> </a:t>
                      </a:r>
                      <a:r>
                        <a:rPr sz="1300" b="1" spc="-5" dirty="0">
                          <a:latin typeface="Calibri"/>
                          <a:cs typeface="Calibri"/>
                        </a:rPr>
                        <a:t>papatyası</a:t>
                      </a:r>
                      <a:endParaRPr sz="13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090">
                        <a:lnSpc>
                          <a:spcPct val="100000"/>
                        </a:lnSpc>
                        <a:spcBef>
                          <a:spcPts val="195"/>
                        </a:spcBef>
                      </a:pPr>
                      <a:r>
                        <a:rPr sz="1400" b="1" spc="-15" dirty="0">
                          <a:latin typeface="Calibri"/>
                          <a:cs typeface="Calibri"/>
                        </a:rPr>
                        <a:t>Rezene</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dirty="0">
                          <a:latin typeface="Calibri"/>
                          <a:cs typeface="Calibri"/>
                        </a:rPr>
                        <a:t>Sumak</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spc="-5" dirty="0">
                          <a:latin typeface="Calibri"/>
                          <a:cs typeface="Calibri"/>
                        </a:rPr>
                        <a:t>Hardal</a:t>
                      </a:r>
                      <a:endParaRPr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tc>
                  <a:txBody>
                    <a:bodyPr/>
                    <a:lstStyle/>
                    <a:p>
                      <a:pPr marL="85725">
                        <a:lnSpc>
                          <a:spcPct val="100000"/>
                        </a:lnSpc>
                        <a:spcBef>
                          <a:spcPts val="195"/>
                        </a:spcBef>
                      </a:pPr>
                      <a:r>
                        <a:rPr sz="1400" b="1" dirty="0">
                          <a:latin typeface="Calibri"/>
                          <a:cs typeface="Calibri"/>
                        </a:rPr>
                        <a:t>Ihlamur</a:t>
                      </a:r>
                      <a:endParaRPr sz="14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AF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15961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1161978" y="76200"/>
            <a:ext cx="10585522" cy="461665"/>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24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Arıcılık ve Arı Ürünlerinin Üretilmesi, İşlenmesi ve Paketlenmesi</a:t>
            </a:r>
            <a:endParaRPr lang="tr-TR" sz="24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graphicFrame>
        <p:nvGraphicFramePr>
          <p:cNvPr id="5" name="Diyagram 4"/>
          <p:cNvGraphicFramePr/>
          <p:nvPr>
            <p:extLst>
              <p:ext uri="{D42A27DB-BD31-4B8C-83A1-F6EECF244321}">
                <p14:modId xmlns:p14="http://schemas.microsoft.com/office/powerpoint/2010/main" val="3482431300"/>
              </p:ext>
            </p:extLst>
          </p:nvPr>
        </p:nvGraphicFramePr>
        <p:xfrm>
          <a:off x="2071024" y="1643201"/>
          <a:ext cx="8766232" cy="364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etin kutusu 5"/>
          <p:cNvSpPr txBox="1"/>
          <p:nvPr/>
        </p:nvSpPr>
        <p:spPr>
          <a:xfrm rot="19741835">
            <a:off x="1003939" y="2596929"/>
            <a:ext cx="2311282" cy="1384995"/>
          </a:xfrm>
          <a:prstGeom prst="rect">
            <a:avLst/>
          </a:prstGeom>
          <a:noFill/>
        </p:spPr>
        <p:txBody>
          <a:bodyPr wrap="square" rtlCol="0">
            <a:spAutoFit/>
          </a:bodyPr>
          <a:lstStyle/>
          <a:p>
            <a:r>
              <a:rPr lang="tr-TR" dirty="0" smtClean="0">
                <a:latin typeface="Century Gothic" panose="020B0502020202020204" pitchFamily="34" charset="0"/>
              </a:rPr>
              <a:t>Kovan sayısı</a:t>
            </a:r>
          </a:p>
          <a:p>
            <a:r>
              <a:rPr lang="tr-TR" sz="2400" b="1" dirty="0" smtClean="0">
                <a:solidFill>
                  <a:srgbClr val="FEA022"/>
                </a:solidFill>
                <a:effectLst>
                  <a:outerShdw blurRad="38100" dist="38100" dir="2700000" algn="tl">
                    <a:srgbClr val="000000">
                      <a:alpha val="43137"/>
                    </a:srgbClr>
                  </a:outerShdw>
                </a:effectLst>
                <a:latin typeface="Century Gothic" panose="020B0502020202020204" pitchFamily="34" charset="0"/>
              </a:rPr>
              <a:t>En az 30</a:t>
            </a:r>
            <a:r>
              <a:rPr lang="tr-TR" sz="2400" b="1" dirty="0" smtClean="0">
                <a:effectLst>
                  <a:outerShdw blurRad="38100" dist="38100" dir="2700000" algn="tl">
                    <a:srgbClr val="000000">
                      <a:alpha val="43137"/>
                    </a:srgbClr>
                  </a:outerShdw>
                </a:effectLst>
                <a:latin typeface="Century Gothic" panose="020B0502020202020204" pitchFamily="34" charset="0"/>
              </a:rPr>
              <a:t>, </a:t>
            </a:r>
          </a:p>
          <a:p>
            <a:r>
              <a:rPr lang="tr-TR" sz="2400" b="1" dirty="0" smtClean="0">
                <a:solidFill>
                  <a:srgbClr val="FEA022"/>
                </a:solidFill>
                <a:effectLst>
                  <a:outerShdw blurRad="38100" dist="38100" dir="2700000" algn="tl">
                    <a:srgbClr val="000000">
                      <a:alpha val="43137"/>
                    </a:srgbClr>
                  </a:outerShdw>
                </a:effectLst>
                <a:latin typeface="Century Gothic" panose="020B0502020202020204" pitchFamily="34" charset="0"/>
              </a:rPr>
              <a:t>en fazla 500 </a:t>
            </a:r>
            <a:r>
              <a:rPr lang="tr-TR" dirty="0" smtClean="0">
                <a:latin typeface="Century Gothic" panose="020B0502020202020204" pitchFamily="34" charset="0"/>
              </a:rPr>
              <a:t>kovan ile sınırlı</a:t>
            </a:r>
            <a:endParaRPr lang="tr-TR" dirty="0">
              <a:latin typeface="Century Gothic" panose="020B0502020202020204" pitchFamily="34" charset="0"/>
            </a:endParaRPr>
          </a:p>
        </p:txBody>
      </p:sp>
    </p:spTree>
    <p:extLst>
      <p:ext uri="{BB962C8B-B14F-4D97-AF65-F5344CB8AC3E}">
        <p14:creationId xmlns:p14="http://schemas.microsoft.com/office/powerpoint/2010/main" val="1000514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1138887" y="49015"/>
            <a:ext cx="9941979" cy="523220"/>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2800" b="1"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Zanaatkarlık ve Katma Değerli Ürünler</a:t>
            </a:r>
            <a:endParaRPr lang="tr-TR" sz="28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graphicFrame>
        <p:nvGraphicFramePr>
          <p:cNvPr id="5" name="Diyagram 4"/>
          <p:cNvGraphicFramePr/>
          <p:nvPr>
            <p:extLst>
              <p:ext uri="{D42A27DB-BD31-4B8C-83A1-F6EECF244321}">
                <p14:modId xmlns:p14="http://schemas.microsoft.com/office/powerpoint/2010/main" val="3737044618"/>
              </p:ext>
            </p:extLst>
          </p:nvPr>
        </p:nvGraphicFramePr>
        <p:xfrm>
          <a:off x="89306" y="1000601"/>
          <a:ext cx="8084589" cy="3536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yagram 5"/>
          <p:cNvGraphicFramePr/>
          <p:nvPr>
            <p:extLst>
              <p:ext uri="{D42A27DB-BD31-4B8C-83A1-F6EECF244321}">
                <p14:modId xmlns:p14="http://schemas.microsoft.com/office/powerpoint/2010/main" val="4094666406"/>
              </p:ext>
            </p:extLst>
          </p:nvPr>
        </p:nvGraphicFramePr>
        <p:xfrm>
          <a:off x="-874683" y="4106391"/>
          <a:ext cx="8926256" cy="28292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Metin kutusu 6"/>
          <p:cNvSpPr txBox="1"/>
          <p:nvPr/>
        </p:nvSpPr>
        <p:spPr>
          <a:xfrm rot="19876627">
            <a:off x="7802332" y="1555983"/>
            <a:ext cx="3853405" cy="923330"/>
          </a:xfrm>
          <a:prstGeom prst="rect">
            <a:avLst/>
          </a:prstGeom>
          <a:noFill/>
        </p:spPr>
        <p:txBody>
          <a:bodyPr wrap="square" rtlCol="0">
            <a:spAutoFit/>
          </a:bodyPr>
          <a:lstStyle/>
          <a:p>
            <a:r>
              <a:rPr lang="tr-TR" sz="3600" b="1" dirty="0" smtClean="0">
                <a:solidFill>
                  <a:srgbClr val="4E7DD4"/>
                </a:solidFill>
                <a:effectLst>
                  <a:outerShdw blurRad="38100" dist="38100" dir="2700000" algn="tl">
                    <a:srgbClr val="000000">
                      <a:alpha val="43137"/>
                    </a:srgbClr>
                  </a:outerShdw>
                </a:effectLst>
              </a:rPr>
              <a:t>!</a:t>
            </a:r>
            <a:r>
              <a:rPr lang="tr-TR" dirty="0" smtClean="0"/>
              <a:t> Yalnızca </a:t>
            </a:r>
            <a:r>
              <a:rPr lang="tr-TR" sz="2400" b="1" dirty="0" smtClean="0">
                <a:solidFill>
                  <a:srgbClr val="76BB48"/>
                </a:solidFill>
                <a:effectLst>
                  <a:outerShdw blurRad="38100" dist="38100" dir="2700000" algn="tl">
                    <a:srgbClr val="000000">
                      <a:alpha val="43137"/>
                    </a:srgbClr>
                  </a:outerShdw>
                </a:effectLst>
              </a:rPr>
              <a:t>mikro işletmeler</a:t>
            </a:r>
            <a:r>
              <a:rPr lang="tr-TR" sz="2400" dirty="0" smtClean="0"/>
              <a:t> </a:t>
            </a:r>
            <a:r>
              <a:rPr lang="tr-TR" dirty="0" smtClean="0"/>
              <a:t>destek kapsamındadır.</a:t>
            </a:r>
            <a:endParaRPr lang="tr-TR" dirty="0"/>
          </a:p>
        </p:txBody>
      </p:sp>
      <p:grpSp>
        <p:nvGrpSpPr>
          <p:cNvPr id="11" name="Grup 10"/>
          <p:cNvGrpSpPr/>
          <p:nvPr/>
        </p:nvGrpSpPr>
        <p:grpSpPr>
          <a:xfrm>
            <a:off x="7357242" y="3879545"/>
            <a:ext cx="4666592" cy="2553379"/>
            <a:chOff x="1524000" y="915190"/>
            <a:chExt cx="6096000" cy="3058092"/>
          </a:xfrm>
        </p:grpSpPr>
        <p:sp>
          <p:nvSpPr>
            <p:cNvPr id="12" name="Serbest Form 11"/>
            <p:cNvSpPr/>
            <p:nvPr/>
          </p:nvSpPr>
          <p:spPr>
            <a:xfrm>
              <a:off x="1524000" y="1390499"/>
              <a:ext cx="6096000" cy="2582783"/>
            </a:xfrm>
            <a:custGeom>
              <a:avLst/>
              <a:gdLst>
                <a:gd name="connsiteX0" fmla="*/ 0 w 6096000"/>
                <a:gd name="connsiteY0" fmla="*/ 0 h 2356200"/>
                <a:gd name="connsiteX1" fmla="*/ 6096000 w 6096000"/>
                <a:gd name="connsiteY1" fmla="*/ 0 h 2356200"/>
                <a:gd name="connsiteX2" fmla="*/ 6096000 w 6096000"/>
                <a:gd name="connsiteY2" fmla="*/ 2356200 h 2356200"/>
                <a:gd name="connsiteX3" fmla="*/ 0 w 6096000"/>
                <a:gd name="connsiteY3" fmla="*/ 2356200 h 2356200"/>
                <a:gd name="connsiteX4" fmla="*/ 0 w 6096000"/>
                <a:gd name="connsiteY4" fmla="*/ 0 h 235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2356200">
                  <a:moveTo>
                    <a:pt x="0" y="0"/>
                  </a:moveTo>
                  <a:lnTo>
                    <a:pt x="6096000" y="0"/>
                  </a:lnTo>
                  <a:lnTo>
                    <a:pt x="6096000" y="2356200"/>
                  </a:lnTo>
                  <a:lnTo>
                    <a:pt x="0" y="23562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117" tIns="916432" rIns="473117" bIns="99568" numCol="1" spcCol="1270" anchor="t" anchorCtr="0">
              <a:noAutofit/>
            </a:bodyPr>
            <a:lstStyle/>
            <a:p>
              <a:pPr marL="114300" lvl="1" indent="-114300" algn="just" defTabSz="622300">
                <a:lnSpc>
                  <a:spcPct val="90000"/>
                </a:lnSpc>
                <a:spcBef>
                  <a:spcPct val="0"/>
                </a:spcBef>
                <a:spcAft>
                  <a:spcPct val="15000"/>
                </a:spcAft>
                <a:buChar char="••"/>
              </a:pPr>
              <a:r>
                <a:rPr lang="tr-TR" sz="1400" b="1" u="sng" dirty="0" smtClean="0"/>
                <a:t>Küçük </a:t>
              </a:r>
              <a:r>
                <a:rPr lang="tr-TR" sz="1400" b="1" u="sng" dirty="0"/>
                <a:t>İşletme</a:t>
              </a:r>
              <a:r>
                <a:rPr lang="tr-TR" sz="1400" dirty="0"/>
                <a:t>; </a:t>
              </a:r>
              <a:r>
                <a:rPr lang="tr-TR" sz="1400" kern="1200" dirty="0" smtClean="0"/>
                <a:t>50 kişiden daha az çalışana sahip ve 25 milyon TL’den daha az yıllık ciroya sahip işletmeler</a:t>
              </a:r>
              <a:endParaRPr lang="tr-TR" sz="1400" kern="1200" dirty="0"/>
            </a:p>
            <a:p>
              <a:pPr marL="114300" lvl="1" indent="-114300" algn="just" defTabSz="622300">
                <a:lnSpc>
                  <a:spcPct val="90000"/>
                </a:lnSpc>
                <a:spcBef>
                  <a:spcPct val="0"/>
                </a:spcBef>
                <a:spcAft>
                  <a:spcPct val="15000"/>
                </a:spcAft>
                <a:buChar char="••"/>
              </a:pPr>
              <a:r>
                <a:rPr lang="tr-TR" sz="1400" b="1" u="sng" kern="1200" dirty="0" smtClean="0"/>
                <a:t>Mikro İşletme</a:t>
              </a:r>
              <a:r>
                <a:rPr lang="tr-TR" sz="1400" kern="1200" dirty="0" smtClean="0"/>
                <a:t>; 10 kişiden daha az çalışana sahip ve </a:t>
              </a:r>
              <a:r>
                <a:rPr lang="tr-TR" sz="1400" dirty="0" smtClean="0"/>
                <a:t>3 </a:t>
              </a:r>
              <a:r>
                <a:rPr lang="tr-TR" sz="1400" kern="1200" dirty="0" smtClean="0"/>
                <a:t>milyon TL’den daha az yıllık ciroya sahip işletmeler</a:t>
              </a:r>
              <a:endParaRPr lang="tr-TR" sz="1400" kern="1200" dirty="0"/>
            </a:p>
          </p:txBody>
        </p:sp>
        <p:sp>
          <p:nvSpPr>
            <p:cNvPr id="13" name="Serbest Form 12"/>
            <p:cNvSpPr/>
            <p:nvPr/>
          </p:nvSpPr>
          <p:spPr>
            <a:xfrm>
              <a:off x="2315705" y="915190"/>
              <a:ext cx="4045029" cy="826530"/>
            </a:xfrm>
            <a:custGeom>
              <a:avLst/>
              <a:gdLst>
                <a:gd name="connsiteX0" fmla="*/ 0 w 4876812"/>
                <a:gd name="connsiteY0" fmla="*/ 216484 h 1298880"/>
                <a:gd name="connsiteX1" fmla="*/ 216484 w 4876812"/>
                <a:gd name="connsiteY1" fmla="*/ 0 h 1298880"/>
                <a:gd name="connsiteX2" fmla="*/ 4660328 w 4876812"/>
                <a:gd name="connsiteY2" fmla="*/ 0 h 1298880"/>
                <a:gd name="connsiteX3" fmla="*/ 4876812 w 4876812"/>
                <a:gd name="connsiteY3" fmla="*/ 216484 h 1298880"/>
                <a:gd name="connsiteX4" fmla="*/ 4876812 w 4876812"/>
                <a:gd name="connsiteY4" fmla="*/ 1082396 h 1298880"/>
                <a:gd name="connsiteX5" fmla="*/ 4660328 w 4876812"/>
                <a:gd name="connsiteY5" fmla="*/ 1298880 h 1298880"/>
                <a:gd name="connsiteX6" fmla="*/ 216484 w 4876812"/>
                <a:gd name="connsiteY6" fmla="*/ 1298880 h 1298880"/>
                <a:gd name="connsiteX7" fmla="*/ 0 w 4876812"/>
                <a:gd name="connsiteY7" fmla="*/ 1082396 h 1298880"/>
                <a:gd name="connsiteX8" fmla="*/ 0 w 4876812"/>
                <a:gd name="connsiteY8" fmla="*/ 216484 h 129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12" h="1298880">
                  <a:moveTo>
                    <a:pt x="0" y="216484"/>
                  </a:moveTo>
                  <a:cubicBezTo>
                    <a:pt x="0" y="96923"/>
                    <a:pt x="96923" y="0"/>
                    <a:pt x="216484" y="0"/>
                  </a:cubicBezTo>
                  <a:lnTo>
                    <a:pt x="4660328" y="0"/>
                  </a:lnTo>
                  <a:cubicBezTo>
                    <a:pt x="4779889" y="0"/>
                    <a:pt x="4876812" y="96923"/>
                    <a:pt x="4876812" y="216484"/>
                  </a:cubicBezTo>
                  <a:lnTo>
                    <a:pt x="4876812" y="1082396"/>
                  </a:lnTo>
                  <a:cubicBezTo>
                    <a:pt x="4876812" y="1201957"/>
                    <a:pt x="4779889" y="1298880"/>
                    <a:pt x="4660328" y="1298880"/>
                  </a:cubicBezTo>
                  <a:lnTo>
                    <a:pt x="216484" y="1298880"/>
                  </a:lnTo>
                  <a:cubicBezTo>
                    <a:pt x="96923" y="1298880"/>
                    <a:pt x="0" y="1201957"/>
                    <a:pt x="0" y="1082396"/>
                  </a:cubicBezTo>
                  <a:lnTo>
                    <a:pt x="0" y="2164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696" tIns="63406" rIns="224696" bIns="63406" numCol="1" spcCol="1270" anchor="ctr" anchorCtr="0">
              <a:noAutofit/>
            </a:bodyPr>
            <a:lstStyle/>
            <a:p>
              <a:pPr lvl="0" algn="l" defTabSz="711200">
                <a:lnSpc>
                  <a:spcPct val="90000"/>
                </a:lnSpc>
                <a:spcBef>
                  <a:spcPct val="0"/>
                </a:spcBef>
                <a:spcAft>
                  <a:spcPct val="35000"/>
                </a:spcAft>
              </a:pPr>
              <a:r>
                <a:rPr lang="tr-TR" sz="1600" b="1" kern="1200" dirty="0" smtClean="0"/>
                <a:t>MİKRO / KÜÇÜK ÖLÇEKLİ İŞLETME</a:t>
              </a:r>
            </a:p>
          </p:txBody>
        </p:sp>
      </p:grpSp>
    </p:spTree>
    <p:extLst>
      <p:ext uri="{BB962C8B-B14F-4D97-AF65-F5344CB8AC3E}">
        <p14:creationId xmlns:p14="http://schemas.microsoft.com/office/powerpoint/2010/main" val="10180307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1138887" y="49015"/>
            <a:ext cx="9941979" cy="523220"/>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2800" b="1"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Zanaatkarlık ve Katma Değerli Ürünler</a:t>
            </a:r>
            <a:endParaRPr lang="tr-TR" sz="28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graphicFrame>
        <p:nvGraphicFramePr>
          <p:cNvPr id="5" name="Diyagram 4"/>
          <p:cNvGraphicFramePr/>
          <p:nvPr>
            <p:extLst>
              <p:ext uri="{D42A27DB-BD31-4B8C-83A1-F6EECF244321}">
                <p14:modId xmlns:p14="http://schemas.microsoft.com/office/powerpoint/2010/main" val="2538586264"/>
              </p:ext>
            </p:extLst>
          </p:nvPr>
        </p:nvGraphicFramePr>
        <p:xfrm>
          <a:off x="-490455" y="858090"/>
          <a:ext cx="6853155" cy="262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etin kutusu 6"/>
          <p:cNvSpPr txBox="1"/>
          <p:nvPr/>
        </p:nvSpPr>
        <p:spPr>
          <a:xfrm rot="20065915">
            <a:off x="450583" y="3904314"/>
            <a:ext cx="2511368" cy="1200329"/>
          </a:xfrm>
          <a:prstGeom prst="rect">
            <a:avLst/>
          </a:prstGeom>
          <a:noFill/>
        </p:spPr>
        <p:txBody>
          <a:bodyPr wrap="square" rtlCol="0">
            <a:spAutoFit/>
          </a:bodyPr>
          <a:lstStyle/>
          <a:p>
            <a:r>
              <a:rPr lang="tr-TR" sz="3600" b="1" dirty="0" smtClean="0">
                <a:solidFill>
                  <a:srgbClr val="4E7DD4"/>
                </a:solidFill>
                <a:effectLst>
                  <a:outerShdw blurRad="38100" dist="38100" dir="2700000" algn="tl">
                    <a:srgbClr val="000000">
                      <a:alpha val="43137"/>
                    </a:srgbClr>
                  </a:outerShdw>
                </a:effectLst>
              </a:rPr>
              <a:t>!</a:t>
            </a:r>
            <a:r>
              <a:rPr lang="tr-TR" dirty="0" smtClean="0"/>
              <a:t> Yalnızca </a:t>
            </a:r>
            <a:r>
              <a:rPr lang="tr-TR" b="1" dirty="0" smtClean="0">
                <a:solidFill>
                  <a:srgbClr val="76BB48"/>
                </a:solidFill>
                <a:effectLst>
                  <a:outerShdw blurRad="38100" dist="38100" dir="2700000" algn="tl">
                    <a:srgbClr val="000000">
                      <a:alpha val="43137"/>
                    </a:srgbClr>
                  </a:outerShdw>
                </a:effectLst>
              </a:rPr>
              <a:t>mikro işletmeler</a:t>
            </a:r>
            <a:r>
              <a:rPr lang="tr-TR" dirty="0" smtClean="0"/>
              <a:t> destek kapsamındadır.</a:t>
            </a:r>
            <a:endParaRPr lang="tr-TR" dirty="0"/>
          </a:p>
        </p:txBody>
      </p:sp>
      <p:sp>
        <p:nvSpPr>
          <p:cNvPr id="8" name="object 5"/>
          <p:cNvSpPr txBox="1"/>
          <p:nvPr/>
        </p:nvSpPr>
        <p:spPr>
          <a:xfrm>
            <a:off x="6815409" y="1261262"/>
            <a:ext cx="4069112" cy="2492990"/>
          </a:xfrm>
          <a:prstGeom prst="rect">
            <a:avLst/>
          </a:prstGeom>
        </p:spPr>
        <p:txBody>
          <a:bodyPr vert="horz" wrap="square" lIns="0" tIns="0" rIns="0" bIns="0" rtlCol="0">
            <a:spAutoFit/>
          </a:bodyPr>
          <a:lstStyle/>
          <a:p>
            <a:pPr marL="9049" marR="3810" indent="1429" algn="ctr">
              <a:lnSpc>
                <a:spcPct val="90000"/>
              </a:lnSpc>
            </a:pPr>
            <a:r>
              <a:rPr sz="2000" b="1" spc="-8" dirty="0" err="1" smtClean="0">
                <a:latin typeface="Calibri"/>
                <a:cs typeface="Calibri"/>
              </a:rPr>
              <a:t>Ağaç</a:t>
            </a:r>
            <a:r>
              <a:rPr sz="2000" b="1" spc="-8" dirty="0" smtClean="0">
                <a:latin typeface="Calibri"/>
                <a:cs typeface="Calibri"/>
              </a:rPr>
              <a:t> </a:t>
            </a:r>
            <a:r>
              <a:rPr sz="2000" b="1" dirty="0">
                <a:latin typeface="Calibri"/>
                <a:cs typeface="Calibri"/>
              </a:rPr>
              <a:t>işleri, Altın </a:t>
            </a:r>
            <a:r>
              <a:rPr sz="2000" b="1" spc="-4" dirty="0">
                <a:latin typeface="Calibri"/>
                <a:cs typeface="Calibri"/>
              </a:rPr>
              <a:t>İşlemeciliği, </a:t>
            </a:r>
            <a:r>
              <a:rPr sz="2000" b="1" dirty="0">
                <a:latin typeface="Calibri"/>
                <a:cs typeface="Calibri"/>
              </a:rPr>
              <a:t>Bakır </a:t>
            </a:r>
            <a:r>
              <a:rPr sz="2000" b="1" spc="-4" dirty="0">
                <a:latin typeface="Calibri"/>
                <a:cs typeface="Calibri"/>
              </a:rPr>
              <a:t>İşlemeciliği, Cam İşlemeciliği, Seramik Üretimi,  Çömlekçilik, Çinicilik, Dokumacılık, Gümüş İşlemeciliği, Hasırcılık, </a:t>
            </a:r>
            <a:r>
              <a:rPr sz="2000" b="1" spc="-11" dirty="0">
                <a:latin typeface="Calibri"/>
                <a:cs typeface="Calibri"/>
              </a:rPr>
              <a:t>Oya </a:t>
            </a:r>
            <a:r>
              <a:rPr sz="2000" b="1" spc="-4" dirty="0">
                <a:latin typeface="Calibri"/>
                <a:cs typeface="Calibri"/>
              </a:rPr>
              <a:t>örücülüğü </a:t>
            </a:r>
            <a:r>
              <a:rPr sz="2000" b="1" dirty="0">
                <a:latin typeface="Calibri"/>
                <a:cs typeface="Calibri"/>
              </a:rPr>
              <a:t>,</a:t>
            </a:r>
            <a:r>
              <a:rPr sz="2000" b="1" spc="-56" dirty="0">
                <a:latin typeface="Calibri"/>
                <a:cs typeface="Calibri"/>
              </a:rPr>
              <a:t> </a:t>
            </a:r>
            <a:r>
              <a:rPr sz="2000" b="1" spc="-4" dirty="0">
                <a:latin typeface="Calibri"/>
                <a:cs typeface="Calibri"/>
              </a:rPr>
              <a:t>Sepet  Örücülüğü, Müzik </a:t>
            </a:r>
            <a:r>
              <a:rPr sz="2000" b="1" dirty="0">
                <a:latin typeface="Calibri"/>
                <a:cs typeface="Calibri"/>
              </a:rPr>
              <a:t>Aleti </a:t>
            </a:r>
            <a:r>
              <a:rPr sz="2000" b="1" spc="-11" dirty="0">
                <a:latin typeface="Calibri"/>
                <a:cs typeface="Calibri"/>
              </a:rPr>
              <a:t>Yapımcılığı, </a:t>
            </a:r>
            <a:r>
              <a:rPr sz="2000" b="1" spc="-8" dirty="0">
                <a:latin typeface="Calibri"/>
                <a:cs typeface="Calibri"/>
              </a:rPr>
              <a:t>Keçecilik, </a:t>
            </a:r>
            <a:r>
              <a:rPr sz="2000" b="1" dirty="0">
                <a:latin typeface="Calibri"/>
                <a:cs typeface="Calibri"/>
              </a:rPr>
              <a:t>Kilimcilik, </a:t>
            </a:r>
            <a:r>
              <a:rPr sz="2000" b="1" spc="-4" dirty="0">
                <a:latin typeface="Calibri"/>
                <a:cs typeface="Calibri"/>
              </a:rPr>
              <a:t>Halıcılık, </a:t>
            </a:r>
            <a:r>
              <a:rPr sz="2000" b="1" dirty="0">
                <a:latin typeface="Calibri"/>
                <a:cs typeface="Calibri"/>
              </a:rPr>
              <a:t>Semer </a:t>
            </a:r>
            <a:r>
              <a:rPr sz="2000" b="1" spc="-11" dirty="0">
                <a:latin typeface="Calibri"/>
                <a:cs typeface="Calibri"/>
              </a:rPr>
              <a:t>Yapımcılığı, </a:t>
            </a:r>
            <a:r>
              <a:rPr sz="2000" b="1" spc="-34" dirty="0">
                <a:latin typeface="Calibri"/>
                <a:cs typeface="Calibri"/>
              </a:rPr>
              <a:t>Taş  </a:t>
            </a:r>
            <a:r>
              <a:rPr sz="2000" b="1" spc="-4" dirty="0">
                <a:latin typeface="Calibri"/>
                <a:cs typeface="Calibri"/>
              </a:rPr>
              <a:t>İşlemeciliği, </a:t>
            </a:r>
            <a:r>
              <a:rPr sz="2000" b="1" dirty="0">
                <a:latin typeface="Calibri"/>
                <a:cs typeface="Calibri"/>
              </a:rPr>
              <a:t>Süs </a:t>
            </a:r>
            <a:r>
              <a:rPr sz="2000" b="1" spc="-15" dirty="0">
                <a:latin typeface="Calibri"/>
                <a:cs typeface="Calibri"/>
              </a:rPr>
              <a:t>Taşları </a:t>
            </a:r>
            <a:r>
              <a:rPr sz="2000" b="1" spc="-4" dirty="0">
                <a:latin typeface="Calibri"/>
                <a:cs typeface="Calibri"/>
              </a:rPr>
              <a:t>İşçiliği </a:t>
            </a:r>
            <a:r>
              <a:rPr sz="2000" b="1" dirty="0">
                <a:latin typeface="Calibri"/>
                <a:cs typeface="Calibri"/>
              </a:rPr>
              <a:t>, </a:t>
            </a:r>
            <a:r>
              <a:rPr sz="2000" b="1" spc="-4" dirty="0">
                <a:latin typeface="Calibri"/>
                <a:cs typeface="Calibri"/>
              </a:rPr>
              <a:t>Sedef</a:t>
            </a:r>
            <a:r>
              <a:rPr sz="2000" b="1" spc="-49" dirty="0">
                <a:latin typeface="Calibri"/>
                <a:cs typeface="Calibri"/>
              </a:rPr>
              <a:t> </a:t>
            </a:r>
            <a:r>
              <a:rPr sz="2000" b="1" spc="-4" dirty="0">
                <a:latin typeface="Calibri"/>
                <a:cs typeface="Calibri"/>
              </a:rPr>
              <a:t>İşlemeciliği.</a:t>
            </a:r>
            <a:endParaRPr sz="2000" dirty="0">
              <a:latin typeface="Calibri"/>
              <a:cs typeface="Calibri"/>
            </a:endParaRPr>
          </a:p>
        </p:txBody>
      </p:sp>
      <p:sp>
        <p:nvSpPr>
          <p:cNvPr id="9" name="object 8"/>
          <p:cNvSpPr/>
          <p:nvPr/>
        </p:nvSpPr>
        <p:spPr>
          <a:xfrm>
            <a:off x="4413841" y="4002555"/>
            <a:ext cx="1440656" cy="1079849"/>
          </a:xfrm>
          <a:prstGeom prst="rect">
            <a:avLst/>
          </a:prstGeom>
          <a:blipFill>
            <a:blip r:embed="rId8" cstate="print"/>
            <a:stretch>
              <a:fillRect/>
            </a:stretch>
          </a:blipFill>
        </p:spPr>
        <p:txBody>
          <a:bodyPr wrap="square" lIns="0" tIns="0" rIns="0" bIns="0" rtlCol="0"/>
          <a:lstStyle/>
          <a:p>
            <a:endParaRPr/>
          </a:p>
        </p:txBody>
      </p:sp>
      <p:sp>
        <p:nvSpPr>
          <p:cNvPr id="10" name="object 9"/>
          <p:cNvSpPr/>
          <p:nvPr/>
        </p:nvSpPr>
        <p:spPr>
          <a:xfrm>
            <a:off x="6153295" y="3982754"/>
            <a:ext cx="1512094" cy="1134618"/>
          </a:xfrm>
          <a:prstGeom prst="rect">
            <a:avLst/>
          </a:prstGeom>
          <a:blipFill>
            <a:blip r:embed="rId9" cstate="print"/>
            <a:stretch>
              <a:fillRect/>
            </a:stretch>
          </a:blipFill>
        </p:spPr>
        <p:txBody>
          <a:bodyPr wrap="square" lIns="0" tIns="0" rIns="0" bIns="0" rtlCol="0"/>
          <a:lstStyle/>
          <a:p>
            <a:endParaRPr/>
          </a:p>
        </p:txBody>
      </p:sp>
      <p:sp>
        <p:nvSpPr>
          <p:cNvPr id="11" name="object 10"/>
          <p:cNvSpPr/>
          <p:nvPr/>
        </p:nvSpPr>
        <p:spPr>
          <a:xfrm>
            <a:off x="7922516" y="4083475"/>
            <a:ext cx="1512094" cy="1134618"/>
          </a:xfrm>
          <a:prstGeom prst="rect">
            <a:avLst/>
          </a:prstGeom>
          <a:blipFill>
            <a:blip r:embed="rId10" cstate="print"/>
            <a:stretch>
              <a:fillRect/>
            </a:stretch>
          </a:blipFill>
        </p:spPr>
        <p:txBody>
          <a:bodyPr wrap="square" lIns="0" tIns="0" rIns="0" bIns="0" rtlCol="0"/>
          <a:lstStyle/>
          <a:p>
            <a:endParaRPr/>
          </a:p>
        </p:txBody>
      </p:sp>
      <p:sp>
        <p:nvSpPr>
          <p:cNvPr id="12" name="object 11"/>
          <p:cNvSpPr/>
          <p:nvPr/>
        </p:nvSpPr>
        <p:spPr>
          <a:xfrm>
            <a:off x="9542909" y="4233725"/>
            <a:ext cx="1727549" cy="1134618"/>
          </a:xfrm>
          <a:prstGeom prst="rect">
            <a:avLst/>
          </a:prstGeom>
          <a:blipFill>
            <a:blip r:embed="rId11" cstate="print"/>
            <a:stretch>
              <a:fillRect/>
            </a:stretch>
          </a:blipFill>
        </p:spPr>
        <p:txBody>
          <a:bodyPr wrap="square" lIns="0" tIns="0" rIns="0" bIns="0" rtlCol="0"/>
          <a:lstStyle/>
          <a:p>
            <a:endParaRPr/>
          </a:p>
        </p:txBody>
      </p:sp>
      <p:sp>
        <p:nvSpPr>
          <p:cNvPr id="13" name="object 12"/>
          <p:cNvSpPr/>
          <p:nvPr/>
        </p:nvSpPr>
        <p:spPr>
          <a:xfrm>
            <a:off x="4300442" y="5368343"/>
            <a:ext cx="1350169" cy="1241774"/>
          </a:xfrm>
          <a:prstGeom prst="rect">
            <a:avLst/>
          </a:prstGeom>
          <a:blipFill>
            <a:blip r:embed="rId12" cstate="print"/>
            <a:stretch>
              <a:fillRect/>
            </a:stretch>
          </a:blipFill>
        </p:spPr>
        <p:txBody>
          <a:bodyPr wrap="square" lIns="0" tIns="0" rIns="0" bIns="0" rtlCol="0"/>
          <a:lstStyle/>
          <a:p>
            <a:endParaRPr/>
          </a:p>
        </p:txBody>
      </p:sp>
      <p:sp>
        <p:nvSpPr>
          <p:cNvPr id="14" name="object 13"/>
          <p:cNvSpPr/>
          <p:nvPr/>
        </p:nvSpPr>
        <p:spPr>
          <a:xfrm>
            <a:off x="6153295" y="5278305"/>
            <a:ext cx="1512094" cy="1244156"/>
          </a:xfrm>
          <a:prstGeom prst="rect">
            <a:avLst/>
          </a:prstGeom>
          <a:blipFill>
            <a:blip r:embed="rId13" cstate="print"/>
            <a:stretch>
              <a:fillRect/>
            </a:stretch>
          </a:blipFill>
        </p:spPr>
        <p:txBody>
          <a:bodyPr wrap="square" lIns="0" tIns="0" rIns="0" bIns="0" rtlCol="0"/>
          <a:lstStyle/>
          <a:p>
            <a:endParaRPr/>
          </a:p>
        </p:txBody>
      </p:sp>
      <p:sp>
        <p:nvSpPr>
          <p:cNvPr id="15" name="object 14"/>
          <p:cNvSpPr/>
          <p:nvPr/>
        </p:nvSpPr>
        <p:spPr>
          <a:xfrm>
            <a:off x="7922516" y="5368343"/>
            <a:ext cx="1512094" cy="1241774"/>
          </a:xfrm>
          <a:prstGeom prst="rect">
            <a:avLst/>
          </a:prstGeom>
          <a:blipFill>
            <a:blip r:embed="rId14" cstate="print"/>
            <a:stretch>
              <a:fillRect/>
            </a:stretch>
          </a:blipFill>
        </p:spPr>
        <p:txBody>
          <a:bodyPr wrap="square" lIns="0" tIns="0" rIns="0" bIns="0" rtlCol="0"/>
          <a:lstStyle/>
          <a:p>
            <a:endParaRPr/>
          </a:p>
        </p:txBody>
      </p:sp>
      <p:sp>
        <p:nvSpPr>
          <p:cNvPr id="16" name="object 15"/>
          <p:cNvSpPr/>
          <p:nvPr/>
        </p:nvSpPr>
        <p:spPr>
          <a:xfrm>
            <a:off x="9650065" y="5368343"/>
            <a:ext cx="1674019" cy="1241774"/>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67185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1138887" y="49015"/>
            <a:ext cx="9941979" cy="523220"/>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2800" b="1"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Zanaatkarlık ve Katma Değerli Ürünler</a:t>
            </a:r>
            <a:endParaRPr lang="tr-TR" sz="28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graphicFrame>
        <p:nvGraphicFramePr>
          <p:cNvPr id="22" name="Tablo 21"/>
          <p:cNvGraphicFramePr>
            <a:graphicFrameLocks noGrp="1"/>
          </p:cNvGraphicFramePr>
          <p:nvPr>
            <p:extLst>
              <p:ext uri="{D42A27DB-BD31-4B8C-83A1-F6EECF244321}">
                <p14:modId xmlns:p14="http://schemas.microsoft.com/office/powerpoint/2010/main" val="1853110"/>
              </p:ext>
            </p:extLst>
          </p:nvPr>
        </p:nvGraphicFramePr>
        <p:xfrm>
          <a:off x="1852874" y="1019232"/>
          <a:ext cx="7896225" cy="3622156"/>
        </p:xfrm>
        <a:graphic>
          <a:graphicData uri="http://schemas.openxmlformats.org/drawingml/2006/table">
            <a:tbl>
              <a:tblPr firstRow="1" bandRow="1">
                <a:tableStyleId>{5C22544A-7EE6-4342-B048-85BDC9FD1C3A}</a:tableStyleId>
              </a:tblPr>
              <a:tblGrid>
                <a:gridCol w="1977645">
                  <a:extLst>
                    <a:ext uri="{9D8B030D-6E8A-4147-A177-3AD203B41FA5}">
                      <a16:colId xmlns:a16="http://schemas.microsoft.com/office/drawing/2014/main" val="4198142012"/>
                    </a:ext>
                  </a:extLst>
                </a:gridCol>
                <a:gridCol w="5918580">
                  <a:extLst>
                    <a:ext uri="{9D8B030D-6E8A-4147-A177-3AD203B41FA5}">
                      <a16:colId xmlns:a16="http://schemas.microsoft.com/office/drawing/2014/main" val="1895521022"/>
                    </a:ext>
                  </a:extLst>
                </a:gridCol>
              </a:tblGrid>
              <a:tr h="452236">
                <a:tc gridSpan="2">
                  <a:txBody>
                    <a:bodyPr/>
                    <a:lstStyle/>
                    <a:p>
                      <a:pPr algn="ctr"/>
                      <a:r>
                        <a:rPr lang="tr-TR" sz="2000" b="1" i="0" u="none" strike="noStrike" kern="1200" baseline="0" dirty="0" smtClean="0">
                          <a:solidFill>
                            <a:srgbClr val="FF0000"/>
                          </a:solidFill>
                          <a:latin typeface="+mn-lt"/>
                          <a:ea typeface="+mn-ea"/>
                          <a:cs typeface="+mn-cs"/>
                        </a:rPr>
                        <a:t>Katma Değerli Ürünler</a:t>
                      </a:r>
                      <a:endParaRPr lang="tr-TR" sz="2000" dirty="0">
                        <a:solidFill>
                          <a:srgbClr val="FF0000"/>
                        </a:solidFill>
                      </a:endParaRPr>
                    </a:p>
                  </a:txBody>
                  <a:tcPr/>
                </a:tc>
                <a:tc hMerge="1">
                  <a:txBody>
                    <a:bodyPr/>
                    <a:lstStyle/>
                    <a:p>
                      <a:endParaRPr lang="tr-TR" dirty="0"/>
                    </a:p>
                  </a:txBody>
                  <a:tcPr/>
                </a:tc>
                <a:extLst>
                  <a:ext uri="{0D108BD9-81ED-4DB2-BD59-A6C34878D82A}">
                    <a16:rowId xmlns:a16="http://schemas.microsoft.com/office/drawing/2014/main" val="125430110"/>
                  </a:ext>
                </a:extLst>
              </a:tr>
              <a:tr h="2013651">
                <a:tc>
                  <a:txBody>
                    <a:bodyPr/>
                    <a:lstStyle/>
                    <a:p>
                      <a:r>
                        <a:rPr lang="tr-TR" sz="1400" b="0" i="0" u="none" strike="noStrike" kern="1200" baseline="0" dirty="0" smtClean="0">
                          <a:solidFill>
                            <a:schemeClr val="dk1"/>
                          </a:solidFill>
                          <a:latin typeface="Calibri" pitchFamily="34" charset="0"/>
                          <a:ea typeface="+mn-ea"/>
                          <a:cs typeface="+mn-cs"/>
                        </a:rPr>
                        <a:t>Gıda Ürünleri</a:t>
                      </a:r>
                      <a:endParaRPr lang="tr-TR" dirty="0">
                        <a:latin typeface="Calibri" pitchFamily="34" charset="0"/>
                      </a:endParaRPr>
                    </a:p>
                  </a:txBody>
                  <a:tcPr/>
                </a:tc>
                <a:tc>
                  <a:txBody>
                    <a:bodyPr/>
                    <a:lstStyle/>
                    <a:p>
                      <a:pPr algn="just"/>
                      <a:r>
                        <a:rPr lang="tr-TR" sz="1400" b="0" i="0" u="none" strike="noStrike" kern="1200" baseline="0" dirty="0" smtClean="0">
                          <a:solidFill>
                            <a:schemeClr val="dk1"/>
                          </a:solidFill>
                          <a:latin typeface="Calibri" pitchFamily="34" charset="0"/>
                          <a:ea typeface="+mn-ea"/>
                          <a:cs typeface="+mn-cs"/>
                        </a:rPr>
                        <a:t>Et işleme (en fazla 0,5 ton/gün işleme kapasitesi) ve süt işleme(en fazla 10 ton/gün işleme kapasitesi) ,</a:t>
                      </a:r>
                    </a:p>
                    <a:p>
                      <a:pPr algn="just"/>
                      <a:r>
                        <a:rPr lang="tr-TR" sz="1400" b="0" i="0" u="none" strike="noStrike" kern="1200" baseline="0" dirty="0" smtClean="0">
                          <a:solidFill>
                            <a:schemeClr val="dk1"/>
                          </a:solidFill>
                          <a:latin typeface="Calibri" pitchFamily="34" charset="0"/>
                          <a:ea typeface="+mn-ea"/>
                          <a:cs typeface="+mn-cs"/>
                        </a:rPr>
                        <a:t>Meyve ve Sebze İşleme (Biber Salçası, Püre, Pekmez, Marmelat, Reçel, Pestil, Turşu, Meyve ve Sebze Suları, Konserve, Sirke, Közleme, Salamura, Ekşiler, Ezme),</a:t>
                      </a:r>
                    </a:p>
                    <a:p>
                      <a:pPr algn="just"/>
                      <a:r>
                        <a:rPr lang="fi-FI" sz="1400" b="0" i="0" u="none" strike="noStrike" kern="1200" baseline="0" dirty="0" smtClean="0">
                          <a:solidFill>
                            <a:schemeClr val="dk1"/>
                          </a:solidFill>
                          <a:latin typeface="Calibri" pitchFamily="34" charset="0"/>
                          <a:ea typeface="+mn-ea"/>
                          <a:cs typeface="+mn-cs"/>
                        </a:rPr>
                        <a:t>Sofralık Zeytin ve Zeytin Mamulleri</a:t>
                      </a:r>
                      <a:r>
                        <a:rPr lang="tr-TR" sz="1400" b="0" i="0" u="none" strike="noStrike" kern="1200" baseline="0" dirty="0" smtClean="0">
                          <a:solidFill>
                            <a:schemeClr val="dk1"/>
                          </a:solidFill>
                          <a:latin typeface="Calibri" pitchFamily="34" charset="0"/>
                          <a:ea typeface="+mn-ea"/>
                          <a:cs typeface="+mn-cs"/>
                        </a:rPr>
                        <a:t> ,Kurutulmuş Meyve ve Sebzelerin İmalatı, Boza, Salep, Bakliyat (İşleme ve Paketleme), Mısır Kurutma ,Yerel Yiyecek (Yemek, Börek, Tatlı, Şekerlemeler, Unlu Mamuller), Baharatlar ,Kaya Tuzu ,Bitki Çayları ve Aromatik Kahveler, Pamuk Yağı, Defne Yağı, Susam Yağı, Soslar, Kemik suyu</a:t>
                      </a:r>
                      <a:endParaRPr lang="tr-TR" dirty="0">
                        <a:latin typeface="Calibri" pitchFamily="34" charset="0"/>
                      </a:endParaRPr>
                    </a:p>
                  </a:txBody>
                  <a:tcPr/>
                </a:tc>
                <a:extLst>
                  <a:ext uri="{0D108BD9-81ED-4DB2-BD59-A6C34878D82A}">
                    <a16:rowId xmlns:a16="http://schemas.microsoft.com/office/drawing/2014/main" val="4061751253"/>
                  </a:ext>
                </a:extLst>
              </a:tr>
              <a:tr h="908858">
                <a:tc>
                  <a:txBody>
                    <a:bodyPr/>
                    <a:lstStyle/>
                    <a:p>
                      <a:r>
                        <a:rPr lang="tr-TR" sz="1400" b="0" i="0" u="none" strike="noStrike" kern="1200" baseline="0" dirty="0" smtClean="0">
                          <a:solidFill>
                            <a:schemeClr val="dk1"/>
                          </a:solidFill>
                          <a:latin typeface="Calibri" pitchFamily="34" charset="0"/>
                          <a:ea typeface="+mn-ea"/>
                          <a:cs typeface="+mn-cs"/>
                        </a:rPr>
                        <a:t>Gıda Olmayan Ürünler</a:t>
                      </a:r>
                      <a:endParaRPr lang="tr-TR" dirty="0">
                        <a:latin typeface="Calibri" pitchFamily="34" charset="0"/>
                      </a:endParaRPr>
                    </a:p>
                  </a:txBody>
                  <a:tcPr/>
                </a:tc>
                <a:tc>
                  <a:txBody>
                    <a:bodyPr/>
                    <a:lstStyle/>
                    <a:p>
                      <a:r>
                        <a:rPr lang="tr-TR" sz="1400" b="0" i="0" u="none" strike="noStrike" kern="1200" baseline="0" dirty="0" smtClean="0">
                          <a:solidFill>
                            <a:schemeClr val="dk1"/>
                          </a:solidFill>
                          <a:latin typeface="Calibri" pitchFamily="34" charset="0"/>
                          <a:ea typeface="+mn-ea"/>
                          <a:cs typeface="+mn-cs"/>
                        </a:rPr>
                        <a:t>Sabun</a:t>
                      </a:r>
                    </a:p>
                    <a:p>
                      <a:r>
                        <a:rPr lang="tr-TR" sz="1400" b="0" i="0" u="none" strike="noStrike" kern="1200" baseline="0" dirty="0" smtClean="0">
                          <a:solidFill>
                            <a:schemeClr val="dk1"/>
                          </a:solidFill>
                          <a:latin typeface="Calibri" pitchFamily="34" charset="0"/>
                          <a:ea typeface="+mn-ea"/>
                          <a:cs typeface="+mn-cs"/>
                        </a:rPr>
                        <a:t>Gülsuyu</a:t>
                      </a:r>
                    </a:p>
                    <a:p>
                      <a:r>
                        <a:rPr lang="tr-TR" sz="1400" b="0" i="0" u="none" strike="noStrike" kern="1200" baseline="0" dirty="0" err="1" smtClean="0">
                          <a:solidFill>
                            <a:schemeClr val="dk1"/>
                          </a:solidFill>
                          <a:latin typeface="Calibri" pitchFamily="34" charset="0"/>
                          <a:ea typeface="+mn-ea"/>
                          <a:cs typeface="+mn-cs"/>
                        </a:rPr>
                        <a:t>Pelet</a:t>
                      </a:r>
                      <a:r>
                        <a:rPr lang="tr-TR" sz="1400" b="0" i="0" u="none" strike="noStrike" kern="1200" baseline="0" dirty="0" smtClean="0">
                          <a:solidFill>
                            <a:schemeClr val="dk1"/>
                          </a:solidFill>
                          <a:latin typeface="Calibri" pitchFamily="34" charset="0"/>
                          <a:ea typeface="+mn-ea"/>
                          <a:cs typeface="+mn-cs"/>
                        </a:rPr>
                        <a:t> (</a:t>
                      </a:r>
                      <a:r>
                        <a:rPr lang="tr-TR" sz="1400" b="0" i="0" u="none" strike="noStrike" kern="1200" baseline="0" dirty="0" err="1" smtClean="0">
                          <a:solidFill>
                            <a:schemeClr val="dk1"/>
                          </a:solidFill>
                          <a:latin typeface="Calibri" pitchFamily="34" charset="0"/>
                          <a:ea typeface="+mn-ea"/>
                          <a:cs typeface="+mn-cs"/>
                        </a:rPr>
                        <a:t>biyo</a:t>
                      </a:r>
                      <a:r>
                        <a:rPr lang="tr-TR" sz="1400" b="0" i="0" u="none" strike="noStrike" kern="1200" baseline="0" dirty="0" smtClean="0">
                          <a:solidFill>
                            <a:schemeClr val="dk1"/>
                          </a:solidFill>
                          <a:latin typeface="Calibri" pitchFamily="34" charset="0"/>
                          <a:ea typeface="+mn-ea"/>
                          <a:cs typeface="+mn-cs"/>
                        </a:rPr>
                        <a:t>-yakıt) ve Briket (</a:t>
                      </a:r>
                      <a:r>
                        <a:rPr lang="tr-TR" sz="1400" b="0" i="0" u="none" strike="noStrike" kern="1200" baseline="0" dirty="0" err="1" smtClean="0">
                          <a:solidFill>
                            <a:schemeClr val="dk1"/>
                          </a:solidFill>
                          <a:latin typeface="Calibri" pitchFamily="34" charset="0"/>
                          <a:ea typeface="+mn-ea"/>
                          <a:cs typeface="+mn-cs"/>
                        </a:rPr>
                        <a:t>biyo</a:t>
                      </a:r>
                      <a:r>
                        <a:rPr lang="tr-TR" sz="1400" b="0" i="0" u="none" strike="noStrike" kern="1200" baseline="0" dirty="0" smtClean="0">
                          <a:solidFill>
                            <a:schemeClr val="dk1"/>
                          </a:solidFill>
                          <a:latin typeface="Calibri" pitchFamily="34" charset="0"/>
                          <a:ea typeface="+mn-ea"/>
                          <a:cs typeface="+mn-cs"/>
                        </a:rPr>
                        <a:t>-yakıt)</a:t>
                      </a:r>
                    </a:p>
                    <a:p>
                      <a:r>
                        <a:rPr lang="tr-TR" sz="1400" b="0" i="0" u="none" strike="noStrike" kern="1200" baseline="0" dirty="0" smtClean="0">
                          <a:solidFill>
                            <a:schemeClr val="dk1"/>
                          </a:solidFill>
                          <a:latin typeface="Calibri" pitchFamily="34" charset="0"/>
                          <a:ea typeface="+mn-ea"/>
                          <a:cs typeface="+mn-cs"/>
                        </a:rPr>
                        <a:t>Prina</a:t>
                      </a:r>
                      <a:endParaRPr lang="tr-TR" dirty="0">
                        <a:latin typeface="Calibri" pitchFamily="34" charset="0"/>
                      </a:endParaRPr>
                    </a:p>
                  </a:txBody>
                  <a:tcPr/>
                </a:tc>
                <a:extLst>
                  <a:ext uri="{0D108BD9-81ED-4DB2-BD59-A6C34878D82A}">
                    <a16:rowId xmlns:a16="http://schemas.microsoft.com/office/drawing/2014/main" val="3875489500"/>
                  </a:ext>
                </a:extLst>
              </a:tr>
            </a:tbl>
          </a:graphicData>
        </a:graphic>
      </p:graphicFrame>
      <p:sp>
        <p:nvSpPr>
          <p:cNvPr id="23" name="object 4"/>
          <p:cNvSpPr/>
          <p:nvPr/>
        </p:nvSpPr>
        <p:spPr>
          <a:xfrm>
            <a:off x="1864296" y="4700388"/>
            <a:ext cx="1565720" cy="1081088"/>
          </a:xfrm>
          <a:prstGeom prst="rect">
            <a:avLst/>
          </a:prstGeom>
          <a:blipFill>
            <a:blip r:embed="rId3" cstate="print"/>
            <a:stretch>
              <a:fillRect/>
            </a:stretch>
          </a:blipFill>
        </p:spPr>
        <p:txBody>
          <a:bodyPr wrap="square" lIns="0" tIns="0" rIns="0" bIns="0" rtlCol="0"/>
          <a:lstStyle/>
          <a:p>
            <a:endParaRPr/>
          </a:p>
        </p:txBody>
      </p:sp>
      <p:sp>
        <p:nvSpPr>
          <p:cNvPr id="24" name="object 5"/>
          <p:cNvSpPr/>
          <p:nvPr/>
        </p:nvSpPr>
        <p:spPr>
          <a:xfrm>
            <a:off x="3430015" y="4700389"/>
            <a:ext cx="6319082" cy="1081087"/>
          </a:xfrm>
          <a:prstGeom prst="rect">
            <a:avLst/>
          </a:prstGeom>
          <a:blipFill>
            <a:blip r:embed="rId4" cstate="print"/>
            <a:stretch>
              <a:fillRect/>
            </a:stretch>
          </a:blipFill>
        </p:spPr>
        <p:txBody>
          <a:bodyPr wrap="square" lIns="0" tIns="0" rIns="0" bIns="0" rtlCol="0"/>
          <a:lstStyle/>
          <a:p>
            <a:endParaRPr/>
          </a:p>
        </p:txBody>
      </p:sp>
      <p:sp>
        <p:nvSpPr>
          <p:cNvPr id="29" name="Metin kutusu 28"/>
          <p:cNvSpPr txBox="1"/>
          <p:nvPr/>
        </p:nvSpPr>
        <p:spPr>
          <a:xfrm rot="19371028">
            <a:off x="-232713" y="2927248"/>
            <a:ext cx="2743201" cy="923330"/>
          </a:xfrm>
          <a:prstGeom prst="rect">
            <a:avLst/>
          </a:prstGeom>
          <a:noFill/>
        </p:spPr>
        <p:txBody>
          <a:bodyPr wrap="square" rtlCol="0">
            <a:spAutoFit/>
          </a:bodyPr>
          <a:lstStyle/>
          <a:p>
            <a:r>
              <a:rPr lang="tr-TR" sz="3600" b="1" dirty="0" smtClean="0">
                <a:solidFill>
                  <a:srgbClr val="4E7DD4"/>
                </a:solidFill>
                <a:effectLst>
                  <a:outerShdw blurRad="38100" dist="38100" dir="2700000" algn="tl">
                    <a:srgbClr val="000000">
                      <a:alpha val="43137"/>
                    </a:srgbClr>
                  </a:outerShdw>
                </a:effectLst>
              </a:rPr>
              <a:t>!</a:t>
            </a:r>
            <a:r>
              <a:rPr lang="tr-TR" dirty="0" smtClean="0"/>
              <a:t> Yalnızca </a:t>
            </a:r>
            <a:r>
              <a:rPr lang="tr-TR" b="1" dirty="0" smtClean="0">
                <a:solidFill>
                  <a:srgbClr val="76BB48"/>
                </a:solidFill>
                <a:effectLst>
                  <a:outerShdw blurRad="38100" dist="38100" dir="2700000" algn="tl">
                    <a:srgbClr val="000000">
                      <a:alpha val="43137"/>
                    </a:srgbClr>
                  </a:outerShdw>
                </a:effectLst>
              </a:rPr>
              <a:t>mikro işletmeler</a:t>
            </a:r>
            <a:r>
              <a:rPr lang="tr-TR" dirty="0" smtClean="0"/>
              <a:t> destek kapsamındadır.</a:t>
            </a:r>
            <a:endParaRPr lang="tr-TR" dirty="0"/>
          </a:p>
        </p:txBody>
      </p:sp>
    </p:spTree>
    <p:extLst>
      <p:ext uri="{BB962C8B-B14F-4D97-AF65-F5344CB8AC3E}">
        <p14:creationId xmlns:p14="http://schemas.microsoft.com/office/powerpoint/2010/main" val="274006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1125005" y="61397"/>
            <a:ext cx="9941979" cy="646331"/>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36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Kırsal Turizm ve Rekreasyon Faaliyetleri</a:t>
            </a:r>
            <a:endParaRPr lang="tr-TR" sz="36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graphicFrame>
        <p:nvGraphicFramePr>
          <p:cNvPr id="5" name="Diyagram 4"/>
          <p:cNvGraphicFramePr/>
          <p:nvPr>
            <p:extLst>
              <p:ext uri="{D42A27DB-BD31-4B8C-83A1-F6EECF244321}">
                <p14:modId xmlns:p14="http://schemas.microsoft.com/office/powerpoint/2010/main" val="4168465632"/>
              </p:ext>
            </p:extLst>
          </p:nvPr>
        </p:nvGraphicFramePr>
        <p:xfrm>
          <a:off x="2040312" y="1113905"/>
          <a:ext cx="8034713" cy="5174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etin kutusu 5"/>
          <p:cNvSpPr txBox="1"/>
          <p:nvPr/>
        </p:nvSpPr>
        <p:spPr>
          <a:xfrm>
            <a:off x="9193877" y="1363288"/>
            <a:ext cx="3009735" cy="738664"/>
          </a:xfrm>
          <a:prstGeom prst="rect">
            <a:avLst/>
          </a:prstGeom>
          <a:noFill/>
        </p:spPr>
        <p:txBody>
          <a:bodyPr wrap="none" rtlCol="0">
            <a:spAutoFit/>
          </a:bodyPr>
          <a:lstStyle/>
          <a:p>
            <a:r>
              <a:rPr lang="tr-TR" dirty="0" smtClean="0"/>
              <a:t>En fazla </a:t>
            </a:r>
            <a:r>
              <a:rPr lang="tr-TR" sz="2400" b="1" dirty="0" smtClean="0">
                <a:solidFill>
                  <a:srgbClr val="FF6700"/>
                </a:solidFill>
                <a:effectLst>
                  <a:outerShdw blurRad="38100" dist="38100" dir="2700000" algn="tl">
                    <a:srgbClr val="000000">
                      <a:alpha val="43137"/>
                    </a:srgbClr>
                  </a:outerShdw>
                </a:effectLst>
              </a:rPr>
              <a:t>25 oda </a:t>
            </a:r>
            <a:r>
              <a:rPr lang="tr-TR" dirty="0" smtClean="0"/>
              <a:t>kapasiteli</a:t>
            </a:r>
          </a:p>
          <a:p>
            <a:r>
              <a:rPr lang="tr-TR" dirty="0" smtClean="0"/>
              <a:t>Tesisler destek kapsamındadır.</a:t>
            </a:r>
            <a:endParaRPr lang="tr-TR" dirty="0"/>
          </a:p>
        </p:txBody>
      </p:sp>
    </p:spTree>
    <p:extLst>
      <p:ext uri="{BB962C8B-B14F-4D97-AF65-F5344CB8AC3E}">
        <p14:creationId xmlns:p14="http://schemas.microsoft.com/office/powerpoint/2010/main" val="12661218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1125005" y="61397"/>
            <a:ext cx="9941979" cy="646331"/>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36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Kırsal Turizm ve Rekreasyon Faaliyetleri</a:t>
            </a:r>
            <a:endParaRPr lang="tr-TR" sz="36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sp>
        <p:nvSpPr>
          <p:cNvPr id="19" name="object 3"/>
          <p:cNvSpPr txBox="1"/>
          <p:nvPr/>
        </p:nvSpPr>
        <p:spPr>
          <a:xfrm>
            <a:off x="2187651" y="2750820"/>
            <a:ext cx="1847850" cy="817880"/>
          </a:xfrm>
          <a:prstGeom prst="rect">
            <a:avLst/>
          </a:prstGeom>
        </p:spPr>
        <p:txBody>
          <a:bodyPr vert="horz" wrap="square" lIns="0" tIns="0" rIns="0" bIns="0" rtlCol="0">
            <a:spAutoFit/>
          </a:bodyPr>
          <a:lstStyle/>
          <a:p>
            <a:pPr algn="ctr">
              <a:lnSpc>
                <a:spcPts val="3100"/>
              </a:lnSpc>
            </a:pPr>
            <a:r>
              <a:rPr sz="2700" spc="-20" dirty="0">
                <a:latin typeface="Calibri"/>
                <a:cs typeface="Calibri"/>
              </a:rPr>
              <a:t>KONAKLAMA</a:t>
            </a:r>
            <a:endParaRPr sz="2700" dirty="0">
              <a:latin typeface="Calibri"/>
              <a:cs typeface="Calibri"/>
            </a:endParaRPr>
          </a:p>
          <a:p>
            <a:pPr algn="ctr">
              <a:lnSpc>
                <a:spcPts val="3100"/>
              </a:lnSpc>
            </a:pPr>
            <a:r>
              <a:rPr sz="2700" spc="-5" dirty="0">
                <a:latin typeface="Calibri"/>
                <a:cs typeface="Calibri"/>
              </a:rPr>
              <a:t>TESİSİ</a:t>
            </a:r>
            <a:endParaRPr sz="2700" dirty="0">
              <a:latin typeface="Calibri"/>
              <a:cs typeface="Calibri"/>
            </a:endParaRPr>
          </a:p>
        </p:txBody>
      </p:sp>
      <p:sp>
        <p:nvSpPr>
          <p:cNvPr id="20" name="object 7"/>
          <p:cNvSpPr txBox="1"/>
          <p:nvPr/>
        </p:nvSpPr>
        <p:spPr>
          <a:xfrm>
            <a:off x="8042909" y="2745741"/>
            <a:ext cx="1638300" cy="441959"/>
          </a:xfrm>
          <a:prstGeom prst="rect">
            <a:avLst/>
          </a:prstGeom>
        </p:spPr>
        <p:txBody>
          <a:bodyPr vert="horz" wrap="square" lIns="0" tIns="0" rIns="0" bIns="0" rtlCol="0">
            <a:spAutoFit/>
          </a:bodyPr>
          <a:lstStyle/>
          <a:p>
            <a:pPr marL="12700">
              <a:lnSpc>
                <a:spcPct val="100000"/>
              </a:lnSpc>
            </a:pPr>
            <a:r>
              <a:rPr sz="2700" spc="-5" dirty="0">
                <a:latin typeface="Calibri"/>
                <a:cs typeface="Calibri"/>
              </a:rPr>
              <a:t>BUTİK</a:t>
            </a:r>
            <a:r>
              <a:rPr sz="2700" spc="-70" dirty="0">
                <a:latin typeface="Calibri"/>
                <a:cs typeface="Calibri"/>
              </a:rPr>
              <a:t> </a:t>
            </a:r>
            <a:r>
              <a:rPr sz="2700" spc="-20" dirty="0">
                <a:latin typeface="Calibri"/>
                <a:cs typeface="Calibri"/>
              </a:rPr>
              <a:t>OTEL</a:t>
            </a:r>
            <a:endParaRPr sz="2700" dirty="0">
              <a:latin typeface="Calibri"/>
              <a:cs typeface="Calibri"/>
            </a:endParaRPr>
          </a:p>
        </p:txBody>
      </p:sp>
      <p:sp>
        <p:nvSpPr>
          <p:cNvPr id="21" name="object 9"/>
          <p:cNvSpPr txBox="1"/>
          <p:nvPr/>
        </p:nvSpPr>
        <p:spPr>
          <a:xfrm>
            <a:off x="5176411" y="2716530"/>
            <a:ext cx="1620520" cy="775970"/>
          </a:xfrm>
          <a:prstGeom prst="rect">
            <a:avLst/>
          </a:prstGeom>
        </p:spPr>
        <p:txBody>
          <a:bodyPr vert="horz" wrap="square" lIns="0" tIns="0" rIns="0" bIns="0" rtlCol="0">
            <a:spAutoFit/>
          </a:bodyPr>
          <a:lstStyle/>
          <a:p>
            <a:pPr marL="379730" marR="5080" indent="-367665">
              <a:lnSpc>
                <a:spcPts val="2960"/>
              </a:lnSpc>
            </a:pPr>
            <a:r>
              <a:rPr sz="2700" dirty="0">
                <a:latin typeface="Calibri"/>
                <a:cs typeface="Calibri"/>
              </a:rPr>
              <a:t>B</a:t>
            </a:r>
            <a:r>
              <a:rPr sz="2700" spc="-10" dirty="0">
                <a:latin typeface="Calibri"/>
                <a:cs typeface="Calibri"/>
              </a:rPr>
              <a:t>U</a:t>
            </a:r>
            <a:r>
              <a:rPr sz="2700" dirty="0">
                <a:latin typeface="Calibri"/>
                <a:cs typeface="Calibri"/>
              </a:rPr>
              <a:t>NGA</a:t>
            </a:r>
            <a:r>
              <a:rPr sz="2700" spc="-65" dirty="0">
                <a:latin typeface="Calibri"/>
                <a:cs typeface="Calibri"/>
              </a:rPr>
              <a:t>L</a:t>
            </a:r>
            <a:r>
              <a:rPr sz="2700" spc="-40" dirty="0">
                <a:latin typeface="Calibri"/>
                <a:cs typeface="Calibri"/>
              </a:rPr>
              <a:t>O</a:t>
            </a:r>
            <a:r>
              <a:rPr sz="2700" dirty="0">
                <a:latin typeface="Calibri"/>
                <a:cs typeface="Calibri"/>
              </a:rPr>
              <a:t>V  </a:t>
            </a:r>
            <a:r>
              <a:rPr sz="2700" spc="-5" dirty="0">
                <a:latin typeface="Calibri"/>
                <a:cs typeface="Calibri"/>
              </a:rPr>
              <a:t>EVLER</a:t>
            </a:r>
            <a:endParaRPr sz="2700" dirty="0">
              <a:latin typeface="Calibri"/>
              <a:cs typeface="Calibri"/>
            </a:endParaRPr>
          </a:p>
        </p:txBody>
      </p:sp>
      <p:sp>
        <p:nvSpPr>
          <p:cNvPr id="22" name="object 11"/>
          <p:cNvSpPr txBox="1"/>
          <p:nvPr/>
        </p:nvSpPr>
        <p:spPr>
          <a:xfrm>
            <a:off x="4838700" y="5626100"/>
            <a:ext cx="2286000" cy="415498"/>
          </a:xfrm>
          <a:prstGeom prst="rect">
            <a:avLst/>
          </a:prstGeom>
        </p:spPr>
        <p:txBody>
          <a:bodyPr vert="horz" wrap="square" lIns="0" tIns="0" rIns="0" bIns="0" rtlCol="0">
            <a:spAutoFit/>
          </a:bodyPr>
          <a:lstStyle/>
          <a:p>
            <a:pPr marL="12700">
              <a:lnSpc>
                <a:spcPct val="100000"/>
              </a:lnSpc>
            </a:pPr>
            <a:r>
              <a:rPr lang="tr-TR" sz="2700" spc="-50" dirty="0" smtClean="0">
                <a:latin typeface="Calibri"/>
                <a:cs typeface="Calibri"/>
              </a:rPr>
              <a:t>KAMP ALANLARI</a:t>
            </a:r>
            <a:endParaRPr sz="2700" dirty="0">
              <a:latin typeface="Calibri"/>
              <a:cs typeface="Calibri"/>
            </a:endParaRPr>
          </a:p>
        </p:txBody>
      </p:sp>
      <p:sp>
        <p:nvSpPr>
          <p:cNvPr id="23" name="object 13"/>
          <p:cNvSpPr txBox="1"/>
          <p:nvPr/>
        </p:nvSpPr>
        <p:spPr>
          <a:xfrm>
            <a:off x="7997443" y="5559653"/>
            <a:ext cx="2002155" cy="441325"/>
          </a:xfrm>
          <a:prstGeom prst="rect">
            <a:avLst/>
          </a:prstGeom>
        </p:spPr>
        <p:txBody>
          <a:bodyPr vert="horz" wrap="square" lIns="0" tIns="0" rIns="0" bIns="0" rtlCol="0">
            <a:spAutoFit/>
          </a:bodyPr>
          <a:lstStyle/>
          <a:p>
            <a:pPr marL="12700">
              <a:lnSpc>
                <a:spcPct val="100000"/>
              </a:lnSpc>
            </a:pPr>
            <a:r>
              <a:rPr sz="2700" dirty="0">
                <a:latin typeface="Calibri"/>
                <a:cs typeface="Calibri"/>
              </a:rPr>
              <a:t>HOBİ</a:t>
            </a:r>
            <a:r>
              <a:rPr sz="2700" spc="-100" dirty="0">
                <a:latin typeface="Calibri"/>
                <a:cs typeface="Calibri"/>
              </a:rPr>
              <a:t> </a:t>
            </a:r>
            <a:r>
              <a:rPr sz="2700" spc="-10" dirty="0">
                <a:latin typeface="Calibri"/>
                <a:cs typeface="Calibri"/>
              </a:rPr>
              <a:t>BAHÇESİ</a:t>
            </a:r>
            <a:endParaRPr sz="2700">
              <a:latin typeface="Calibri"/>
              <a:cs typeface="Calibri"/>
            </a:endParaRPr>
          </a:p>
        </p:txBody>
      </p:sp>
      <p:sp>
        <p:nvSpPr>
          <p:cNvPr id="24" name="Yuvarlatılmış Dikdörtgen 23"/>
          <p:cNvSpPr/>
          <p:nvPr/>
        </p:nvSpPr>
        <p:spPr>
          <a:xfrm>
            <a:off x="1802701" y="3581445"/>
            <a:ext cx="2614485" cy="179383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Metin kutusu 24"/>
          <p:cNvSpPr txBox="1"/>
          <p:nvPr/>
        </p:nvSpPr>
        <p:spPr>
          <a:xfrm>
            <a:off x="1943100" y="5559653"/>
            <a:ext cx="2514600" cy="707886"/>
          </a:xfrm>
          <a:prstGeom prst="rect">
            <a:avLst/>
          </a:prstGeom>
          <a:noFill/>
        </p:spPr>
        <p:txBody>
          <a:bodyPr wrap="square" rtlCol="0">
            <a:spAutoFit/>
          </a:bodyPr>
          <a:lstStyle/>
          <a:p>
            <a:r>
              <a:rPr lang="tr-TR" sz="2000" dirty="0" smtClean="0"/>
              <a:t>YÜRÜYÜŞ-KOŞU-BİSİKLET PARKURLARI</a:t>
            </a:r>
            <a:endParaRPr lang="tr-TR" sz="2000" dirty="0"/>
          </a:p>
        </p:txBody>
      </p:sp>
      <p:sp>
        <p:nvSpPr>
          <p:cNvPr id="26" name="object 6"/>
          <p:cNvSpPr/>
          <p:nvPr/>
        </p:nvSpPr>
        <p:spPr>
          <a:xfrm>
            <a:off x="1834232" y="929132"/>
            <a:ext cx="2614549" cy="1801368"/>
          </a:xfrm>
          <a:prstGeom prst="rect">
            <a:avLst/>
          </a:prstGeom>
          <a:blipFill>
            <a:blip r:embed="rId4" cstate="print"/>
            <a:stretch>
              <a:fillRect/>
            </a:stretch>
          </a:blipFill>
        </p:spPr>
        <p:txBody>
          <a:bodyPr wrap="square" lIns="0" tIns="0" rIns="0" bIns="0" rtlCol="0"/>
          <a:lstStyle/>
          <a:p>
            <a:endParaRPr/>
          </a:p>
        </p:txBody>
      </p:sp>
      <p:sp>
        <p:nvSpPr>
          <p:cNvPr id="27" name="object 8"/>
          <p:cNvSpPr/>
          <p:nvPr/>
        </p:nvSpPr>
        <p:spPr>
          <a:xfrm>
            <a:off x="4620523" y="929133"/>
            <a:ext cx="2614510" cy="1801367"/>
          </a:xfrm>
          <a:prstGeom prst="rect">
            <a:avLst/>
          </a:prstGeom>
          <a:blipFill>
            <a:blip r:embed="rId5" cstate="print"/>
            <a:stretch>
              <a:fillRect/>
            </a:stretch>
          </a:blipFill>
        </p:spPr>
        <p:txBody>
          <a:bodyPr wrap="square" lIns="0" tIns="0" rIns="0" bIns="0" rtlCol="0"/>
          <a:lstStyle/>
          <a:p>
            <a:endParaRPr/>
          </a:p>
        </p:txBody>
      </p:sp>
      <p:sp>
        <p:nvSpPr>
          <p:cNvPr id="28" name="object 12"/>
          <p:cNvSpPr/>
          <p:nvPr/>
        </p:nvSpPr>
        <p:spPr>
          <a:xfrm>
            <a:off x="7483002" y="3573907"/>
            <a:ext cx="2614549" cy="1801367"/>
          </a:xfrm>
          <a:prstGeom prst="rect">
            <a:avLst/>
          </a:prstGeom>
          <a:blipFill>
            <a:blip r:embed="rId6" cstate="print"/>
            <a:stretch>
              <a:fillRect/>
            </a:stretch>
          </a:blipFill>
        </p:spPr>
        <p:txBody>
          <a:bodyPr wrap="square" lIns="0" tIns="0" rIns="0" bIns="0" rtlCol="0"/>
          <a:lstStyle/>
          <a:p>
            <a:endParaRPr/>
          </a:p>
        </p:txBody>
      </p:sp>
      <p:sp>
        <p:nvSpPr>
          <p:cNvPr id="29" name="Yuvarlatılmış Dikdörtgen 28"/>
          <p:cNvSpPr/>
          <p:nvPr/>
        </p:nvSpPr>
        <p:spPr>
          <a:xfrm>
            <a:off x="4620484" y="3581445"/>
            <a:ext cx="2614549" cy="1793830"/>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Yuvarlatılmış Dikdörtgen 29"/>
          <p:cNvSpPr/>
          <p:nvPr/>
        </p:nvSpPr>
        <p:spPr>
          <a:xfrm>
            <a:off x="7483001" y="929133"/>
            <a:ext cx="2614549" cy="1801367"/>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74075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1125005" y="61397"/>
            <a:ext cx="9941979" cy="646331"/>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36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Kırsal Turizm ve Rekreasyon Faaliyetleri</a:t>
            </a:r>
            <a:endParaRPr lang="tr-TR" sz="36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sp>
        <p:nvSpPr>
          <p:cNvPr id="48" name="object 8"/>
          <p:cNvSpPr/>
          <p:nvPr/>
        </p:nvSpPr>
        <p:spPr>
          <a:xfrm>
            <a:off x="1932419" y="3731425"/>
            <a:ext cx="2614561" cy="1801367"/>
          </a:xfrm>
          <a:prstGeom prst="rect">
            <a:avLst/>
          </a:prstGeom>
          <a:blipFill>
            <a:blip r:embed="rId3" cstate="print"/>
            <a:stretch>
              <a:fillRect/>
            </a:stretch>
          </a:blipFill>
        </p:spPr>
        <p:txBody>
          <a:bodyPr wrap="square" lIns="0" tIns="0" rIns="0" bIns="0" rtlCol="0"/>
          <a:lstStyle/>
          <a:p>
            <a:endParaRPr/>
          </a:p>
        </p:txBody>
      </p:sp>
      <p:sp>
        <p:nvSpPr>
          <p:cNvPr id="49" name="object 9"/>
          <p:cNvSpPr txBox="1"/>
          <p:nvPr/>
        </p:nvSpPr>
        <p:spPr>
          <a:xfrm>
            <a:off x="2119116" y="5681509"/>
            <a:ext cx="1856105" cy="775970"/>
          </a:xfrm>
          <a:prstGeom prst="rect">
            <a:avLst/>
          </a:prstGeom>
        </p:spPr>
        <p:txBody>
          <a:bodyPr vert="horz" wrap="square" lIns="0" tIns="0" rIns="0" bIns="0" rtlCol="0">
            <a:spAutoFit/>
          </a:bodyPr>
          <a:lstStyle/>
          <a:p>
            <a:pPr marL="12700" marR="5080" indent="470534">
              <a:lnSpc>
                <a:spcPts val="2960"/>
              </a:lnSpc>
            </a:pPr>
            <a:r>
              <a:rPr sz="2700" spc="-5" dirty="0">
                <a:latin typeface="Calibri"/>
                <a:cs typeface="Calibri"/>
              </a:rPr>
              <a:t>CAFE </a:t>
            </a:r>
            <a:r>
              <a:rPr sz="2700" dirty="0">
                <a:latin typeface="Calibri"/>
                <a:cs typeface="Calibri"/>
              </a:rPr>
              <a:t>-  R</a:t>
            </a:r>
            <a:r>
              <a:rPr sz="2700" spc="-25" dirty="0">
                <a:latin typeface="Calibri"/>
                <a:cs typeface="Calibri"/>
              </a:rPr>
              <a:t>E</a:t>
            </a:r>
            <a:r>
              <a:rPr sz="2700" spc="-30" dirty="0">
                <a:latin typeface="Calibri"/>
                <a:cs typeface="Calibri"/>
              </a:rPr>
              <a:t>S</a:t>
            </a:r>
            <a:r>
              <a:rPr sz="2700" spc="-215" dirty="0">
                <a:latin typeface="Calibri"/>
                <a:cs typeface="Calibri"/>
              </a:rPr>
              <a:t>T</a:t>
            </a:r>
            <a:r>
              <a:rPr sz="2700" spc="-40" dirty="0">
                <a:latin typeface="Calibri"/>
                <a:cs typeface="Calibri"/>
              </a:rPr>
              <a:t>A</a:t>
            </a:r>
            <a:r>
              <a:rPr sz="2700" dirty="0">
                <a:latin typeface="Calibri"/>
                <a:cs typeface="Calibri"/>
              </a:rPr>
              <a:t>UR</a:t>
            </a:r>
            <a:r>
              <a:rPr sz="2700" spc="-15" dirty="0">
                <a:latin typeface="Calibri"/>
                <a:cs typeface="Calibri"/>
              </a:rPr>
              <a:t>A</a:t>
            </a:r>
            <a:r>
              <a:rPr sz="2700" dirty="0">
                <a:latin typeface="Calibri"/>
                <a:cs typeface="Calibri"/>
              </a:rPr>
              <a:t>NT</a:t>
            </a:r>
            <a:endParaRPr sz="2700">
              <a:latin typeface="Calibri"/>
              <a:cs typeface="Calibri"/>
            </a:endParaRPr>
          </a:p>
        </p:txBody>
      </p:sp>
      <p:sp>
        <p:nvSpPr>
          <p:cNvPr id="50" name="object 10"/>
          <p:cNvSpPr/>
          <p:nvPr/>
        </p:nvSpPr>
        <p:spPr>
          <a:xfrm>
            <a:off x="4764399" y="3653294"/>
            <a:ext cx="2614549" cy="1801367"/>
          </a:xfrm>
          <a:prstGeom prst="rect">
            <a:avLst/>
          </a:prstGeom>
          <a:blipFill>
            <a:blip r:embed="rId4" cstate="print"/>
            <a:stretch>
              <a:fillRect/>
            </a:stretch>
          </a:blipFill>
        </p:spPr>
        <p:txBody>
          <a:bodyPr wrap="square" lIns="0" tIns="0" rIns="0" bIns="0" rtlCol="0"/>
          <a:lstStyle/>
          <a:p>
            <a:endParaRPr/>
          </a:p>
        </p:txBody>
      </p:sp>
      <p:sp>
        <p:nvSpPr>
          <p:cNvPr id="51" name="object 11"/>
          <p:cNvSpPr txBox="1"/>
          <p:nvPr/>
        </p:nvSpPr>
        <p:spPr>
          <a:xfrm>
            <a:off x="5653907" y="5603378"/>
            <a:ext cx="762635" cy="441325"/>
          </a:xfrm>
          <a:prstGeom prst="rect">
            <a:avLst/>
          </a:prstGeom>
        </p:spPr>
        <p:txBody>
          <a:bodyPr vert="horz" wrap="square" lIns="0" tIns="0" rIns="0" bIns="0" rtlCol="0">
            <a:spAutoFit/>
          </a:bodyPr>
          <a:lstStyle/>
          <a:p>
            <a:pPr marL="12700">
              <a:lnSpc>
                <a:spcPct val="100000"/>
              </a:lnSpc>
            </a:pPr>
            <a:r>
              <a:rPr sz="2700" spc="-5" dirty="0">
                <a:latin typeface="Calibri"/>
                <a:cs typeface="Calibri"/>
              </a:rPr>
              <a:t>FIRIN</a:t>
            </a:r>
            <a:endParaRPr sz="2700">
              <a:latin typeface="Calibri"/>
              <a:cs typeface="Calibri"/>
            </a:endParaRPr>
          </a:p>
        </p:txBody>
      </p:sp>
      <p:sp>
        <p:nvSpPr>
          <p:cNvPr id="52" name="Metin kutusu 51"/>
          <p:cNvSpPr txBox="1"/>
          <p:nvPr/>
        </p:nvSpPr>
        <p:spPr>
          <a:xfrm>
            <a:off x="8003032" y="5570124"/>
            <a:ext cx="1905000" cy="507831"/>
          </a:xfrm>
          <a:prstGeom prst="rect">
            <a:avLst/>
          </a:prstGeom>
          <a:noFill/>
        </p:spPr>
        <p:txBody>
          <a:bodyPr wrap="square" rtlCol="0">
            <a:spAutoFit/>
          </a:bodyPr>
          <a:lstStyle/>
          <a:p>
            <a:r>
              <a:rPr lang="tr-TR" sz="2700" dirty="0" smtClean="0"/>
              <a:t>OYUN PARKI</a:t>
            </a:r>
          </a:p>
        </p:txBody>
      </p:sp>
      <p:sp>
        <p:nvSpPr>
          <p:cNvPr id="53" name="object 5"/>
          <p:cNvSpPr txBox="1"/>
          <p:nvPr/>
        </p:nvSpPr>
        <p:spPr>
          <a:xfrm>
            <a:off x="5446785" y="2705368"/>
            <a:ext cx="1260475" cy="441959"/>
          </a:xfrm>
          <a:prstGeom prst="rect">
            <a:avLst/>
          </a:prstGeom>
        </p:spPr>
        <p:txBody>
          <a:bodyPr vert="horz" wrap="square" lIns="0" tIns="0" rIns="0" bIns="0" rtlCol="0">
            <a:spAutoFit/>
          </a:bodyPr>
          <a:lstStyle/>
          <a:p>
            <a:pPr marL="12700">
              <a:lnSpc>
                <a:spcPct val="100000"/>
              </a:lnSpc>
            </a:pPr>
            <a:r>
              <a:rPr sz="2700" dirty="0">
                <a:latin typeface="Calibri"/>
                <a:cs typeface="Calibri"/>
              </a:rPr>
              <a:t>RAFTİNG</a:t>
            </a:r>
          </a:p>
        </p:txBody>
      </p:sp>
      <p:sp>
        <p:nvSpPr>
          <p:cNvPr id="54" name="object 6"/>
          <p:cNvSpPr/>
          <p:nvPr/>
        </p:nvSpPr>
        <p:spPr>
          <a:xfrm>
            <a:off x="7644647" y="769125"/>
            <a:ext cx="2614549" cy="1801368"/>
          </a:xfrm>
          <a:prstGeom prst="rect">
            <a:avLst/>
          </a:prstGeom>
          <a:blipFill>
            <a:blip r:embed="rId5" cstate="print"/>
            <a:stretch>
              <a:fillRect/>
            </a:stretch>
          </a:blipFill>
        </p:spPr>
        <p:txBody>
          <a:bodyPr wrap="square" lIns="0" tIns="0" rIns="0" bIns="0" rtlCol="0"/>
          <a:lstStyle/>
          <a:p>
            <a:endParaRPr/>
          </a:p>
        </p:txBody>
      </p:sp>
      <p:sp>
        <p:nvSpPr>
          <p:cNvPr id="55" name="object 7"/>
          <p:cNvSpPr txBox="1"/>
          <p:nvPr/>
        </p:nvSpPr>
        <p:spPr>
          <a:xfrm>
            <a:off x="8344544" y="2705368"/>
            <a:ext cx="1216660" cy="817880"/>
          </a:xfrm>
          <a:prstGeom prst="rect">
            <a:avLst/>
          </a:prstGeom>
        </p:spPr>
        <p:txBody>
          <a:bodyPr vert="horz" wrap="square" lIns="0" tIns="0" rIns="0" bIns="0" rtlCol="0">
            <a:spAutoFit/>
          </a:bodyPr>
          <a:lstStyle/>
          <a:p>
            <a:pPr algn="ctr">
              <a:lnSpc>
                <a:spcPts val="3100"/>
              </a:lnSpc>
            </a:pPr>
            <a:r>
              <a:rPr sz="2700" spc="-5" dirty="0">
                <a:latin typeface="Calibri"/>
                <a:cs typeface="Calibri"/>
              </a:rPr>
              <a:t>YÜZME</a:t>
            </a:r>
            <a:endParaRPr sz="2700" dirty="0">
              <a:latin typeface="Calibri"/>
              <a:cs typeface="Calibri"/>
            </a:endParaRPr>
          </a:p>
          <a:p>
            <a:pPr algn="ctr">
              <a:lnSpc>
                <a:spcPts val="3100"/>
              </a:lnSpc>
            </a:pPr>
            <a:r>
              <a:rPr sz="2700" spc="-5" dirty="0">
                <a:latin typeface="Calibri"/>
                <a:cs typeface="Calibri"/>
              </a:rPr>
              <a:t>H</a:t>
            </a:r>
            <a:r>
              <a:rPr sz="2700" spc="-125" dirty="0">
                <a:latin typeface="Calibri"/>
                <a:cs typeface="Calibri"/>
              </a:rPr>
              <a:t>A</a:t>
            </a:r>
            <a:r>
              <a:rPr sz="2700" spc="-5" dirty="0">
                <a:latin typeface="Calibri"/>
                <a:cs typeface="Calibri"/>
              </a:rPr>
              <a:t>VUZU</a:t>
            </a:r>
            <a:endParaRPr sz="2700" dirty="0">
              <a:latin typeface="Calibri"/>
              <a:cs typeface="Calibri"/>
            </a:endParaRPr>
          </a:p>
        </p:txBody>
      </p:sp>
      <p:sp>
        <p:nvSpPr>
          <p:cNvPr id="56" name="Yuvarlatılmış Dikdörtgen 55"/>
          <p:cNvSpPr/>
          <p:nvPr/>
        </p:nvSpPr>
        <p:spPr>
          <a:xfrm>
            <a:off x="7644645" y="3752991"/>
            <a:ext cx="2614549" cy="1801367"/>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object 4"/>
          <p:cNvSpPr/>
          <p:nvPr/>
        </p:nvSpPr>
        <p:spPr>
          <a:xfrm>
            <a:off x="4780163" y="769125"/>
            <a:ext cx="2614548" cy="1801368"/>
          </a:xfrm>
          <a:prstGeom prst="rect">
            <a:avLst/>
          </a:prstGeom>
          <a:blipFill>
            <a:blip r:embed="rId7" cstate="print"/>
            <a:stretch>
              <a:fillRect/>
            </a:stretch>
          </a:blipFill>
        </p:spPr>
        <p:txBody>
          <a:bodyPr wrap="square" lIns="0" tIns="0" rIns="0" bIns="0" rtlCol="0"/>
          <a:lstStyle/>
          <a:p>
            <a:endParaRPr/>
          </a:p>
        </p:txBody>
      </p:sp>
      <p:sp>
        <p:nvSpPr>
          <p:cNvPr id="58" name="Metin kutusu 57"/>
          <p:cNvSpPr txBox="1"/>
          <p:nvPr/>
        </p:nvSpPr>
        <p:spPr>
          <a:xfrm>
            <a:off x="2266747" y="2705368"/>
            <a:ext cx="2057400" cy="507831"/>
          </a:xfrm>
          <a:prstGeom prst="rect">
            <a:avLst/>
          </a:prstGeom>
          <a:noFill/>
        </p:spPr>
        <p:txBody>
          <a:bodyPr wrap="square" rtlCol="0">
            <a:spAutoFit/>
          </a:bodyPr>
          <a:lstStyle/>
          <a:p>
            <a:r>
              <a:rPr lang="tr-TR" sz="2700" dirty="0" smtClean="0"/>
              <a:t>AT BİNİCİLİĞİ</a:t>
            </a:r>
            <a:endParaRPr lang="tr-TR" sz="2700" dirty="0"/>
          </a:p>
        </p:txBody>
      </p:sp>
      <p:sp>
        <p:nvSpPr>
          <p:cNvPr id="59" name="Yuvarlatılmış Dikdörtgen 58"/>
          <p:cNvSpPr/>
          <p:nvPr/>
        </p:nvSpPr>
        <p:spPr>
          <a:xfrm>
            <a:off x="1940303" y="769125"/>
            <a:ext cx="2614561" cy="1801367"/>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482607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4" name="Dikdörtgen 3"/>
          <p:cNvSpPr/>
          <p:nvPr/>
        </p:nvSpPr>
        <p:spPr>
          <a:xfrm>
            <a:off x="1259653" y="52168"/>
            <a:ext cx="9941979" cy="646331"/>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36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Su Ürünleri Yetiştiriciliği</a:t>
            </a:r>
            <a:endParaRPr lang="tr-TR" sz="36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graphicFrame>
        <p:nvGraphicFramePr>
          <p:cNvPr id="5" name="Diyagram 4"/>
          <p:cNvGraphicFramePr/>
          <p:nvPr>
            <p:extLst>
              <p:ext uri="{D42A27DB-BD31-4B8C-83A1-F6EECF244321}">
                <p14:modId xmlns:p14="http://schemas.microsoft.com/office/powerpoint/2010/main" val="360618904"/>
              </p:ext>
            </p:extLst>
          </p:nvPr>
        </p:nvGraphicFramePr>
        <p:xfrm>
          <a:off x="2098503" y="1088967"/>
          <a:ext cx="7832898" cy="415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etin kutusu 5"/>
          <p:cNvSpPr txBox="1"/>
          <p:nvPr/>
        </p:nvSpPr>
        <p:spPr>
          <a:xfrm>
            <a:off x="415637" y="1255222"/>
            <a:ext cx="2402378" cy="830997"/>
          </a:xfrm>
          <a:prstGeom prst="rect">
            <a:avLst/>
          </a:prstGeom>
          <a:noFill/>
        </p:spPr>
        <p:txBody>
          <a:bodyPr wrap="square" rtlCol="0">
            <a:spAutoFit/>
          </a:bodyPr>
          <a:lstStyle/>
          <a:p>
            <a:r>
              <a:rPr lang="tr-TR" dirty="0" smtClean="0"/>
              <a:t>Kapasite en az </a:t>
            </a:r>
            <a:r>
              <a:rPr lang="tr-TR" sz="2400" b="1" dirty="0" smtClean="0">
                <a:solidFill>
                  <a:srgbClr val="5883D5"/>
                </a:solidFill>
                <a:effectLst>
                  <a:outerShdw blurRad="38100" dist="38100" dir="2700000" algn="tl">
                    <a:srgbClr val="000000">
                      <a:alpha val="43137"/>
                    </a:srgbClr>
                  </a:outerShdw>
                </a:effectLst>
              </a:rPr>
              <a:t>10</a:t>
            </a:r>
            <a:r>
              <a:rPr lang="tr-TR" dirty="0" smtClean="0"/>
              <a:t>,</a:t>
            </a:r>
          </a:p>
          <a:p>
            <a:r>
              <a:rPr lang="tr-TR" dirty="0" smtClean="0"/>
              <a:t>En fazla </a:t>
            </a:r>
            <a:r>
              <a:rPr lang="tr-TR" sz="2400" b="1" dirty="0" smtClean="0">
                <a:solidFill>
                  <a:srgbClr val="5883D5"/>
                </a:solidFill>
                <a:effectLst>
                  <a:outerShdw blurRad="38100" dist="38100" dir="2700000" algn="tl">
                    <a:srgbClr val="000000">
                      <a:alpha val="43137"/>
                    </a:srgbClr>
                  </a:outerShdw>
                </a:effectLst>
              </a:rPr>
              <a:t>200 ton/yıl</a:t>
            </a:r>
            <a:endParaRPr lang="tr-TR" sz="2400" b="1" dirty="0">
              <a:solidFill>
                <a:srgbClr val="5883D5"/>
              </a:solidFill>
              <a:effectLst>
                <a:outerShdw blurRad="38100" dist="38100" dir="2700000" algn="tl">
                  <a:srgbClr val="000000">
                    <a:alpha val="43137"/>
                  </a:srgbClr>
                </a:outerShdw>
              </a:effectLst>
            </a:endParaRPr>
          </a:p>
        </p:txBody>
      </p:sp>
      <p:sp>
        <p:nvSpPr>
          <p:cNvPr id="2" name="Dikdörtgen 1"/>
          <p:cNvSpPr/>
          <p:nvPr/>
        </p:nvSpPr>
        <p:spPr>
          <a:xfrm>
            <a:off x="1043752" y="5488710"/>
            <a:ext cx="9205147" cy="923330"/>
          </a:xfrm>
          <a:prstGeom prst="rect">
            <a:avLst/>
          </a:prstGeom>
        </p:spPr>
        <p:txBody>
          <a:bodyPr wrap="square">
            <a:spAutoFit/>
          </a:bodyPr>
          <a:lstStyle/>
          <a:p>
            <a:pPr lvl="0" algn="just"/>
            <a:r>
              <a:rPr lang="tr-TR" dirty="0"/>
              <a:t>Desteklenecek türler şunlardır: *Alabalık, *Sazan, *Yayın balığı, *Kerevit, *Kurbağa, *Algler, *Sudak, *Tatlı su levreği, *Turna, *</a:t>
            </a:r>
            <a:r>
              <a:rPr lang="tr-TR" dirty="0" err="1"/>
              <a:t>Tilapya</a:t>
            </a:r>
            <a:r>
              <a:rPr lang="tr-TR" dirty="0"/>
              <a:t>, *Mersin balığı, Avrupa yılan balığı, *Gelin balığı (karabalık) (</a:t>
            </a:r>
            <a:r>
              <a:rPr lang="tr-TR" dirty="0" err="1"/>
              <a:t>Clarias</a:t>
            </a:r>
            <a:r>
              <a:rPr lang="tr-TR" dirty="0"/>
              <a:t> </a:t>
            </a:r>
            <a:r>
              <a:rPr lang="tr-TR" dirty="0" err="1"/>
              <a:t>Lazera</a:t>
            </a:r>
            <a:r>
              <a:rPr lang="tr-TR" dirty="0"/>
              <a:t>) , Amerikan Yayın Balığı (</a:t>
            </a:r>
            <a:r>
              <a:rPr lang="tr-TR" dirty="0" err="1"/>
              <a:t>Ictalurus</a:t>
            </a:r>
            <a:r>
              <a:rPr lang="tr-TR" dirty="0"/>
              <a:t> Sp.)</a:t>
            </a:r>
          </a:p>
        </p:txBody>
      </p:sp>
    </p:spTree>
    <p:extLst>
      <p:ext uri="{BB962C8B-B14F-4D97-AF65-F5344CB8AC3E}">
        <p14:creationId xmlns:p14="http://schemas.microsoft.com/office/powerpoint/2010/main" val="35219860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7" name="Dikdörtgen 6"/>
          <p:cNvSpPr/>
          <p:nvPr/>
        </p:nvSpPr>
        <p:spPr>
          <a:xfrm>
            <a:off x="1246953" y="52168"/>
            <a:ext cx="9941979" cy="584775"/>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32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Makine Parkları</a:t>
            </a:r>
            <a:endParaRPr lang="tr-TR" sz="32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sp>
        <p:nvSpPr>
          <p:cNvPr id="8" name="Dikdörtgen 7"/>
          <p:cNvSpPr/>
          <p:nvPr/>
        </p:nvSpPr>
        <p:spPr>
          <a:xfrm>
            <a:off x="5232449" y="1050823"/>
            <a:ext cx="6959541" cy="2477601"/>
          </a:xfrm>
          <a:prstGeom prst="rect">
            <a:avLst/>
          </a:prstGeom>
          <a:noFill/>
        </p:spPr>
        <p:txBody>
          <a:bodyPr wrap="square" lIns="91440" tIns="45720" rIns="91440" bIns="45720">
            <a:spAutoFit/>
          </a:bodyPr>
          <a:lstStyle/>
          <a:p>
            <a:pPr algn="ctr"/>
            <a:r>
              <a:rPr lang="tr-TR" sz="115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r>
              <a:rPr lang="tr-TR"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tr-TR" sz="4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Yalnızca Üretici Örgütleri başvurabilir.</a:t>
            </a:r>
            <a:endParaRPr lang="tr-TR"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9" name="Resim 8"/>
          <p:cNvPicPr>
            <a:picLocks noChangeAspect="1"/>
          </p:cNvPicPr>
          <p:nvPr/>
        </p:nvPicPr>
        <p:blipFill>
          <a:blip r:embed="rId3"/>
          <a:stretch>
            <a:fillRect/>
          </a:stretch>
        </p:blipFill>
        <p:spPr>
          <a:xfrm>
            <a:off x="1147931" y="805514"/>
            <a:ext cx="4452331" cy="2968221"/>
          </a:xfrm>
          <a:prstGeom prst="rect">
            <a:avLst/>
          </a:prstGeom>
        </p:spPr>
      </p:pic>
      <p:sp>
        <p:nvSpPr>
          <p:cNvPr id="2" name="Dikdörtgen 1"/>
          <p:cNvSpPr/>
          <p:nvPr/>
        </p:nvSpPr>
        <p:spPr>
          <a:xfrm>
            <a:off x="5739952" y="750667"/>
            <a:ext cx="6452038" cy="646331"/>
          </a:xfrm>
          <a:prstGeom prst="rect">
            <a:avLst/>
          </a:prstGeom>
        </p:spPr>
        <p:txBody>
          <a:bodyPr wrap="square">
            <a:spAutoFit/>
          </a:bodyPr>
          <a:lstStyle/>
          <a:p>
            <a:r>
              <a:rPr lang="tr-TR" b="1" dirty="0"/>
              <a:t>Makine Parkları; </a:t>
            </a:r>
          </a:p>
          <a:p>
            <a:r>
              <a:rPr lang="tr-TR" b="1" dirty="0"/>
              <a:t>yerel tarım sektörünün ortak ihtiyaçlarına hizmet edecektir</a:t>
            </a:r>
          </a:p>
        </p:txBody>
      </p:sp>
      <p:sp>
        <p:nvSpPr>
          <p:cNvPr id="11" name="object 2"/>
          <p:cNvSpPr txBox="1"/>
          <p:nvPr/>
        </p:nvSpPr>
        <p:spPr>
          <a:xfrm>
            <a:off x="384984" y="3880751"/>
            <a:ext cx="5571316" cy="2723823"/>
          </a:xfrm>
          <a:prstGeom prst="rect">
            <a:avLst/>
          </a:prstGeom>
        </p:spPr>
        <p:txBody>
          <a:bodyPr vert="horz" wrap="square" lIns="0" tIns="0" rIns="0" bIns="0" rtlCol="0">
            <a:spAutoFit/>
          </a:bodyPr>
          <a:lstStyle/>
          <a:p>
            <a:pPr marL="125095" marR="17780" algn="ctr">
              <a:lnSpc>
                <a:spcPct val="100000"/>
              </a:lnSpc>
            </a:pPr>
            <a:r>
              <a:rPr dirty="0">
                <a:cs typeface="Calibri"/>
              </a:rPr>
              <a:t>Bu </a:t>
            </a:r>
            <a:r>
              <a:rPr spc="-5" dirty="0">
                <a:cs typeface="Calibri"/>
              </a:rPr>
              <a:t>faaliyet kapsamındaki yatırımların, başvuru  sahibinin statüsüne bakılmaksızın </a:t>
            </a:r>
            <a:r>
              <a:rPr b="1" spc="-5" dirty="0">
                <a:cs typeface="Calibri"/>
              </a:rPr>
              <a:t>KIRSAL  ALANDA </a:t>
            </a:r>
            <a:r>
              <a:rPr dirty="0">
                <a:cs typeface="Calibri"/>
              </a:rPr>
              <a:t>olması</a:t>
            </a:r>
            <a:r>
              <a:rPr spc="-45" dirty="0">
                <a:cs typeface="Calibri"/>
              </a:rPr>
              <a:t> </a:t>
            </a:r>
            <a:r>
              <a:rPr spc="-20" dirty="0" err="1">
                <a:cs typeface="Calibri"/>
              </a:rPr>
              <a:t>gerekmektedir</a:t>
            </a:r>
            <a:r>
              <a:rPr spc="-20" dirty="0" smtClean="0">
                <a:cs typeface="Calibri"/>
              </a:rPr>
              <a:t>.</a:t>
            </a:r>
            <a:endParaRPr lang="tr-TR" spc="-20" dirty="0" smtClean="0">
              <a:cs typeface="Calibri"/>
            </a:endParaRPr>
          </a:p>
          <a:p>
            <a:pPr marL="125095" marR="17780" algn="ctr">
              <a:lnSpc>
                <a:spcPct val="100000"/>
              </a:lnSpc>
            </a:pPr>
            <a:endParaRPr sz="2800" dirty="0">
              <a:cs typeface="Times New Roman"/>
            </a:endParaRPr>
          </a:p>
          <a:p>
            <a:pPr marL="299085" marR="490855" indent="-286385">
              <a:lnSpc>
                <a:spcPct val="100000"/>
              </a:lnSpc>
              <a:buFont typeface="Wingdings"/>
              <a:buChar char=""/>
              <a:tabLst>
                <a:tab pos="299720" algn="l"/>
              </a:tabLst>
            </a:pPr>
            <a:r>
              <a:rPr dirty="0">
                <a:cs typeface="Calibri"/>
              </a:rPr>
              <a:t>Makine </a:t>
            </a:r>
            <a:r>
              <a:rPr spc="-5" dirty="0">
                <a:cs typeface="Calibri"/>
              </a:rPr>
              <a:t>ve ekipmanın </a:t>
            </a:r>
            <a:r>
              <a:rPr dirty="0">
                <a:cs typeface="Calibri"/>
              </a:rPr>
              <a:t>saklanması için  binaların inşası, </a:t>
            </a:r>
            <a:r>
              <a:rPr spc="-5" dirty="0">
                <a:cs typeface="Calibri"/>
              </a:rPr>
              <a:t>yenilenmesi </a:t>
            </a:r>
            <a:r>
              <a:rPr spc="-15" dirty="0">
                <a:cs typeface="Calibri"/>
              </a:rPr>
              <a:t>veya  </a:t>
            </a:r>
            <a:r>
              <a:rPr spc="-5" dirty="0">
                <a:cs typeface="Calibri"/>
              </a:rPr>
              <a:t>genişletilmesi,</a:t>
            </a:r>
            <a:endParaRPr dirty="0">
              <a:cs typeface="Calibri"/>
            </a:endParaRPr>
          </a:p>
          <a:p>
            <a:pPr marL="299085" indent="-286385">
              <a:lnSpc>
                <a:spcPct val="100000"/>
              </a:lnSpc>
              <a:spcBef>
                <a:spcPts val="335"/>
              </a:spcBef>
              <a:buFont typeface="Wingdings"/>
              <a:buChar char=""/>
              <a:tabLst>
                <a:tab pos="299720" algn="l"/>
              </a:tabLst>
            </a:pPr>
            <a:r>
              <a:rPr spc="-15" dirty="0">
                <a:cs typeface="Calibri"/>
              </a:rPr>
              <a:t>Tarımsal </a:t>
            </a:r>
            <a:r>
              <a:rPr spc="-5" dirty="0">
                <a:cs typeface="Calibri"/>
              </a:rPr>
              <a:t>makine, alet </a:t>
            </a:r>
            <a:r>
              <a:rPr spc="-10" dirty="0">
                <a:cs typeface="Calibri"/>
              </a:rPr>
              <a:t>ve </a:t>
            </a:r>
            <a:r>
              <a:rPr spc="-5" dirty="0">
                <a:cs typeface="Calibri"/>
              </a:rPr>
              <a:t>ekipmanların</a:t>
            </a:r>
            <a:r>
              <a:rPr spc="80" dirty="0">
                <a:cs typeface="Calibri"/>
              </a:rPr>
              <a:t> </a:t>
            </a:r>
            <a:r>
              <a:rPr dirty="0">
                <a:cs typeface="Calibri"/>
              </a:rPr>
              <a:t>alımı,</a:t>
            </a:r>
          </a:p>
          <a:p>
            <a:pPr marL="299085" marR="106680" indent="-286385">
              <a:lnSpc>
                <a:spcPct val="100000"/>
              </a:lnSpc>
              <a:spcBef>
                <a:spcPts val="335"/>
              </a:spcBef>
              <a:buFont typeface="Wingdings"/>
              <a:buChar char=""/>
              <a:tabLst>
                <a:tab pos="299720" algn="l"/>
              </a:tabLst>
            </a:pPr>
            <a:r>
              <a:rPr spc="-10" dirty="0">
                <a:cs typeface="Calibri"/>
              </a:rPr>
              <a:t>Kendi tüketimi </a:t>
            </a:r>
            <a:r>
              <a:rPr dirty="0">
                <a:cs typeface="Calibri"/>
              </a:rPr>
              <a:t>için </a:t>
            </a:r>
            <a:r>
              <a:rPr spc="-5" dirty="0">
                <a:cs typeface="Calibri"/>
              </a:rPr>
              <a:t>yenilenebilir enerji  </a:t>
            </a:r>
            <a:r>
              <a:rPr spc="-10" dirty="0">
                <a:cs typeface="Calibri"/>
              </a:rPr>
              <a:t>üretimi </a:t>
            </a:r>
            <a:r>
              <a:rPr spc="-5" dirty="0">
                <a:cs typeface="Calibri"/>
              </a:rPr>
              <a:t>amacıyla makine/ekipman </a:t>
            </a:r>
            <a:r>
              <a:rPr dirty="0">
                <a:cs typeface="Calibri"/>
              </a:rPr>
              <a:t>alımı </a:t>
            </a:r>
            <a:r>
              <a:rPr spc="-15" dirty="0">
                <a:cs typeface="Calibri"/>
              </a:rPr>
              <a:t>ve  </a:t>
            </a:r>
            <a:r>
              <a:rPr spc="-5" dirty="0">
                <a:cs typeface="Calibri"/>
              </a:rPr>
              <a:t>inşaat</a:t>
            </a:r>
            <a:r>
              <a:rPr spc="-65" dirty="0">
                <a:cs typeface="Calibri"/>
              </a:rPr>
              <a:t> </a:t>
            </a:r>
            <a:r>
              <a:rPr dirty="0">
                <a:cs typeface="Calibri"/>
              </a:rPr>
              <a:t>işleri</a:t>
            </a:r>
          </a:p>
        </p:txBody>
      </p:sp>
      <p:sp>
        <p:nvSpPr>
          <p:cNvPr id="4" name="Dikdörtgen 3"/>
          <p:cNvSpPr/>
          <p:nvPr/>
        </p:nvSpPr>
        <p:spPr>
          <a:xfrm>
            <a:off x="6096000" y="4007256"/>
            <a:ext cx="6096000" cy="1477328"/>
          </a:xfrm>
          <a:prstGeom prst="rect">
            <a:avLst/>
          </a:prstGeom>
        </p:spPr>
        <p:txBody>
          <a:bodyPr>
            <a:spAutoFit/>
          </a:bodyPr>
          <a:lstStyle/>
          <a:p>
            <a:pPr lvl="0"/>
            <a:r>
              <a:rPr lang="tr-TR" dirty="0"/>
              <a:t>1163 sayılı Kooperatifler Kanunu, </a:t>
            </a:r>
          </a:p>
          <a:p>
            <a:pPr lvl="0"/>
            <a:r>
              <a:rPr lang="tr-TR" dirty="0"/>
              <a:t>1581 Sayılı Tarım Kredi Kooperatifleri Kanunu, </a:t>
            </a:r>
          </a:p>
          <a:p>
            <a:pPr lvl="0"/>
            <a:r>
              <a:rPr lang="tr-TR" dirty="0"/>
              <a:t>5200 sayılı Tarımsal Üretici Birlikleri Kanunu, </a:t>
            </a:r>
          </a:p>
          <a:p>
            <a:pPr lvl="0"/>
            <a:r>
              <a:rPr lang="tr-TR" dirty="0"/>
              <a:t>4572 sayılı Tarım Satış Kooperatifleri ve Birlikleri Kanununda verilen tanımlara uymak zorundadır.</a:t>
            </a:r>
          </a:p>
        </p:txBody>
      </p:sp>
      <p:sp>
        <p:nvSpPr>
          <p:cNvPr id="14" name="Sola Bükülü Ok 13"/>
          <p:cNvSpPr/>
          <p:nvPr/>
        </p:nvSpPr>
        <p:spPr>
          <a:xfrm>
            <a:off x="8496733" y="2459421"/>
            <a:ext cx="584206" cy="1639613"/>
          </a:xfrm>
          <a:prstGeom prst="curvedLef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781797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 y="30297"/>
            <a:ext cx="12192000" cy="1199413"/>
          </a:xfrm>
          <a:prstGeom prst="rect">
            <a:avLst/>
          </a:prstGeom>
        </p:spPr>
      </p:pic>
      <p:sp>
        <p:nvSpPr>
          <p:cNvPr id="2" name="Metin kutusu 1"/>
          <p:cNvSpPr txBox="1"/>
          <p:nvPr/>
        </p:nvSpPr>
        <p:spPr>
          <a:xfrm>
            <a:off x="515005" y="1313793"/>
            <a:ext cx="10510347" cy="5632311"/>
          </a:xfrm>
          <a:prstGeom prst="rect">
            <a:avLst/>
          </a:prstGeom>
          <a:noFill/>
        </p:spPr>
        <p:txBody>
          <a:bodyPr wrap="square" rtlCol="0">
            <a:spAutoFit/>
          </a:bodyPr>
          <a:lstStyle/>
          <a:p>
            <a:pPr marL="285750" indent="-285750">
              <a:buFont typeface="Wingdings" panose="05000000000000000000" pitchFamily="2" charset="2"/>
              <a:buChar char="v"/>
            </a:pPr>
            <a:r>
              <a:rPr lang="tr-TR" dirty="0" smtClean="0"/>
              <a:t>Türkiye genelinde Mersin ilinin de içinde olduğu 42 ilde bu hibeler kullandırılmaktadır.</a:t>
            </a:r>
          </a:p>
          <a:p>
            <a:pPr marL="285750" indent="-285750">
              <a:buFont typeface="Wingdings" panose="05000000000000000000" pitchFamily="2" charset="2"/>
              <a:buChar char="v"/>
            </a:pPr>
            <a:r>
              <a:rPr lang="tr-TR" dirty="0" smtClean="0"/>
              <a:t>Tarım ve hayvancılık başta olmak üzere kırsalda 16 sektördeki yatırımlara %40-70 arasında hibe verilmektedir.</a:t>
            </a:r>
          </a:p>
          <a:p>
            <a:pPr marL="285750" indent="-285750">
              <a:buFont typeface="Wingdings" panose="05000000000000000000" pitchFamily="2" charset="2"/>
              <a:buChar char="v"/>
            </a:pPr>
            <a:r>
              <a:rPr lang="tr-TR" dirty="0" smtClean="0"/>
              <a:t>Toplam 217 </a:t>
            </a:r>
            <a:r>
              <a:rPr lang="tr-TR" dirty="0"/>
              <a:t>projeye 189.80 Milyon TL </a:t>
            </a:r>
            <a:r>
              <a:rPr lang="tr-TR" dirty="0" smtClean="0"/>
              <a:t>hibe sağlandı.</a:t>
            </a:r>
          </a:p>
          <a:p>
            <a:pPr marL="285750" indent="-285750">
              <a:buFont typeface="Wingdings" panose="05000000000000000000" pitchFamily="2" charset="2"/>
              <a:buChar char="v"/>
            </a:pPr>
            <a:r>
              <a:rPr lang="tr-TR" dirty="0" smtClean="0"/>
              <a:t>Bu </a:t>
            </a:r>
            <a:r>
              <a:rPr lang="tr-TR" dirty="0"/>
              <a:t>hibenin 111 Milyon TL’si ödendi, 78.80 Milyon TL’yi ödeyeceğiz</a:t>
            </a:r>
            <a:r>
              <a:rPr lang="tr-TR" dirty="0" smtClean="0"/>
              <a:t>.</a:t>
            </a:r>
          </a:p>
          <a:p>
            <a:pPr marL="285750" indent="-285750">
              <a:buFont typeface="Wingdings" panose="05000000000000000000" pitchFamily="2" charset="2"/>
              <a:buChar char="v"/>
            </a:pPr>
            <a:r>
              <a:rPr lang="tr-TR" dirty="0" smtClean="0"/>
              <a:t> </a:t>
            </a:r>
            <a:r>
              <a:rPr lang="tr-TR" dirty="0"/>
              <a:t>Bu hibeler sayesinde 420.80 Milyon TL </a:t>
            </a:r>
            <a:r>
              <a:rPr lang="tr-TR" dirty="0" smtClean="0"/>
              <a:t>yatırım yapıldı.</a:t>
            </a:r>
          </a:p>
          <a:p>
            <a:pPr marL="285750" indent="-285750">
              <a:buFont typeface="Wingdings" panose="05000000000000000000" pitchFamily="2" charset="2"/>
              <a:buChar char="v"/>
            </a:pPr>
            <a:r>
              <a:rPr lang="tr-TR" dirty="0" smtClean="0"/>
              <a:t>2019 yılı içerisinde  35 Milyon TL hibe ödemesi yaparak 42 il Koordinatörlüğü arasında birinci olduk.</a:t>
            </a:r>
          </a:p>
          <a:p>
            <a:pPr marL="285750" indent="-285750">
              <a:buFont typeface="Wingdings" panose="05000000000000000000" pitchFamily="2" charset="2"/>
              <a:buChar char="v"/>
            </a:pPr>
            <a:r>
              <a:rPr lang="tr-TR" dirty="0" smtClean="0"/>
              <a:t>IPARD </a:t>
            </a:r>
            <a:r>
              <a:rPr lang="tr-TR" dirty="0"/>
              <a:t>II - 5. Çağrı döneminde, İl Koordinatörlüğümüzde, 23 projenin inceleme ve değerlendirme süreçleri tamamlanarak sözleşme imzalanmıştır. Söz konusu projelerin yatırım tutarı 113,5 milyon TL, hibe tutarı ise 42,5 milyon TL’dir</a:t>
            </a:r>
            <a:r>
              <a:rPr lang="tr-TR" dirty="0" smtClean="0"/>
              <a:t>.</a:t>
            </a:r>
          </a:p>
          <a:p>
            <a:pPr marL="285750" indent="-285750">
              <a:buFont typeface="Wingdings" panose="05000000000000000000" pitchFamily="2" charset="2"/>
              <a:buChar char="v"/>
            </a:pPr>
            <a:r>
              <a:rPr lang="tr-TR" dirty="0"/>
              <a:t>IPARD II - 6. Çağrı döneminde, projelerin değerlendirme sürecinin tamamlanması sonrasında 30 proje sahibi ile sözleşme imzalanarak, toplamda 57 milyon TL, yatırımları karşılığında ise 35 milyon TL hibe ödemesi yapılması planlanmaktadır.</a:t>
            </a:r>
          </a:p>
          <a:p>
            <a:pPr marL="285750" indent="-285750">
              <a:buFont typeface="Wingdings" panose="05000000000000000000" pitchFamily="2" charset="2"/>
              <a:buChar char="v"/>
            </a:pPr>
            <a:r>
              <a:rPr lang="tr-TR" dirty="0" smtClean="0"/>
              <a:t>IPARD </a:t>
            </a:r>
            <a:r>
              <a:rPr lang="tr-TR" dirty="0"/>
              <a:t>II - 8. Çağrı İlanı </a:t>
            </a:r>
            <a:r>
              <a:rPr lang="tr-TR" dirty="0" smtClean="0"/>
              <a:t>kapsamında Koordinatörlüğümüz </a:t>
            </a:r>
            <a:r>
              <a:rPr lang="tr-TR" dirty="0"/>
              <a:t>147 milyon TL yatırım tutarlı 33 proje kabulü ile 42 İl Koordinatörlüğü arasında 1. sırada yerini </a:t>
            </a:r>
            <a:r>
              <a:rPr lang="tr-TR" dirty="0" smtClean="0"/>
              <a:t>almıştır.</a:t>
            </a:r>
          </a:p>
          <a:p>
            <a:endParaRPr lang="tr-TR" dirty="0" smtClean="0"/>
          </a:p>
          <a:p>
            <a:r>
              <a:rPr lang="tr-TR" dirty="0" smtClean="0"/>
              <a:t>11 Mayıs 2020 </a:t>
            </a:r>
            <a:r>
              <a:rPr lang="tr-TR" dirty="0" err="1" smtClean="0"/>
              <a:t>tarihinde,toplam</a:t>
            </a:r>
            <a:r>
              <a:rPr lang="tr-TR" dirty="0" smtClean="0"/>
              <a:t> </a:t>
            </a:r>
            <a:r>
              <a:rPr lang="tr-TR" dirty="0"/>
              <a:t>hibe desteği bütçesi 158 milyon avro yani 1.2 milyar TL olan IPARD-II 9. Başvuru Çağrısı için ilana çıktık. Tüm çiftçilerimizi ve yatırımcılarımızı projelerini sunmaya Mersin İl Koordinatörlüğüne bekliyoruz.</a:t>
            </a:r>
          </a:p>
          <a:p>
            <a:endParaRPr lang="tr-TR" dirty="0"/>
          </a:p>
        </p:txBody>
      </p:sp>
    </p:spTree>
    <p:extLst>
      <p:ext uri="{BB962C8B-B14F-4D97-AF65-F5344CB8AC3E}">
        <p14:creationId xmlns:p14="http://schemas.microsoft.com/office/powerpoint/2010/main" val="17083721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sp>
        <p:nvSpPr>
          <p:cNvPr id="8" name="Dikdörtgen 7"/>
          <p:cNvSpPr/>
          <p:nvPr/>
        </p:nvSpPr>
        <p:spPr>
          <a:xfrm>
            <a:off x="1125005" y="52168"/>
            <a:ext cx="9941979" cy="646331"/>
          </a:xfrm>
          <a:prstGeom prst="rect">
            <a:avLst/>
          </a:prstGeom>
          <a:noFill/>
          <a:effectLst>
            <a:outerShdw blurRad="50800" dist="50800" dir="5400000" sx="95000" sy="95000" algn="ctr" rotWithShape="0">
              <a:schemeClr val="accent6">
                <a:lumMod val="75000"/>
              </a:schemeClr>
            </a:outerShdw>
          </a:effectLst>
          <a:scene3d>
            <a:camera prst="orthographicFront"/>
            <a:lightRig rig="threePt" dir="t"/>
          </a:scene3d>
          <a:sp3d extrusionH="76200">
            <a:extrusionClr>
              <a:srgbClr val="70A525"/>
            </a:extrusionClr>
          </a:sp3d>
        </p:spPr>
        <p:txBody>
          <a:bodyPr wrap="square" lIns="91440" tIns="45720" rIns="91440" bIns="45720">
            <a:spAutoFit/>
            <a:sp3d extrusionH="57150">
              <a:extrusionClr>
                <a:schemeClr val="accent6">
                  <a:lumMod val="50000"/>
                </a:schemeClr>
              </a:extrusionClr>
            </a:sp3d>
          </a:bodyPr>
          <a:lstStyle/>
          <a:p>
            <a:pPr algn="ctr"/>
            <a:r>
              <a:rPr lang="tr-TR" sz="3600" b="1" cap="none" spc="0" dirty="0" smtClean="0">
                <a:ln w="0"/>
                <a:solidFill>
                  <a:schemeClr val="bg1"/>
                </a:solidFill>
                <a:effectLst>
                  <a:outerShdw blurRad="38100" dist="25400" dir="5400000" algn="ctr" rotWithShape="0">
                    <a:srgbClr val="6E747A">
                      <a:alpha val="43000"/>
                    </a:srgbClr>
                  </a:outerShdw>
                </a:effectLst>
                <a:latin typeface="Constantia" panose="02030602050306030303" pitchFamily="18" charset="0"/>
              </a:rPr>
              <a:t>Yenilenebilir Enerji Tesisleri</a:t>
            </a:r>
            <a:endParaRPr lang="tr-TR" sz="3600" b="1" cap="none" spc="0" dirty="0">
              <a:ln w="0"/>
              <a:solidFill>
                <a:schemeClr val="bg1"/>
              </a:solidFill>
              <a:effectLst>
                <a:outerShdw blurRad="38100" dist="25400" dir="5400000" algn="ctr" rotWithShape="0">
                  <a:srgbClr val="6E747A">
                    <a:alpha val="43000"/>
                  </a:srgbClr>
                </a:outerShdw>
              </a:effectLst>
              <a:latin typeface="Constantia" panose="02030602050306030303" pitchFamily="18" charset="0"/>
            </a:endParaRPr>
          </a:p>
        </p:txBody>
      </p:sp>
      <p:sp>
        <p:nvSpPr>
          <p:cNvPr id="2" name="Metin kutusu 1"/>
          <p:cNvSpPr txBox="1"/>
          <p:nvPr/>
        </p:nvSpPr>
        <p:spPr>
          <a:xfrm>
            <a:off x="315310" y="1008994"/>
            <a:ext cx="9732580" cy="2585323"/>
          </a:xfrm>
          <a:prstGeom prst="rect">
            <a:avLst/>
          </a:prstGeom>
          <a:noFill/>
        </p:spPr>
        <p:txBody>
          <a:bodyPr wrap="square" rtlCol="0">
            <a:spAutoFit/>
          </a:bodyPr>
          <a:lstStyle/>
          <a:p>
            <a:r>
              <a:rPr lang="tr-TR" dirty="0" smtClean="0"/>
              <a:t>*Elektrik ve ısı üretimi amacı ile her türlü yenilenebilir enerji faaliyetleri(</a:t>
            </a:r>
            <a:r>
              <a:rPr lang="tr-TR" dirty="0" err="1" smtClean="0"/>
              <a:t>hidro</a:t>
            </a:r>
            <a:r>
              <a:rPr lang="tr-TR" dirty="0" smtClean="0"/>
              <a:t> elektrik hariç) uygundur.</a:t>
            </a:r>
          </a:p>
          <a:p>
            <a:endParaRPr lang="tr-TR" dirty="0" smtClean="0"/>
          </a:p>
          <a:p>
            <a:pPr marL="285750" indent="-285750">
              <a:buFontTx/>
              <a:buChar char="-"/>
            </a:pPr>
            <a:r>
              <a:rPr lang="tr-TR" dirty="0" err="1" smtClean="0"/>
              <a:t>Fotovoltik</a:t>
            </a:r>
            <a:r>
              <a:rPr lang="tr-TR" dirty="0" smtClean="0"/>
              <a:t> güneş enerji sistemleri</a:t>
            </a:r>
          </a:p>
          <a:p>
            <a:pPr marL="285750" indent="-285750">
              <a:buFontTx/>
              <a:buChar char="-"/>
            </a:pPr>
            <a:r>
              <a:rPr lang="tr-TR" dirty="0" smtClean="0"/>
              <a:t>Konsantre güneş enerji sistemleri</a:t>
            </a:r>
          </a:p>
          <a:p>
            <a:pPr marL="285750" indent="-285750">
              <a:buFontTx/>
              <a:buChar char="-"/>
            </a:pPr>
            <a:r>
              <a:rPr lang="tr-TR" dirty="0" smtClean="0"/>
              <a:t>Rüzgar Enerji sistemleri</a:t>
            </a:r>
          </a:p>
          <a:p>
            <a:pPr marL="285750" indent="-285750">
              <a:buFontTx/>
              <a:buChar char="-"/>
            </a:pPr>
            <a:r>
              <a:rPr lang="tr-TR" dirty="0" smtClean="0"/>
              <a:t>Jeotermal, </a:t>
            </a:r>
            <a:r>
              <a:rPr lang="tr-TR" dirty="0" err="1" smtClean="0"/>
              <a:t>biyokütle</a:t>
            </a:r>
            <a:r>
              <a:rPr lang="tr-TR" dirty="0" smtClean="0"/>
              <a:t>, </a:t>
            </a:r>
            <a:r>
              <a:rPr lang="tr-TR" dirty="0" err="1" smtClean="0"/>
              <a:t>mikrojenarasyon</a:t>
            </a:r>
            <a:r>
              <a:rPr lang="tr-TR" dirty="0" smtClean="0"/>
              <a:t>(</a:t>
            </a:r>
            <a:r>
              <a:rPr lang="tr-TR" dirty="0" err="1" smtClean="0"/>
              <a:t>eletrik</a:t>
            </a:r>
            <a:r>
              <a:rPr lang="tr-TR" dirty="0" smtClean="0"/>
              <a:t> ve ısı üretimi için)</a:t>
            </a:r>
          </a:p>
          <a:p>
            <a:endParaRPr lang="tr-TR" dirty="0" smtClean="0"/>
          </a:p>
          <a:p>
            <a:r>
              <a:rPr lang="tr-TR" dirty="0" smtClean="0"/>
              <a:t>*5 MW kapasiteye kadar olan yenilenebilir enerji yatırımları (</a:t>
            </a:r>
            <a:r>
              <a:rPr lang="tr-TR" dirty="0" err="1" smtClean="0"/>
              <a:t>mikrojenarasyon</a:t>
            </a:r>
            <a:r>
              <a:rPr lang="tr-TR" dirty="0" smtClean="0"/>
              <a:t> yatırımları için 100kW’ye kadar) desteklenecektir.</a:t>
            </a:r>
          </a:p>
        </p:txBody>
      </p:sp>
      <p:pic>
        <p:nvPicPr>
          <p:cNvPr id="10"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5005" y="3745174"/>
            <a:ext cx="3311742" cy="24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ikdörtgen 15"/>
          <p:cNvSpPr/>
          <p:nvPr/>
        </p:nvSpPr>
        <p:spPr>
          <a:xfrm>
            <a:off x="6095994" y="3753940"/>
            <a:ext cx="4343400" cy="286232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1450" indent="-171450" fontAlgn="base">
              <a:spcBef>
                <a:spcPts val="1200"/>
              </a:spcBef>
              <a:spcAft>
                <a:spcPct val="0"/>
              </a:spcAft>
              <a:buFont typeface="Arial" panose="020B0604020202020204" pitchFamily="34" charset="0"/>
              <a:buChar char="•"/>
              <a:defRPr/>
            </a:pPr>
            <a:r>
              <a:rPr lang="tr-TR" sz="1600" b="1" dirty="0" smtClean="0">
                <a:solidFill>
                  <a:prstClr val="black"/>
                </a:solidFill>
                <a:latin typeface="Candara" panose="020E0502030303020204" pitchFamily="34" charset="0"/>
                <a:cs typeface="Arial" charset="0"/>
              </a:rPr>
              <a:t>Yenilenebilir enerji tesislerinin inşası,</a:t>
            </a:r>
          </a:p>
          <a:p>
            <a:pPr marL="171450" indent="-171450" fontAlgn="base">
              <a:spcBef>
                <a:spcPts val="1200"/>
              </a:spcBef>
              <a:spcAft>
                <a:spcPct val="0"/>
              </a:spcAft>
              <a:buFont typeface="Arial" panose="020B0604020202020204" pitchFamily="34" charset="0"/>
              <a:buChar char="•"/>
              <a:defRPr/>
            </a:pPr>
            <a:r>
              <a:rPr lang="tr-TR" sz="1600" b="1" dirty="0" smtClean="0">
                <a:solidFill>
                  <a:prstClr val="black"/>
                </a:solidFill>
                <a:latin typeface="Candara" panose="020E0502030303020204" pitchFamily="34" charset="0"/>
                <a:cs typeface="Arial" charset="0"/>
              </a:rPr>
              <a:t>Yenilenebilir enerji tesislerinin sabit makine-ekipmanı,</a:t>
            </a:r>
          </a:p>
          <a:p>
            <a:pPr marL="171450" indent="-171450" fontAlgn="base">
              <a:spcBef>
                <a:spcPts val="1200"/>
              </a:spcBef>
              <a:spcAft>
                <a:spcPct val="0"/>
              </a:spcAft>
              <a:buFont typeface="Arial" panose="020B0604020202020204" pitchFamily="34" charset="0"/>
              <a:buChar char="•"/>
              <a:defRPr/>
            </a:pPr>
            <a:r>
              <a:rPr lang="tr-TR" sz="1600" b="1" dirty="0" smtClean="0">
                <a:solidFill>
                  <a:prstClr val="black"/>
                </a:solidFill>
                <a:latin typeface="Candara" panose="020E0502030303020204" pitchFamily="34" charset="0"/>
                <a:cs typeface="Arial" charset="0"/>
              </a:rPr>
              <a:t>Trafo, enerji nakil hatları, devre kesici vb. olmak üzere elektrik şebeke bağlantıları için yapılacak harcamalar,</a:t>
            </a:r>
          </a:p>
          <a:p>
            <a:pPr marL="171450" indent="-171450" fontAlgn="base">
              <a:spcBef>
                <a:spcPts val="1200"/>
              </a:spcBef>
              <a:spcAft>
                <a:spcPct val="0"/>
              </a:spcAft>
              <a:buFont typeface="Arial" panose="020B0604020202020204" pitchFamily="34" charset="0"/>
              <a:buChar char="•"/>
              <a:defRPr/>
            </a:pPr>
            <a:r>
              <a:rPr lang="tr-TR" sz="1600" b="1" dirty="0" smtClean="0">
                <a:solidFill>
                  <a:prstClr val="black"/>
                </a:solidFill>
                <a:latin typeface="Candara" panose="020E0502030303020204" pitchFamily="34" charset="0"/>
                <a:cs typeface="Arial" charset="0"/>
              </a:rPr>
              <a:t>Tesisler için gerekli bilgi teknolojisi donanımı ve yazılımı.</a:t>
            </a:r>
            <a:endParaRPr lang="tr-TR" sz="1600" dirty="0">
              <a:solidFill>
                <a:prstClr val="black"/>
              </a:solidFill>
              <a:latin typeface="Calibri"/>
            </a:endParaRPr>
          </a:p>
          <a:p>
            <a:pPr lvl="1" fontAlgn="base">
              <a:spcBef>
                <a:spcPct val="0"/>
              </a:spcBef>
              <a:spcAft>
                <a:spcPct val="0"/>
              </a:spcAft>
              <a:buFont typeface="Wingdings" panose="05000000000000000000" pitchFamily="2" charset="2"/>
              <a:buChar char="q"/>
              <a:defRPr/>
            </a:pPr>
            <a:endParaRPr lang="tr-TR" sz="1600" dirty="0" smtClean="0">
              <a:solidFill>
                <a:srgbClr val="000000"/>
              </a:solidFill>
              <a:latin typeface="Calibri"/>
              <a:cs typeface="Times New Roman" panose="02020603050405020304" pitchFamily="18" charset="0"/>
            </a:endParaRPr>
          </a:p>
        </p:txBody>
      </p:sp>
    </p:spTree>
    <p:extLst>
      <p:ext uri="{BB962C8B-B14F-4D97-AF65-F5344CB8AC3E}">
        <p14:creationId xmlns:p14="http://schemas.microsoft.com/office/powerpoint/2010/main" val="31160791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1990" cy="698499"/>
          </a:xfrm>
          <a:prstGeom prst="rect">
            <a:avLst/>
          </a:prstGeom>
        </p:spPr>
      </p:pic>
      <p:graphicFrame>
        <p:nvGraphicFramePr>
          <p:cNvPr id="5" name="Tablo 4"/>
          <p:cNvGraphicFramePr>
            <a:graphicFrameLocks noGrp="1"/>
          </p:cNvGraphicFramePr>
          <p:nvPr>
            <p:extLst>
              <p:ext uri="{D42A27DB-BD31-4B8C-83A1-F6EECF244321}">
                <p14:modId xmlns:p14="http://schemas.microsoft.com/office/powerpoint/2010/main" val="4200560253"/>
              </p:ext>
            </p:extLst>
          </p:nvPr>
        </p:nvGraphicFramePr>
        <p:xfrm>
          <a:off x="407324" y="1064029"/>
          <a:ext cx="6841373" cy="5246825"/>
        </p:xfrm>
        <a:graphic>
          <a:graphicData uri="http://schemas.openxmlformats.org/drawingml/2006/table">
            <a:tbl>
              <a:tblPr firstRow="1" bandRow="1">
                <a:tableStyleId>{5C22544A-7EE6-4342-B048-85BDC9FD1C3A}</a:tableStyleId>
              </a:tblPr>
              <a:tblGrid>
                <a:gridCol w="5757016">
                  <a:extLst>
                    <a:ext uri="{9D8B030D-6E8A-4147-A177-3AD203B41FA5}">
                      <a16:colId xmlns:a16="http://schemas.microsoft.com/office/drawing/2014/main" val="29301452"/>
                    </a:ext>
                  </a:extLst>
                </a:gridCol>
                <a:gridCol w="1084357">
                  <a:extLst>
                    <a:ext uri="{9D8B030D-6E8A-4147-A177-3AD203B41FA5}">
                      <a16:colId xmlns:a16="http://schemas.microsoft.com/office/drawing/2014/main" val="1637677788"/>
                    </a:ext>
                  </a:extLst>
                </a:gridCol>
              </a:tblGrid>
              <a:tr h="506093">
                <a:tc>
                  <a:txBody>
                    <a:bodyPr/>
                    <a:lstStyle/>
                    <a:p>
                      <a:pPr algn="ctr"/>
                      <a:r>
                        <a:rPr lang="tr-TR" dirty="0" smtClean="0"/>
                        <a:t>Genel Seçim Kriterleri</a:t>
                      </a:r>
                      <a:endParaRPr lang="tr-TR" dirty="0"/>
                    </a:p>
                  </a:txBody>
                  <a:tcPr/>
                </a:tc>
                <a:tc>
                  <a:txBody>
                    <a:bodyPr/>
                    <a:lstStyle/>
                    <a:p>
                      <a:pPr algn="ctr"/>
                      <a:r>
                        <a:rPr lang="tr-TR" dirty="0" smtClean="0"/>
                        <a:t>Puanlar</a:t>
                      </a:r>
                      <a:endParaRPr lang="tr-TR" dirty="0"/>
                    </a:p>
                  </a:txBody>
                  <a:tcPr/>
                </a:tc>
                <a:extLst>
                  <a:ext uri="{0D108BD9-81ED-4DB2-BD59-A6C34878D82A}">
                    <a16:rowId xmlns:a16="http://schemas.microsoft.com/office/drawing/2014/main" val="340901356"/>
                  </a:ext>
                </a:extLst>
              </a:tr>
              <a:tr h="668334">
                <a:tc>
                  <a:txBody>
                    <a:bodyPr/>
                    <a:lstStyle/>
                    <a:p>
                      <a:r>
                        <a:rPr lang="tr-TR" dirty="0" smtClean="0"/>
                        <a:t>Başvuru Sahibi (gerçek kişi ise kendisi tüzel kişi ise temsil ilzama yetkili kişisi) </a:t>
                      </a:r>
                      <a:r>
                        <a:rPr lang="tr-TR" b="1" dirty="0" smtClean="0">
                          <a:solidFill>
                            <a:srgbClr val="5883D5"/>
                          </a:solidFill>
                          <a:effectLst>
                            <a:outerShdw blurRad="38100" dist="38100" dir="2700000" algn="tl">
                              <a:srgbClr val="000000">
                                <a:alpha val="43137"/>
                              </a:srgbClr>
                            </a:outerShdw>
                          </a:effectLst>
                        </a:rPr>
                        <a:t>40 yaşının altındaysa</a:t>
                      </a:r>
                      <a:endParaRPr lang="tr-TR" b="1" dirty="0">
                        <a:solidFill>
                          <a:srgbClr val="5883D5"/>
                        </a:solidFill>
                        <a:effectLst>
                          <a:outerShdw blurRad="38100" dist="38100" dir="2700000" algn="tl">
                            <a:srgbClr val="000000">
                              <a:alpha val="43137"/>
                            </a:srgbClr>
                          </a:outerShdw>
                        </a:effectLst>
                      </a:endParaRPr>
                    </a:p>
                  </a:txBody>
                  <a:tcPr/>
                </a:tc>
                <a:tc>
                  <a:txBody>
                    <a:bodyPr/>
                    <a:lstStyle/>
                    <a:p>
                      <a:pPr algn="ctr"/>
                      <a:r>
                        <a:rPr lang="tr-TR" b="1" dirty="0" smtClean="0">
                          <a:effectLst>
                            <a:outerShdw blurRad="38100" dist="38100" dir="2700000" algn="tl">
                              <a:srgbClr val="000000">
                                <a:alpha val="43137"/>
                              </a:srgbClr>
                            </a:outerShdw>
                          </a:effectLst>
                        </a:rPr>
                        <a:t>15</a:t>
                      </a:r>
                      <a:endParaRPr lang="tr-TR"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722638899"/>
                  </a:ext>
                </a:extLst>
              </a:tr>
              <a:tr h="650311">
                <a:tc>
                  <a:txBody>
                    <a:bodyPr/>
                    <a:lstStyle/>
                    <a:p>
                      <a:r>
                        <a:rPr lang="tr-TR" dirty="0" smtClean="0"/>
                        <a:t>Yatırımın</a:t>
                      </a:r>
                      <a:r>
                        <a:rPr lang="tr-TR" baseline="0" dirty="0" smtClean="0"/>
                        <a:t> uygulama alanı </a:t>
                      </a:r>
                      <a:r>
                        <a:rPr lang="tr-TR" b="1" baseline="0" dirty="0" smtClean="0">
                          <a:solidFill>
                            <a:srgbClr val="5883D5"/>
                          </a:solidFill>
                          <a:effectLst>
                            <a:outerShdw blurRad="38100" dist="38100" dir="2700000" algn="tl">
                              <a:srgbClr val="000000">
                                <a:alpha val="43137"/>
                              </a:srgbClr>
                            </a:outerShdw>
                          </a:effectLst>
                        </a:rPr>
                        <a:t>dağlık alan </a:t>
                      </a:r>
                      <a:r>
                        <a:rPr lang="tr-TR" baseline="0" dirty="0" smtClean="0"/>
                        <a:t>veya </a:t>
                      </a:r>
                      <a:r>
                        <a:rPr lang="tr-TR" b="1" baseline="0" dirty="0" smtClean="0">
                          <a:solidFill>
                            <a:srgbClr val="5883D5"/>
                          </a:solidFill>
                          <a:effectLst>
                            <a:outerShdw blurRad="38100" dist="38100" dir="2700000" algn="tl">
                              <a:srgbClr val="000000">
                                <a:alpha val="43137"/>
                              </a:srgbClr>
                            </a:outerShdw>
                          </a:effectLst>
                        </a:rPr>
                        <a:t>orman köyü</a:t>
                      </a:r>
                      <a:r>
                        <a:rPr lang="tr-TR" baseline="0" dirty="0" smtClean="0"/>
                        <a:t>nde ise</a:t>
                      </a:r>
                      <a:endParaRPr lang="tr-TR" dirty="0"/>
                    </a:p>
                  </a:txBody>
                  <a:tcPr/>
                </a:tc>
                <a:tc>
                  <a:txBody>
                    <a:bodyPr/>
                    <a:lstStyle/>
                    <a:p>
                      <a:pPr algn="ctr"/>
                      <a:r>
                        <a:rPr lang="tr-TR" b="1" dirty="0" smtClean="0">
                          <a:effectLst>
                            <a:outerShdw blurRad="38100" dist="38100" dir="2700000" algn="tl">
                              <a:srgbClr val="000000">
                                <a:alpha val="43137"/>
                              </a:srgbClr>
                            </a:outerShdw>
                          </a:effectLst>
                        </a:rPr>
                        <a:t>10</a:t>
                      </a:r>
                      <a:endParaRPr lang="tr-TR"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4240932"/>
                  </a:ext>
                </a:extLst>
              </a:tr>
              <a:tr h="650311">
                <a:tc>
                  <a:txBody>
                    <a:bodyPr/>
                    <a:lstStyle/>
                    <a:p>
                      <a:r>
                        <a:rPr lang="tr-TR" dirty="0" smtClean="0"/>
                        <a:t>Yatırım bir </a:t>
                      </a:r>
                      <a:r>
                        <a:rPr lang="tr-TR" b="1" dirty="0" smtClean="0">
                          <a:solidFill>
                            <a:srgbClr val="5883D5"/>
                          </a:solidFill>
                          <a:effectLst>
                            <a:outerShdw blurRad="38100" dist="38100" dir="2700000" algn="tl">
                              <a:srgbClr val="000000">
                                <a:alpha val="43137"/>
                              </a:srgbClr>
                            </a:outerShdw>
                          </a:effectLst>
                        </a:rPr>
                        <a:t>kadın</a:t>
                      </a:r>
                      <a:r>
                        <a:rPr lang="tr-TR" dirty="0" smtClean="0"/>
                        <a:t> girişimci tarafından gerçekleştirilmekteyse </a:t>
                      </a:r>
                      <a:endParaRPr lang="tr-TR" dirty="0"/>
                    </a:p>
                  </a:txBody>
                  <a:tcPr/>
                </a:tc>
                <a:tc>
                  <a:txBody>
                    <a:bodyPr/>
                    <a:lstStyle/>
                    <a:p>
                      <a:pPr algn="ctr"/>
                      <a:r>
                        <a:rPr lang="tr-TR" b="1" dirty="0" smtClean="0">
                          <a:effectLst>
                            <a:outerShdw blurRad="38100" dist="38100" dir="2700000" algn="tl">
                              <a:srgbClr val="000000">
                                <a:alpha val="43137"/>
                              </a:srgbClr>
                            </a:outerShdw>
                          </a:effectLst>
                        </a:rPr>
                        <a:t>15</a:t>
                      </a:r>
                      <a:endParaRPr lang="tr-TR"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3311918040"/>
                  </a:ext>
                </a:extLst>
              </a:tr>
              <a:tr h="929015">
                <a:tc>
                  <a:txBody>
                    <a:bodyPr/>
                    <a:lstStyle/>
                    <a:p>
                      <a:r>
                        <a:rPr lang="tr-TR" dirty="0" smtClean="0"/>
                        <a:t>Başvuru Sahibinin,</a:t>
                      </a:r>
                      <a:r>
                        <a:rPr lang="tr-TR" baseline="0" dirty="0" smtClean="0"/>
                        <a:t> ekonomik faaliyet alanında bir </a:t>
                      </a:r>
                      <a:r>
                        <a:rPr lang="tr-TR" b="1" baseline="0" dirty="0" smtClean="0">
                          <a:solidFill>
                            <a:srgbClr val="5883D5"/>
                          </a:solidFill>
                          <a:effectLst>
                            <a:outerShdw blurRad="38100" dist="38100" dir="2700000" algn="tl">
                              <a:srgbClr val="000000">
                                <a:alpha val="43137"/>
                              </a:srgbClr>
                            </a:outerShdw>
                          </a:effectLst>
                        </a:rPr>
                        <a:t>mesleki sertifikası, diploması veya 3 yıl deneyimi</a:t>
                      </a:r>
                      <a:r>
                        <a:rPr lang="tr-TR" baseline="0" dirty="0" smtClean="0"/>
                        <a:t> bulunuyorsa</a:t>
                      </a:r>
                      <a:endParaRPr lang="tr-TR" dirty="0"/>
                    </a:p>
                  </a:txBody>
                  <a:tcPr/>
                </a:tc>
                <a:tc>
                  <a:txBody>
                    <a:bodyPr/>
                    <a:lstStyle/>
                    <a:p>
                      <a:pPr algn="ctr"/>
                      <a:r>
                        <a:rPr lang="tr-TR" b="1" dirty="0" smtClean="0">
                          <a:effectLst>
                            <a:outerShdw blurRad="38100" dist="38100" dir="2700000" algn="tl">
                              <a:srgbClr val="000000">
                                <a:alpha val="43137"/>
                              </a:srgbClr>
                            </a:outerShdw>
                          </a:effectLst>
                        </a:rPr>
                        <a:t>15</a:t>
                      </a:r>
                      <a:endParaRPr lang="tr-TR"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3068187055"/>
                  </a:ext>
                </a:extLst>
              </a:tr>
              <a:tr h="668334">
                <a:tc>
                  <a:txBody>
                    <a:bodyPr/>
                    <a:lstStyle/>
                    <a:p>
                      <a:r>
                        <a:rPr lang="tr-TR" dirty="0" smtClean="0"/>
                        <a:t>Yatırım, kabul edilmiş bir </a:t>
                      </a:r>
                      <a:r>
                        <a:rPr lang="tr-TR" b="1" dirty="0" smtClean="0">
                          <a:solidFill>
                            <a:srgbClr val="5883D5"/>
                          </a:solidFill>
                          <a:effectLst>
                            <a:outerShdw blurRad="38100" dist="38100" dir="2700000" algn="tl">
                              <a:srgbClr val="000000">
                                <a:alpha val="43137"/>
                              </a:srgbClr>
                            </a:outerShdw>
                          </a:effectLst>
                        </a:rPr>
                        <a:t>Yerel Kalkınma Stratejisi</a:t>
                      </a:r>
                      <a:r>
                        <a:rPr lang="tr-TR" dirty="0" smtClean="0"/>
                        <a:t>ne dayanıyor ve bu strateji üzerine inşa</a:t>
                      </a:r>
                      <a:r>
                        <a:rPr lang="tr-TR" baseline="0" dirty="0" smtClean="0"/>
                        <a:t> edilmişse</a:t>
                      </a:r>
                      <a:endParaRPr lang="tr-TR" dirty="0"/>
                    </a:p>
                  </a:txBody>
                  <a:tcPr/>
                </a:tc>
                <a:tc>
                  <a:txBody>
                    <a:bodyPr/>
                    <a:lstStyle/>
                    <a:p>
                      <a:pPr algn="ctr"/>
                      <a:r>
                        <a:rPr lang="tr-TR" b="1" dirty="0" smtClean="0">
                          <a:effectLst>
                            <a:outerShdw blurRad="38100" dist="38100" dir="2700000" algn="tl">
                              <a:srgbClr val="000000">
                                <a:alpha val="43137"/>
                              </a:srgbClr>
                            </a:outerShdw>
                          </a:effectLst>
                        </a:rPr>
                        <a:t>10</a:t>
                      </a:r>
                      <a:endParaRPr lang="tr-TR"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820879477"/>
                  </a:ext>
                </a:extLst>
              </a:tr>
              <a:tr h="668334">
                <a:tc>
                  <a:txBody>
                    <a:bodyPr/>
                    <a:lstStyle/>
                    <a:p>
                      <a:r>
                        <a:rPr lang="tr-TR" dirty="0" smtClean="0"/>
                        <a:t>Başvuru Sahibinin </a:t>
                      </a:r>
                      <a:r>
                        <a:rPr lang="tr-TR" b="1" dirty="0" smtClean="0">
                          <a:solidFill>
                            <a:srgbClr val="5883D5"/>
                          </a:solidFill>
                          <a:effectLst>
                            <a:outerShdw blurRad="38100" dist="38100" dir="2700000" algn="tl">
                              <a:srgbClr val="000000">
                                <a:alpha val="43137"/>
                              </a:srgbClr>
                            </a:outerShdw>
                          </a:effectLst>
                        </a:rPr>
                        <a:t>IPARD kapsamında imzalanmış bir sözleşmesi yok ise</a:t>
                      </a:r>
                      <a:endParaRPr lang="tr-TR" b="1" dirty="0">
                        <a:solidFill>
                          <a:srgbClr val="5883D5"/>
                        </a:solidFill>
                        <a:effectLst>
                          <a:outerShdw blurRad="38100" dist="38100" dir="2700000" algn="tl">
                            <a:srgbClr val="000000">
                              <a:alpha val="43137"/>
                            </a:srgbClr>
                          </a:outerShdw>
                        </a:effectLst>
                      </a:endParaRPr>
                    </a:p>
                  </a:txBody>
                  <a:tcPr/>
                </a:tc>
                <a:tc>
                  <a:txBody>
                    <a:bodyPr/>
                    <a:lstStyle/>
                    <a:p>
                      <a:pPr algn="ctr"/>
                      <a:r>
                        <a:rPr lang="tr-TR" b="1" dirty="0" smtClean="0">
                          <a:effectLst>
                            <a:outerShdw blurRad="38100" dist="38100" dir="2700000" algn="tl">
                              <a:srgbClr val="000000">
                                <a:alpha val="43137"/>
                              </a:srgbClr>
                            </a:outerShdw>
                          </a:effectLst>
                        </a:rPr>
                        <a:t>20</a:t>
                      </a:r>
                      <a:endParaRPr lang="tr-TR"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357034310"/>
                  </a:ext>
                </a:extLst>
              </a:tr>
              <a:tr h="506093">
                <a:tc>
                  <a:txBody>
                    <a:bodyPr/>
                    <a:lstStyle/>
                    <a:p>
                      <a:r>
                        <a:rPr lang="tr-TR" dirty="0" smtClean="0"/>
                        <a:t>Başvuru Sahibi</a:t>
                      </a:r>
                      <a:r>
                        <a:rPr lang="tr-TR" baseline="0" dirty="0" smtClean="0"/>
                        <a:t> </a:t>
                      </a:r>
                      <a:r>
                        <a:rPr lang="tr-TR" b="1" baseline="0" dirty="0" smtClean="0">
                          <a:solidFill>
                            <a:srgbClr val="5883D5"/>
                          </a:solidFill>
                          <a:effectLst>
                            <a:outerShdw blurRad="38100" dist="38100" dir="2700000" algn="tl">
                              <a:srgbClr val="000000">
                                <a:alpha val="43137"/>
                              </a:srgbClr>
                            </a:outerShdw>
                          </a:effectLst>
                        </a:rPr>
                        <a:t>gerçek kişi</a:t>
                      </a:r>
                      <a:r>
                        <a:rPr lang="tr-TR" baseline="0" dirty="0" smtClean="0"/>
                        <a:t> veya </a:t>
                      </a:r>
                      <a:r>
                        <a:rPr lang="tr-TR" b="1" baseline="0" dirty="0" smtClean="0">
                          <a:solidFill>
                            <a:srgbClr val="5883D5"/>
                          </a:solidFill>
                          <a:effectLst>
                            <a:outerShdw blurRad="38100" dist="38100" dir="2700000" algn="tl">
                              <a:srgbClr val="000000">
                                <a:alpha val="43137"/>
                              </a:srgbClr>
                            </a:outerShdw>
                          </a:effectLst>
                        </a:rPr>
                        <a:t>üretici örgütü </a:t>
                      </a:r>
                      <a:r>
                        <a:rPr lang="tr-TR" baseline="0" dirty="0" smtClean="0"/>
                        <a:t>ise</a:t>
                      </a:r>
                      <a:endParaRPr lang="tr-TR" dirty="0"/>
                    </a:p>
                  </a:txBody>
                  <a:tcPr/>
                </a:tc>
                <a:tc>
                  <a:txBody>
                    <a:bodyPr/>
                    <a:lstStyle/>
                    <a:p>
                      <a:pPr algn="ctr"/>
                      <a:r>
                        <a:rPr lang="tr-TR" b="1" dirty="0" smtClean="0">
                          <a:effectLst>
                            <a:outerShdw blurRad="38100" dist="38100" dir="2700000" algn="tl">
                              <a:srgbClr val="000000">
                                <a:alpha val="43137"/>
                              </a:srgbClr>
                            </a:outerShdw>
                          </a:effectLst>
                        </a:rPr>
                        <a:t>15</a:t>
                      </a:r>
                      <a:endParaRPr lang="tr-TR" b="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2138212108"/>
                  </a:ext>
                </a:extLst>
              </a:tr>
            </a:tbl>
          </a:graphicData>
        </a:graphic>
      </p:graphicFrame>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9555" y="1238596"/>
            <a:ext cx="4772445" cy="4056027"/>
          </a:xfrm>
          <a:prstGeom prst="rect">
            <a:avLst/>
          </a:prstGeom>
        </p:spPr>
      </p:pic>
      <p:sp>
        <p:nvSpPr>
          <p:cNvPr id="2" name="Metin kutusu 1"/>
          <p:cNvSpPr txBox="1"/>
          <p:nvPr/>
        </p:nvSpPr>
        <p:spPr>
          <a:xfrm>
            <a:off x="3470949" y="101483"/>
            <a:ext cx="5250092" cy="461665"/>
          </a:xfrm>
          <a:prstGeom prst="rect">
            <a:avLst/>
          </a:prstGeom>
          <a:noFill/>
        </p:spPr>
        <p:txBody>
          <a:bodyPr wrap="none" rtlCol="0">
            <a:spAutoFit/>
          </a:bodyPr>
          <a:lstStyle/>
          <a:p>
            <a:r>
              <a:rPr lang="tr-TR" sz="2400" dirty="0" smtClean="0">
                <a:solidFill>
                  <a:schemeClr val="bg1"/>
                </a:solidFill>
              </a:rPr>
              <a:t>IPARD PROGRAMI SIRALAMA KRİTERLERİ</a:t>
            </a:r>
            <a:endParaRPr lang="tr-TR" sz="2400" dirty="0">
              <a:solidFill>
                <a:schemeClr val="bg1"/>
              </a:solidFill>
            </a:endParaRPr>
          </a:p>
        </p:txBody>
      </p:sp>
    </p:spTree>
    <p:extLst>
      <p:ext uri="{BB962C8B-B14F-4D97-AF65-F5344CB8AC3E}">
        <p14:creationId xmlns:p14="http://schemas.microsoft.com/office/powerpoint/2010/main" val="2742363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470949" y="101483"/>
            <a:ext cx="5250092" cy="461665"/>
          </a:xfrm>
          <a:prstGeom prst="rect">
            <a:avLst/>
          </a:prstGeom>
          <a:noFill/>
        </p:spPr>
        <p:txBody>
          <a:bodyPr wrap="none" rtlCol="0">
            <a:spAutoFit/>
          </a:bodyPr>
          <a:lstStyle/>
          <a:p>
            <a:r>
              <a:rPr lang="tr-TR" sz="2400" dirty="0" smtClean="0">
                <a:solidFill>
                  <a:schemeClr val="bg1"/>
                </a:solidFill>
              </a:rPr>
              <a:t>IPARD PROGRAMI SIRALAMA KRİTERLERİ</a:t>
            </a:r>
            <a:endParaRPr lang="tr-TR" sz="2400" dirty="0">
              <a:solidFill>
                <a:schemeClr val="bg1"/>
              </a:solidFill>
            </a:endParaRPr>
          </a:p>
        </p:txBody>
      </p:sp>
      <p:sp>
        <p:nvSpPr>
          <p:cNvPr id="7" name="object 2"/>
          <p:cNvSpPr txBox="1"/>
          <p:nvPr/>
        </p:nvSpPr>
        <p:spPr>
          <a:xfrm>
            <a:off x="1325625" y="1420875"/>
            <a:ext cx="2000250" cy="307975"/>
          </a:xfrm>
          <a:prstGeom prst="rect">
            <a:avLst/>
          </a:prstGeom>
          <a:solidFill>
            <a:srgbClr val="C5D9F0"/>
          </a:solidFill>
          <a:ln w="9525">
            <a:solidFill>
              <a:srgbClr val="000000"/>
            </a:solidFill>
          </a:ln>
        </p:spPr>
        <p:txBody>
          <a:bodyPr vert="horz" wrap="square" lIns="0" tIns="29209" rIns="0" bIns="0" rtlCol="0">
            <a:spAutoFit/>
          </a:bodyPr>
          <a:lstStyle/>
          <a:p>
            <a:pPr marL="284480">
              <a:lnSpc>
                <a:spcPct val="100000"/>
              </a:lnSpc>
              <a:spcBef>
                <a:spcPts val="229"/>
              </a:spcBef>
            </a:pPr>
            <a:r>
              <a:rPr sz="1400" spc="-5" dirty="0">
                <a:latin typeface="Calibri"/>
                <a:cs typeface="Calibri"/>
              </a:rPr>
              <a:t>BAŞVURU</a:t>
            </a:r>
            <a:r>
              <a:rPr sz="1400" spc="-80" dirty="0">
                <a:latin typeface="Calibri"/>
                <a:cs typeface="Calibri"/>
              </a:rPr>
              <a:t> </a:t>
            </a:r>
            <a:r>
              <a:rPr sz="1400" spc="-5" dirty="0">
                <a:latin typeface="Calibri"/>
                <a:cs typeface="Calibri"/>
              </a:rPr>
              <a:t>SAHİBİ</a:t>
            </a:r>
            <a:endParaRPr sz="1400" dirty="0">
              <a:latin typeface="Calibri"/>
              <a:cs typeface="Calibri"/>
            </a:endParaRPr>
          </a:p>
        </p:txBody>
      </p:sp>
      <p:sp>
        <p:nvSpPr>
          <p:cNvPr id="8" name="object 3"/>
          <p:cNvSpPr txBox="1"/>
          <p:nvPr/>
        </p:nvSpPr>
        <p:spPr>
          <a:xfrm>
            <a:off x="538607" y="3001834"/>
            <a:ext cx="3500754" cy="676467"/>
          </a:xfrm>
          <a:prstGeom prst="rect">
            <a:avLst/>
          </a:prstGeom>
          <a:solidFill>
            <a:srgbClr val="B8CDE4"/>
          </a:solidFill>
          <a:ln w="9525">
            <a:solidFill>
              <a:srgbClr val="000000"/>
            </a:solidFill>
          </a:ln>
        </p:spPr>
        <p:txBody>
          <a:bodyPr vert="horz" wrap="square" lIns="0" tIns="29845" rIns="0" bIns="0" rtlCol="0">
            <a:spAutoFit/>
          </a:bodyPr>
          <a:lstStyle/>
          <a:p>
            <a:pPr marL="86360">
              <a:lnSpc>
                <a:spcPct val="100000"/>
              </a:lnSpc>
              <a:spcBef>
                <a:spcPts val="235"/>
              </a:spcBef>
            </a:pPr>
            <a:r>
              <a:rPr sz="1400" spc="-5" dirty="0">
                <a:latin typeface="Wingdings"/>
                <a:cs typeface="Wingdings"/>
              </a:rPr>
              <a:t></a:t>
            </a:r>
            <a:r>
              <a:rPr sz="1400" spc="-5" dirty="0">
                <a:latin typeface="Calibri"/>
                <a:cs typeface="Calibri"/>
              </a:rPr>
              <a:t>BAŞVURU</a:t>
            </a:r>
            <a:r>
              <a:rPr sz="1400" spc="-75" dirty="0">
                <a:latin typeface="Calibri"/>
                <a:cs typeface="Calibri"/>
              </a:rPr>
              <a:t> </a:t>
            </a:r>
            <a:r>
              <a:rPr sz="1400" spc="-25" dirty="0">
                <a:latin typeface="Calibri"/>
                <a:cs typeface="Calibri"/>
              </a:rPr>
              <a:t>KAYIT</a:t>
            </a:r>
            <a:endParaRPr sz="1400" dirty="0">
              <a:latin typeface="Calibri"/>
              <a:cs typeface="Calibri"/>
            </a:endParaRPr>
          </a:p>
          <a:p>
            <a:pPr marL="86360">
              <a:lnSpc>
                <a:spcPct val="100000"/>
              </a:lnSpc>
            </a:pPr>
            <a:r>
              <a:rPr sz="1400" spc="-5" dirty="0">
                <a:latin typeface="Wingdings"/>
                <a:cs typeface="Wingdings"/>
              </a:rPr>
              <a:t></a:t>
            </a:r>
            <a:r>
              <a:rPr sz="1400" spc="-5" dirty="0">
                <a:latin typeface="Calibri"/>
                <a:cs typeface="Calibri"/>
              </a:rPr>
              <a:t>İDARİ</a:t>
            </a:r>
            <a:r>
              <a:rPr sz="1400" spc="-90" dirty="0">
                <a:latin typeface="Calibri"/>
                <a:cs typeface="Calibri"/>
              </a:rPr>
              <a:t> </a:t>
            </a:r>
            <a:r>
              <a:rPr lang="tr-TR" sz="1400" spc="-90" dirty="0" smtClean="0">
                <a:latin typeface="Calibri"/>
                <a:cs typeface="Calibri"/>
              </a:rPr>
              <a:t>ve UYGUNLUK </a:t>
            </a:r>
            <a:r>
              <a:rPr sz="1400" spc="-15" dirty="0" smtClean="0">
                <a:latin typeface="Calibri"/>
                <a:cs typeface="Calibri"/>
              </a:rPr>
              <a:t>KONTROL</a:t>
            </a:r>
            <a:r>
              <a:rPr lang="tr-TR" sz="1400" spc="-15" dirty="0" smtClean="0">
                <a:latin typeface="Calibri"/>
                <a:cs typeface="Calibri"/>
              </a:rPr>
              <a:t>LERİ</a:t>
            </a:r>
            <a:endParaRPr sz="1400" dirty="0">
              <a:latin typeface="Calibri"/>
              <a:cs typeface="Calibri"/>
            </a:endParaRPr>
          </a:p>
          <a:p>
            <a:pPr marL="86360">
              <a:lnSpc>
                <a:spcPct val="100000"/>
              </a:lnSpc>
            </a:pPr>
            <a:r>
              <a:rPr sz="1400" dirty="0" smtClean="0">
                <a:solidFill>
                  <a:srgbClr val="006FC0"/>
                </a:solidFill>
                <a:latin typeface="Wingdings"/>
                <a:cs typeface="Wingdings"/>
              </a:rPr>
              <a:t></a:t>
            </a:r>
            <a:r>
              <a:rPr sz="1400" dirty="0">
                <a:solidFill>
                  <a:srgbClr val="002060"/>
                </a:solidFill>
                <a:latin typeface="Calibri"/>
                <a:cs typeface="Calibri"/>
              </a:rPr>
              <a:t>YERİNDE </a:t>
            </a:r>
            <a:r>
              <a:rPr sz="1400" spc="-15" dirty="0">
                <a:solidFill>
                  <a:srgbClr val="002060"/>
                </a:solidFill>
                <a:latin typeface="Calibri"/>
                <a:cs typeface="Calibri"/>
              </a:rPr>
              <a:t>KONTROL </a:t>
            </a:r>
            <a:r>
              <a:rPr sz="1400" spc="-5" dirty="0">
                <a:solidFill>
                  <a:srgbClr val="002060"/>
                </a:solidFill>
                <a:latin typeface="Calibri"/>
                <a:cs typeface="Calibri"/>
              </a:rPr>
              <a:t>(Sözleşme</a:t>
            </a:r>
            <a:r>
              <a:rPr sz="1400" spc="-75" dirty="0">
                <a:solidFill>
                  <a:srgbClr val="002060"/>
                </a:solidFill>
                <a:latin typeface="Calibri"/>
                <a:cs typeface="Calibri"/>
              </a:rPr>
              <a:t> </a:t>
            </a:r>
            <a:r>
              <a:rPr sz="1400" spc="-5" dirty="0">
                <a:solidFill>
                  <a:srgbClr val="002060"/>
                </a:solidFill>
                <a:latin typeface="Calibri"/>
                <a:cs typeface="Calibri"/>
              </a:rPr>
              <a:t>Öncesi)</a:t>
            </a:r>
            <a:endParaRPr sz="1400" dirty="0">
              <a:solidFill>
                <a:srgbClr val="002060"/>
              </a:solidFill>
              <a:latin typeface="Calibri"/>
              <a:cs typeface="Calibri"/>
            </a:endParaRPr>
          </a:p>
        </p:txBody>
      </p:sp>
      <p:sp>
        <p:nvSpPr>
          <p:cNvPr id="9" name="object 7"/>
          <p:cNvSpPr/>
          <p:nvPr/>
        </p:nvSpPr>
        <p:spPr>
          <a:xfrm>
            <a:off x="2096194" y="2450527"/>
            <a:ext cx="214629" cy="327025"/>
          </a:xfrm>
          <a:custGeom>
            <a:avLst/>
            <a:gdLst/>
            <a:ahLst/>
            <a:cxnLst/>
            <a:rect l="l" t="t" r="r" b="b"/>
            <a:pathLst>
              <a:path w="214630" h="327025">
                <a:moveTo>
                  <a:pt x="214249" y="219837"/>
                </a:moveTo>
                <a:lnTo>
                  <a:pt x="0" y="219837"/>
                </a:lnTo>
                <a:lnTo>
                  <a:pt x="107061" y="327025"/>
                </a:lnTo>
                <a:lnTo>
                  <a:pt x="214249" y="219837"/>
                </a:lnTo>
                <a:close/>
              </a:path>
              <a:path w="214630" h="327025">
                <a:moveTo>
                  <a:pt x="160655" y="0"/>
                </a:moveTo>
                <a:lnTo>
                  <a:pt x="53467" y="0"/>
                </a:lnTo>
                <a:lnTo>
                  <a:pt x="53467" y="219837"/>
                </a:lnTo>
                <a:lnTo>
                  <a:pt x="160655" y="219837"/>
                </a:lnTo>
                <a:lnTo>
                  <a:pt x="160655" y="0"/>
                </a:lnTo>
                <a:close/>
              </a:path>
            </a:pathLst>
          </a:custGeom>
          <a:solidFill>
            <a:srgbClr val="C0504D"/>
          </a:solidFill>
        </p:spPr>
        <p:txBody>
          <a:bodyPr wrap="square" lIns="0" tIns="0" rIns="0" bIns="0" rtlCol="0"/>
          <a:lstStyle/>
          <a:p>
            <a:endParaRPr/>
          </a:p>
        </p:txBody>
      </p:sp>
      <p:sp>
        <p:nvSpPr>
          <p:cNvPr id="10" name="object 8"/>
          <p:cNvSpPr/>
          <p:nvPr/>
        </p:nvSpPr>
        <p:spPr>
          <a:xfrm>
            <a:off x="2069041" y="3919855"/>
            <a:ext cx="214629" cy="327025"/>
          </a:xfrm>
          <a:custGeom>
            <a:avLst/>
            <a:gdLst/>
            <a:ahLst/>
            <a:cxnLst/>
            <a:rect l="l" t="t" r="r" b="b"/>
            <a:pathLst>
              <a:path w="214630" h="327025">
                <a:moveTo>
                  <a:pt x="214249" y="219837"/>
                </a:moveTo>
                <a:lnTo>
                  <a:pt x="0" y="219837"/>
                </a:lnTo>
                <a:lnTo>
                  <a:pt x="107061" y="327025"/>
                </a:lnTo>
                <a:lnTo>
                  <a:pt x="214249" y="219837"/>
                </a:lnTo>
                <a:close/>
              </a:path>
              <a:path w="214630" h="327025">
                <a:moveTo>
                  <a:pt x="160655" y="0"/>
                </a:moveTo>
                <a:lnTo>
                  <a:pt x="53467" y="0"/>
                </a:lnTo>
                <a:lnTo>
                  <a:pt x="53467" y="219837"/>
                </a:lnTo>
                <a:lnTo>
                  <a:pt x="160655" y="219837"/>
                </a:lnTo>
                <a:lnTo>
                  <a:pt x="160655" y="0"/>
                </a:lnTo>
                <a:close/>
              </a:path>
            </a:pathLst>
          </a:custGeom>
          <a:solidFill>
            <a:srgbClr val="C0504D"/>
          </a:solidFill>
        </p:spPr>
        <p:txBody>
          <a:bodyPr wrap="square" lIns="0" tIns="0" rIns="0" bIns="0" rtlCol="0"/>
          <a:lstStyle/>
          <a:p>
            <a:endParaRPr/>
          </a:p>
        </p:txBody>
      </p:sp>
      <p:sp>
        <p:nvSpPr>
          <p:cNvPr id="11" name="object 6"/>
          <p:cNvSpPr txBox="1"/>
          <p:nvPr/>
        </p:nvSpPr>
        <p:spPr>
          <a:xfrm>
            <a:off x="560446" y="4558473"/>
            <a:ext cx="3500754" cy="739775"/>
          </a:xfrm>
          <a:prstGeom prst="rect">
            <a:avLst/>
          </a:prstGeom>
          <a:solidFill>
            <a:srgbClr val="B8CDE4"/>
          </a:solidFill>
          <a:ln w="9525">
            <a:solidFill>
              <a:srgbClr val="000000"/>
            </a:solidFill>
          </a:ln>
        </p:spPr>
        <p:txBody>
          <a:bodyPr vert="horz" wrap="square" lIns="0" tIns="29845" rIns="0" bIns="0" rtlCol="0">
            <a:spAutoFit/>
          </a:bodyPr>
          <a:lstStyle/>
          <a:p>
            <a:pPr marL="86360">
              <a:lnSpc>
                <a:spcPct val="100000"/>
              </a:lnSpc>
              <a:spcBef>
                <a:spcPts val="235"/>
              </a:spcBef>
            </a:pPr>
            <a:r>
              <a:rPr sz="1400" dirty="0">
                <a:latin typeface="Wingdings"/>
                <a:cs typeface="Wingdings"/>
              </a:rPr>
              <a:t></a:t>
            </a:r>
            <a:r>
              <a:rPr sz="1400" dirty="0">
                <a:latin typeface="Calibri"/>
                <a:cs typeface="Calibri"/>
              </a:rPr>
              <a:t>ÖRNEKLEME + </a:t>
            </a:r>
            <a:r>
              <a:rPr sz="1400" spc="-5" dirty="0">
                <a:latin typeface="Calibri"/>
                <a:cs typeface="Calibri"/>
              </a:rPr>
              <a:t>İKİNCİL</a:t>
            </a:r>
            <a:r>
              <a:rPr sz="1400" spc="-55" dirty="0">
                <a:latin typeface="Calibri"/>
                <a:cs typeface="Calibri"/>
              </a:rPr>
              <a:t> </a:t>
            </a:r>
            <a:r>
              <a:rPr sz="1400" spc="-10" dirty="0">
                <a:latin typeface="Calibri"/>
                <a:cs typeface="Calibri"/>
              </a:rPr>
              <a:t>KONTROLLER</a:t>
            </a:r>
            <a:endParaRPr sz="1400" dirty="0">
              <a:latin typeface="Calibri"/>
              <a:cs typeface="Calibri"/>
            </a:endParaRPr>
          </a:p>
          <a:p>
            <a:pPr marL="86360">
              <a:lnSpc>
                <a:spcPct val="100000"/>
              </a:lnSpc>
            </a:pPr>
            <a:r>
              <a:rPr sz="1400" spc="-5" dirty="0">
                <a:latin typeface="Wingdings"/>
                <a:cs typeface="Wingdings"/>
              </a:rPr>
              <a:t></a:t>
            </a:r>
            <a:r>
              <a:rPr sz="1400" spc="-5" dirty="0">
                <a:latin typeface="Calibri"/>
                <a:cs typeface="Calibri"/>
              </a:rPr>
              <a:t>İŞ </a:t>
            </a:r>
            <a:r>
              <a:rPr sz="1400" dirty="0">
                <a:latin typeface="Calibri"/>
                <a:cs typeface="Calibri"/>
              </a:rPr>
              <a:t>PLANI MALİ</a:t>
            </a:r>
            <a:r>
              <a:rPr sz="1400" spc="-114" dirty="0">
                <a:latin typeface="Calibri"/>
                <a:cs typeface="Calibri"/>
              </a:rPr>
              <a:t> </a:t>
            </a:r>
            <a:r>
              <a:rPr sz="1400" dirty="0">
                <a:latin typeface="Calibri"/>
                <a:cs typeface="Calibri"/>
              </a:rPr>
              <a:t>ANALİZİ</a:t>
            </a:r>
          </a:p>
          <a:p>
            <a:pPr marL="86360">
              <a:lnSpc>
                <a:spcPct val="100000"/>
              </a:lnSpc>
            </a:pPr>
            <a:r>
              <a:rPr sz="1400" dirty="0">
                <a:latin typeface="Wingdings"/>
                <a:cs typeface="Wingdings"/>
              </a:rPr>
              <a:t></a:t>
            </a:r>
            <a:r>
              <a:rPr sz="1400" dirty="0">
                <a:latin typeface="Calibri"/>
                <a:cs typeface="Calibri"/>
              </a:rPr>
              <a:t>SIRALAMA </a:t>
            </a:r>
            <a:r>
              <a:rPr sz="1400" spc="-5" dirty="0">
                <a:latin typeface="Calibri"/>
                <a:cs typeface="Calibri"/>
              </a:rPr>
              <a:t>SEÇİM</a:t>
            </a:r>
            <a:r>
              <a:rPr sz="1400" spc="-70" dirty="0">
                <a:latin typeface="Calibri"/>
                <a:cs typeface="Calibri"/>
              </a:rPr>
              <a:t> </a:t>
            </a:r>
            <a:r>
              <a:rPr sz="1400" spc="-5" dirty="0">
                <a:latin typeface="Calibri"/>
                <a:cs typeface="Calibri"/>
              </a:rPr>
              <a:t>(PDSK)</a:t>
            </a:r>
            <a:endParaRPr sz="1400" dirty="0">
              <a:latin typeface="Calibri"/>
              <a:cs typeface="Calibri"/>
            </a:endParaRPr>
          </a:p>
        </p:txBody>
      </p:sp>
      <p:sp>
        <p:nvSpPr>
          <p:cNvPr id="12" name="object 14"/>
          <p:cNvSpPr txBox="1"/>
          <p:nvPr/>
        </p:nvSpPr>
        <p:spPr>
          <a:xfrm>
            <a:off x="575373" y="4207435"/>
            <a:ext cx="669265" cy="215444"/>
          </a:xfrm>
          <a:prstGeom prst="rect">
            <a:avLst/>
          </a:prstGeom>
        </p:spPr>
        <p:txBody>
          <a:bodyPr vert="horz" wrap="square" lIns="0" tIns="0" rIns="0" bIns="0" rtlCol="0">
            <a:spAutoFit/>
          </a:bodyPr>
          <a:lstStyle/>
          <a:p>
            <a:pPr marL="12700">
              <a:lnSpc>
                <a:spcPct val="100000"/>
              </a:lnSpc>
            </a:pPr>
            <a:r>
              <a:rPr sz="1400" dirty="0">
                <a:latin typeface="Calibri"/>
                <a:cs typeface="Calibri"/>
              </a:rPr>
              <a:t>M</a:t>
            </a:r>
            <a:r>
              <a:rPr sz="1400" spc="-5" dirty="0">
                <a:latin typeface="Calibri"/>
                <a:cs typeface="Calibri"/>
              </a:rPr>
              <a:t>ERKEZ</a:t>
            </a:r>
            <a:endParaRPr sz="1400" dirty="0">
              <a:latin typeface="Calibri"/>
              <a:cs typeface="Calibri"/>
            </a:endParaRPr>
          </a:p>
        </p:txBody>
      </p:sp>
      <p:sp>
        <p:nvSpPr>
          <p:cNvPr id="13" name="object 15"/>
          <p:cNvSpPr txBox="1"/>
          <p:nvPr/>
        </p:nvSpPr>
        <p:spPr>
          <a:xfrm>
            <a:off x="5034351" y="6096000"/>
            <a:ext cx="3357879" cy="246221"/>
          </a:xfrm>
          <a:prstGeom prst="rect">
            <a:avLst/>
          </a:prstGeom>
          <a:solidFill>
            <a:srgbClr val="C5D9F0"/>
          </a:solidFill>
          <a:ln w="9525">
            <a:solidFill>
              <a:srgbClr val="000000"/>
            </a:solidFill>
          </a:ln>
        </p:spPr>
        <p:txBody>
          <a:bodyPr vert="horz" wrap="square" lIns="0" tIns="30480" rIns="0" bIns="0" rtlCol="0">
            <a:spAutoFit/>
          </a:bodyPr>
          <a:lstStyle/>
          <a:p>
            <a:pPr marL="86995">
              <a:lnSpc>
                <a:spcPct val="100000"/>
              </a:lnSpc>
              <a:spcBef>
                <a:spcPts val="240"/>
              </a:spcBef>
            </a:pPr>
            <a:r>
              <a:rPr sz="1400" spc="-20" dirty="0">
                <a:latin typeface="Calibri"/>
                <a:cs typeface="Calibri"/>
              </a:rPr>
              <a:t>FAYDALANICI </a:t>
            </a:r>
            <a:r>
              <a:rPr lang="tr-TR" sz="1400" spc="-20" dirty="0" smtClean="0">
                <a:latin typeface="Calibri"/>
                <a:cs typeface="Calibri"/>
              </a:rPr>
              <a:t> </a:t>
            </a:r>
            <a:r>
              <a:rPr sz="1400" spc="-10" dirty="0" smtClean="0">
                <a:latin typeface="Calibri"/>
                <a:cs typeface="Calibri"/>
              </a:rPr>
              <a:t>PROJEYİ </a:t>
            </a:r>
            <a:r>
              <a:rPr sz="1400" spc="-5" dirty="0" smtClean="0">
                <a:latin typeface="Calibri"/>
                <a:cs typeface="Calibri"/>
              </a:rPr>
              <a:t>GERÇEKLEŞTİRİR</a:t>
            </a:r>
            <a:endParaRPr sz="1400" dirty="0">
              <a:latin typeface="Calibri"/>
              <a:cs typeface="Calibri"/>
            </a:endParaRPr>
          </a:p>
        </p:txBody>
      </p:sp>
      <p:sp>
        <p:nvSpPr>
          <p:cNvPr id="14" name="object 16"/>
          <p:cNvSpPr/>
          <p:nvPr/>
        </p:nvSpPr>
        <p:spPr>
          <a:xfrm>
            <a:off x="4326762" y="6067424"/>
            <a:ext cx="509524" cy="236538"/>
          </a:xfrm>
          <a:custGeom>
            <a:avLst/>
            <a:gdLst/>
            <a:ahLst/>
            <a:cxnLst/>
            <a:rect l="l" t="t" r="r" b="b"/>
            <a:pathLst>
              <a:path w="720725" h="549275">
                <a:moveTo>
                  <a:pt x="445643" y="0"/>
                </a:moveTo>
                <a:lnTo>
                  <a:pt x="445643" y="137312"/>
                </a:lnTo>
                <a:lnTo>
                  <a:pt x="0" y="137312"/>
                </a:lnTo>
                <a:lnTo>
                  <a:pt x="0" y="411949"/>
                </a:lnTo>
                <a:lnTo>
                  <a:pt x="445643" y="411949"/>
                </a:lnTo>
                <a:lnTo>
                  <a:pt x="445643" y="549275"/>
                </a:lnTo>
                <a:lnTo>
                  <a:pt x="720725" y="274637"/>
                </a:lnTo>
                <a:lnTo>
                  <a:pt x="445643" y="0"/>
                </a:lnTo>
                <a:close/>
              </a:path>
            </a:pathLst>
          </a:custGeom>
          <a:solidFill>
            <a:srgbClr val="C0504D"/>
          </a:solidFill>
        </p:spPr>
        <p:txBody>
          <a:bodyPr wrap="square" lIns="0" tIns="0" rIns="0" bIns="0" rtlCol="0"/>
          <a:lstStyle/>
          <a:p>
            <a:endParaRPr/>
          </a:p>
        </p:txBody>
      </p:sp>
      <p:sp>
        <p:nvSpPr>
          <p:cNvPr id="15" name="object 17"/>
          <p:cNvSpPr txBox="1"/>
          <p:nvPr/>
        </p:nvSpPr>
        <p:spPr>
          <a:xfrm>
            <a:off x="4868926" y="4276533"/>
            <a:ext cx="3500754" cy="676467"/>
          </a:xfrm>
          <a:prstGeom prst="rect">
            <a:avLst/>
          </a:prstGeom>
          <a:solidFill>
            <a:srgbClr val="B8CDE4"/>
          </a:solidFill>
          <a:ln w="9525">
            <a:solidFill>
              <a:srgbClr val="000000"/>
            </a:solidFill>
          </a:ln>
        </p:spPr>
        <p:txBody>
          <a:bodyPr vert="horz" wrap="square" lIns="0" tIns="29845" rIns="0" bIns="0" rtlCol="0">
            <a:spAutoFit/>
          </a:bodyPr>
          <a:lstStyle/>
          <a:p>
            <a:pPr marL="86995">
              <a:lnSpc>
                <a:spcPct val="100000"/>
              </a:lnSpc>
              <a:spcBef>
                <a:spcPts val="235"/>
              </a:spcBef>
            </a:pPr>
            <a:r>
              <a:rPr sz="1400" dirty="0">
                <a:latin typeface="Wingdings"/>
                <a:cs typeface="Wingdings"/>
              </a:rPr>
              <a:t></a:t>
            </a:r>
            <a:r>
              <a:rPr sz="1400" dirty="0">
                <a:latin typeface="Calibri"/>
                <a:cs typeface="Calibri"/>
              </a:rPr>
              <a:t>ÖDEME </a:t>
            </a:r>
            <a:r>
              <a:rPr sz="1400" spc="-20" dirty="0">
                <a:latin typeface="Calibri"/>
                <a:cs typeface="Calibri"/>
              </a:rPr>
              <a:t>TALEBİ</a:t>
            </a:r>
            <a:r>
              <a:rPr sz="1400" spc="-80" dirty="0">
                <a:latin typeface="Calibri"/>
                <a:cs typeface="Calibri"/>
              </a:rPr>
              <a:t> </a:t>
            </a:r>
            <a:r>
              <a:rPr sz="1400" spc="-25" dirty="0">
                <a:latin typeface="Calibri"/>
                <a:cs typeface="Calibri"/>
              </a:rPr>
              <a:t>KAYIT</a:t>
            </a:r>
            <a:endParaRPr sz="1400" dirty="0">
              <a:latin typeface="Calibri"/>
              <a:cs typeface="Calibri"/>
            </a:endParaRPr>
          </a:p>
          <a:p>
            <a:pPr marL="86995">
              <a:lnSpc>
                <a:spcPct val="100000"/>
              </a:lnSpc>
            </a:pPr>
            <a:r>
              <a:rPr sz="1400" spc="-5" dirty="0">
                <a:latin typeface="Wingdings"/>
                <a:cs typeface="Wingdings"/>
              </a:rPr>
              <a:t></a:t>
            </a:r>
            <a:r>
              <a:rPr sz="1400" spc="-5" dirty="0">
                <a:latin typeface="Calibri"/>
                <a:cs typeface="Calibri"/>
              </a:rPr>
              <a:t>BELGE ve </a:t>
            </a:r>
            <a:r>
              <a:rPr sz="1400" spc="-30" dirty="0">
                <a:latin typeface="Calibri"/>
                <a:cs typeface="Calibri"/>
              </a:rPr>
              <a:t>FATURA</a:t>
            </a:r>
            <a:r>
              <a:rPr sz="1400" spc="210" dirty="0">
                <a:latin typeface="Calibri"/>
                <a:cs typeface="Calibri"/>
              </a:rPr>
              <a:t> </a:t>
            </a:r>
            <a:r>
              <a:rPr sz="1400" spc="-15" dirty="0">
                <a:latin typeface="Calibri"/>
                <a:cs typeface="Calibri"/>
              </a:rPr>
              <a:t>KONTROLÜ</a:t>
            </a:r>
            <a:endParaRPr sz="1400" dirty="0">
              <a:latin typeface="Calibri"/>
              <a:cs typeface="Calibri"/>
            </a:endParaRPr>
          </a:p>
          <a:p>
            <a:pPr marL="86995">
              <a:lnSpc>
                <a:spcPct val="100000"/>
              </a:lnSpc>
            </a:pPr>
            <a:r>
              <a:rPr sz="1400" dirty="0" smtClean="0">
                <a:solidFill>
                  <a:srgbClr val="006FC0"/>
                </a:solidFill>
                <a:latin typeface="Wingdings"/>
                <a:cs typeface="Wingdings"/>
              </a:rPr>
              <a:t></a:t>
            </a:r>
            <a:r>
              <a:rPr sz="1400" dirty="0">
                <a:solidFill>
                  <a:srgbClr val="002060"/>
                </a:solidFill>
                <a:latin typeface="Calibri"/>
                <a:cs typeface="Calibri"/>
              </a:rPr>
              <a:t>YERİNDE </a:t>
            </a:r>
            <a:r>
              <a:rPr sz="1400" spc="-15" dirty="0">
                <a:solidFill>
                  <a:srgbClr val="002060"/>
                </a:solidFill>
                <a:latin typeface="Calibri"/>
                <a:cs typeface="Calibri"/>
              </a:rPr>
              <a:t>KONTROL </a:t>
            </a:r>
            <a:r>
              <a:rPr sz="1400" spc="-5" dirty="0">
                <a:solidFill>
                  <a:srgbClr val="002060"/>
                </a:solidFill>
                <a:latin typeface="Calibri"/>
                <a:cs typeface="Calibri"/>
              </a:rPr>
              <a:t>(Ödeme</a:t>
            </a:r>
            <a:r>
              <a:rPr sz="1400" spc="-75" dirty="0">
                <a:solidFill>
                  <a:srgbClr val="002060"/>
                </a:solidFill>
                <a:latin typeface="Calibri"/>
                <a:cs typeface="Calibri"/>
              </a:rPr>
              <a:t> </a:t>
            </a:r>
            <a:r>
              <a:rPr sz="1400" spc="-5" dirty="0">
                <a:solidFill>
                  <a:srgbClr val="002060"/>
                </a:solidFill>
                <a:latin typeface="Calibri"/>
                <a:cs typeface="Calibri"/>
              </a:rPr>
              <a:t>Öncesi)</a:t>
            </a:r>
            <a:endParaRPr sz="1400" dirty="0">
              <a:solidFill>
                <a:srgbClr val="002060"/>
              </a:solidFill>
              <a:latin typeface="Calibri"/>
              <a:cs typeface="Calibri"/>
            </a:endParaRPr>
          </a:p>
        </p:txBody>
      </p:sp>
      <p:grpSp>
        <p:nvGrpSpPr>
          <p:cNvPr id="16" name="Grup 15"/>
          <p:cNvGrpSpPr/>
          <p:nvPr/>
        </p:nvGrpSpPr>
        <p:grpSpPr>
          <a:xfrm>
            <a:off x="7358126" y="5145023"/>
            <a:ext cx="1357630" cy="641350"/>
            <a:chOff x="7358126" y="5145023"/>
            <a:chExt cx="1357630" cy="641350"/>
          </a:xfrm>
        </p:grpSpPr>
        <p:sp>
          <p:nvSpPr>
            <p:cNvPr id="17" name="object 22"/>
            <p:cNvSpPr/>
            <p:nvPr/>
          </p:nvSpPr>
          <p:spPr>
            <a:xfrm>
              <a:off x="7358126" y="5145023"/>
              <a:ext cx="1357630" cy="641350"/>
            </a:xfrm>
            <a:custGeom>
              <a:avLst/>
              <a:gdLst/>
              <a:ahLst/>
              <a:cxnLst/>
              <a:rect l="l" t="t" r="r" b="b"/>
              <a:pathLst>
                <a:path w="1357629" h="641350">
                  <a:moveTo>
                    <a:pt x="0" y="0"/>
                  </a:moveTo>
                  <a:lnTo>
                    <a:pt x="1357249" y="0"/>
                  </a:lnTo>
                  <a:lnTo>
                    <a:pt x="1357249" y="520750"/>
                  </a:lnTo>
                  <a:lnTo>
                    <a:pt x="1293642" y="521353"/>
                  </a:lnTo>
                  <a:lnTo>
                    <a:pt x="1234000" y="523091"/>
                  </a:lnTo>
                  <a:lnTo>
                    <a:pt x="1178048" y="525863"/>
                  </a:lnTo>
                  <a:lnTo>
                    <a:pt x="1125514" y="529565"/>
                  </a:lnTo>
                  <a:lnTo>
                    <a:pt x="1076124" y="534096"/>
                  </a:lnTo>
                  <a:lnTo>
                    <a:pt x="1029604" y="539353"/>
                  </a:lnTo>
                  <a:lnTo>
                    <a:pt x="985681" y="545232"/>
                  </a:lnTo>
                  <a:lnTo>
                    <a:pt x="944083" y="551632"/>
                  </a:lnTo>
                  <a:lnTo>
                    <a:pt x="904535" y="558450"/>
                  </a:lnTo>
                  <a:lnTo>
                    <a:pt x="866764" y="565582"/>
                  </a:lnTo>
                  <a:lnTo>
                    <a:pt x="795460" y="580383"/>
                  </a:lnTo>
                  <a:lnTo>
                    <a:pt x="727986" y="595212"/>
                  </a:lnTo>
                  <a:lnTo>
                    <a:pt x="695000" y="602381"/>
                  </a:lnTo>
                  <a:lnTo>
                    <a:pt x="629168" y="615715"/>
                  </a:lnTo>
                  <a:lnTo>
                    <a:pt x="561697" y="627025"/>
                  </a:lnTo>
                  <a:lnTo>
                    <a:pt x="490401" y="635491"/>
                  </a:lnTo>
                  <a:lnTo>
                    <a:pt x="413092" y="640292"/>
                  </a:lnTo>
                  <a:lnTo>
                    <a:pt x="371500" y="641062"/>
                  </a:lnTo>
                  <a:lnTo>
                    <a:pt x="327585" y="640607"/>
                  </a:lnTo>
                  <a:lnTo>
                    <a:pt x="281073" y="638826"/>
                  </a:lnTo>
                  <a:lnTo>
                    <a:pt x="231691" y="635615"/>
                  </a:lnTo>
                  <a:lnTo>
                    <a:pt x="179167" y="630872"/>
                  </a:lnTo>
                  <a:lnTo>
                    <a:pt x="123225" y="624494"/>
                  </a:lnTo>
                  <a:lnTo>
                    <a:pt x="63594" y="616379"/>
                  </a:lnTo>
                  <a:lnTo>
                    <a:pt x="0" y="606425"/>
                  </a:lnTo>
                  <a:lnTo>
                    <a:pt x="0" y="0"/>
                  </a:lnTo>
                  <a:close/>
                </a:path>
              </a:pathLst>
            </a:custGeom>
            <a:solidFill>
              <a:schemeClr val="accent2">
                <a:lumMod val="60000"/>
                <a:lumOff val="40000"/>
              </a:schemeClr>
            </a:solidFill>
            <a:ln w="9525">
              <a:solidFill>
                <a:srgbClr val="000000"/>
              </a:solidFill>
            </a:ln>
          </p:spPr>
          <p:txBody>
            <a:bodyPr wrap="square" lIns="0" tIns="0" rIns="0" bIns="0" rtlCol="0"/>
            <a:lstStyle/>
            <a:p>
              <a:endParaRPr/>
            </a:p>
          </p:txBody>
        </p:sp>
        <p:sp>
          <p:nvSpPr>
            <p:cNvPr id="18" name="object 23"/>
            <p:cNvSpPr txBox="1"/>
            <p:nvPr/>
          </p:nvSpPr>
          <p:spPr>
            <a:xfrm>
              <a:off x="7422641" y="5197156"/>
              <a:ext cx="1228599" cy="492443"/>
            </a:xfrm>
            <a:prstGeom prst="rect">
              <a:avLst/>
            </a:prstGeom>
          </p:spPr>
          <p:txBody>
            <a:bodyPr vert="horz" wrap="square" lIns="0" tIns="0" rIns="0" bIns="0" rtlCol="0">
              <a:spAutoFit/>
            </a:bodyPr>
            <a:lstStyle/>
            <a:p>
              <a:pPr algn="ctr">
                <a:lnSpc>
                  <a:spcPct val="100000"/>
                </a:lnSpc>
              </a:pPr>
              <a:r>
                <a:rPr sz="1600" dirty="0">
                  <a:latin typeface="Calibri"/>
                  <a:cs typeface="Calibri"/>
                </a:rPr>
                <a:t>ÖDEME</a:t>
              </a:r>
              <a:r>
                <a:rPr sz="1600" spc="-80" dirty="0">
                  <a:latin typeface="Calibri"/>
                  <a:cs typeface="Calibri"/>
                </a:rPr>
                <a:t> </a:t>
              </a:r>
              <a:r>
                <a:rPr sz="1600" spc="-20" dirty="0" smtClean="0">
                  <a:latin typeface="Calibri"/>
                  <a:cs typeface="Calibri"/>
                </a:rPr>
                <a:t>TALE</a:t>
              </a:r>
              <a:r>
                <a:rPr lang="tr-TR" sz="1600" spc="-20" dirty="0" smtClean="0">
                  <a:latin typeface="Calibri"/>
                  <a:cs typeface="Calibri"/>
                </a:rPr>
                <a:t>P</a:t>
              </a:r>
              <a:endParaRPr sz="1600" dirty="0">
                <a:latin typeface="Calibri"/>
                <a:cs typeface="Calibri"/>
              </a:endParaRPr>
            </a:p>
            <a:p>
              <a:pPr marL="635" algn="ctr">
                <a:lnSpc>
                  <a:spcPct val="100000"/>
                </a:lnSpc>
              </a:pPr>
              <a:r>
                <a:rPr sz="1600" spc="-20" dirty="0">
                  <a:latin typeface="Calibri"/>
                  <a:cs typeface="Calibri"/>
                </a:rPr>
                <a:t>PAKETİ</a:t>
              </a:r>
              <a:endParaRPr sz="1600" dirty="0">
                <a:latin typeface="Calibri"/>
                <a:cs typeface="Calibri"/>
              </a:endParaRPr>
            </a:p>
          </p:txBody>
        </p:sp>
      </p:grpSp>
      <p:sp>
        <p:nvSpPr>
          <p:cNvPr id="19" name="object 24"/>
          <p:cNvSpPr/>
          <p:nvPr/>
        </p:nvSpPr>
        <p:spPr>
          <a:xfrm>
            <a:off x="6387528" y="5105400"/>
            <a:ext cx="215900" cy="330200"/>
          </a:xfrm>
          <a:custGeom>
            <a:avLst/>
            <a:gdLst/>
            <a:ahLst/>
            <a:cxnLst/>
            <a:rect l="l" t="t" r="r" b="b"/>
            <a:pathLst>
              <a:path w="215900" h="330200">
                <a:moveTo>
                  <a:pt x="161925" y="108203"/>
                </a:moveTo>
                <a:lnTo>
                  <a:pt x="53975" y="108203"/>
                </a:lnTo>
                <a:lnTo>
                  <a:pt x="53975" y="330200"/>
                </a:lnTo>
                <a:lnTo>
                  <a:pt x="161925" y="330200"/>
                </a:lnTo>
                <a:lnTo>
                  <a:pt x="161925" y="108203"/>
                </a:lnTo>
                <a:close/>
              </a:path>
              <a:path w="215900" h="330200">
                <a:moveTo>
                  <a:pt x="107950" y="0"/>
                </a:moveTo>
                <a:lnTo>
                  <a:pt x="0" y="108203"/>
                </a:lnTo>
                <a:lnTo>
                  <a:pt x="215900" y="108203"/>
                </a:lnTo>
                <a:lnTo>
                  <a:pt x="107950" y="0"/>
                </a:lnTo>
                <a:close/>
              </a:path>
            </a:pathLst>
          </a:custGeom>
          <a:solidFill>
            <a:srgbClr val="C0504D"/>
          </a:solidFill>
        </p:spPr>
        <p:txBody>
          <a:bodyPr wrap="square" lIns="0" tIns="0" rIns="0" bIns="0" rtlCol="0"/>
          <a:lstStyle/>
          <a:p>
            <a:endParaRPr/>
          </a:p>
        </p:txBody>
      </p:sp>
      <p:sp>
        <p:nvSpPr>
          <p:cNvPr id="20" name="object 25"/>
          <p:cNvSpPr txBox="1"/>
          <p:nvPr/>
        </p:nvSpPr>
        <p:spPr>
          <a:xfrm>
            <a:off x="4853051" y="2514663"/>
            <a:ext cx="3500754" cy="954405"/>
          </a:xfrm>
          <a:prstGeom prst="rect">
            <a:avLst/>
          </a:prstGeom>
          <a:solidFill>
            <a:srgbClr val="B8CDE4"/>
          </a:solidFill>
          <a:ln w="9525">
            <a:solidFill>
              <a:srgbClr val="000000"/>
            </a:solidFill>
          </a:ln>
        </p:spPr>
        <p:txBody>
          <a:bodyPr vert="horz" wrap="square" lIns="0" tIns="29845" rIns="0" bIns="0" rtlCol="0">
            <a:spAutoFit/>
          </a:bodyPr>
          <a:lstStyle/>
          <a:p>
            <a:pPr marL="86995">
              <a:lnSpc>
                <a:spcPct val="100000"/>
              </a:lnSpc>
              <a:spcBef>
                <a:spcPts val="235"/>
              </a:spcBef>
            </a:pPr>
            <a:r>
              <a:rPr sz="1400" dirty="0">
                <a:latin typeface="Wingdings"/>
                <a:cs typeface="Wingdings"/>
              </a:rPr>
              <a:t></a:t>
            </a:r>
            <a:r>
              <a:rPr sz="1400" dirty="0">
                <a:latin typeface="Calibri"/>
                <a:cs typeface="Calibri"/>
              </a:rPr>
              <a:t>ÖRNEKLEME + </a:t>
            </a:r>
            <a:r>
              <a:rPr sz="1400" spc="-5" dirty="0">
                <a:latin typeface="Calibri"/>
                <a:cs typeface="Calibri"/>
              </a:rPr>
              <a:t>İKİNCİL</a:t>
            </a:r>
            <a:r>
              <a:rPr sz="1400" spc="-95" dirty="0">
                <a:latin typeface="Calibri"/>
                <a:cs typeface="Calibri"/>
              </a:rPr>
              <a:t> </a:t>
            </a:r>
            <a:r>
              <a:rPr sz="1400" spc="-10" dirty="0">
                <a:latin typeface="Calibri"/>
                <a:cs typeface="Calibri"/>
              </a:rPr>
              <a:t>KONTROLLER</a:t>
            </a:r>
            <a:endParaRPr sz="1400">
              <a:latin typeface="Calibri"/>
              <a:cs typeface="Calibri"/>
            </a:endParaRPr>
          </a:p>
          <a:p>
            <a:pPr marL="86995">
              <a:lnSpc>
                <a:spcPct val="100000"/>
              </a:lnSpc>
            </a:pPr>
            <a:r>
              <a:rPr sz="1400" spc="-15" dirty="0">
                <a:latin typeface="Wingdings"/>
                <a:cs typeface="Wingdings"/>
              </a:rPr>
              <a:t></a:t>
            </a:r>
            <a:r>
              <a:rPr sz="1400" spc="-15" dirty="0">
                <a:latin typeface="Calibri"/>
                <a:cs typeface="Calibri"/>
              </a:rPr>
              <a:t>TAHAKKUK</a:t>
            </a:r>
            <a:endParaRPr sz="1400">
              <a:latin typeface="Calibri"/>
              <a:cs typeface="Calibri"/>
            </a:endParaRPr>
          </a:p>
          <a:p>
            <a:pPr marL="86995">
              <a:lnSpc>
                <a:spcPct val="100000"/>
              </a:lnSpc>
            </a:pPr>
            <a:r>
              <a:rPr sz="1400" dirty="0">
                <a:latin typeface="Wingdings"/>
                <a:cs typeface="Wingdings"/>
              </a:rPr>
              <a:t></a:t>
            </a:r>
            <a:r>
              <a:rPr sz="1400" dirty="0">
                <a:latin typeface="Calibri"/>
                <a:cs typeface="Calibri"/>
              </a:rPr>
              <a:t>ÖDEME</a:t>
            </a:r>
            <a:endParaRPr sz="1400">
              <a:latin typeface="Calibri"/>
              <a:cs typeface="Calibri"/>
            </a:endParaRPr>
          </a:p>
          <a:p>
            <a:pPr marL="86995">
              <a:lnSpc>
                <a:spcPct val="100000"/>
              </a:lnSpc>
            </a:pPr>
            <a:r>
              <a:rPr sz="1400" dirty="0">
                <a:latin typeface="Wingdings"/>
                <a:cs typeface="Wingdings"/>
              </a:rPr>
              <a:t></a:t>
            </a:r>
            <a:r>
              <a:rPr sz="1400" dirty="0">
                <a:latin typeface="Calibri"/>
                <a:cs typeface="Calibri"/>
              </a:rPr>
              <a:t>MUHASEBE</a:t>
            </a:r>
            <a:endParaRPr sz="1400">
              <a:latin typeface="Calibri"/>
              <a:cs typeface="Calibri"/>
            </a:endParaRPr>
          </a:p>
        </p:txBody>
      </p:sp>
      <p:sp>
        <p:nvSpPr>
          <p:cNvPr id="21" name="object 28"/>
          <p:cNvSpPr txBox="1"/>
          <p:nvPr/>
        </p:nvSpPr>
        <p:spPr>
          <a:xfrm>
            <a:off x="4929848" y="2241550"/>
            <a:ext cx="538480" cy="203200"/>
          </a:xfrm>
          <a:prstGeom prst="rect">
            <a:avLst/>
          </a:prstGeom>
        </p:spPr>
        <p:txBody>
          <a:bodyPr vert="horz" wrap="square" lIns="0" tIns="0" rIns="0" bIns="0" rtlCol="0">
            <a:spAutoFit/>
          </a:bodyPr>
          <a:lstStyle/>
          <a:p>
            <a:pPr marL="12700">
              <a:lnSpc>
                <a:spcPct val="100000"/>
              </a:lnSpc>
            </a:pPr>
            <a:r>
              <a:rPr sz="1200" dirty="0">
                <a:latin typeface="Calibri"/>
                <a:cs typeface="Calibri"/>
              </a:rPr>
              <a:t>M</a:t>
            </a:r>
            <a:r>
              <a:rPr sz="1200" spc="-5" dirty="0">
                <a:latin typeface="Calibri"/>
                <a:cs typeface="Calibri"/>
              </a:rPr>
              <a:t>ERKEZ</a:t>
            </a:r>
            <a:endParaRPr sz="1200" dirty="0">
              <a:latin typeface="Calibri"/>
              <a:cs typeface="Calibri"/>
            </a:endParaRPr>
          </a:p>
        </p:txBody>
      </p:sp>
      <p:sp>
        <p:nvSpPr>
          <p:cNvPr id="22" name="object 30"/>
          <p:cNvSpPr/>
          <p:nvPr/>
        </p:nvSpPr>
        <p:spPr>
          <a:xfrm>
            <a:off x="6392926" y="2012950"/>
            <a:ext cx="215900" cy="330200"/>
          </a:xfrm>
          <a:custGeom>
            <a:avLst/>
            <a:gdLst/>
            <a:ahLst/>
            <a:cxnLst/>
            <a:rect l="l" t="t" r="r" b="b"/>
            <a:pathLst>
              <a:path w="215900" h="330200">
                <a:moveTo>
                  <a:pt x="161925" y="108203"/>
                </a:moveTo>
                <a:lnTo>
                  <a:pt x="53975" y="108203"/>
                </a:lnTo>
                <a:lnTo>
                  <a:pt x="53975" y="330200"/>
                </a:lnTo>
                <a:lnTo>
                  <a:pt x="161925" y="330200"/>
                </a:lnTo>
                <a:lnTo>
                  <a:pt x="161925" y="108203"/>
                </a:lnTo>
                <a:close/>
              </a:path>
              <a:path w="215900" h="330200">
                <a:moveTo>
                  <a:pt x="107950" y="0"/>
                </a:moveTo>
                <a:lnTo>
                  <a:pt x="0" y="108203"/>
                </a:lnTo>
                <a:lnTo>
                  <a:pt x="215900" y="108203"/>
                </a:lnTo>
                <a:lnTo>
                  <a:pt x="107950" y="0"/>
                </a:lnTo>
                <a:close/>
              </a:path>
            </a:pathLst>
          </a:custGeom>
          <a:solidFill>
            <a:srgbClr val="C0504D"/>
          </a:solidFill>
        </p:spPr>
        <p:txBody>
          <a:bodyPr wrap="square" lIns="0" tIns="0" rIns="0" bIns="0" rtlCol="0"/>
          <a:lstStyle/>
          <a:p>
            <a:endParaRPr/>
          </a:p>
        </p:txBody>
      </p:sp>
      <p:sp>
        <p:nvSpPr>
          <p:cNvPr id="23" name="object 31"/>
          <p:cNvSpPr txBox="1"/>
          <p:nvPr/>
        </p:nvSpPr>
        <p:spPr>
          <a:xfrm>
            <a:off x="5827776" y="1384300"/>
            <a:ext cx="1346200" cy="523875"/>
          </a:xfrm>
          <a:prstGeom prst="rect">
            <a:avLst/>
          </a:prstGeom>
          <a:solidFill>
            <a:srgbClr val="B8CDE4"/>
          </a:solidFill>
          <a:ln w="9525">
            <a:solidFill>
              <a:srgbClr val="000000"/>
            </a:solidFill>
          </a:ln>
        </p:spPr>
        <p:txBody>
          <a:bodyPr vert="horz" wrap="square" lIns="0" tIns="29209" rIns="0" bIns="0" rtlCol="0">
            <a:spAutoFit/>
          </a:bodyPr>
          <a:lstStyle/>
          <a:p>
            <a:pPr marL="86995" marR="123825">
              <a:lnSpc>
                <a:spcPct val="100000"/>
              </a:lnSpc>
              <a:spcBef>
                <a:spcPts val="229"/>
              </a:spcBef>
            </a:pPr>
            <a:r>
              <a:rPr sz="1400" dirty="0">
                <a:latin typeface="Calibri"/>
                <a:cs typeface="Calibri"/>
              </a:rPr>
              <a:t>İZLEME </a:t>
            </a:r>
            <a:r>
              <a:rPr sz="1400" spc="-5" dirty="0">
                <a:latin typeface="Calibri"/>
                <a:cs typeface="Calibri"/>
              </a:rPr>
              <a:t>SÜRECİ  </a:t>
            </a:r>
            <a:r>
              <a:rPr sz="1400" dirty="0">
                <a:latin typeface="Calibri"/>
                <a:cs typeface="Calibri"/>
              </a:rPr>
              <a:t>BAŞLAR ( 5 </a:t>
            </a:r>
            <a:r>
              <a:rPr sz="1400" spc="-5" dirty="0">
                <a:latin typeface="Calibri"/>
                <a:cs typeface="Calibri"/>
              </a:rPr>
              <a:t>YIL</a:t>
            </a:r>
            <a:r>
              <a:rPr sz="1400" spc="-120" dirty="0">
                <a:latin typeface="Calibri"/>
                <a:cs typeface="Calibri"/>
              </a:rPr>
              <a:t> </a:t>
            </a:r>
            <a:r>
              <a:rPr sz="1400" dirty="0">
                <a:latin typeface="Calibri"/>
                <a:cs typeface="Calibri"/>
              </a:rPr>
              <a:t>)</a:t>
            </a:r>
            <a:endParaRPr sz="1400">
              <a:latin typeface="Calibri"/>
              <a:cs typeface="Calibri"/>
            </a:endParaRPr>
          </a:p>
        </p:txBody>
      </p:sp>
      <p:sp>
        <p:nvSpPr>
          <p:cNvPr id="24" name="object 32"/>
          <p:cNvSpPr/>
          <p:nvPr/>
        </p:nvSpPr>
        <p:spPr>
          <a:xfrm>
            <a:off x="4500498" y="1749425"/>
            <a:ext cx="635" cy="4000500"/>
          </a:xfrm>
          <a:custGeom>
            <a:avLst/>
            <a:gdLst/>
            <a:ahLst/>
            <a:cxnLst/>
            <a:rect l="l" t="t" r="r" b="b"/>
            <a:pathLst>
              <a:path w="635" h="4000500">
                <a:moveTo>
                  <a:pt x="126" y="0"/>
                </a:moveTo>
                <a:lnTo>
                  <a:pt x="0" y="4000500"/>
                </a:lnTo>
              </a:path>
            </a:pathLst>
          </a:custGeom>
          <a:ln w="25400">
            <a:solidFill>
              <a:srgbClr val="000000"/>
            </a:solidFill>
          </a:ln>
        </p:spPr>
        <p:txBody>
          <a:bodyPr wrap="square" lIns="0" tIns="0" rIns="0" bIns="0" rtlCol="0"/>
          <a:lstStyle/>
          <a:p>
            <a:endParaRPr/>
          </a:p>
        </p:txBody>
      </p:sp>
      <p:sp>
        <p:nvSpPr>
          <p:cNvPr id="25" name="object 35"/>
          <p:cNvSpPr/>
          <p:nvPr/>
        </p:nvSpPr>
        <p:spPr>
          <a:xfrm>
            <a:off x="2086740" y="5586412"/>
            <a:ext cx="214629" cy="327025"/>
          </a:xfrm>
          <a:custGeom>
            <a:avLst/>
            <a:gdLst/>
            <a:ahLst/>
            <a:cxnLst/>
            <a:rect l="l" t="t" r="r" b="b"/>
            <a:pathLst>
              <a:path w="214630" h="327025">
                <a:moveTo>
                  <a:pt x="214375" y="219875"/>
                </a:moveTo>
                <a:lnTo>
                  <a:pt x="0" y="219875"/>
                </a:lnTo>
                <a:lnTo>
                  <a:pt x="107187" y="327025"/>
                </a:lnTo>
                <a:lnTo>
                  <a:pt x="214375" y="219875"/>
                </a:lnTo>
                <a:close/>
              </a:path>
              <a:path w="214630" h="327025">
                <a:moveTo>
                  <a:pt x="160781" y="0"/>
                </a:moveTo>
                <a:lnTo>
                  <a:pt x="53593" y="0"/>
                </a:lnTo>
                <a:lnTo>
                  <a:pt x="53593" y="219875"/>
                </a:lnTo>
                <a:lnTo>
                  <a:pt x="160781" y="219875"/>
                </a:lnTo>
                <a:lnTo>
                  <a:pt x="160781" y="0"/>
                </a:lnTo>
                <a:close/>
              </a:path>
            </a:pathLst>
          </a:custGeom>
          <a:solidFill>
            <a:srgbClr val="C0504D"/>
          </a:solidFill>
        </p:spPr>
        <p:txBody>
          <a:bodyPr wrap="square" lIns="0" tIns="0" rIns="0" bIns="0" rtlCol="0"/>
          <a:lstStyle/>
          <a:p>
            <a:endParaRPr/>
          </a:p>
        </p:txBody>
      </p:sp>
      <p:grpSp>
        <p:nvGrpSpPr>
          <p:cNvPr id="26" name="Grup 25"/>
          <p:cNvGrpSpPr/>
          <p:nvPr/>
        </p:nvGrpSpPr>
        <p:grpSpPr>
          <a:xfrm>
            <a:off x="550992" y="5689599"/>
            <a:ext cx="500380" cy="377825"/>
            <a:chOff x="549275" y="5903912"/>
            <a:chExt cx="500380" cy="377825"/>
          </a:xfrm>
        </p:grpSpPr>
        <p:sp>
          <p:nvSpPr>
            <p:cNvPr id="27" name="object 37"/>
            <p:cNvSpPr/>
            <p:nvPr/>
          </p:nvSpPr>
          <p:spPr>
            <a:xfrm>
              <a:off x="549275" y="5903912"/>
              <a:ext cx="500380" cy="377825"/>
            </a:xfrm>
            <a:custGeom>
              <a:avLst/>
              <a:gdLst/>
              <a:ahLst/>
              <a:cxnLst/>
              <a:rect l="l" t="t" r="r" b="b"/>
              <a:pathLst>
                <a:path w="500380" h="377825">
                  <a:moveTo>
                    <a:pt x="0" y="0"/>
                  </a:moveTo>
                  <a:lnTo>
                    <a:pt x="500062" y="0"/>
                  </a:lnTo>
                  <a:lnTo>
                    <a:pt x="500062" y="306819"/>
                  </a:lnTo>
                  <a:lnTo>
                    <a:pt x="442475" y="309080"/>
                  </a:lnTo>
                  <a:lnTo>
                    <a:pt x="393570" y="315170"/>
                  </a:lnTo>
                  <a:lnTo>
                    <a:pt x="351610" y="324045"/>
                  </a:lnTo>
                  <a:lnTo>
                    <a:pt x="314858" y="334664"/>
                  </a:lnTo>
                  <a:lnTo>
                    <a:pt x="281579" y="345983"/>
                  </a:lnTo>
                  <a:lnTo>
                    <a:pt x="250036" y="356962"/>
                  </a:lnTo>
                  <a:lnTo>
                    <a:pt x="218492" y="366556"/>
                  </a:lnTo>
                  <a:lnTo>
                    <a:pt x="185212" y="373724"/>
                  </a:lnTo>
                  <a:lnTo>
                    <a:pt x="148459" y="377424"/>
                  </a:lnTo>
                  <a:lnTo>
                    <a:pt x="106497" y="376613"/>
                  </a:lnTo>
                  <a:lnTo>
                    <a:pt x="57589" y="370249"/>
                  </a:lnTo>
                  <a:lnTo>
                    <a:pt x="0" y="357289"/>
                  </a:lnTo>
                  <a:lnTo>
                    <a:pt x="0" y="0"/>
                  </a:lnTo>
                  <a:close/>
                </a:path>
              </a:pathLst>
            </a:custGeom>
            <a:solidFill>
              <a:srgbClr val="FFFF00"/>
            </a:solidFill>
            <a:ln w="9525">
              <a:solidFill>
                <a:srgbClr val="000000"/>
              </a:solidFill>
            </a:ln>
          </p:spPr>
          <p:txBody>
            <a:bodyPr wrap="square" lIns="0" tIns="0" rIns="0" bIns="0" rtlCol="0"/>
            <a:lstStyle/>
            <a:p>
              <a:endParaRPr/>
            </a:p>
          </p:txBody>
        </p:sp>
        <p:sp>
          <p:nvSpPr>
            <p:cNvPr id="28" name="object 38"/>
            <p:cNvSpPr txBox="1"/>
            <p:nvPr/>
          </p:nvSpPr>
          <p:spPr>
            <a:xfrm>
              <a:off x="718515" y="5940450"/>
              <a:ext cx="161925" cy="235585"/>
            </a:xfrm>
            <a:prstGeom prst="rect">
              <a:avLst/>
            </a:prstGeom>
          </p:spPr>
          <p:txBody>
            <a:bodyPr vert="horz" wrap="square" lIns="0" tIns="0" rIns="0" bIns="0" rtlCol="0">
              <a:spAutoFit/>
            </a:bodyPr>
            <a:lstStyle/>
            <a:p>
              <a:pPr marL="12700">
                <a:lnSpc>
                  <a:spcPct val="100000"/>
                </a:lnSpc>
              </a:pPr>
              <a:r>
                <a:rPr sz="1400" spc="-10" dirty="0">
                  <a:latin typeface="Calibri"/>
                  <a:cs typeface="Calibri"/>
                </a:rPr>
                <a:t>İK</a:t>
              </a:r>
              <a:endParaRPr sz="1400" dirty="0">
                <a:latin typeface="Calibri"/>
                <a:cs typeface="Calibri"/>
              </a:endParaRPr>
            </a:p>
          </p:txBody>
        </p:sp>
      </p:grpSp>
      <p:sp>
        <p:nvSpPr>
          <p:cNvPr id="29" name="object 39"/>
          <p:cNvSpPr txBox="1"/>
          <p:nvPr/>
        </p:nvSpPr>
        <p:spPr>
          <a:xfrm>
            <a:off x="550992" y="6072187"/>
            <a:ext cx="3500754" cy="307975"/>
          </a:xfrm>
          <a:prstGeom prst="rect">
            <a:avLst/>
          </a:prstGeom>
          <a:solidFill>
            <a:srgbClr val="B8CDE4"/>
          </a:solidFill>
          <a:ln w="9525">
            <a:solidFill>
              <a:srgbClr val="000000"/>
            </a:solidFill>
          </a:ln>
        </p:spPr>
        <p:txBody>
          <a:bodyPr vert="horz" wrap="square" lIns="0" tIns="30480" rIns="0" bIns="0" rtlCol="0">
            <a:spAutoFit/>
          </a:bodyPr>
          <a:lstStyle/>
          <a:p>
            <a:pPr marL="86360">
              <a:lnSpc>
                <a:spcPct val="100000"/>
              </a:lnSpc>
              <a:spcBef>
                <a:spcPts val="240"/>
              </a:spcBef>
            </a:pPr>
            <a:r>
              <a:rPr sz="1400" spc="-5" dirty="0">
                <a:latin typeface="Wingdings"/>
                <a:cs typeface="Wingdings"/>
              </a:rPr>
              <a:t></a:t>
            </a:r>
            <a:r>
              <a:rPr sz="1400" spc="-5" dirty="0">
                <a:latin typeface="Calibri"/>
                <a:cs typeface="Calibri"/>
              </a:rPr>
              <a:t>SÖZLEŞME</a:t>
            </a:r>
            <a:endParaRPr sz="1400">
              <a:latin typeface="Calibri"/>
              <a:cs typeface="Calibri"/>
            </a:endParaRPr>
          </a:p>
        </p:txBody>
      </p:sp>
      <p:grpSp>
        <p:nvGrpSpPr>
          <p:cNvPr id="30" name="Grup 29"/>
          <p:cNvGrpSpPr/>
          <p:nvPr/>
        </p:nvGrpSpPr>
        <p:grpSpPr>
          <a:xfrm>
            <a:off x="532460" y="2614040"/>
            <a:ext cx="500380" cy="377825"/>
            <a:chOff x="549275" y="5903912"/>
            <a:chExt cx="500380" cy="377825"/>
          </a:xfrm>
        </p:grpSpPr>
        <p:sp>
          <p:nvSpPr>
            <p:cNvPr id="31" name="object 37"/>
            <p:cNvSpPr/>
            <p:nvPr/>
          </p:nvSpPr>
          <p:spPr>
            <a:xfrm>
              <a:off x="549275" y="5903912"/>
              <a:ext cx="500380" cy="377825"/>
            </a:xfrm>
            <a:custGeom>
              <a:avLst/>
              <a:gdLst/>
              <a:ahLst/>
              <a:cxnLst/>
              <a:rect l="l" t="t" r="r" b="b"/>
              <a:pathLst>
                <a:path w="500380" h="377825">
                  <a:moveTo>
                    <a:pt x="0" y="0"/>
                  </a:moveTo>
                  <a:lnTo>
                    <a:pt x="500062" y="0"/>
                  </a:lnTo>
                  <a:lnTo>
                    <a:pt x="500062" y="306819"/>
                  </a:lnTo>
                  <a:lnTo>
                    <a:pt x="442475" y="309080"/>
                  </a:lnTo>
                  <a:lnTo>
                    <a:pt x="393570" y="315170"/>
                  </a:lnTo>
                  <a:lnTo>
                    <a:pt x="351610" y="324045"/>
                  </a:lnTo>
                  <a:lnTo>
                    <a:pt x="314858" y="334664"/>
                  </a:lnTo>
                  <a:lnTo>
                    <a:pt x="281579" y="345983"/>
                  </a:lnTo>
                  <a:lnTo>
                    <a:pt x="250036" y="356962"/>
                  </a:lnTo>
                  <a:lnTo>
                    <a:pt x="218492" y="366556"/>
                  </a:lnTo>
                  <a:lnTo>
                    <a:pt x="185212" y="373724"/>
                  </a:lnTo>
                  <a:lnTo>
                    <a:pt x="148459" y="377424"/>
                  </a:lnTo>
                  <a:lnTo>
                    <a:pt x="106497" y="376613"/>
                  </a:lnTo>
                  <a:lnTo>
                    <a:pt x="57589" y="370249"/>
                  </a:lnTo>
                  <a:lnTo>
                    <a:pt x="0" y="357289"/>
                  </a:lnTo>
                  <a:lnTo>
                    <a:pt x="0" y="0"/>
                  </a:lnTo>
                  <a:close/>
                </a:path>
              </a:pathLst>
            </a:custGeom>
            <a:solidFill>
              <a:srgbClr val="FFFF00"/>
            </a:solidFill>
            <a:ln w="9525">
              <a:solidFill>
                <a:srgbClr val="000000"/>
              </a:solidFill>
            </a:ln>
          </p:spPr>
          <p:txBody>
            <a:bodyPr wrap="square" lIns="0" tIns="0" rIns="0" bIns="0" rtlCol="0"/>
            <a:lstStyle/>
            <a:p>
              <a:endParaRPr/>
            </a:p>
          </p:txBody>
        </p:sp>
        <p:sp>
          <p:nvSpPr>
            <p:cNvPr id="32" name="object 38"/>
            <p:cNvSpPr txBox="1"/>
            <p:nvPr/>
          </p:nvSpPr>
          <p:spPr>
            <a:xfrm>
              <a:off x="718515" y="5940450"/>
              <a:ext cx="161925" cy="235585"/>
            </a:xfrm>
            <a:prstGeom prst="rect">
              <a:avLst/>
            </a:prstGeom>
          </p:spPr>
          <p:txBody>
            <a:bodyPr vert="horz" wrap="square" lIns="0" tIns="0" rIns="0" bIns="0" rtlCol="0">
              <a:spAutoFit/>
            </a:bodyPr>
            <a:lstStyle/>
            <a:p>
              <a:pPr marL="12700">
                <a:lnSpc>
                  <a:spcPct val="100000"/>
                </a:lnSpc>
              </a:pPr>
              <a:r>
                <a:rPr sz="1400" spc="-10" dirty="0">
                  <a:latin typeface="Calibri"/>
                  <a:cs typeface="Calibri"/>
                </a:rPr>
                <a:t>İK</a:t>
              </a:r>
              <a:endParaRPr sz="1400" dirty="0">
                <a:latin typeface="Calibri"/>
                <a:cs typeface="Calibri"/>
              </a:endParaRPr>
            </a:p>
          </p:txBody>
        </p:sp>
      </p:grpSp>
      <p:grpSp>
        <p:nvGrpSpPr>
          <p:cNvPr id="33" name="Grup 32"/>
          <p:cNvGrpSpPr/>
          <p:nvPr/>
        </p:nvGrpSpPr>
        <p:grpSpPr>
          <a:xfrm>
            <a:off x="4862634" y="3889375"/>
            <a:ext cx="500380" cy="377825"/>
            <a:chOff x="549275" y="5903912"/>
            <a:chExt cx="500380" cy="377825"/>
          </a:xfrm>
        </p:grpSpPr>
        <p:sp>
          <p:nvSpPr>
            <p:cNvPr id="34" name="object 37"/>
            <p:cNvSpPr/>
            <p:nvPr/>
          </p:nvSpPr>
          <p:spPr>
            <a:xfrm>
              <a:off x="549275" y="5903912"/>
              <a:ext cx="500380" cy="377825"/>
            </a:xfrm>
            <a:custGeom>
              <a:avLst/>
              <a:gdLst/>
              <a:ahLst/>
              <a:cxnLst/>
              <a:rect l="l" t="t" r="r" b="b"/>
              <a:pathLst>
                <a:path w="500380" h="377825">
                  <a:moveTo>
                    <a:pt x="0" y="0"/>
                  </a:moveTo>
                  <a:lnTo>
                    <a:pt x="500062" y="0"/>
                  </a:lnTo>
                  <a:lnTo>
                    <a:pt x="500062" y="306819"/>
                  </a:lnTo>
                  <a:lnTo>
                    <a:pt x="442475" y="309080"/>
                  </a:lnTo>
                  <a:lnTo>
                    <a:pt x="393570" y="315170"/>
                  </a:lnTo>
                  <a:lnTo>
                    <a:pt x="351610" y="324045"/>
                  </a:lnTo>
                  <a:lnTo>
                    <a:pt x="314858" y="334664"/>
                  </a:lnTo>
                  <a:lnTo>
                    <a:pt x="281579" y="345983"/>
                  </a:lnTo>
                  <a:lnTo>
                    <a:pt x="250036" y="356962"/>
                  </a:lnTo>
                  <a:lnTo>
                    <a:pt x="218492" y="366556"/>
                  </a:lnTo>
                  <a:lnTo>
                    <a:pt x="185212" y="373724"/>
                  </a:lnTo>
                  <a:lnTo>
                    <a:pt x="148459" y="377424"/>
                  </a:lnTo>
                  <a:lnTo>
                    <a:pt x="106497" y="376613"/>
                  </a:lnTo>
                  <a:lnTo>
                    <a:pt x="57589" y="370249"/>
                  </a:lnTo>
                  <a:lnTo>
                    <a:pt x="0" y="357289"/>
                  </a:lnTo>
                  <a:lnTo>
                    <a:pt x="0" y="0"/>
                  </a:lnTo>
                  <a:close/>
                </a:path>
              </a:pathLst>
            </a:custGeom>
            <a:solidFill>
              <a:srgbClr val="FFFF00"/>
            </a:solidFill>
            <a:ln w="9525">
              <a:solidFill>
                <a:srgbClr val="000000"/>
              </a:solidFill>
            </a:ln>
          </p:spPr>
          <p:txBody>
            <a:bodyPr wrap="square" lIns="0" tIns="0" rIns="0" bIns="0" rtlCol="0"/>
            <a:lstStyle/>
            <a:p>
              <a:endParaRPr/>
            </a:p>
          </p:txBody>
        </p:sp>
        <p:sp>
          <p:nvSpPr>
            <p:cNvPr id="35" name="object 38"/>
            <p:cNvSpPr txBox="1"/>
            <p:nvPr/>
          </p:nvSpPr>
          <p:spPr>
            <a:xfrm>
              <a:off x="718515" y="5940450"/>
              <a:ext cx="161925" cy="235585"/>
            </a:xfrm>
            <a:prstGeom prst="rect">
              <a:avLst/>
            </a:prstGeom>
          </p:spPr>
          <p:txBody>
            <a:bodyPr vert="horz" wrap="square" lIns="0" tIns="0" rIns="0" bIns="0" rtlCol="0">
              <a:spAutoFit/>
            </a:bodyPr>
            <a:lstStyle/>
            <a:p>
              <a:pPr marL="12700">
                <a:lnSpc>
                  <a:spcPct val="100000"/>
                </a:lnSpc>
              </a:pPr>
              <a:r>
                <a:rPr sz="1400" spc="-10" dirty="0">
                  <a:latin typeface="Calibri"/>
                  <a:cs typeface="Calibri"/>
                </a:rPr>
                <a:t>İK</a:t>
              </a:r>
              <a:endParaRPr sz="1400" dirty="0">
                <a:latin typeface="Calibri"/>
                <a:cs typeface="Calibri"/>
              </a:endParaRPr>
            </a:p>
          </p:txBody>
        </p:sp>
      </p:grpSp>
      <p:grpSp>
        <p:nvGrpSpPr>
          <p:cNvPr id="36" name="Grup 35"/>
          <p:cNvGrpSpPr/>
          <p:nvPr/>
        </p:nvGrpSpPr>
        <p:grpSpPr>
          <a:xfrm>
            <a:off x="2819400" y="1972689"/>
            <a:ext cx="1357630" cy="641350"/>
            <a:chOff x="7358126" y="5145023"/>
            <a:chExt cx="1357630" cy="641350"/>
          </a:xfrm>
        </p:grpSpPr>
        <p:sp>
          <p:nvSpPr>
            <p:cNvPr id="37" name="object 22"/>
            <p:cNvSpPr/>
            <p:nvPr/>
          </p:nvSpPr>
          <p:spPr>
            <a:xfrm>
              <a:off x="7358126" y="5145023"/>
              <a:ext cx="1357630" cy="641350"/>
            </a:xfrm>
            <a:custGeom>
              <a:avLst/>
              <a:gdLst/>
              <a:ahLst/>
              <a:cxnLst/>
              <a:rect l="l" t="t" r="r" b="b"/>
              <a:pathLst>
                <a:path w="1357629" h="641350">
                  <a:moveTo>
                    <a:pt x="0" y="0"/>
                  </a:moveTo>
                  <a:lnTo>
                    <a:pt x="1357249" y="0"/>
                  </a:lnTo>
                  <a:lnTo>
                    <a:pt x="1357249" y="520750"/>
                  </a:lnTo>
                  <a:lnTo>
                    <a:pt x="1293642" y="521353"/>
                  </a:lnTo>
                  <a:lnTo>
                    <a:pt x="1234000" y="523091"/>
                  </a:lnTo>
                  <a:lnTo>
                    <a:pt x="1178048" y="525863"/>
                  </a:lnTo>
                  <a:lnTo>
                    <a:pt x="1125514" y="529565"/>
                  </a:lnTo>
                  <a:lnTo>
                    <a:pt x="1076124" y="534096"/>
                  </a:lnTo>
                  <a:lnTo>
                    <a:pt x="1029604" y="539353"/>
                  </a:lnTo>
                  <a:lnTo>
                    <a:pt x="985681" y="545232"/>
                  </a:lnTo>
                  <a:lnTo>
                    <a:pt x="944083" y="551632"/>
                  </a:lnTo>
                  <a:lnTo>
                    <a:pt x="904535" y="558450"/>
                  </a:lnTo>
                  <a:lnTo>
                    <a:pt x="866764" y="565582"/>
                  </a:lnTo>
                  <a:lnTo>
                    <a:pt x="795460" y="580383"/>
                  </a:lnTo>
                  <a:lnTo>
                    <a:pt x="727986" y="595212"/>
                  </a:lnTo>
                  <a:lnTo>
                    <a:pt x="695000" y="602381"/>
                  </a:lnTo>
                  <a:lnTo>
                    <a:pt x="629168" y="615715"/>
                  </a:lnTo>
                  <a:lnTo>
                    <a:pt x="561697" y="627025"/>
                  </a:lnTo>
                  <a:lnTo>
                    <a:pt x="490401" y="635491"/>
                  </a:lnTo>
                  <a:lnTo>
                    <a:pt x="413092" y="640292"/>
                  </a:lnTo>
                  <a:lnTo>
                    <a:pt x="371500" y="641062"/>
                  </a:lnTo>
                  <a:lnTo>
                    <a:pt x="327585" y="640607"/>
                  </a:lnTo>
                  <a:lnTo>
                    <a:pt x="281073" y="638826"/>
                  </a:lnTo>
                  <a:lnTo>
                    <a:pt x="231691" y="635615"/>
                  </a:lnTo>
                  <a:lnTo>
                    <a:pt x="179167" y="630872"/>
                  </a:lnTo>
                  <a:lnTo>
                    <a:pt x="123225" y="624494"/>
                  </a:lnTo>
                  <a:lnTo>
                    <a:pt x="63594" y="616379"/>
                  </a:lnTo>
                  <a:lnTo>
                    <a:pt x="0" y="606425"/>
                  </a:lnTo>
                  <a:lnTo>
                    <a:pt x="0" y="0"/>
                  </a:lnTo>
                  <a:close/>
                </a:path>
              </a:pathLst>
            </a:custGeom>
            <a:solidFill>
              <a:schemeClr val="accent2">
                <a:lumMod val="60000"/>
                <a:lumOff val="40000"/>
              </a:schemeClr>
            </a:solidFill>
            <a:ln w="9525">
              <a:solidFill>
                <a:srgbClr val="000000"/>
              </a:solidFill>
            </a:ln>
          </p:spPr>
          <p:txBody>
            <a:bodyPr wrap="square" lIns="0" tIns="0" rIns="0" bIns="0" rtlCol="0"/>
            <a:lstStyle/>
            <a:p>
              <a:endParaRPr/>
            </a:p>
          </p:txBody>
        </p:sp>
        <p:sp>
          <p:nvSpPr>
            <p:cNvPr id="38" name="object 23"/>
            <p:cNvSpPr txBox="1"/>
            <p:nvPr/>
          </p:nvSpPr>
          <p:spPr>
            <a:xfrm>
              <a:off x="7422641" y="5197156"/>
              <a:ext cx="1228599" cy="492443"/>
            </a:xfrm>
            <a:prstGeom prst="rect">
              <a:avLst/>
            </a:prstGeom>
          </p:spPr>
          <p:txBody>
            <a:bodyPr vert="horz" wrap="square" lIns="0" tIns="0" rIns="0" bIns="0" rtlCol="0">
              <a:spAutoFit/>
            </a:bodyPr>
            <a:lstStyle/>
            <a:p>
              <a:pPr algn="ctr">
                <a:lnSpc>
                  <a:spcPct val="100000"/>
                </a:lnSpc>
              </a:pPr>
              <a:r>
                <a:rPr lang="tr-TR" sz="1600" dirty="0" smtClean="0">
                  <a:latin typeface="Calibri"/>
                  <a:cs typeface="Calibri"/>
                </a:rPr>
                <a:t>BAŞVURU</a:t>
              </a:r>
              <a:endParaRPr sz="1600" dirty="0">
                <a:latin typeface="Calibri"/>
                <a:cs typeface="Calibri"/>
              </a:endParaRPr>
            </a:p>
            <a:p>
              <a:pPr marL="635" algn="ctr">
                <a:lnSpc>
                  <a:spcPct val="100000"/>
                </a:lnSpc>
              </a:pPr>
              <a:r>
                <a:rPr sz="1600" spc="-20" dirty="0">
                  <a:latin typeface="Calibri"/>
                  <a:cs typeface="Calibri"/>
                </a:rPr>
                <a:t>PAKETİ</a:t>
              </a:r>
              <a:endParaRPr sz="1600" dirty="0">
                <a:latin typeface="Calibri"/>
                <a:cs typeface="Calibri"/>
              </a:endParaRPr>
            </a:p>
          </p:txBody>
        </p:sp>
      </p:grpSp>
      <p:pic>
        <p:nvPicPr>
          <p:cNvPr id="39" name="Resim 38"/>
          <p:cNvPicPr>
            <a:picLocks noChangeAspect="1"/>
          </p:cNvPicPr>
          <p:nvPr/>
        </p:nvPicPr>
        <p:blipFill>
          <a:blip r:embed="rId2"/>
          <a:stretch>
            <a:fillRect/>
          </a:stretch>
        </p:blipFill>
        <p:spPr>
          <a:xfrm>
            <a:off x="0" y="0"/>
            <a:ext cx="12191990" cy="698499"/>
          </a:xfrm>
          <a:prstGeom prst="rect">
            <a:avLst/>
          </a:prstGeom>
        </p:spPr>
      </p:pic>
      <p:sp>
        <p:nvSpPr>
          <p:cNvPr id="4" name="Metin kutusu 3"/>
          <p:cNvSpPr txBox="1"/>
          <p:nvPr/>
        </p:nvSpPr>
        <p:spPr>
          <a:xfrm>
            <a:off x="8850943" y="118416"/>
            <a:ext cx="3225800" cy="461665"/>
          </a:xfrm>
          <a:prstGeom prst="rect">
            <a:avLst/>
          </a:prstGeom>
          <a:noFill/>
        </p:spPr>
        <p:txBody>
          <a:bodyPr wrap="square" rtlCol="0">
            <a:spAutoFit/>
          </a:bodyPr>
          <a:lstStyle/>
          <a:p>
            <a:r>
              <a:rPr lang="tr-TR" sz="2400" b="1" dirty="0" smtClean="0">
                <a:solidFill>
                  <a:schemeClr val="bg1"/>
                </a:solidFill>
              </a:rPr>
              <a:t>KURUMSAL SÜREÇ</a:t>
            </a:r>
            <a:endParaRPr lang="tr-TR" sz="2400" b="1" dirty="0">
              <a:solidFill>
                <a:schemeClr val="bg1"/>
              </a:solidFill>
            </a:endParaRPr>
          </a:p>
        </p:txBody>
      </p:sp>
    </p:spTree>
    <p:extLst>
      <p:ext uri="{BB962C8B-B14F-4D97-AF65-F5344CB8AC3E}">
        <p14:creationId xmlns:p14="http://schemas.microsoft.com/office/powerpoint/2010/main" val="5758887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1676162325"/>
              </p:ext>
            </p:extLst>
          </p:nvPr>
        </p:nvGraphicFramePr>
        <p:xfrm>
          <a:off x="1752606" y="1001369"/>
          <a:ext cx="8735176" cy="240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etin kutusu 2"/>
          <p:cNvSpPr txBox="1"/>
          <p:nvPr/>
        </p:nvSpPr>
        <p:spPr>
          <a:xfrm>
            <a:off x="2329788" y="800100"/>
            <a:ext cx="716981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400" b="1" dirty="0">
                <a:latin typeface="Arial" panose="020B0604020202020204" pitchFamily="34" charset="0"/>
                <a:cs typeface="Arial" panose="020B0604020202020204" pitchFamily="34" charset="0"/>
              </a:rPr>
              <a:t>PROJE BAŞVURU ve ÖDEME SÜREÇLERİ</a:t>
            </a:r>
          </a:p>
        </p:txBody>
      </p:sp>
      <p:sp>
        <p:nvSpPr>
          <p:cNvPr id="4" name="Dikdörtgen 3"/>
          <p:cNvSpPr/>
          <p:nvPr/>
        </p:nvSpPr>
        <p:spPr>
          <a:xfrm>
            <a:off x="1752606" y="2819401"/>
            <a:ext cx="8864594" cy="3599447"/>
          </a:xfrm>
          <a:prstGeom prst="rect">
            <a:avLst/>
          </a:prstGeom>
        </p:spPr>
        <p:txBody>
          <a:bodyPr wrap="square">
            <a:spAutoFit/>
          </a:bodyPr>
          <a:lstStyle/>
          <a:p>
            <a:pPr marL="342900" lvl="0" indent="-342900">
              <a:lnSpc>
                <a:spcPct val="110000"/>
              </a:lnSpc>
              <a:spcBef>
                <a:spcPts val="600"/>
              </a:spcBef>
              <a:buFont typeface="Wingdings" panose="05000000000000000000" pitchFamily="2" charset="2"/>
              <a:buChar char="Ø"/>
            </a:pPr>
            <a:r>
              <a:rPr lang="tr-TR" sz="1700" dirty="0" err="1">
                <a:latin typeface="Arial" panose="020B0604020202020204" pitchFamily="34" charset="0"/>
                <a:cs typeface="Arial" panose="020B0604020202020204" pitchFamily="34" charset="0"/>
              </a:rPr>
              <a:t>TKDK’ya</a:t>
            </a:r>
            <a:r>
              <a:rPr lang="tr-TR" sz="1700" dirty="0">
                <a:latin typeface="Arial" panose="020B0604020202020204" pitchFamily="34" charset="0"/>
                <a:cs typeface="Arial" panose="020B0604020202020204" pitchFamily="34" charset="0"/>
              </a:rPr>
              <a:t> sunulan projelerin sözleşme imzalama süreci başvuru teslim tarihinden itibaren 4-6 ay sürmektedir.</a:t>
            </a:r>
          </a:p>
          <a:p>
            <a:pPr marL="342900" lvl="0" indent="-342900">
              <a:lnSpc>
                <a:spcPct val="110000"/>
              </a:lnSpc>
              <a:spcBef>
                <a:spcPts val="600"/>
              </a:spcBef>
              <a:buFont typeface="Wingdings" panose="05000000000000000000" pitchFamily="2" charset="2"/>
              <a:buChar char="Ø"/>
            </a:pPr>
            <a:r>
              <a:rPr lang="tr-TR" sz="1700" dirty="0">
                <a:latin typeface="Arial" panose="020B0604020202020204" pitchFamily="34" charset="0"/>
                <a:cs typeface="Arial" panose="020B0604020202020204" pitchFamily="34" charset="0"/>
              </a:rPr>
              <a:t>Bu süreç, projenin il koordinatörlüklerinde incelenmesi, eksik evrak, yerinde kontrol, merkezde iş planı analizi, örnekleme ve nihai sıralama ve proje onay işlemlerini kapsamaktadır.</a:t>
            </a:r>
          </a:p>
          <a:p>
            <a:pPr marL="342900" lvl="0" indent="-342900">
              <a:lnSpc>
                <a:spcPct val="110000"/>
              </a:lnSpc>
              <a:spcBef>
                <a:spcPts val="600"/>
              </a:spcBef>
              <a:buFont typeface="Wingdings" panose="05000000000000000000" pitchFamily="2" charset="2"/>
              <a:buChar char="Ø"/>
            </a:pPr>
            <a:r>
              <a:rPr lang="tr-TR" sz="1700" dirty="0">
                <a:latin typeface="Arial" panose="020B0604020202020204" pitchFamily="34" charset="0"/>
                <a:cs typeface="Arial" panose="020B0604020202020204" pitchFamily="34" charset="0"/>
              </a:rPr>
              <a:t>Nihai sıralama uygun başvurulardan IPARD programında yer alan kriterlere göre 100 puan üzerinden yapılmaktadır. </a:t>
            </a:r>
          </a:p>
          <a:p>
            <a:pPr marL="342900" lvl="0" indent="-342900">
              <a:lnSpc>
                <a:spcPct val="110000"/>
              </a:lnSpc>
              <a:spcBef>
                <a:spcPts val="600"/>
              </a:spcBef>
              <a:buFont typeface="Wingdings" panose="05000000000000000000" pitchFamily="2" charset="2"/>
              <a:buChar char="Ø"/>
            </a:pPr>
            <a:r>
              <a:rPr lang="tr-TR" sz="1700" dirty="0">
                <a:latin typeface="Arial" panose="020B0604020202020204" pitchFamily="34" charset="0"/>
                <a:cs typeface="Arial" panose="020B0604020202020204" pitchFamily="34" charset="0"/>
              </a:rPr>
              <a:t>TKDK mevzuatı gereği Merkezde belirlenen nihai projeler Proje Değerlendirme ve Seçim Komisyonuna sunulmakta ve onaylanmaktadır. </a:t>
            </a:r>
          </a:p>
          <a:p>
            <a:pPr lvl="0" algn="ctr">
              <a:lnSpc>
                <a:spcPct val="110000"/>
              </a:lnSpc>
              <a:spcBef>
                <a:spcPts val="600"/>
              </a:spcBef>
            </a:pPr>
            <a:r>
              <a:rPr lang="tr-TR" b="1" dirty="0">
                <a:solidFill>
                  <a:srgbClr val="D61010"/>
                </a:solidFill>
                <a:latin typeface="Arial" panose="020B0604020202020204" pitchFamily="34" charset="0"/>
                <a:cs typeface="Arial" panose="020B0604020202020204" pitchFamily="34" charset="0"/>
              </a:rPr>
              <a:t>IPARD HİBELERİNDEN FAYDALANAN İŞLETMELER 5 YIL BOYUNCA FAALİYETİNİ SÜRDÜRMEK ZORUNDADIR. </a:t>
            </a:r>
          </a:p>
        </p:txBody>
      </p:sp>
      <p:pic>
        <p:nvPicPr>
          <p:cNvPr id="5" name="Resim 4"/>
          <p:cNvPicPr>
            <a:picLocks noChangeAspect="1"/>
          </p:cNvPicPr>
          <p:nvPr/>
        </p:nvPicPr>
        <p:blipFill>
          <a:blip r:embed="rId7"/>
          <a:stretch>
            <a:fillRect/>
          </a:stretch>
        </p:blipFill>
        <p:spPr>
          <a:xfrm>
            <a:off x="0" y="0"/>
            <a:ext cx="12191990" cy="698499"/>
          </a:xfrm>
          <a:prstGeom prst="rect">
            <a:avLst/>
          </a:prstGeom>
        </p:spPr>
      </p:pic>
      <p:sp>
        <p:nvSpPr>
          <p:cNvPr id="6" name="Unvan 1"/>
          <p:cNvSpPr txBox="1">
            <a:spLocks/>
          </p:cNvSpPr>
          <p:nvPr/>
        </p:nvSpPr>
        <p:spPr>
          <a:xfrm>
            <a:off x="4025193" y="154952"/>
            <a:ext cx="7569907" cy="3291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r" fontAlgn="base">
              <a:spcBef>
                <a:spcPts val="600"/>
              </a:spcBef>
              <a:buSzPct val="100000"/>
            </a:pPr>
            <a:r>
              <a:rPr lang="tr-TR" altLang="tr-TR" sz="2800" b="1" kern="0" dirty="0" smtClean="0">
                <a:solidFill>
                  <a:schemeClr val="bg1"/>
                </a:solidFill>
                <a:latin typeface="Arial" panose="020B0604020202020204" pitchFamily="34" charset="0"/>
              </a:rPr>
              <a:t>BAŞVURU – ÖDEME - İZLEME DÖNEMİ </a:t>
            </a:r>
            <a:endParaRPr lang="tr-TR" altLang="tr-TR" sz="2800" b="1" kern="0" dirty="0">
              <a:solidFill>
                <a:schemeClr val="bg1"/>
              </a:solidFill>
              <a:latin typeface="Arial" panose="020B0604020202020204" pitchFamily="34" charset="0"/>
            </a:endParaRPr>
          </a:p>
        </p:txBody>
      </p:sp>
    </p:spTree>
    <p:extLst>
      <p:ext uri="{BB962C8B-B14F-4D97-AF65-F5344CB8AC3E}">
        <p14:creationId xmlns:p14="http://schemas.microsoft.com/office/powerpoint/2010/main" val="2563091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470949" y="101483"/>
            <a:ext cx="5250092" cy="461665"/>
          </a:xfrm>
          <a:prstGeom prst="rect">
            <a:avLst/>
          </a:prstGeom>
          <a:noFill/>
        </p:spPr>
        <p:txBody>
          <a:bodyPr wrap="none" rtlCol="0">
            <a:spAutoFit/>
          </a:bodyPr>
          <a:lstStyle/>
          <a:p>
            <a:r>
              <a:rPr lang="tr-TR" sz="2400" dirty="0" smtClean="0">
                <a:solidFill>
                  <a:schemeClr val="bg1"/>
                </a:solidFill>
              </a:rPr>
              <a:t>IPARD PROGRAMI SIRALAMA KRİTERLERİ</a:t>
            </a:r>
            <a:endParaRPr lang="tr-TR" sz="2400" dirty="0">
              <a:solidFill>
                <a:schemeClr val="bg1"/>
              </a:solidFill>
            </a:endParaRPr>
          </a:p>
        </p:txBody>
      </p:sp>
      <p:pic>
        <p:nvPicPr>
          <p:cNvPr id="10" name="Resim 9"/>
          <p:cNvPicPr>
            <a:picLocks noChangeAspect="1"/>
          </p:cNvPicPr>
          <p:nvPr/>
        </p:nvPicPr>
        <p:blipFill>
          <a:blip r:embed="rId2"/>
          <a:stretch>
            <a:fillRect/>
          </a:stretch>
        </p:blipFill>
        <p:spPr>
          <a:xfrm>
            <a:off x="0" y="0"/>
            <a:ext cx="12191990" cy="698499"/>
          </a:xfrm>
          <a:prstGeom prst="rect">
            <a:avLst/>
          </a:prstGeom>
        </p:spPr>
      </p:pic>
      <p:sp>
        <p:nvSpPr>
          <p:cNvPr id="12" name="object 11"/>
          <p:cNvSpPr txBox="1"/>
          <p:nvPr/>
        </p:nvSpPr>
        <p:spPr>
          <a:xfrm>
            <a:off x="6261100" y="184429"/>
            <a:ext cx="6261100" cy="615553"/>
          </a:xfrm>
          <a:prstGeom prst="rect">
            <a:avLst/>
          </a:prstGeom>
        </p:spPr>
        <p:txBody>
          <a:bodyPr vert="horz" wrap="square" lIns="0" tIns="0" rIns="0" bIns="0" rtlCol="0">
            <a:spAutoFit/>
          </a:bodyPr>
          <a:lstStyle/>
          <a:p>
            <a:pPr marL="12700">
              <a:lnSpc>
                <a:spcPct val="100000"/>
              </a:lnSpc>
            </a:pPr>
            <a:r>
              <a:rPr lang="tr-TR" altLang="tr-TR" sz="2000" b="1" dirty="0">
                <a:solidFill>
                  <a:schemeClr val="bg1"/>
                </a:solidFill>
                <a:latin typeface="Arial" charset="0"/>
                <a:cs typeface="Arial" charset="0"/>
              </a:rPr>
              <a:t>KADIN VE GENÇLER POZİTİF AYRIMCILIK</a:t>
            </a:r>
            <a:r>
              <a:rPr lang="tr-TR" altLang="tr-TR" sz="2000" dirty="0">
                <a:latin typeface="Arial" charset="0"/>
                <a:cs typeface="Arial" charset="0"/>
              </a:rPr>
              <a:t/>
            </a:r>
            <a:br>
              <a:rPr lang="tr-TR" altLang="tr-TR" sz="2000" dirty="0">
                <a:latin typeface="Arial" charset="0"/>
                <a:cs typeface="Arial" charset="0"/>
              </a:rPr>
            </a:br>
            <a:endParaRPr sz="2000" dirty="0">
              <a:latin typeface="Bebas"/>
              <a:cs typeface="Calibri"/>
            </a:endParaRPr>
          </a:p>
        </p:txBody>
      </p:sp>
      <p:sp>
        <p:nvSpPr>
          <p:cNvPr id="15" name="Dikdörtgen 14"/>
          <p:cNvSpPr/>
          <p:nvPr/>
        </p:nvSpPr>
        <p:spPr>
          <a:xfrm>
            <a:off x="1437884" y="984411"/>
            <a:ext cx="8988816" cy="4170372"/>
          </a:xfrm>
          <a:prstGeom prst="rect">
            <a:avLst/>
          </a:prstGeom>
        </p:spPr>
        <p:txBody>
          <a:bodyPr wrap="square">
            <a:spAutoFit/>
          </a:bodyPr>
          <a:lstStyle/>
          <a:p>
            <a:pPr marL="342900" lvl="0" indent="-342900" algn="just">
              <a:spcBef>
                <a:spcPts val="300"/>
              </a:spcBef>
              <a:buFont typeface="Symbol" panose="05050102010706020507" pitchFamily="18" charset="2"/>
              <a:buChar char=""/>
            </a:pPr>
            <a:r>
              <a:rPr lang="tr-TR" sz="1600" b="1" dirty="0">
                <a:latin typeface="Arial" panose="020B0604020202020204" pitchFamily="34" charset="0"/>
                <a:ea typeface="Calibri" panose="020F0502020204030204" pitchFamily="34" charset="0"/>
                <a:cs typeface="Arial" panose="020B0604020202020204" pitchFamily="34" charset="0"/>
              </a:rPr>
              <a:t>TKDK kadın ve genç yatırımcılara pozitif ayrımcılık yapmaktadır.</a:t>
            </a:r>
            <a:endParaRPr lang="tr-TR" sz="16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Bef>
                <a:spcPts val="300"/>
              </a:spcBef>
              <a:buFont typeface="Symbol" panose="05050102010706020507" pitchFamily="18" charset="2"/>
              <a:buChar char=""/>
            </a:pPr>
            <a:r>
              <a:rPr lang="tr-TR" sz="1600" dirty="0">
                <a:latin typeface="Arial" panose="020B0604020202020204" pitchFamily="34" charset="0"/>
                <a:ea typeface="Calibri" panose="020F0502020204030204" pitchFamily="34" charset="0"/>
                <a:cs typeface="Arial" panose="020B0604020202020204" pitchFamily="34" charset="0"/>
              </a:rPr>
              <a:t>IPARD kapsamında desteklenen </a:t>
            </a:r>
            <a:r>
              <a:rPr lang="tr-TR" sz="1600" b="1" u="sng" dirty="0">
                <a:latin typeface="Arial" panose="020B0604020202020204" pitchFamily="34" charset="0"/>
                <a:ea typeface="Calibri" panose="020F0502020204030204" pitchFamily="34" charset="0"/>
                <a:cs typeface="Arial" panose="020B0604020202020204" pitchFamily="34" charset="0"/>
              </a:rPr>
              <a:t>her iki projeden birisi</a:t>
            </a:r>
            <a:r>
              <a:rPr lang="tr-TR" sz="1600" b="1" dirty="0">
                <a:latin typeface="Arial" panose="020B0604020202020204" pitchFamily="34" charset="0"/>
                <a:ea typeface="Calibri" panose="020F0502020204030204" pitchFamily="34" charset="0"/>
                <a:cs typeface="Arial" panose="020B0604020202020204" pitchFamily="34" charset="0"/>
              </a:rPr>
              <a:t> gençler veya kadın üreticilerimize aittir. </a:t>
            </a:r>
            <a:endParaRPr lang="tr-TR" sz="16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Bef>
                <a:spcPts val="300"/>
              </a:spcBef>
              <a:buFont typeface="Symbol" panose="05050102010706020507" pitchFamily="18" charset="2"/>
              <a:buChar char=""/>
            </a:pPr>
            <a:r>
              <a:rPr lang="tr-TR" sz="1600" b="1" u="sng" dirty="0">
                <a:latin typeface="Arial" panose="020B0604020202020204" pitchFamily="34" charset="0"/>
                <a:ea typeface="Calibri" panose="020F0502020204030204" pitchFamily="34" charset="0"/>
                <a:cs typeface="Arial" panose="020B0604020202020204" pitchFamily="34" charset="0"/>
              </a:rPr>
              <a:t>KADIN YATIRIMCILARDA;</a:t>
            </a:r>
            <a:endParaRPr lang="tr-TR" sz="1600" dirty="0">
              <a:latin typeface="Arial" panose="020B0604020202020204" pitchFamily="34" charset="0"/>
              <a:ea typeface="Calibri" panose="020F0502020204030204" pitchFamily="34" charset="0"/>
              <a:cs typeface="Arial" panose="020B0604020202020204" pitchFamily="34" charset="0"/>
            </a:endParaRPr>
          </a:p>
          <a:p>
            <a:pPr marL="742950" lvl="1" indent="-285750" algn="just">
              <a:spcBef>
                <a:spcPts val="300"/>
              </a:spcBef>
              <a:buFont typeface="Courier New" panose="02070309020205020404" pitchFamily="49" charset="0"/>
              <a:buChar char="o"/>
            </a:pPr>
            <a:r>
              <a:rPr lang="tr-TR" sz="1600" dirty="0">
                <a:latin typeface="Arial" panose="020B0604020202020204" pitchFamily="34" charset="0"/>
                <a:ea typeface="Calibri" panose="020F0502020204030204" pitchFamily="34" charset="0"/>
                <a:cs typeface="Arial" panose="020B0604020202020204" pitchFamily="34" charset="0"/>
              </a:rPr>
              <a:t>Başvuru sahibi kadın ise IPARD puan sıralamasında </a:t>
            </a:r>
            <a:r>
              <a:rPr lang="tr-TR" sz="1600" b="1" dirty="0">
                <a:latin typeface="Arial" panose="020B0604020202020204" pitchFamily="34" charset="0"/>
                <a:ea typeface="Calibri" panose="020F0502020204030204" pitchFamily="34" charset="0"/>
                <a:cs typeface="Arial" panose="020B0604020202020204" pitchFamily="34" charset="0"/>
              </a:rPr>
              <a:t>ilave puan vererek o projenin öne çıkmasını sağlıyoruz. </a:t>
            </a:r>
            <a:r>
              <a:rPr lang="tr-TR" sz="1600" dirty="0">
                <a:latin typeface="Arial" panose="020B0604020202020204" pitchFamily="34" charset="0"/>
                <a:ea typeface="Calibri" panose="020F0502020204030204" pitchFamily="34" charset="0"/>
                <a:cs typeface="Arial" panose="020B0604020202020204" pitchFamily="34" charset="0"/>
              </a:rPr>
              <a:t>(şirketlerde ise yasal temsilcisinin kadın olması durumunda). </a:t>
            </a:r>
          </a:p>
          <a:p>
            <a:pPr marL="1600200" lvl="3" indent="-228600" algn="just">
              <a:spcBef>
                <a:spcPts val="300"/>
              </a:spcBef>
              <a:buFont typeface="Wingdings" panose="05000000000000000000" pitchFamily="2" charset="2"/>
              <a:buChar char=""/>
            </a:pPr>
            <a:r>
              <a:rPr lang="tr-TR" sz="1600" dirty="0">
                <a:latin typeface="Arial" panose="020B0604020202020204" pitchFamily="34" charset="0"/>
                <a:ea typeface="Calibri" panose="020F0502020204030204" pitchFamily="34" charset="0"/>
                <a:cs typeface="Arial" panose="020B0604020202020204" pitchFamily="34" charset="0"/>
              </a:rPr>
              <a:t>Hayvancılık yatırımları için </a:t>
            </a:r>
            <a:r>
              <a:rPr lang="tr-TR" sz="1600" b="1" dirty="0">
                <a:latin typeface="Arial" panose="020B0604020202020204" pitchFamily="34" charset="0"/>
                <a:ea typeface="Calibri" panose="020F0502020204030204" pitchFamily="34" charset="0"/>
                <a:cs typeface="Arial" panose="020B0604020202020204" pitchFamily="34" charset="0"/>
              </a:rPr>
              <a:t>ek 10 puan</a:t>
            </a:r>
            <a:r>
              <a:rPr lang="tr-TR" sz="1600" dirty="0">
                <a:latin typeface="Arial" panose="020B0604020202020204" pitchFamily="34" charset="0"/>
                <a:ea typeface="Calibri" panose="020F0502020204030204" pitchFamily="34" charset="0"/>
                <a:cs typeface="Arial" panose="020B0604020202020204" pitchFamily="34" charset="0"/>
              </a:rPr>
              <a:t>,</a:t>
            </a:r>
          </a:p>
          <a:p>
            <a:pPr marL="1600200" lvl="3" indent="-228600" algn="just">
              <a:spcBef>
                <a:spcPts val="300"/>
              </a:spcBef>
              <a:buFont typeface="Wingdings" panose="05000000000000000000" pitchFamily="2" charset="2"/>
              <a:buChar char=""/>
            </a:pPr>
            <a:r>
              <a:rPr lang="tr-TR" sz="1600" dirty="0">
                <a:latin typeface="Arial" panose="020B0604020202020204" pitchFamily="34" charset="0"/>
                <a:ea typeface="Calibri" panose="020F0502020204030204" pitchFamily="34" charset="0"/>
                <a:cs typeface="Arial" panose="020B0604020202020204" pitchFamily="34" charset="0"/>
              </a:rPr>
              <a:t>İşleme ve pazarlama yatırımları için </a:t>
            </a:r>
            <a:r>
              <a:rPr lang="tr-TR" sz="1600" b="1" dirty="0">
                <a:latin typeface="Arial" panose="020B0604020202020204" pitchFamily="34" charset="0"/>
                <a:ea typeface="Calibri" panose="020F0502020204030204" pitchFamily="34" charset="0"/>
                <a:cs typeface="Arial" panose="020B0604020202020204" pitchFamily="34" charset="0"/>
              </a:rPr>
              <a:t>ek 5 puan</a:t>
            </a:r>
            <a:r>
              <a:rPr lang="tr-TR" sz="1600" dirty="0">
                <a:latin typeface="Arial" panose="020B0604020202020204" pitchFamily="34" charset="0"/>
                <a:ea typeface="Calibri" panose="020F0502020204030204" pitchFamily="34" charset="0"/>
                <a:cs typeface="Arial" panose="020B0604020202020204" pitchFamily="34" charset="0"/>
              </a:rPr>
              <a:t>,</a:t>
            </a:r>
          </a:p>
          <a:p>
            <a:pPr marL="1600200" lvl="3" indent="-228600" algn="just">
              <a:spcBef>
                <a:spcPts val="300"/>
              </a:spcBef>
              <a:buFont typeface="Wingdings" panose="05000000000000000000" pitchFamily="2" charset="2"/>
              <a:buChar char=""/>
            </a:pPr>
            <a:r>
              <a:rPr lang="tr-TR" sz="1600" dirty="0">
                <a:latin typeface="Arial" panose="020B0604020202020204" pitchFamily="34" charset="0"/>
                <a:ea typeface="Calibri" panose="020F0502020204030204" pitchFamily="34" charset="0"/>
                <a:cs typeface="Arial" panose="020B0604020202020204" pitchFamily="34" charset="0"/>
              </a:rPr>
              <a:t>Çiftlik faaliyetleri kapsamındaki yatırımlarda </a:t>
            </a:r>
            <a:r>
              <a:rPr lang="tr-TR" sz="1600" b="1" dirty="0">
                <a:latin typeface="Arial" panose="020B0604020202020204" pitchFamily="34" charset="0"/>
                <a:ea typeface="Calibri" panose="020F0502020204030204" pitchFamily="34" charset="0"/>
                <a:cs typeface="Arial" panose="020B0604020202020204" pitchFamily="34" charset="0"/>
              </a:rPr>
              <a:t>ek 15 puan</a:t>
            </a:r>
            <a:r>
              <a:rPr lang="tr-TR" sz="1600" dirty="0">
                <a:latin typeface="Arial" panose="020B0604020202020204" pitchFamily="34" charset="0"/>
                <a:ea typeface="Calibri" panose="020F0502020204030204" pitchFamily="34" charset="0"/>
                <a:cs typeface="Arial" panose="020B0604020202020204" pitchFamily="34" charset="0"/>
              </a:rPr>
              <a:t> verilmektedir.</a:t>
            </a:r>
          </a:p>
          <a:p>
            <a:pPr marL="285750" lvl="0" indent="-285750">
              <a:spcBef>
                <a:spcPts val="300"/>
              </a:spcBef>
              <a:buFont typeface="Arial" panose="020B0604020202020204" pitchFamily="34" charset="0"/>
              <a:buChar char="•"/>
            </a:pPr>
            <a:r>
              <a:rPr lang="tr-TR" sz="1600" b="1" u="sng" dirty="0">
                <a:latin typeface="Arial" panose="020B0604020202020204" pitchFamily="34" charset="0"/>
                <a:ea typeface="Calibri" panose="020F0502020204030204" pitchFamily="34" charset="0"/>
                <a:cs typeface="Arial" panose="020B0604020202020204" pitchFamily="34" charset="0"/>
              </a:rPr>
              <a:t>GENÇLER İSE;</a:t>
            </a:r>
          </a:p>
          <a:p>
            <a:pPr marL="742950" lvl="1" indent="-285750">
              <a:spcBef>
                <a:spcPts val="300"/>
              </a:spcBef>
              <a:buFont typeface="Courier New" panose="02070309020205020404" pitchFamily="49" charset="0"/>
              <a:buChar char="o"/>
            </a:pPr>
            <a:r>
              <a:rPr lang="tr-TR" sz="1600" dirty="0">
                <a:latin typeface="Arial" panose="020B0604020202020204" pitchFamily="34" charset="0"/>
                <a:cs typeface="Arial" panose="020B0604020202020204" pitchFamily="34" charset="0"/>
              </a:rPr>
              <a:t>40 yaşının altındaki genç yatırımcılara et ve süt sektörlerinde aldığı </a:t>
            </a:r>
            <a:r>
              <a:rPr lang="tr-TR" sz="1600" b="1" dirty="0">
                <a:latin typeface="Arial" panose="020B0604020202020204" pitchFamily="34" charset="0"/>
                <a:cs typeface="Arial" panose="020B0604020202020204" pitchFamily="34" charset="0"/>
              </a:rPr>
              <a:t>hibeye ilave %5 hibe daha veriyoruz.</a:t>
            </a:r>
            <a:endParaRPr lang="tr-TR" sz="1600" dirty="0">
              <a:latin typeface="Arial" panose="020B0604020202020204" pitchFamily="34" charset="0"/>
              <a:cs typeface="Arial" panose="020B0604020202020204" pitchFamily="34" charset="0"/>
            </a:endParaRPr>
          </a:p>
          <a:p>
            <a:pPr marL="742950" lvl="1" indent="-285750">
              <a:spcBef>
                <a:spcPts val="300"/>
              </a:spcBef>
              <a:buFont typeface="Courier New" panose="02070309020205020404" pitchFamily="49" charset="0"/>
              <a:buChar char="o"/>
            </a:pPr>
            <a:r>
              <a:rPr lang="tr-TR" sz="1600" dirty="0">
                <a:latin typeface="Arial" panose="020B0604020202020204" pitchFamily="34" charset="0"/>
                <a:cs typeface="Arial" panose="020B0604020202020204" pitchFamily="34" charset="0"/>
              </a:rPr>
              <a:t>Çiftlik faaliyetleri tedbiri kapsamında, 40 yaşın altındaysa sıralama kriterlerinden </a:t>
            </a:r>
            <a:r>
              <a:rPr lang="tr-TR" sz="1600" b="1" dirty="0">
                <a:latin typeface="Arial" panose="020B0604020202020204" pitchFamily="34" charset="0"/>
                <a:cs typeface="Arial" panose="020B0604020202020204" pitchFamily="34" charset="0"/>
              </a:rPr>
              <a:t>ek</a:t>
            </a:r>
            <a:r>
              <a:rPr lang="tr-TR" sz="1600"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15 puan </a:t>
            </a:r>
            <a:r>
              <a:rPr lang="tr-TR" sz="1600" dirty="0">
                <a:latin typeface="Arial" panose="020B0604020202020204" pitchFamily="34" charset="0"/>
                <a:cs typeface="Arial" panose="020B0604020202020204" pitchFamily="34" charset="0"/>
              </a:rPr>
              <a:t>verilerek sıralamada öncelik tanınmaktadır.</a:t>
            </a:r>
          </a:p>
          <a:p>
            <a:pPr lvl="2">
              <a:spcBef>
                <a:spcPts val="300"/>
              </a:spcBef>
            </a:pPr>
            <a:endParaRPr lang="tr-TR"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5137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470949" y="101483"/>
            <a:ext cx="5250092" cy="461665"/>
          </a:xfrm>
          <a:prstGeom prst="rect">
            <a:avLst/>
          </a:prstGeom>
          <a:noFill/>
        </p:spPr>
        <p:txBody>
          <a:bodyPr wrap="none" rtlCol="0">
            <a:spAutoFit/>
          </a:bodyPr>
          <a:lstStyle/>
          <a:p>
            <a:r>
              <a:rPr lang="tr-TR" sz="2400" dirty="0" smtClean="0">
                <a:solidFill>
                  <a:schemeClr val="bg1"/>
                </a:solidFill>
              </a:rPr>
              <a:t>IPARD PROGRAMI SIRALAMA KRİTERLERİ</a:t>
            </a:r>
            <a:endParaRPr lang="tr-TR" sz="2400" dirty="0">
              <a:solidFill>
                <a:schemeClr val="bg1"/>
              </a:solidFill>
            </a:endParaRPr>
          </a:p>
        </p:txBody>
      </p:sp>
      <p:pic>
        <p:nvPicPr>
          <p:cNvPr id="10" name="Resim 9"/>
          <p:cNvPicPr>
            <a:picLocks noChangeAspect="1"/>
          </p:cNvPicPr>
          <p:nvPr/>
        </p:nvPicPr>
        <p:blipFill>
          <a:blip r:embed="rId2"/>
          <a:stretch>
            <a:fillRect/>
          </a:stretch>
        </p:blipFill>
        <p:spPr>
          <a:xfrm>
            <a:off x="0" y="0"/>
            <a:ext cx="12191990" cy="698499"/>
          </a:xfrm>
          <a:prstGeom prst="rect">
            <a:avLst/>
          </a:prstGeom>
        </p:spPr>
      </p:pic>
      <p:sp>
        <p:nvSpPr>
          <p:cNvPr id="12" name="object 11"/>
          <p:cNvSpPr txBox="1"/>
          <p:nvPr/>
        </p:nvSpPr>
        <p:spPr>
          <a:xfrm>
            <a:off x="9750535" y="163038"/>
            <a:ext cx="2662183" cy="800219"/>
          </a:xfrm>
          <a:prstGeom prst="rect">
            <a:avLst/>
          </a:prstGeom>
        </p:spPr>
        <p:txBody>
          <a:bodyPr vert="horz" wrap="square" lIns="0" tIns="0" rIns="0" bIns="0" rtlCol="0">
            <a:spAutoFit/>
          </a:bodyPr>
          <a:lstStyle/>
          <a:p>
            <a:pPr marL="12700">
              <a:lnSpc>
                <a:spcPct val="100000"/>
              </a:lnSpc>
            </a:pPr>
            <a:r>
              <a:rPr lang="tr-TR" altLang="tr-TR" sz="3200" b="1" dirty="0" smtClean="0">
                <a:solidFill>
                  <a:schemeClr val="bg1"/>
                </a:solidFill>
                <a:latin typeface="Arial" charset="0"/>
                <a:cs typeface="Arial" charset="0"/>
              </a:rPr>
              <a:t>İLETİŞİM</a:t>
            </a:r>
            <a:r>
              <a:rPr lang="tr-TR" altLang="tr-TR" sz="2000" dirty="0">
                <a:latin typeface="Arial" charset="0"/>
                <a:cs typeface="Arial" charset="0"/>
              </a:rPr>
              <a:t/>
            </a:r>
            <a:br>
              <a:rPr lang="tr-TR" altLang="tr-TR" sz="2000" dirty="0">
                <a:latin typeface="Arial" charset="0"/>
                <a:cs typeface="Arial" charset="0"/>
              </a:rPr>
            </a:br>
            <a:endParaRPr sz="2000" dirty="0">
              <a:latin typeface="Bebas"/>
              <a:cs typeface="Calibri"/>
            </a:endParaRPr>
          </a:p>
        </p:txBody>
      </p:sp>
      <p:sp>
        <p:nvSpPr>
          <p:cNvPr id="6" name="object 3"/>
          <p:cNvSpPr txBox="1">
            <a:spLocks/>
          </p:cNvSpPr>
          <p:nvPr/>
        </p:nvSpPr>
        <p:spPr>
          <a:xfrm>
            <a:off x="2317531" y="1333243"/>
            <a:ext cx="8991599" cy="323165"/>
          </a:xfrm>
          <a:prstGeom prst="rect">
            <a:avLst/>
          </a:prstGeom>
        </p:spPr>
        <p:txBody>
          <a:bodyPr vert="horz" wrap="square" lIns="0" tIns="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pPr>
            <a:r>
              <a:rPr lang="tr-TR" sz="2100" spc="-30" dirty="0" smtClean="0">
                <a:solidFill>
                  <a:srgbClr val="FF0000"/>
                </a:solidFill>
              </a:rPr>
              <a:t>IPARD </a:t>
            </a:r>
            <a:r>
              <a:rPr lang="tr-TR" sz="2100" spc="-5" dirty="0" smtClean="0">
                <a:solidFill>
                  <a:srgbClr val="FF0000"/>
                </a:solidFill>
              </a:rPr>
              <a:t>PROGRAMI </a:t>
            </a:r>
            <a:r>
              <a:rPr lang="tr-TR" sz="2100" dirty="0" smtClean="0">
                <a:solidFill>
                  <a:srgbClr val="FF0000"/>
                </a:solidFill>
              </a:rPr>
              <a:t>VE </a:t>
            </a:r>
            <a:r>
              <a:rPr lang="tr-TR" sz="2100" spc="-10" dirty="0" smtClean="0">
                <a:solidFill>
                  <a:srgbClr val="FF0000"/>
                </a:solidFill>
              </a:rPr>
              <a:t>BAŞVURULAR HAKKINDA </a:t>
            </a:r>
            <a:r>
              <a:rPr lang="tr-TR" sz="2100" spc="-50" dirty="0" smtClean="0">
                <a:solidFill>
                  <a:srgbClr val="FF0000"/>
                </a:solidFill>
              </a:rPr>
              <a:t>DETAYLI </a:t>
            </a:r>
            <a:r>
              <a:rPr lang="tr-TR" sz="2100" spc="-10" dirty="0" smtClean="0">
                <a:solidFill>
                  <a:srgbClr val="FF0000"/>
                </a:solidFill>
              </a:rPr>
              <a:t>BİLGİ</a:t>
            </a:r>
            <a:r>
              <a:rPr lang="tr-TR" sz="2100" spc="135" dirty="0" smtClean="0">
                <a:solidFill>
                  <a:srgbClr val="FF0000"/>
                </a:solidFill>
              </a:rPr>
              <a:t> </a:t>
            </a:r>
            <a:r>
              <a:rPr lang="tr-TR" sz="2100" dirty="0" smtClean="0">
                <a:solidFill>
                  <a:srgbClr val="FF0000"/>
                </a:solidFill>
              </a:rPr>
              <a:t>İÇİN;</a:t>
            </a:r>
            <a:endParaRPr lang="tr-TR" sz="2100" dirty="0"/>
          </a:p>
        </p:txBody>
      </p:sp>
      <p:sp>
        <p:nvSpPr>
          <p:cNvPr id="7" name="object 4"/>
          <p:cNvSpPr/>
          <p:nvPr/>
        </p:nvSpPr>
        <p:spPr>
          <a:xfrm>
            <a:off x="1897118" y="2264701"/>
            <a:ext cx="1228725" cy="1008062"/>
          </a:xfrm>
          <a:prstGeom prst="rect">
            <a:avLst/>
          </a:prstGeom>
          <a:blipFill>
            <a:blip r:embed="rId3" cstate="print"/>
            <a:stretch>
              <a:fillRect/>
            </a:stretch>
          </a:blipFill>
        </p:spPr>
        <p:txBody>
          <a:bodyPr wrap="square" lIns="0" tIns="0" rIns="0" bIns="0" rtlCol="0"/>
          <a:lstStyle/>
          <a:p>
            <a:endParaRPr/>
          </a:p>
        </p:txBody>
      </p:sp>
      <p:sp>
        <p:nvSpPr>
          <p:cNvPr id="8" name="object 5"/>
          <p:cNvSpPr/>
          <p:nvPr/>
        </p:nvSpPr>
        <p:spPr>
          <a:xfrm>
            <a:off x="5461119" y="2374238"/>
            <a:ext cx="1079500" cy="898525"/>
          </a:xfrm>
          <a:prstGeom prst="rect">
            <a:avLst/>
          </a:prstGeom>
          <a:blipFill>
            <a:blip r:embed="rId4" cstate="print"/>
            <a:stretch>
              <a:fillRect/>
            </a:stretch>
          </a:blipFill>
        </p:spPr>
        <p:txBody>
          <a:bodyPr wrap="square" lIns="0" tIns="0" rIns="0" bIns="0" rtlCol="0"/>
          <a:lstStyle/>
          <a:p>
            <a:endParaRPr/>
          </a:p>
        </p:txBody>
      </p:sp>
      <p:sp>
        <p:nvSpPr>
          <p:cNvPr id="9" name="object 7"/>
          <p:cNvSpPr txBox="1"/>
          <p:nvPr/>
        </p:nvSpPr>
        <p:spPr>
          <a:xfrm>
            <a:off x="1610098" y="3331501"/>
            <a:ext cx="1861820" cy="830580"/>
          </a:xfrm>
          <a:prstGeom prst="rect">
            <a:avLst/>
          </a:prstGeom>
        </p:spPr>
        <p:txBody>
          <a:bodyPr vert="horz" wrap="square" lIns="0" tIns="0" rIns="0" bIns="0" rtlCol="0">
            <a:spAutoFit/>
          </a:bodyPr>
          <a:lstStyle/>
          <a:p>
            <a:pPr marL="220979" marR="258445" algn="ctr">
              <a:lnSpc>
                <a:spcPct val="100000"/>
              </a:lnSpc>
            </a:pPr>
            <a:r>
              <a:rPr sz="1600" b="1" spc="-15" dirty="0">
                <a:latin typeface="Calibri"/>
                <a:cs typeface="Calibri"/>
              </a:rPr>
              <a:t>İnternet</a:t>
            </a:r>
            <a:r>
              <a:rPr sz="1600" b="1" spc="-60" dirty="0">
                <a:latin typeface="Calibri"/>
                <a:cs typeface="Calibri"/>
              </a:rPr>
              <a:t> </a:t>
            </a:r>
            <a:r>
              <a:rPr sz="1600" b="1" spc="-5" dirty="0">
                <a:latin typeface="Calibri"/>
                <a:cs typeface="Calibri"/>
              </a:rPr>
              <a:t>sitemizi  </a:t>
            </a:r>
            <a:r>
              <a:rPr sz="1600" b="1" spc="-10" dirty="0">
                <a:latin typeface="Calibri"/>
                <a:cs typeface="Calibri"/>
              </a:rPr>
              <a:t>ziyaret</a:t>
            </a:r>
            <a:r>
              <a:rPr sz="1600" b="1" spc="-90" dirty="0">
                <a:latin typeface="Calibri"/>
                <a:cs typeface="Calibri"/>
              </a:rPr>
              <a:t> </a:t>
            </a:r>
            <a:r>
              <a:rPr sz="1600" b="1" spc="-20" dirty="0">
                <a:latin typeface="Calibri"/>
                <a:cs typeface="Calibri"/>
              </a:rPr>
              <a:t>edebilir,</a:t>
            </a:r>
            <a:endParaRPr sz="1600" dirty="0">
              <a:latin typeface="Calibri"/>
              <a:cs typeface="Calibri"/>
            </a:endParaRPr>
          </a:p>
          <a:p>
            <a:pPr algn="ctr">
              <a:lnSpc>
                <a:spcPts val="2490"/>
              </a:lnSpc>
            </a:pPr>
            <a:r>
              <a:rPr sz="2100" b="1" spc="-30" dirty="0">
                <a:solidFill>
                  <a:srgbClr val="FF0000"/>
                </a:solidFill>
                <a:latin typeface="Calibri"/>
                <a:cs typeface="Calibri"/>
                <a:hlinkClick r:id="rId5"/>
              </a:rPr>
              <a:t>www.tkdk.gov.tr</a:t>
            </a:r>
            <a:endParaRPr sz="2100" dirty="0">
              <a:latin typeface="Calibri"/>
              <a:cs typeface="Calibri"/>
            </a:endParaRPr>
          </a:p>
        </p:txBody>
      </p:sp>
      <p:sp>
        <p:nvSpPr>
          <p:cNvPr id="11" name="object 8"/>
          <p:cNvSpPr txBox="1"/>
          <p:nvPr/>
        </p:nvSpPr>
        <p:spPr>
          <a:xfrm>
            <a:off x="4861556" y="3346943"/>
            <a:ext cx="2684267" cy="1177245"/>
          </a:xfrm>
          <a:prstGeom prst="rect">
            <a:avLst/>
          </a:prstGeom>
        </p:spPr>
        <p:txBody>
          <a:bodyPr vert="horz" wrap="square" lIns="0" tIns="0" rIns="0" bIns="0" rtlCol="0">
            <a:spAutoFit/>
          </a:bodyPr>
          <a:lstStyle/>
          <a:p>
            <a:pPr marL="12700">
              <a:lnSpc>
                <a:spcPct val="100000"/>
              </a:lnSpc>
            </a:pPr>
            <a:r>
              <a:rPr sz="1600" b="1" spc="-5" dirty="0">
                <a:latin typeface="Calibri"/>
                <a:cs typeface="Calibri"/>
              </a:rPr>
              <a:t>Çağrı </a:t>
            </a:r>
            <a:r>
              <a:rPr sz="1600" b="1" spc="-10" dirty="0">
                <a:latin typeface="Calibri"/>
                <a:cs typeface="Calibri"/>
              </a:rPr>
              <a:t>merkezimizi </a:t>
            </a:r>
            <a:r>
              <a:rPr sz="1600" b="1" spc="-25" dirty="0">
                <a:latin typeface="Calibri"/>
                <a:cs typeface="Calibri"/>
              </a:rPr>
              <a:t>arayabilir,</a:t>
            </a:r>
            <a:endParaRPr sz="1600" dirty="0">
              <a:latin typeface="Calibri"/>
              <a:cs typeface="Calibri"/>
            </a:endParaRPr>
          </a:p>
          <a:p>
            <a:pPr marL="55244">
              <a:lnSpc>
                <a:spcPct val="100000"/>
              </a:lnSpc>
              <a:spcBef>
                <a:spcPts val="305"/>
              </a:spcBef>
            </a:pPr>
            <a:r>
              <a:rPr sz="2100" b="1" dirty="0">
                <a:solidFill>
                  <a:srgbClr val="FF0000"/>
                </a:solidFill>
                <a:latin typeface="Calibri"/>
                <a:cs typeface="Calibri"/>
              </a:rPr>
              <a:t>444 </a:t>
            </a:r>
            <a:r>
              <a:rPr sz="2100" b="1" dirty="0" smtClean="0">
                <a:solidFill>
                  <a:srgbClr val="FF0000"/>
                </a:solidFill>
                <a:latin typeface="Calibri"/>
                <a:cs typeface="Calibri"/>
              </a:rPr>
              <a:t>8</a:t>
            </a:r>
            <a:r>
              <a:rPr lang="tr-TR" sz="2100" b="1" dirty="0" smtClean="0">
                <a:solidFill>
                  <a:srgbClr val="FF0000"/>
                </a:solidFill>
                <a:latin typeface="Calibri"/>
                <a:cs typeface="Calibri"/>
              </a:rPr>
              <a:t> </a:t>
            </a:r>
            <a:r>
              <a:rPr sz="2100" b="1" dirty="0" smtClean="0">
                <a:solidFill>
                  <a:srgbClr val="FF0000"/>
                </a:solidFill>
                <a:latin typeface="Calibri"/>
                <a:cs typeface="Calibri"/>
              </a:rPr>
              <a:t>535 </a:t>
            </a:r>
            <a:r>
              <a:rPr sz="2100" b="1" dirty="0">
                <a:latin typeface="Calibri"/>
                <a:cs typeface="Calibri"/>
              </a:rPr>
              <a:t>- </a:t>
            </a:r>
            <a:r>
              <a:rPr sz="2100" b="1" dirty="0">
                <a:solidFill>
                  <a:srgbClr val="FF0000"/>
                </a:solidFill>
                <a:latin typeface="Calibri"/>
                <a:cs typeface="Calibri"/>
              </a:rPr>
              <a:t>444</a:t>
            </a:r>
            <a:r>
              <a:rPr sz="2100" b="1" spc="-135" dirty="0">
                <a:solidFill>
                  <a:srgbClr val="FF0000"/>
                </a:solidFill>
                <a:latin typeface="Calibri"/>
                <a:cs typeface="Calibri"/>
              </a:rPr>
              <a:t> </a:t>
            </a:r>
            <a:r>
              <a:rPr sz="2100" b="1" spc="-5" dirty="0" smtClean="0">
                <a:solidFill>
                  <a:srgbClr val="FF0000"/>
                </a:solidFill>
                <a:latin typeface="Calibri"/>
                <a:cs typeface="Calibri"/>
              </a:rPr>
              <a:t>TKDK</a:t>
            </a:r>
            <a:endParaRPr lang="tr-TR" sz="2100" b="1" spc="-5" dirty="0" smtClean="0">
              <a:solidFill>
                <a:srgbClr val="FF0000"/>
              </a:solidFill>
              <a:latin typeface="Calibri"/>
              <a:cs typeface="Calibri"/>
            </a:endParaRPr>
          </a:p>
          <a:p>
            <a:pPr marL="55244">
              <a:lnSpc>
                <a:spcPct val="100000"/>
              </a:lnSpc>
              <a:spcBef>
                <a:spcPts val="305"/>
              </a:spcBef>
            </a:pPr>
            <a:r>
              <a:rPr lang="tr-TR" sz="1400" b="1" dirty="0" smtClean="0">
                <a:latin typeface="Calibri"/>
                <a:cs typeface="Calibri"/>
              </a:rPr>
              <a:t>İl Koordinatörlüğümüzü arayabilir,</a:t>
            </a:r>
          </a:p>
          <a:p>
            <a:pPr marL="55244">
              <a:lnSpc>
                <a:spcPct val="100000"/>
              </a:lnSpc>
              <a:spcBef>
                <a:spcPts val="305"/>
              </a:spcBef>
            </a:pPr>
            <a:r>
              <a:rPr lang="tr-TR" sz="1400" b="1" dirty="0" smtClean="0">
                <a:latin typeface="Calibri"/>
                <a:cs typeface="Calibri"/>
              </a:rPr>
              <a:t>     </a:t>
            </a:r>
            <a:r>
              <a:rPr lang="tr-TR" b="1" dirty="0" smtClean="0">
                <a:solidFill>
                  <a:srgbClr val="FF0000"/>
                </a:solidFill>
                <a:latin typeface="Calibri"/>
                <a:cs typeface="Calibri"/>
              </a:rPr>
              <a:t>(0324) 326 27 27</a:t>
            </a:r>
            <a:endParaRPr b="1" dirty="0">
              <a:solidFill>
                <a:srgbClr val="FF0000"/>
              </a:solidFill>
              <a:latin typeface="Calibri"/>
              <a:cs typeface="Calibri"/>
            </a:endParaRPr>
          </a:p>
        </p:txBody>
      </p:sp>
      <p:sp>
        <p:nvSpPr>
          <p:cNvPr id="13" name="object 9"/>
          <p:cNvSpPr txBox="1"/>
          <p:nvPr/>
        </p:nvSpPr>
        <p:spPr>
          <a:xfrm>
            <a:off x="8093346" y="3674725"/>
            <a:ext cx="2329180" cy="849463"/>
          </a:xfrm>
          <a:prstGeom prst="rect">
            <a:avLst/>
          </a:prstGeom>
        </p:spPr>
        <p:txBody>
          <a:bodyPr vert="horz" wrap="square" lIns="0" tIns="0" rIns="0" bIns="0" rtlCol="0">
            <a:spAutoFit/>
          </a:bodyPr>
          <a:lstStyle/>
          <a:p>
            <a:pPr marL="12700" marR="5080">
              <a:lnSpc>
                <a:spcPct val="114999"/>
              </a:lnSpc>
            </a:pPr>
            <a:r>
              <a:rPr lang="tr-TR" sz="1600" b="1" spc="-10" dirty="0" smtClean="0">
                <a:solidFill>
                  <a:srgbClr val="FF0000"/>
                </a:solidFill>
                <a:latin typeface="Calibri"/>
                <a:cs typeface="Calibri"/>
              </a:rPr>
              <a:t>Mersin </a:t>
            </a:r>
            <a:r>
              <a:rPr sz="1600" b="1" spc="-10" dirty="0" smtClean="0">
                <a:solidFill>
                  <a:srgbClr val="FF0000"/>
                </a:solidFill>
                <a:latin typeface="Calibri"/>
                <a:cs typeface="Calibri"/>
              </a:rPr>
              <a:t>İl </a:t>
            </a:r>
            <a:r>
              <a:rPr sz="1600" b="1" spc="-10" dirty="0">
                <a:solidFill>
                  <a:srgbClr val="FF0000"/>
                </a:solidFill>
                <a:latin typeface="Calibri"/>
                <a:cs typeface="Calibri"/>
              </a:rPr>
              <a:t>Koordinatörlüğü’ne  </a:t>
            </a:r>
            <a:r>
              <a:rPr sz="1600" b="1" spc="-5" dirty="0">
                <a:solidFill>
                  <a:srgbClr val="FF0000"/>
                </a:solidFill>
                <a:latin typeface="Calibri"/>
                <a:cs typeface="Calibri"/>
              </a:rPr>
              <a:t>şahsen</a:t>
            </a:r>
            <a:r>
              <a:rPr sz="1600" b="1" spc="-25" dirty="0">
                <a:solidFill>
                  <a:srgbClr val="FF0000"/>
                </a:solidFill>
                <a:latin typeface="Calibri"/>
                <a:cs typeface="Calibri"/>
              </a:rPr>
              <a:t> </a:t>
            </a:r>
            <a:r>
              <a:rPr sz="1600" b="1" spc="-10" dirty="0">
                <a:solidFill>
                  <a:srgbClr val="FF0000"/>
                </a:solidFill>
                <a:latin typeface="Calibri"/>
                <a:cs typeface="Calibri"/>
              </a:rPr>
              <a:t>başvurabilirsiniz.</a:t>
            </a:r>
            <a:endParaRPr sz="1600" dirty="0">
              <a:latin typeface="Calibri"/>
              <a:cs typeface="Calibri"/>
            </a:endParaRPr>
          </a:p>
        </p:txBody>
      </p:sp>
      <p:sp>
        <p:nvSpPr>
          <p:cNvPr id="14" name="object 10"/>
          <p:cNvSpPr/>
          <p:nvPr/>
        </p:nvSpPr>
        <p:spPr>
          <a:xfrm>
            <a:off x="8428384" y="2291153"/>
            <a:ext cx="1609725" cy="120650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898529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931025" y="249893"/>
            <a:ext cx="10548852" cy="6608109"/>
          </a:xfrm>
          <a:prstGeom prst="rect">
            <a:avLst/>
          </a:prstGeom>
        </p:spPr>
      </p:pic>
      <p:sp>
        <p:nvSpPr>
          <p:cNvPr id="3" name="Dikdörtgen 2"/>
          <p:cNvSpPr/>
          <p:nvPr/>
        </p:nvSpPr>
        <p:spPr>
          <a:xfrm>
            <a:off x="2894931" y="2427008"/>
            <a:ext cx="6621043" cy="1446550"/>
          </a:xfrm>
          <a:prstGeom prst="rect">
            <a:avLst/>
          </a:prstGeom>
          <a:noFill/>
        </p:spPr>
        <p:txBody>
          <a:bodyPr wrap="none" lIns="91440" tIns="45720" rIns="91440" bIns="45720">
            <a:spAutoFit/>
          </a:bodyPr>
          <a:lstStyle/>
          <a:p>
            <a:pPr algn="ctr"/>
            <a:r>
              <a:rPr lang="tr-TR" sz="8800" b="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TEŞEKKÜRLER</a:t>
            </a:r>
          </a:p>
        </p:txBody>
      </p:sp>
    </p:spTree>
    <p:extLst>
      <p:ext uri="{BB962C8B-B14F-4D97-AF65-F5344CB8AC3E}">
        <p14:creationId xmlns:p14="http://schemas.microsoft.com/office/powerpoint/2010/main" val="1334954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2819064429"/>
              </p:ext>
            </p:extLst>
          </p:nvPr>
        </p:nvGraphicFramePr>
        <p:xfrm>
          <a:off x="171444" y="663604"/>
          <a:ext cx="11849101" cy="6148371"/>
        </p:xfrm>
        <a:graphic>
          <a:graphicData uri="http://schemas.openxmlformats.org/drawingml/2006/table">
            <a:tbl>
              <a:tblPr firstRow="1" bandRow="1">
                <a:tableStyleId>{8FD4443E-F989-4FC4-A0C8-D5A2AF1F390B}</a:tableStyleId>
              </a:tblPr>
              <a:tblGrid>
                <a:gridCol w="2467492">
                  <a:extLst>
                    <a:ext uri="{9D8B030D-6E8A-4147-A177-3AD203B41FA5}">
                      <a16:colId xmlns:a16="http://schemas.microsoft.com/office/drawing/2014/main" val="1891820598"/>
                    </a:ext>
                  </a:extLst>
                </a:gridCol>
                <a:gridCol w="2467492">
                  <a:extLst>
                    <a:ext uri="{9D8B030D-6E8A-4147-A177-3AD203B41FA5}">
                      <a16:colId xmlns:a16="http://schemas.microsoft.com/office/drawing/2014/main" val="1811582769"/>
                    </a:ext>
                  </a:extLst>
                </a:gridCol>
                <a:gridCol w="1837019">
                  <a:extLst>
                    <a:ext uri="{9D8B030D-6E8A-4147-A177-3AD203B41FA5}">
                      <a16:colId xmlns:a16="http://schemas.microsoft.com/office/drawing/2014/main" val="2778249815"/>
                    </a:ext>
                  </a:extLst>
                </a:gridCol>
                <a:gridCol w="2095543">
                  <a:extLst>
                    <a:ext uri="{9D8B030D-6E8A-4147-A177-3AD203B41FA5}">
                      <a16:colId xmlns:a16="http://schemas.microsoft.com/office/drawing/2014/main" val="596052739"/>
                    </a:ext>
                  </a:extLst>
                </a:gridCol>
                <a:gridCol w="2981555">
                  <a:extLst>
                    <a:ext uri="{9D8B030D-6E8A-4147-A177-3AD203B41FA5}">
                      <a16:colId xmlns:a16="http://schemas.microsoft.com/office/drawing/2014/main" val="4022736719"/>
                    </a:ext>
                  </a:extLst>
                </a:gridCol>
              </a:tblGrid>
              <a:tr h="638914">
                <a:tc>
                  <a:txBody>
                    <a:bodyPr/>
                    <a:lstStyle/>
                    <a:p>
                      <a:pPr algn="ctr"/>
                      <a:r>
                        <a:rPr lang="tr-TR" dirty="0" smtClean="0"/>
                        <a:t>TEDBİR ADI</a:t>
                      </a:r>
                      <a:endParaRPr lang="tr-TR" dirty="0"/>
                    </a:p>
                  </a:txBody>
                  <a:tcPr anchor="ctr" anchorCtr="1">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tr-TR" dirty="0" smtClean="0"/>
                        <a:t>SEKTÖR KODU</a:t>
                      </a:r>
                      <a:endParaRPr lang="tr-TR" dirty="0"/>
                    </a:p>
                  </a:txBody>
                  <a:tcPr anchor="ctr" anchorCtr="1">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tr-TR" dirty="0" smtClean="0"/>
                        <a:t>SEKTÖR ADI</a:t>
                      </a:r>
                      <a:endParaRPr lang="tr-TR" dirty="0"/>
                    </a:p>
                  </a:txBody>
                  <a:tcPr anchor="ctr" anchorCtr="1">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tr-TR" dirty="0" smtClean="0"/>
                        <a:t>DESTEK ORANI</a:t>
                      </a:r>
                      <a:endParaRPr lang="tr-TR" dirty="0"/>
                    </a:p>
                  </a:txBody>
                  <a:tcPr anchor="ctr" anchorCtr="1">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tr-TR" dirty="0" smtClean="0"/>
                        <a:t>TOPLAM DESTEK BÜTÇESİ (AVRO)</a:t>
                      </a:r>
                      <a:endParaRPr lang="tr-TR" dirty="0"/>
                    </a:p>
                  </a:txBody>
                  <a:tcPr anchor="ctr" anchorCtr="1">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4272574951"/>
                  </a:ext>
                </a:extLst>
              </a:tr>
              <a:tr h="527431">
                <a:tc rowSpan="4">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400" dirty="0" smtClean="0">
                          <a:solidFill>
                            <a:schemeClr val="tx1"/>
                          </a:solidFill>
                        </a:rPr>
                        <a:t>Tarımsal İşletmelerin Fiziki Varlıklarına Yönelik Yatırımlar </a:t>
                      </a:r>
                    </a:p>
                    <a:p>
                      <a:pPr marL="0" marR="0" lvl="0" indent="0" defTabSz="914400" eaLnBrk="1" fontAlgn="auto" latinLnBrk="0" hangingPunct="1">
                        <a:lnSpc>
                          <a:spcPct val="100000"/>
                        </a:lnSpc>
                        <a:spcBef>
                          <a:spcPts val="0"/>
                        </a:spcBef>
                        <a:spcAft>
                          <a:spcPts val="0"/>
                        </a:spcAft>
                        <a:buClrTx/>
                        <a:buSzTx/>
                        <a:buFontTx/>
                        <a:buNone/>
                        <a:tabLst/>
                        <a:defRPr/>
                      </a:pPr>
                      <a:r>
                        <a:rPr lang="tr-TR" sz="1400" dirty="0" smtClean="0">
                          <a:solidFill>
                            <a:schemeClr val="tx1"/>
                          </a:solidFill>
                        </a:rPr>
                        <a:t>(101)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101-1</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Süt Üreten Tarımsal İşletmeler</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4">
                  <a:txBody>
                    <a:bodyPr/>
                    <a:lstStyle/>
                    <a:p>
                      <a:r>
                        <a:rPr lang="tr-TR" sz="1400" dirty="0" smtClean="0">
                          <a:solidFill>
                            <a:schemeClr val="tx1"/>
                          </a:solidFill>
                        </a:rPr>
                        <a:t>% 50 - 70</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4">
                  <a:txBody>
                    <a:bodyPr/>
                    <a:lstStyle/>
                    <a:p>
                      <a:r>
                        <a:rPr lang="tr-TR" sz="1400" dirty="0" smtClean="0">
                          <a:solidFill>
                            <a:schemeClr val="tx1"/>
                          </a:solidFill>
                        </a:rPr>
                        <a:t>104.000.000</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277457350"/>
                  </a:ext>
                </a:extLst>
              </a:tr>
              <a:tr h="527431">
                <a:tc vMerge="1">
                  <a:txBody>
                    <a:bodyPr/>
                    <a:lstStyle/>
                    <a:p>
                      <a:endParaRPr lang="tr-TR" dirty="0"/>
                    </a:p>
                  </a:txBody>
                  <a:tcPr/>
                </a:tc>
                <a:tc>
                  <a:txBody>
                    <a:bodyPr/>
                    <a:lstStyle/>
                    <a:p>
                      <a:r>
                        <a:rPr lang="tr-TR" sz="1400" dirty="0" smtClean="0">
                          <a:solidFill>
                            <a:schemeClr val="tx1"/>
                          </a:solidFill>
                        </a:rPr>
                        <a:t>101-2</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Kırmızı Et Üreten Tarımsal İşletmeler</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531729448"/>
                  </a:ext>
                </a:extLst>
              </a:tr>
              <a:tr h="527431">
                <a:tc vMerge="1">
                  <a:txBody>
                    <a:bodyPr/>
                    <a:lstStyle/>
                    <a:p>
                      <a:endParaRPr lang="tr-TR" dirty="0"/>
                    </a:p>
                  </a:txBody>
                  <a:tcPr/>
                </a:tc>
                <a:tc>
                  <a:txBody>
                    <a:bodyPr/>
                    <a:lstStyle/>
                    <a:p>
                      <a:r>
                        <a:rPr lang="tr-TR" sz="1400" dirty="0" smtClean="0">
                          <a:solidFill>
                            <a:schemeClr val="tx1"/>
                          </a:solidFill>
                        </a:rPr>
                        <a:t>101-3</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Kanatlı Eti Üreten Tarımsal İşletmeler</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4233776244"/>
                  </a:ext>
                </a:extLst>
              </a:tr>
              <a:tr h="527431">
                <a:tc vMerge="1">
                  <a:txBody>
                    <a:bodyPr/>
                    <a:lstStyle/>
                    <a:p>
                      <a:endParaRPr lang="tr-TR" dirty="0"/>
                    </a:p>
                  </a:txBody>
                  <a:tcPr/>
                </a:tc>
                <a:tc>
                  <a:txBody>
                    <a:bodyPr/>
                    <a:lstStyle/>
                    <a:p>
                      <a:r>
                        <a:rPr lang="tr-TR" sz="1400" dirty="0" smtClean="0">
                          <a:solidFill>
                            <a:schemeClr val="tx1"/>
                          </a:solidFill>
                        </a:rPr>
                        <a:t>101-4</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Yumurta Üreten Tarımsal İşletmeler</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577793553"/>
                  </a:ext>
                </a:extLst>
              </a:tr>
              <a:tr h="556822">
                <a:tc rowSpan="7">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400" dirty="0" smtClean="0">
                          <a:solidFill>
                            <a:schemeClr val="tx1"/>
                          </a:solidFill>
                        </a:rPr>
                        <a:t>Çiftlik Faaliyetlerinin Çeşitlendirilmesi ve İş Geliştirme </a:t>
                      </a:r>
                    </a:p>
                    <a:p>
                      <a:pPr marL="0" marR="0" lvl="0" indent="0" defTabSz="914400" eaLnBrk="1" fontAlgn="auto" latinLnBrk="0" hangingPunct="1">
                        <a:lnSpc>
                          <a:spcPct val="100000"/>
                        </a:lnSpc>
                        <a:spcBef>
                          <a:spcPts val="0"/>
                        </a:spcBef>
                        <a:spcAft>
                          <a:spcPts val="0"/>
                        </a:spcAft>
                        <a:buClrTx/>
                        <a:buSzTx/>
                        <a:buFontTx/>
                        <a:buNone/>
                        <a:tabLst/>
                        <a:defRPr/>
                      </a:pPr>
                      <a:r>
                        <a:rPr lang="tr-TR" sz="1400" dirty="0" smtClean="0">
                          <a:solidFill>
                            <a:schemeClr val="tx1"/>
                          </a:solidFill>
                        </a:rPr>
                        <a:t>(302)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302-1</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Bitkisel Üret. Çeşit. İşlenmesi </a:t>
                      </a:r>
                      <a:r>
                        <a:rPr lang="tr-TR" sz="1400" dirty="0" err="1" smtClean="0">
                          <a:solidFill>
                            <a:schemeClr val="tx1"/>
                          </a:solidFill>
                        </a:rPr>
                        <a:t>Paktlenmesi</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7">
                  <a:txBody>
                    <a:bodyPr/>
                    <a:lstStyle/>
                    <a:p>
                      <a:r>
                        <a:rPr lang="tr-TR" sz="1400" dirty="0" smtClean="0">
                          <a:solidFill>
                            <a:schemeClr val="tx1"/>
                          </a:solidFill>
                        </a:rPr>
                        <a:t>% 65</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7">
                  <a:txBody>
                    <a:bodyPr/>
                    <a:lstStyle/>
                    <a:p>
                      <a:r>
                        <a:rPr lang="tr-TR" sz="1400" dirty="0" smtClean="0">
                          <a:solidFill>
                            <a:schemeClr val="tx1"/>
                          </a:solidFill>
                        </a:rPr>
                        <a:t>54.000.000</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258082449"/>
                  </a:ext>
                </a:extLst>
              </a:tr>
              <a:tr h="304245">
                <a:tc vMerge="1">
                  <a:txBody>
                    <a:bodyPr/>
                    <a:lstStyle/>
                    <a:p>
                      <a:endParaRPr lang="tr-TR" dirty="0"/>
                    </a:p>
                  </a:txBody>
                  <a:tcPr/>
                </a:tc>
                <a:tc>
                  <a:txBody>
                    <a:bodyPr/>
                    <a:lstStyle/>
                    <a:p>
                      <a:r>
                        <a:rPr lang="tr-TR" sz="1400" dirty="0" smtClean="0">
                          <a:solidFill>
                            <a:schemeClr val="tx1"/>
                          </a:solidFill>
                        </a:rPr>
                        <a:t>302-2</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Arıcılık ve Arı Ürünleri</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3715773157"/>
                  </a:ext>
                </a:extLst>
              </a:tr>
              <a:tr h="517216">
                <a:tc vMerge="1">
                  <a:txBody>
                    <a:bodyPr/>
                    <a:lstStyle/>
                    <a:p>
                      <a:endParaRPr lang="tr-TR" dirty="0"/>
                    </a:p>
                  </a:txBody>
                  <a:tcPr/>
                </a:tc>
                <a:tc>
                  <a:txBody>
                    <a:bodyPr/>
                    <a:lstStyle/>
                    <a:p>
                      <a:r>
                        <a:rPr lang="tr-TR" sz="1400" dirty="0" smtClean="0">
                          <a:solidFill>
                            <a:schemeClr val="tx1"/>
                          </a:solidFill>
                        </a:rPr>
                        <a:t>302-3</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Zanaatkarlık ve Katma Değerli Ürün</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3418539265"/>
                  </a:ext>
                </a:extLst>
              </a:tr>
              <a:tr h="517216">
                <a:tc vMerge="1">
                  <a:txBody>
                    <a:bodyPr/>
                    <a:lstStyle/>
                    <a:p>
                      <a:endParaRPr lang="tr-TR" dirty="0"/>
                    </a:p>
                  </a:txBody>
                  <a:tcPr/>
                </a:tc>
                <a:tc>
                  <a:txBody>
                    <a:bodyPr/>
                    <a:lstStyle/>
                    <a:p>
                      <a:r>
                        <a:rPr lang="tr-TR" sz="1400" dirty="0" smtClean="0">
                          <a:solidFill>
                            <a:schemeClr val="tx1"/>
                          </a:solidFill>
                        </a:rPr>
                        <a:t>302-4</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Kırsal Turizm ve Rekreasyon Faaliyet.</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2494087247"/>
                  </a:ext>
                </a:extLst>
              </a:tr>
              <a:tr h="527431">
                <a:tc vMerge="1">
                  <a:txBody>
                    <a:bodyPr/>
                    <a:lstStyle/>
                    <a:p>
                      <a:endParaRPr lang="tr-TR" dirty="0"/>
                    </a:p>
                  </a:txBody>
                  <a:tcPr/>
                </a:tc>
                <a:tc>
                  <a:txBody>
                    <a:bodyPr/>
                    <a:lstStyle/>
                    <a:p>
                      <a:r>
                        <a:rPr lang="tr-TR" sz="1400" dirty="0" smtClean="0">
                          <a:solidFill>
                            <a:schemeClr val="tx1"/>
                          </a:solidFill>
                        </a:rPr>
                        <a:t>302-5</a:t>
                      </a:r>
                      <a:endParaRPr lang="tr-TR" sz="14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tr-TR" sz="1400" dirty="0" smtClean="0">
                          <a:solidFill>
                            <a:schemeClr val="tx1"/>
                          </a:solidFill>
                        </a:rPr>
                        <a:t>Su Ürünleri Yetiştiriciliği</a:t>
                      </a:r>
                      <a:endParaRPr lang="tr-TR"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735254535"/>
                  </a:ext>
                </a:extLst>
              </a:tr>
              <a:tr h="333114">
                <a:tc vMerge="1">
                  <a:txBody>
                    <a:bodyPr/>
                    <a:lstStyle/>
                    <a:p>
                      <a:endParaRPr lang="tr-TR" dirty="0"/>
                    </a:p>
                  </a:txBody>
                  <a:tcPr/>
                </a:tc>
                <a:tc>
                  <a:txBody>
                    <a:bodyPr/>
                    <a:lstStyle/>
                    <a:p>
                      <a:pPr marL="0" algn="l" defTabSz="914400" rtl="0" eaLnBrk="1" latinLnBrk="0" hangingPunct="1"/>
                      <a:r>
                        <a:rPr lang="tr-TR" sz="1400" kern="1200" dirty="0" smtClean="0">
                          <a:solidFill>
                            <a:schemeClr val="tx1"/>
                          </a:solidFill>
                          <a:latin typeface="+mn-lt"/>
                          <a:ea typeface="+mn-ea"/>
                          <a:cs typeface="+mn-cs"/>
                        </a:rPr>
                        <a:t>302-6</a:t>
                      </a:r>
                      <a:endParaRPr lang="tr-TR" sz="1400" kern="1200" dirty="0">
                        <a:solidFill>
                          <a:schemeClr val="tx1"/>
                        </a:solidFill>
                        <a:latin typeface="+mn-lt"/>
                        <a:ea typeface="+mn-ea"/>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algn="l" defTabSz="914400" rtl="0" eaLnBrk="1" latinLnBrk="0" hangingPunct="1"/>
                      <a:r>
                        <a:rPr lang="tr-TR" sz="1400" kern="1200" dirty="0" smtClean="0">
                          <a:solidFill>
                            <a:schemeClr val="tx1"/>
                          </a:solidFill>
                          <a:latin typeface="+mn-lt"/>
                          <a:ea typeface="+mn-ea"/>
                          <a:cs typeface="+mn-cs"/>
                        </a:rPr>
                        <a:t>Makine Parkları</a:t>
                      </a:r>
                      <a:endParaRPr lang="tr-TR"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302630742"/>
                  </a:ext>
                </a:extLst>
              </a:tr>
              <a:tr h="638914">
                <a:tc vMerge="1">
                  <a:txBody>
                    <a:bodyPr/>
                    <a:lstStyle/>
                    <a:p>
                      <a:endParaRPr lang="tr-TR" dirty="0"/>
                    </a:p>
                  </a:txBody>
                  <a:tcPr/>
                </a:tc>
                <a:tc>
                  <a:txBody>
                    <a:bodyPr/>
                    <a:lstStyle/>
                    <a:p>
                      <a:pPr marL="0" algn="l" defTabSz="914400" rtl="0" eaLnBrk="1" latinLnBrk="0" hangingPunct="1"/>
                      <a:r>
                        <a:rPr lang="tr-TR" sz="1800" kern="1200" dirty="0" smtClean="0">
                          <a:solidFill>
                            <a:schemeClr val="tx1"/>
                          </a:solidFill>
                          <a:latin typeface="+mn-lt"/>
                          <a:ea typeface="+mn-ea"/>
                          <a:cs typeface="+mn-cs"/>
                        </a:rPr>
                        <a:t>302-7</a:t>
                      </a:r>
                      <a:endParaRPr lang="tr-TR" sz="1800" kern="1200" dirty="0">
                        <a:solidFill>
                          <a:schemeClr val="tx1"/>
                        </a:solidFill>
                        <a:latin typeface="+mn-lt"/>
                        <a:ea typeface="+mn-ea"/>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l" defTabSz="914400" rtl="0" eaLnBrk="1" latinLnBrk="0" hangingPunct="1"/>
                      <a:r>
                        <a:rPr lang="tr-TR" sz="1800" kern="1200" dirty="0" smtClean="0">
                          <a:solidFill>
                            <a:schemeClr val="tx1"/>
                          </a:solidFill>
                          <a:latin typeface="+mn-lt"/>
                          <a:ea typeface="+mn-ea"/>
                          <a:cs typeface="+mn-cs"/>
                        </a:rPr>
                        <a:t>Yenilenebilir Enerji Yatırımları</a:t>
                      </a:r>
                      <a:endParaRPr lang="tr-TR" sz="18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053303340"/>
                  </a:ext>
                </a:extLst>
              </a:tr>
            </a:tbl>
          </a:graphicData>
        </a:graphic>
      </p:graphicFrame>
      <p:pic>
        <p:nvPicPr>
          <p:cNvPr id="5" name="Resim 4"/>
          <p:cNvPicPr>
            <a:picLocks noChangeAspect="1"/>
          </p:cNvPicPr>
          <p:nvPr/>
        </p:nvPicPr>
        <p:blipFill>
          <a:blip r:embed="rId2"/>
          <a:stretch>
            <a:fillRect/>
          </a:stretch>
        </p:blipFill>
        <p:spPr>
          <a:xfrm>
            <a:off x="0" y="0"/>
            <a:ext cx="12191990" cy="698499"/>
          </a:xfrm>
          <a:prstGeom prst="rect">
            <a:avLst/>
          </a:prstGeom>
        </p:spPr>
      </p:pic>
      <p:sp>
        <p:nvSpPr>
          <p:cNvPr id="6" name="Dikdörtgen 5"/>
          <p:cNvSpPr/>
          <p:nvPr/>
        </p:nvSpPr>
        <p:spPr>
          <a:xfrm>
            <a:off x="5626100" y="149195"/>
            <a:ext cx="8193105" cy="400110"/>
          </a:xfrm>
          <a:prstGeom prst="rect">
            <a:avLst/>
          </a:prstGeom>
        </p:spPr>
        <p:txBody>
          <a:bodyPr wrap="square">
            <a:spAutoFit/>
          </a:bodyPr>
          <a:lstStyle/>
          <a:p>
            <a:r>
              <a:rPr lang="tr-TR" sz="2000" b="1" dirty="0" smtClean="0">
                <a:solidFill>
                  <a:schemeClr val="bg1"/>
                </a:solidFill>
              </a:rPr>
              <a:t>9. </a:t>
            </a:r>
            <a:r>
              <a:rPr lang="tr-TR" sz="2000" b="1" dirty="0">
                <a:solidFill>
                  <a:schemeClr val="bg1"/>
                </a:solidFill>
              </a:rPr>
              <a:t>ÇAĞRI KAPSAMINDA DESTEKLENEN TEDBİR VE SEKTÖRLER</a:t>
            </a:r>
          </a:p>
        </p:txBody>
      </p:sp>
    </p:spTree>
    <p:extLst>
      <p:ext uri="{BB962C8B-B14F-4D97-AF65-F5344CB8AC3E}">
        <p14:creationId xmlns:p14="http://schemas.microsoft.com/office/powerpoint/2010/main" val="1378895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12191990" cy="698499"/>
          </a:xfrm>
          <a:prstGeom prst="rect">
            <a:avLst/>
          </a:prstGeom>
        </p:spPr>
      </p:pic>
      <p:sp>
        <p:nvSpPr>
          <p:cNvPr id="6" name="Metin kutusu 5"/>
          <p:cNvSpPr txBox="1"/>
          <p:nvPr/>
        </p:nvSpPr>
        <p:spPr>
          <a:xfrm>
            <a:off x="7975600" y="149194"/>
            <a:ext cx="4495801" cy="400110"/>
          </a:xfrm>
          <a:prstGeom prst="rect">
            <a:avLst/>
          </a:prstGeom>
          <a:noFill/>
        </p:spPr>
        <p:txBody>
          <a:bodyPr wrap="square" rtlCol="0">
            <a:spAutoFit/>
          </a:bodyPr>
          <a:lstStyle/>
          <a:p>
            <a:r>
              <a:rPr lang="tr-TR" sz="2000" b="1" dirty="0">
                <a:solidFill>
                  <a:schemeClr val="bg1"/>
                </a:solidFill>
              </a:rPr>
              <a:t>9</a:t>
            </a:r>
            <a:r>
              <a:rPr lang="tr-TR" sz="2000" b="1" dirty="0" smtClean="0">
                <a:solidFill>
                  <a:schemeClr val="bg1"/>
                </a:solidFill>
              </a:rPr>
              <a:t>. ÇAĞRI </a:t>
            </a:r>
            <a:r>
              <a:rPr lang="tr-TR" sz="2000" b="1" dirty="0">
                <a:solidFill>
                  <a:schemeClr val="bg1"/>
                </a:solidFill>
              </a:rPr>
              <a:t>DÖNEMİ ÖNEMLİ </a:t>
            </a:r>
            <a:r>
              <a:rPr lang="tr-TR" sz="2000" b="1" dirty="0" smtClean="0">
                <a:solidFill>
                  <a:schemeClr val="bg1"/>
                </a:solidFill>
              </a:rPr>
              <a:t>TARİHLER</a:t>
            </a:r>
            <a:endParaRPr lang="tr-TR" sz="2000" b="1" dirty="0">
              <a:solidFill>
                <a:schemeClr val="bg1"/>
              </a:solidFill>
            </a:endParaRPr>
          </a:p>
        </p:txBody>
      </p:sp>
      <p:sp>
        <p:nvSpPr>
          <p:cNvPr id="7" name="Dikdörtgen 6"/>
          <p:cNvSpPr/>
          <p:nvPr/>
        </p:nvSpPr>
        <p:spPr>
          <a:xfrm>
            <a:off x="34636" y="777109"/>
            <a:ext cx="10671464" cy="992579"/>
          </a:xfrm>
          <a:prstGeom prst="rect">
            <a:avLst/>
          </a:prstGeom>
        </p:spPr>
        <p:txBody>
          <a:bodyPr wrap="square">
            <a:spAutoFit/>
          </a:bodyPr>
          <a:lstStyle/>
          <a:p>
            <a:r>
              <a:rPr lang="tr-TR" sz="2800" b="1" dirty="0">
                <a:solidFill>
                  <a:srgbClr val="002060"/>
                </a:solidFill>
              </a:rPr>
              <a:t>9</a:t>
            </a:r>
            <a:r>
              <a:rPr lang="tr-TR" sz="2800" b="1" dirty="0" smtClean="0">
                <a:solidFill>
                  <a:srgbClr val="002060"/>
                </a:solidFill>
              </a:rPr>
              <a:t>. Başvuru Çağrı İlanı Tarihi: </a:t>
            </a:r>
            <a:r>
              <a:rPr lang="tr-TR" sz="2800" b="1" dirty="0" smtClean="0">
                <a:solidFill>
                  <a:srgbClr val="C00000"/>
                </a:solidFill>
              </a:rPr>
              <a:t>11 MAYIS 2020</a:t>
            </a:r>
          </a:p>
          <a:p>
            <a:endParaRPr lang="tr-TR" sz="1050" b="1" dirty="0" smtClean="0">
              <a:solidFill>
                <a:srgbClr val="C00000"/>
              </a:solidFill>
            </a:endParaRPr>
          </a:p>
          <a:p>
            <a:r>
              <a:rPr lang="tr-TR" dirty="0" smtClean="0"/>
              <a:t>Bu çağrı kapsamında hazırlanacak başvurularda yatırım süreleri en fazla </a:t>
            </a:r>
            <a:r>
              <a:rPr lang="tr-TR" b="1" dirty="0" smtClean="0">
                <a:solidFill>
                  <a:srgbClr val="C00000"/>
                </a:solidFill>
              </a:rPr>
              <a:t>12 Ay </a:t>
            </a:r>
            <a:r>
              <a:rPr lang="tr-TR" dirty="0" smtClean="0"/>
              <a:t>olarak planlanmalıdır. </a:t>
            </a:r>
            <a:endParaRPr lang="tr-TR" dirty="0"/>
          </a:p>
        </p:txBody>
      </p:sp>
      <p:pic>
        <p:nvPicPr>
          <p:cNvPr id="8" name="Picture 2" descr="D:\Users\erman.korkmaz\Desktop\4642105273_c895bd0f4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2369" y="698498"/>
            <a:ext cx="2129921" cy="314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o 9"/>
          <p:cNvGraphicFramePr>
            <a:graphicFrameLocks noGrp="1"/>
          </p:cNvGraphicFramePr>
          <p:nvPr>
            <p:extLst>
              <p:ext uri="{D42A27DB-BD31-4B8C-83A1-F6EECF244321}">
                <p14:modId xmlns:p14="http://schemas.microsoft.com/office/powerpoint/2010/main" val="1038833318"/>
              </p:ext>
            </p:extLst>
          </p:nvPr>
        </p:nvGraphicFramePr>
        <p:xfrm>
          <a:off x="273040" y="1769688"/>
          <a:ext cx="7899400" cy="4946683"/>
        </p:xfrm>
        <a:graphic>
          <a:graphicData uri="http://schemas.openxmlformats.org/drawingml/2006/table">
            <a:tbl>
              <a:tblPr firstRow="1" bandRow="1">
                <a:tableStyleId>{7DF18680-E054-41AD-8BC1-D1AEF772440D}</a:tableStyleId>
              </a:tblPr>
              <a:tblGrid>
                <a:gridCol w="1974850">
                  <a:extLst>
                    <a:ext uri="{9D8B030D-6E8A-4147-A177-3AD203B41FA5}">
                      <a16:colId xmlns:a16="http://schemas.microsoft.com/office/drawing/2014/main" val="232515630"/>
                    </a:ext>
                  </a:extLst>
                </a:gridCol>
                <a:gridCol w="1974850">
                  <a:extLst>
                    <a:ext uri="{9D8B030D-6E8A-4147-A177-3AD203B41FA5}">
                      <a16:colId xmlns:a16="http://schemas.microsoft.com/office/drawing/2014/main" val="2429635590"/>
                    </a:ext>
                  </a:extLst>
                </a:gridCol>
                <a:gridCol w="1974850">
                  <a:extLst>
                    <a:ext uri="{9D8B030D-6E8A-4147-A177-3AD203B41FA5}">
                      <a16:colId xmlns:a16="http://schemas.microsoft.com/office/drawing/2014/main" val="1420907165"/>
                    </a:ext>
                  </a:extLst>
                </a:gridCol>
                <a:gridCol w="1974850">
                  <a:extLst>
                    <a:ext uri="{9D8B030D-6E8A-4147-A177-3AD203B41FA5}">
                      <a16:colId xmlns:a16="http://schemas.microsoft.com/office/drawing/2014/main" val="3249552750"/>
                    </a:ext>
                  </a:extLst>
                </a:gridCol>
              </a:tblGrid>
              <a:tr h="1339727">
                <a:tc>
                  <a:txBody>
                    <a:bodyPr/>
                    <a:lstStyle/>
                    <a:p>
                      <a:pPr algn="ctr"/>
                      <a:r>
                        <a:rPr lang="tr-TR" dirty="0" smtClean="0"/>
                        <a:t>TEDBİR</a:t>
                      </a:r>
                      <a:r>
                        <a:rPr lang="tr-TR" baseline="0" dirty="0" smtClean="0"/>
                        <a:t> ADI</a:t>
                      </a:r>
                      <a:endParaRPr lang="tr-TR" dirty="0"/>
                    </a:p>
                  </a:txBody>
                  <a:tcPr anchor="ctr">
                    <a:solidFill>
                      <a:schemeClr val="tx2">
                        <a:lumMod val="75000"/>
                      </a:schemeClr>
                    </a:solidFill>
                  </a:tcPr>
                </a:tc>
                <a:tc>
                  <a:txBody>
                    <a:bodyPr/>
                    <a:lstStyle/>
                    <a:p>
                      <a:pPr algn="ctr"/>
                      <a:r>
                        <a:rPr lang="tr-TR" dirty="0" smtClean="0"/>
                        <a:t>BAŞVURU KABUL</a:t>
                      </a:r>
                      <a:r>
                        <a:rPr lang="tr-TR" baseline="0" dirty="0" smtClean="0"/>
                        <a:t> BAŞLANGIÇ TARİHİ</a:t>
                      </a:r>
                      <a:endParaRPr lang="tr-TR" dirty="0"/>
                    </a:p>
                  </a:txBody>
                  <a:tcPr anchor="ctr">
                    <a:solidFill>
                      <a:schemeClr val="tx2">
                        <a:lumMod val="75000"/>
                      </a:schemeClr>
                    </a:solidFill>
                  </a:tcPr>
                </a:tc>
                <a:tc>
                  <a:txBody>
                    <a:bodyPr/>
                    <a:lstStyle/>
                    <a:p>
                      <a:pPr algn="ctr"/>
                      <a:r>
                        <a:rPr lang="tr-TR" dirty="0" smtClean="0"/>
                        <a:t>ONLİNE PROJE BAŞVURU SİSTEMİ KAPANIŞ TARİHİ</a:t>
                      </a:r>
                      <a:endParaRPr lang="tr-TR" dirty="0"/>
                    </a:p>
                  </a:txBody>
                  <a:tcPr anchor="ctr">
                    <a:solidFill>
                      <a:schemeClr val="tx2">
                        <a:lumMod val="75000"/>
                      </a:schemeClr>
                    </a:solidFill>
                  </a:tcPr>
                </a:tc>
                <a:tc>
                  <a:txBody>
                    <a:bodyPr/>
                    <a:lstStyle/>
                    <a:p>
                      <a:pPr algn="ctr"/>
                      <a:r>
                        <a:rPr lang="tr-TR" dirty="0" smtClean="0"/>
                        <a:t>BAŞVURULARIN SON TESLİM TARİHİ</a:t>
                      </a:r>
                      <a:endParaRPr lang="tr-TR" dirty="0"/>
                    </a:p>
                  </a:txBody>
                  <a:tcPr anchor="ctr">
                    <a:solidFill>
                      <a:schemeClr val="tx2">
                        <a:lumMod val="75000"/>
                      </a:schemeClr>
                    </a:solidFill>
                  </a:tcPr>
                </a:tc>
                <a:extLst>
                  <a:ext uri="{0D108BD9-81ED-4DB2-BD59-A6C34878D82A}">
                    <a16:rowId xmlns:a16="http://schemas.microsoft.com/office/drawing/2014/main" val="2263688899"/>
                  </a:ext>
                </a:extLst>
              </a:tr>
              <a:tr h="1648894">
                <a:tc>
                  <a:txBody>
                    <a:bodyPr/>
                    <a:lstStyle/>
                    <a:p>
                      <a:r>
                        <a:rPr lang="tr-TR" b="1" dirty="0" smtClean="0">
                          <a:effectLst>
                            <a:outerShdw blurRad="38100" dist="38100" dir="2700000" algn="tl">
                              <a:srgbClr val="000000">
                                <a:alpha val="43137"/>
                              </a:srgbClr>
                            </a:outerShdw>
                          </a:effectLst>
                        </a:rPr>
                        <a:t>Çiftlik Faaliyetlerinin Çeşitlendirilmesi ve İş Geliştirme</a:t>
                      </a:r>
                      <a:r>
                        <a:rPr lang="tr-TR" b="1" baseline="0" dirty="0" smtClean="0">
                          <a:effectLst>
                            <a:outerShdw blurRad="38100" dist="38100" dir="2700000" algn="tl">
                              <a:srgbClr val="000000">
                                <a:alpha val="43137"/>
                              </a:srgbClr>
                            </a:outerShdw>
                          </a:effectLst>
                        </a:rPr>
                        <a:t> </a:t>
                      </a:r>
                      <a:r>
                        <a:rPr lang="tr-TR" b="1" dirty="0" smtClean="0">
                          <a:effectLst>
                            <a:outerShdw blurRad="38100" dist="38100" dir="2700000" algn="tl">
                              <a:srgbClr val="000000">
                                <a:alpha val="43137"/>
                              </a:srgbClr>
                            </a:outerShdw>
                          </a:effectLst>
                        </a:rPr>
                        <a:t>(302)</a:t>
                      </a:r>
                      <a:endParaRPr lang="tr-TR" b="1" dirty="0">
                        <a:effectLst>
                          <a:outerShdw blurRad="38100" dist="38100" dir="2700000" algn="tl">
                            <a:srgbClr val="000000">
                              <a:alpha val="43137"/>
                            </a:srgbClr>
                          </a:outerShdw>
                        </a:effectLst>
                      </a:endParaRPr>
                    </a:p>
                  </a:txBody>
                  <a:tcPr anchor="ctr"/>
                </a:tc>
                <a:tc>
                  <a:txBody>
                    <a:bodyPr/>
                    <a:lstStyle/>
                    <a:p>
                      <a:pPr algn="ctr"/>
                      <a:r>
                        <a:rPr lang="tr-TR" dirty="0" smtClean="0"/>
                        <a:t>01.06.2020 tarihi saat 09:00</a:t>
                      </a:r>
                      <a:endParaRPr lang="tr-TR" dirty="0"/>
                    </a:p>
                  </a:txBody>
                  <a:tcPr anchor="ctr"/>
                </a:tc>
                <a:tc>
                  <a:txBody>
                    <a:bodyPr/>
                    <a:lstStyle/>
                    <a:p>
                      <a:pPr algn="ctr"/>
                      <a:r>
                        <a:rPr lang="tr-TR" dirty="0" smtClean="0"/>
                        <a:t>07.07.2020 </a:t>
                      </a:r>
                      <a:r>
                        <a:rPr lang="tr-TR" dirty="0" smtClean="0"/>
                        <a:t>tarihi saat 21:00</a:t>
                      </a:r>
                      <a:endParaRPr lang="tr-TR" dirty="0"/>
                    </a:p>
                  </a:txBody>
                  <a:tcPr anchor="ctr"/>
                </a:tc>
                <a:tc>
                  <a:txBody>
                    <a:bodyPr/>
                    <a:lstStyle/>
                    <a:p>
                      <a:pPr algn="ctr"/>
                      <a:r>
                        <a:rPr lang="tr-TR" dirty="0" smtClean="0"/>
                        <a:t>10.07.2020 </a:t>
                      </a:r>
                      <a:r>
                        <a:rPr lang="tr-TR" dirty="0" smtClean="0"/>
                        <a:t>tarihi saat</a:t>
                      </a:r>
                      <a:r>
                        <a:rPr lang="tr-TR" baseline="0" dirty="0" smtClean="0"/>
                        <a:t> 18:00</a:t>
                      </a:r>
                      <a:endParaRPr lang="tr-TR" dirty="0"/>
                    </a:p>
                  </a:txBody>
                  <a:tcPr anchor="ctr"/>
                </a:tc>
                <a:extLst>
                  <a:ext uri="{0D108BD9-81ED-4DB2-BD59-A6C34878D82A}">
                    <a16:rowId xmlns:a16="http://schemas.microsoft.com/office/drawing/2014/main" val="1363573563"/>
                  </a:ext>
                </a:extLst>
              </a:tr>
              <a:tr h="1958062">
                <a:tc>
                  <a:txBody>
                    <a:bodyPr/>
                    <a:lstStyle/>
                    <a:p>
                      <a:r>
                        <a:rPr lang="tr-TR" b="1" dirty="0" smtClean="0">
                          <a:effectLst>
                            <a:outerShdw blurRad="38100" dist="38100" dir="2700000" algn="tl">
                              <a:srgbClr val="000000">
                                <a:alpha val="43137"/>
                              </a:srgbClr>
                            </a:outerShdw>
                          </a:effectLst>
                        </a:rPr>
                        <a:t>Tarımsal İşletmelerin Fiziki Varlıklarına Yönelik Yatırımlar</a:t>
                      </a:r>
                      <a:r>
                        <a:rPr lang="tr-TR" b="1" baseline="0" dirty="0" smtClean="0">
                          <a:effectLst>
                            <a:outerShdw blurRad="38100" dist="38100" dir="2700000" algn="tl">
                              <a:srgbClr val="000000">
                                <a:alpha val="43137"/>
                              </a:srgbClr>
                            </a:outerShdw>
                          </a:effectLst>
                        </a:rPr>
                        <a:t> </a:t>
                      </a:r>
                      <a:r>
                        <a:rPr lang="tr-TR" b="1" dirty="0" smtClean="0">
                          <a:effectLst>
                            <a:outerShdw blurRad="38100" dist="38100" dir="2700000" algn="tl">
                              <a:srgbClr val="000000">
                                <a:alpha val="43137"/>
                              </a:srgbClr>
                            </a:outerShdw>
                          </a:effectLst>
                        </a:rPr>
                        <a:t>(101)</a:t>
                      </a:r>
                      <a:endParaRPr lang="tr-TR" b="1" dirty="0">
                        <a:effectLst>
                          <a:outerShdw blurRad="38100" dist="38100" dir="2700000" algn="tl">
                            <a:srgbClr val="000000">
                              <a:alpha val="43137"/>
                            </a:srgbClr>
                          </a:outerShdw>
                        </a:effectLst>
                      </a:endParaRPr>
                    </a:p>
                  </a:txBody>
                  <a:tcPr anchor="ctr"/>
                </a:tc>
                <a:tc>
                  <a:txBody>
                    <a:bodyPr/>
                    <a:lstStyle/>
                    <a:p>
                      <a:pPr algn="ctr"/>
                      <a:r>
                        <a:rPr lang="tr-TR" dirty="0" smtClean="0"/>
                        <a:t>01.06.2020 tarihi saat 09:00</a:t>
                      </a:r>
                      <a:endParaRPr lang="tr-TR" dirty="0"/>
                    </a:p>
                  </a:txBody>
                  <a:tcPr anchor="ctr"/>
                </a:tc>
                <a:tc>
                  <a:txBody>
                    <a:bodyPr/>
                    <a:lstStyle/>
                    <a:p>
                      <a:pPr algn="ctr"/>
                      <a:r>
                        <a:rPr lang="tr-TR" dirty="0" smtClean="0"/>
                        <a:t>27.07.2020 </a:t>
                      </a:r>
                      <a:r>
                        <a:rPr lang="tr-TR" dirty="0" smtClean="0"/>
                        <a:t>tarihi saat 21:00</a:t>
                      </a:r>
                      <a:endParaRPr lang="tr-TR" dirty="0"/>
                    </a:p>
                  </a:txBody>
                  <a:tcPr anchor="ctr"/>
                </a:tc>
                <a:tc>
                  <a:txBody>
                    <a:bodyPr/>
                    <a:lstStyle/>
                    <a:p>
                      <a:pPr algn="ctr"/>
                      <a:r>
                        <a:rPr lang="tr-TR" smtClean="0"/>
                        <a:t>29.07.2020 </a:t>
                      </a:r>
                      <a:r>
                        <a:rPr lang="tr-TR" dirty="0" smtClean="0"/>
                        <a:t>tarihi saat 18:00</a:t>
                      </a:r>
                      <a:endParaRPr lang="tr-TR" dirty="0"/>
                    </a:p>
                  </a:txBody>
                  <a:tcPr anchor="ctr"/>
                </a:tc>
                <a:extLst>
                  <a:ext uri="{0D108BD9-81ED-4DB2-BD59-A6C34878D82A}">
                    <a16:rowId xmlns:a16="http://schemas.microsoft.com/office/drawing/2014/main" val="1899315243"/>
                  </a:ext>
                </a:extLst>
              </a:tr>
            </a:tbl>
          </a:graphicData>
        </a:graphic>
      </p:graphicFrame>
    </p:spTree>
    <p:extLst>
      <p:ext uri="{BB962C8B-B14F-4D97-AF65-F5344CB8AC3E}">
        <p14:creationId xmlns:p14="http://schemas.microsoft.com/office/powerpoint/2010/main" val="3918592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p:cNvGraphicFramePr/>
          <p:nvPr>
            <p:extLst>
              <p:ext uri="{D42A27DB-BD31-4B8C-83A1-F6EECF244321}">
                <p14:modId xmlns:p14="http://schemas.microsoft.com/office/powerpoint/2010/main" val="48650802"/>
              </p:ext>
            </p:extLst>
          </p:nvPr>
        </p:nvGraphicFramePr>
        <p:xfrm>
          <a:off x="1360377" y="976822"/>
          <a:ext cx="9803386" cy="4813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p:cNvPicPr>
            <a:picLocks noChangeAspect="1"/>
          </p:cNvPicPr>
          <p:nvPr/>
        </p:nvPicPr>
        <p:blipFill>
          <a:blip r:embed="rId7"/>
          <a:stretch>
            <a:fillRect/>
          </a:stretch>
        </p:blipFill>
        <p:spPr>
          <a:xfrm>
            <a:off x="120363" y="-2"/>
            <a:ext cx="12191990" cy="698499"/>
          </a:xfrm>
          <a:prstGeom prst="rect">
            <a:avLst/>
          </a:prstGeom>
        </p:spPr>
      </p:pic>
      <p:sp>
        <p:nvSpPr>
          <p:cNvPr id="3" name="Dikdörtgen 2"/>
          <p:cNvSpPr/>
          <p:nvPr/>
        </p:nvSpPr>
        <p:spPr>
          <a:xfrm>
            <a:off x="2328996" y="118414"/>
            <a:ext cx="8103757" cy="461665"/>
          </a:xfrm>
          <a:prstGeom prst="rect">
            <a:avLst/>
          </a:prstGeom>
        </p:spPr>
        <p:txBody>
          <a:bodyPr wrap="none">
            <a:spAutoFit/>
          </a:bodyPr>
          <a:lstStyle/>
          <a:p>
            <a:r>
              <a:rPr lang="tr-TR" sz="2400" b="1" dirty="0">
                <a:solidFill>
                  <a:schemeClr val="bg1"/>
                </a:solidFill>
                <a:effectLst>
                  <a:outerShdw blurRad="38100" dist="38100" dir="2700000" algn="tl">
                    <a:srgbClr val="000000">
                      <a:alpha val="43137"/>
                    </a:srgbClr>
                  </a:outerShdw>
                </a:effectLst>
              </a:rPr>
              <a:t>Tarımsal İşletmelerin Fiziki Varlıklarına Yönelik Yatırımlar (101)</a:t>
            </a:r>
          </a:p>
        </p:txBody>
      </p:sp>
    </p:spTree>
    <p:extLst>
      <p:ext uri="{BB962C8B-B14F-4D97-AF65-F5344CB8AC3E}">
        <p14:creationId xmlns:p14="http://schemas.microsoft.com/office/powerpoint/2010/main" val="2139416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p:cNvGraphicFramePr/>
          <p:nvPr>
            <p:extLst>
              <p:ext uri="{D42A27DB-BD31-4B8C-83A1-F6EECF244321}">
                <p14:modId xmlns:p14="http://schemas.microsoft.com/office/powerpoint/2010/main" val="152223517"/>
              </p:ext>
            </p:extLst>
          </p:nvPr>
        </p:nvGraphicFramePr>
        <p:xfrm>
          <a:off x="1662547" y="559965"/>
          <a:ext cx="8504935" cy="5643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p:cNvPicPr>
            <a:picLocks noChangeAspect="1"/>
          </p:cNvPicPr>
          <p:nvPr/>
        </p:nvPicPr>
        <p:blipFill>
          <a:blip r:embed="rId7"/>
          <a:stretch>
            <a:fillRect/>
          </a:stretch>
        </p:blipFill>
        <p:spPr>
          <a:xfrm>
            <a:off x="0" y="0"/>
            <a:ext cx="12191990" cy="698499"/>
          </a:xfrm>
          <a:prstGeom prst="rect">
            <a:avLst/>
          </a:prstGeom>
        </p:spPr>
      </p:pic>
      <p:sp>
        <p:nvSpPr>
          <p:cNvPr id="6" name="Metin kutusu 5"/>
          <p:cNvSpPr txBox="1"/>
          <p:nvPr/>
        </p:nvSpPr>
        <p:spPr>
          <a:xfrm>
            <a:off x="7531100" y="118416"/>
            <a:ext cx="4178300" cy="461665"/>
          </a:xfrm>
          <a:prstGeom prst="rect">
            <a:avLst/>
          </a:prstGeom>
          <a:noFill/>
        </p:spPr>
        <p:txBody>
          <a:bodyPr wrap="square" rtlCol="0">
            <a:spAutoFit/>
          </a:bodyPr>
          <a:lstStyle/>
          <a:p>
            <a:r>
              <a:rPr lang="tr-TR" sz="2400" dirty="0" smtClean="0">
                <a:solidFill>
                  <a:schemeClr val="bg1"/>
                </a:solidFill>
              </a:rPr>
              <a:t>GENEL UYGUNLUK KRİTERLERİ</a:t>
            </a:r>
            <a:endParaRPr lang="tr-TR" sz="2400" dirty="0">
              <a:solidFill>
                <a:schemeClr val="bg1"/>
              </a:solidFill>
            </a:endParaRPr>
          </a:p>
        </p:txBody>
      </p:sp>
    </p:spTree>
    <p:extLst>
      <p:ext uri="{BB962C8B-B14F-4D97-AF65-F5344CB8AC3E}">
        <p14:creationId xmlns:p14="http://schemas.microsoft.com/office/powerpoint/2010/main" val="2125837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742045932"/>
              </p:ext>
            </p:extLst>
          </p:nvPr>
        </p:nvGraphicFramePr>
        <p:xfrm>
          <a:off x="1604358" y="374072"/>
          <a:ext cx="8504935" cy="5738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6093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1027</TotalTime>
  <Words>2744</Words>
  <Application>Microsoft Office PowerPoint</Application>
  <PresentationFormat>Geniş ekran</PresentationFormat>
  <Paragraphs>572</Paragraphs>
  <Slides>46</Slides>
  <Notes>0</Notes>
  <HiddenSlides>0</HiddenSlides>
  <MMClips>0</MMClips>
  <ScaleCrop>false</ScaleCrop>
  <HeadingPairs>
    <vt:vector size="6" baseType="variant">
      <vt:variant>
        <vt:lpstr>Kullanılan Yazı Tipleri</vt:lpstr>
      </vt:variant>
      <vt:variant>
        <vt:i4>17</vt:i4>
      </vt:variant>
      <vt:variant>
        <vt:lpstr>Tema</vt:lpstr>
      </vt:variant>
      <vt:variant>
        <vt:i4>1</vt:i4>
      </vt:variant>
      <vt:variant>
        <vt:lpstr>Slayt Başlıkları</vt:lpstr>
      </vt:variant>
      <vt:variant>
        <vt:i4>46</vt:i4>
      </vt:variant>
    </vt:vector>
  </HeadingPairs>
  <TitlesOfParts>
    <vt:vector size="64" baseType="lpstr">
      <vt:lpstr>ＭＳ Ｐゴシック</vt:lpstr>
      <vt:lpstr>Aharoni</vt:lpstr>
      <vt:lpstr>Algerian</vt:lpstr>
      <vt:lpstr>Arial</vt:lpstr>
      <vt:lpstr>Arial Rounded MT Bold</vt:lpstr>
      <vt:lpstr>Bebas</vt:lpstr>
      <vt:lpstr>Britannic Bold</vt:lpstr>
      <vt:lpstr>Calibri</vt:lpstr>
      <vt:lpstr>Calibri Light</vt:lpstr>
      <vt:lpstr>Candara</vt:lpstr>
      <vt:lpstr>Century Gothic</vt:lpstr>
      <vt:lpstr>Constantia</vt:lpstr>
      <vt:lpstr>Courier New</vt:lpstr>
      <vt:lpstr>Roboto</vt:lpstr>
      <vt:lpstr>Symbol</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TKDK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Elif Altunkülah</dc:creator>
  <cp:lastModifiedBy>Emrah BOZ</cp:lastModifiedBy>
  <cp:revision>79</cp:revision>
  <dcterms:created xsi:type="dcterms:W3CDTF">2019-02-25T07:36:27Z</dcterms:created>
  <dcterms:modified xsi:type="dcterms:W3CDTF">2020-06-15T14:10:35Z</dcterms:modified>
</cp:coreProperties>
</file>