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27" r:id="rId2"/>
    <p:sldId id="325" r:id="rId3"/>
    <p:sldId id="265" r:id="rId4"/>
    <p:sldId id="271" r:id="rId5"/>
    <p:sldId id="272" r:id="rId6"/>
    <p:sldId id="273" r:id="rId7"/>
    <p:sldId id="274" r:id="rId8"/>
    <p:sldId id="275" r:id="rId9"/>
    <p:sldId id="276" r:id="rId10"/>
    <p:sldId id="324" r:id="rId11"/>
    <p:sldId id="263" r:id="rId12"/>
    <p:sldId id="322" r:id="rId13"/>
    <p:sldId id="326" r:id="rId14"/>
    <p:sldId id="297" r:id="rId15"/>
  </p:sldIdLst>
  <p:sldSz cx="9144000" cy="6858000" type="screen4x3"/>
  <p:notesSz cx="6858000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F5250-5D47-4DDA-A6A2-5D9E10B65F2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3DBC1AE-F045-4644-90FA-EFADECD2E45C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SÜT VE SÜT ÜRÜNLERİN İŞLEMESİ VE PAZARLANMASI</a:t>
          </a:r>
          <a:endParaRPr lang="tr-TR" sz="1600" b="1" dirty="0">
            <a:solidFill>
              <a:schemeClr val="tx1"/>
            </a:solidFill>
          </a:endParaRPr>
        </a:p>
      </dgm:t>
    </dgm:pt>
    <dgm:pt modelId="{8B82339C-8600-4D3E-A5A3-D0C05310839D}" type="parTrans" cxnId="{FCB9928E-81BA-4159-91C5-08032197F76A}">
      <dgm:prSet/>
      <dgm:spPr/>
      <dgm:t>
        <a:bodyPr/>
        <a:lstStyle/>
        <a:p>
          <a:endParaRPr lang="tr-TR" sz="1600" b="1"/>
        </a:p>
      </dgm:t>
    </dgm:pt>
    <dgm:pt modelId="{3F273631-360D-482A-8015-EE52CA8F2653}" type="sibTrans" cxnId="{FCB9928E-81BA-4159-91C5-08032197F76A}">
      <dgm:prSet/>
      <dgm:spPr/>
      <dgm:t>
        <a:bodyPr/>
        <a:lstStyle/>
        <a:p>
          <a:endParaRPr lang="tr-TR" sz="1600" b="1"/>
        </a:p>
      </dgm:t>
    </dgm:pt>
    <dgm:pt modelId="{D69BA7AB-DEA8-478A-A5A8-F6E0E7C2AE50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KIRMIZI ET VE ET ÜRÜNLERİNİN İŞLEMESİ VE PAZARLANMASI</a:t>
          </a:r>
          <a:endParaRPr lang="tr-TR" sz="1600" b="1" dirty="0">
            <a:solidFill>
              <a:schemeClr val="tx1"/>
            </a:solidFill>
          </a:endParaRPr>
        </a:p>
      </dgm:t>
    </dgm:pt>
    <dgm:pt modelId="{F0C2B03F-01A0-46A7-B237-7AF3D6079CA1}" type="parTrans" cxnId="{F39E0B48-2B3A-46D6-AE5C-2064687C3943}">
      <dgm:prSet/>
      <dgm:spPr/>
      <dgm:t>
        <a:bodyPr/>
        <a:lstStyle/>
        <a:p>
          <a:endParaRPr lang="tr-TR" sz="1600" b="1"/>
        </a:p>
      </dgm:t>
    </dgm:pt>
    <dgm:pt modelId="{94464370-AC8B-41F1-9F94-16BD1518D348}" type="sibTrans" cxnId="{F39E0B48-2B3A-46D6-AE5C-2064687C3943}">
      <dgm:prSet/>
      <dgm:spPr/>
      <dgm:t>
        <a:bodyPr/>
        <a:lstStyle/>
        <a:p>
          <a:endParaRPr lang="tr-TR" sz="1600" b="1"/>
        </a:p>
      </dgm:t>
    </dgm:pt>
    <dgm:pt modelId="{CAA9BE01-2D95-44F8-8030-C230868F30BC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KANATLI ET VE ET ÜRÜNLERİNİN İŞLEMESİ VE PAZARLANMASI</a:t>
          </a:r>
          <a:endParaRPr lang="tr-TR" sz="1600" b="1" dirty="0">
            <a:solidFill>
              <a:schemeClr val="tx1"/>
            </a:solidFill>
          </a:endParaRPr>
        </a:p>
      </dgm:t>
    </dgm:pt>
    <dgm:pt modelId="{D685E75A-ABE1-47DA-9870-E1146E053169}" type="parTrans" cxnId="{CCD1E192-EA12-480D-BF8F-2A181A02AE6A}">
      <dgm:prSet/>
      <dgm:spPr/>
      <dgm:t>
        <a:bodyPr/>
        <a:lstStyle/>
        <a:p>
          <a:endParaRPr lang="tr-TR" sz="1600" b="1"/>
        </a:p>
      </dgm:t>
    </dgm:pt>
    <dgm:pt modelId="{02849305-EF39-45ED-BDD3-74B5067D9938}" type="sibTrans" cxnId="{CCD1E192-EA12-480D-BF8F-2A181A02AE6A}">
      <dgm:prSet/>
      <dgm:spPr/>
      <dgm:t>
        <a:bodyPr/>
        <a:lstStyle/>
        <a:p>
          <a:endParaRPr lang="tr-TR" sz="1600" b="1"/>
        </a:p>
      </dgm:t>
    </dgm:pt>
    <dgm:pt modelId="{5EFFC5DE-9A5E-4863-9615-12A9E88B7199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r-TR" sz="1600" b="1" dirty="0" smtClean="0">
              <a:solidFill>
                <a:schemeClr val="tx1"/>
              </a:solidFill>
            </a:rPr>
            <a:t>SU ÜRÜNLERİNİN İŞLEMESİ VE PAZARLANMASI</a:t>
          </a:r>
          <a:endParaRPr lang="tr-TR" sz="1600" b="1" dirty="0">
            <a:solidFill>
              <a:schemeClr val="tx1"/>
            </a:solidFill>
          </a:endParaRPr>
        </a:p>
      </dgm:t>
    </dgm:pt>
    <dgm:pt modelId="{1EC83E90-A25C-4239-B82B-A27A08134F9C}" type="sibTrans" cxnId="{9738B192-F7FE-43AE-9133-A77D5F3AC6C8}">
      <dgm:prSet/>
      <dgm:spPr/>
      <dgm:t>
        <a:bodyPr/>
        <a:lstStyle/>
        <a:p>
          <a:endParaRPr lang="tr-TR" sz="1600" b="1"/>
        </a:p>
      </dgm:t>
    </dgm:pt>
    <dgm:pt modelId="{B923F0CB-CB9C-4C72-9E09-BA4615161272}" type="parTrans" cxnId="{9738B192-F7FE-43AE-9133-A77D5F3AC6C8}">
      <dgm:prSet/>
      <dgm:spPr/>
      <dgm:t>
        <a:bodyPr/>
        <a:lstStyle/>
        <a:p>
          <a:endParaRPr lang="tr-TR" sz="1600" b="1"/>
        </a:p>
      </dgm:t>
    </dgm:pt>
    <dgm:pt modelId="{1BF8A11F-E4A9-4DDC-83A0-51FDF58D9571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tr-TR" sz="1600" b="1" dirty="0" smtClean="0">
              <a:solidFill>
                <a:schemeClr val="tx1"/>
              </a:solidFill>
            </a:rPr>
            <a:t>MEYVE SEBZELERİN İŞLEMESİ VE PAZARLANMASI </a:t>
          </a:r>
          <a:endParaRPr lang="tr-TR" sz="1600" b="1" dirty="0">
            <a:solidFill>
              <a:schemeClr val="tx1"/>
            </a:solidFill>
          </a:endParaRPr>
        </a:p>
      </dgm:t>
    </dgm:pt>
    <dgm:pt modelId="{6AED05BA-2332-4D11-8465-EA7E17327328}" type="parTrans" cxnId="{057A4B5F-1A0E-4870-B06A-C82A87D0F54B}">
      <dgm:prSet/>
      <dgm:spPr/>
      <dgm:t>
        <a:bodyPr/>
        <a:lstStyle/>
        <a:p>
          <a:endParaRPr lang="tr-TR"/>
        </a:p>
      </dgm:t>
    </dgm:pt>
    <dgm:pt modelId="{ED7BD4CA-0273-432D-88B1-D942AAF37250}" type="sibTrans" cxnId="{057A4B5F-1A0E-4870-B06A-C82A87D0F54B}">
      <dgm:prSet/>
      <dgm:spPr/>
      <dgm:t>
        <a:bodyPr/>
        <a:lstStyle/>
        <a:p>
          <a:endParaRPr lang="tr-TR"/>
        </a:p>
      </dgm:t>
    </dgm:pt>
    <dgm:pt modelId="{2C7F7B16-CE31-4F95-8C1C-B40733F13ED7}" type="pres">
      <dgm:prSet presAssocID="{DEDF5250-5D47-4DDA-A6A2-5D9E10B65F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CC8C57-AC1F-4C15-8116-A3ADEC262049}" type="pres">
      <dgm:prSet presAssocID="{33DBC1AE-F045-4644-90FA-EFADECD2E45C}" presName="comp" presStyleCnt="0"/>
      <dgm:spPr/>
    </dgm:pt>
    <dgm:pt modelId="{C955C2C6-7B47-4A10-90B6-A401492F35A4}" type="pres">
      <dgm:prSet presAssocID="{33DBC1AE-F045-4644-90FA-EFADECD2E45C}" presName="box" presStyleLbl="node1" presStyleIdx="0" presStyleCnt="5"/>
      <dgm:spPr/>
      <dgm:t>
        <a:bodyPr/>
        <a:lstStyle/>
        <a:p>
          <a:endParaRPr lang="tr-TR"/>
        </a:p>
      </dgm:t>
    </dgm:pt>
    <dgm:pt modelId="{55C6DE12-8362-4C7D-867C-AE23D1D37603}" type="pres">
      <dgm:prSet presAssocID="{33DBC1AE-F045-4644-90FA-EFADECD2E45C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tr-TR"/>
        </a:p>
      </dgm:t>
    </dgm:pt>
    <dgm:pt modelId="{DD3C39AC-BD7B-4459-AAFF-F7ECE7A15BA5}" type="pres">
      <dgm:prSet presAssocID="{33DBC1AE-F045-4644-90FA-EFADECD2E45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881F89-21EA-4064-9782-AD5AA8DF8920}" type="pres">
      <dgm:prSet presAssocID="{3F273631-360D-482A-8015-EE52CA8F2653}" presName="spacer" presStyleCnt="0"/>
      <dgm:spPr/>
    </dgm:pt>
    <dgm:pt modelId="{53279398-5C7F-4951-9670-EAD925553D50}" type="pres">
      <dgm:prSet presAssocID="{D69BA7AB-DEA8-478A-A5A8-F6E0E7C2AE50}" presName="comp" presStyleCnt="0"/>
      <dgm:spPr/>
    </dgm:pt>
    <dgm:pt modelId="{014D5FD4-5B9B-4868-9F52-26C674EEA41F}" type="pres">
      <dgm:prSet presAssocID="{D69BA7AB-DEA8-478A-A5A8-F6E0E7C2AE50}" presName="box" presStyleLbl="node1" presStyleIdx="1" presStyleCnt="5"/>
      <dgm:spPr/>
      <dgm:t>
        <a:bodyPr/>
        <a:lstStyle/>
        <a:p>
          <a:endParaRPr lang="tr-TR"/>
        </a:p>
      </dgm:t>
    </dgm:pt>
    <dgm:pt modelId="{CF2439F1-A8C8-4198-9E08-E36A2CE309A7}" type="pres">
      <dgm:prSet presAssocID="{D69BA7AB-DEA8-478A-A5A8-F6E0E7C2AE50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tr-TR"/>
        </a:p>
      </dgm:t>
    </dgm:pt>
    <dgm:pt modelId="{06010221-2DAE-47F2-9342-F4660655BB7C}" type="pres">
      <dgm:prSet presAssocID="{D69BA7AB-DEA8-478A-A5A8-F6E0E7C2AE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6A24FA-2D85-4F66-A938-55E945F82DE7}" type="pres">
      <dgm:prSet presAssocID="{94464370-AC8B-41F1-9F94-16BD1518D348}" presName="spacer" presStyleCnt="0"/>
      <dgm:spPr/>
    </dgm:pt>
    <dgm:pt modelId="{D4C1DD24-803C-475B-8717-BDE137646F5E}" type="pres">
      <dgm:prSet presAssocID="{CAA9BE01-2D95-44F8-8030-C230868F30BC}" presName="comp" presStyleCnt="0"/>
      <dgm:spPr/>
    </dgm:pt>
    <dgm:pt modelId="{4E22AA7E-87F6-4FBF-B9BC-3BF13BA99C4D}" type="pres">
      <dgm:prSet presAssocID="{CAA9BE01-2D95-44F8-8030-C230868F30BC}" presName="box" presStyleLbl="node1" presStyleIdx="2" presStyleCnt="5" custLinFactNeighborX="140" custLinFactNeighborY="-5677"/>
      <dgm:spPr/>
      <dgm:t>
        <a:bodyPr/>
        <a:lstStyle/>
        <a:p>
          <a:endParaRPr lang="tr-TR"/>
        </a:p>
      </dgm:t>
    </dgm:pt>
    <dgm:pt modelId="{BBA0AE41-5C42-4321-A803-8A2514575A85}" type="pres">
      <dgm:prSet presAssocID="{CAA9BE01-2D95-44F8-8030-C230868F30BC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tr-TR"/>
        </a:p>
      </dgm:t>
    </dgm:pt>
    <dgm:pt modelId="{0FDE6115-69A7-4E7B-B320-5492BDEA5BB7}" type="pres">
      <dgm:prSet presAssocID="{CAA9BE01-2D95-44F8-8030-C230868F30B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4BA28C-4DE6-445A-BD55-5AF0FF6178E6}" type="pres">
      <dgm:prSet presAssocID="{02849305-EF39-45ED-BDD3-74B5067D9938}" presName="spacer" presStyleCnt="0"/>
      <dgm:spPr/>
    </dgm:pt>
    <dgm:pt modelId="{3B11C73F-E6EC-4FEB-A006-36CBC424EF74}" type="pres">
      <dgm:prSet presAssocID="{5EFFC5DE-9A5E-4863-9615-12A9E88B7199}" presName="comp" presStyleCnt="0"/>
      <dgm:spPr/>
    </dgm:pt>
    <dgm:pt modelId="{8ECEA328-E463-487C-9016-58A7E02EC921}" type="pres">
      <dgm:prSet presAssocID="{5EFFC5DE-9A5E-4863-9615-12A9E88B7199}" presName="box" presStyleLbl="node1" presStyleIdx="3" presStyleCnt="5"/>
      <dgm:spPr/>
      <dgm:t>
        <a:bodyPr/>
        <a:lstStyle/>
        <a:p>
          <a:endParaRPr lang="tr-TR"/>
        </a:p>
      </dgm:t>
    </dgm:pt>
    <dgm:pt modelId="{615D0626-6EE7-4B03-8521-E6DFBFEA43C9}" type="pres">
      <dgm:prSet presAssocID="{5EFFC5DE-9A5E-4863-9615-12A9E88B7199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0" b="-60000"/>
          </a:stretch>
        </a:blipFill>
      </dgm:spPr>
      <dgm:t>
        <a:bodyPr/>
        <a:lstStyle/>
        <a:p>
          <a:endParaRPr lang="tr-TR"/>
        </a:p>
      </dgm:t>
    </dgm:pt>
    <dgm:pt modelId="{E7904252-67B6-4B6A-A0C1-7E5902B2EDB7}" type="pres">
      <dgm:prSet presAssocID="{5EFFC5DE-9A5E-4863-9615-12A9E88B719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F02517-5FA0-4DB4-9845-06E9F5B6A781}" type="pres">
      <dgm:prSet presAssocID="{1EC83E90-A25C-4239-B82B-A27A08134F9C}" presName="spacer" presStyleCnt="0"/>
      <dgm:spPr/>
    </dgm:pt>
    <dgm:pt modelId="{A978D5B7-BA74-4255-9159-0E8B81D1A87C}" type="pres">
      <dgm:prSet presAssocID="{1BF8A11F-E4A9-4DDC-83A0-51FDF58D9571}" presName="comp" presStyleCnt="0"/>
      <dgm:spPr/>
    </dgm:pt>
    <dgm:pt modelId="{45EB1B62-0219-4F6D-B829-929A5C36144C}" type="pres">
      <dgm:prSet presAssocID="{1BF8A11F-E4A9-4DDC-83A0-51FDF58D9571}" presName="box" presStyleLbl="node1" presStyleIdx="4" presStyleCnt="5" custLinFactNeighborY="9784"/>
      <dgm:spPr/>
      <dgm:t>
        <a:bodyPr/>
        <a:lstStyle/>
        <a:p>
          <a:endParaRPr lang="tr-TR"/>
        </a:p>
      </dgm:t>
    </dgm:pt>
    <dgm:pt modelId="{BEFE66C3-16A2-45D2-8E24-D418DBAAC275}" type="pres">
      <dgm:prSet presAssocID="{1BF8A11F-E4A9-4DDC-83A0-51FDF58D9571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  <dgm:t>
        <a:bodyPr/>
        <a:lstStyle/>
        <a:p>
          <a:endParaRPr lang="tr-TR"/>
        </a:p>
      </dgm:t>
    </dgm:pt>
    <dgm:pt modelId="{665AAF0B-7650-4EBF-A0C4-0CBD67EF674A}" type="pres">
      <dgm:prSet presAssocID="{1BF8A11F-E4A9-4DDC-83A0-51FDF58D957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3DDF53E-3673-47FD-8006-8B8ACA211EB7}" type="presOf" srcId="{33DBC1AE-F045-4644-90FA-EFADECD2E45C}" destId="{C955C2C6-7B47-4A10-90B6-A401492F35A4}" srcOrd="0" destOrd="0" presId="urn:microsoft.com/office/officeart/2005/8/layout/vList4"/>
    <dgm:cxn modelId="{729A9D63-EF87-49A2-AC15-8A8D63BC3795}" type="presOf" srcId="{CAA9BE01-2D95-44F8-8030-C230868F30BC}" destId="{0FDE6115-69A7-4E7B-B320-5492BDEA5BB7}" srcOrd="1" destOrd="0" presId="urn:microsoft.com/office/officeart/2005/8/layout/vList4"/>
    <dgm:cxn modelId="{057A4B5F-1A0E-4870-B06A-C82A87D0F54B}" srcId="{DEDF5250-5D47-4DDA-A6A2-5D9E10B65F20}" destId="{1BF8A11F-E4A9-4DDC-83A0-51FDF58D9571}" srcOrd="4" destOrd="0" parTransId="{6AED05BA-2332-4D11-8465-EA7E17327328}" sibTransId="{ED7BD4CA-0273-432D-88B1-D942AAF37250}"/>
    <dgm:cxn modelId="{11AEA377-4464-415B-8B0A-626E061BF296}" type="presOf" srcId="{5EFFC5DE-9A5E-4863-9615-12A9E88B7199}" destId="{8ECEA328-E463-487C-9016-58A7E02EC921}" srcOrd="0" destOrd="0" presId="urn:microsoft.com/office/officeart/2005/8/layout/vList4"/>
    <dgm:cxn modelId="{9738B192-F7FE-43AE-9133-A77D5F3AC6C8}" srcId="{DEDF5250-5D47-4DDA-A6A2-5D9E10B65F20}" destId="{5EFFC5DE-9A5E-4863-9615-12A9E88B7199}" srcOrd="3" destOrd="0" parTransId="{B923F0CB-CB9C-4C72-9E09-BA4615161272}" sibTransId="{1EC83E90-A25C-4239-B82B-A27A08134F9C}"/>
    <dgm:cxn modelId="{CCD1E192-EA12-480D-BF8F-2A181A02AE6A}" srcId="{DEDF5250-5D47-4DDA-A6A2-5D9E10B65F20}" destId="{CAA9BE01-2D95-44F8-8030-C230868F30BC}" srcOrd="2" destOrd="0" parTransId="{D685E75A-ABE1-47DA-9870-E1146E053169}" sibTransId="{02849305-EF39-45ED-BDD3-74B5067D9938}"/>
    <dgm:cxn modelId="{B389F7C3-2807-42C7-990B-3A91A6FAD0F9}" type="presOf" srcId="{CAA9BE01-2D95-44F8-8030-C230868F30BC}" destId="{4E22AA7E-87F6-4FBF-B9BC-3BF13BA99C4D}" srcOrd="0" destOrd="0" presId="urn:microsoft.com/office/officeart/2005/8/layout/vList4"/>
    <dgm:cxn modelId="{EFC5ACF7-B936-4679-B7E5-109EE308F02E}" type="presOf" srcId="{33DBC1AE-F045-4644-90FA-EFADECD2E45C}" destId="{DD3C39AC-BD7B-4459-AAFF-F7ECE7A15BA5}" srcOrd="1" destOrd="0" presId="urn:microsoft.com/office/officeart/2005/8/layout/vList4"/>
    <dgm:cxn modelId="{1DB73239-43E4-4185-9F06-E69223E10E8F}" type="presOf" srcId="{5EFFC5DE-9A5E-4863-9615-12A9E88B7199}" destId="{E7904252-67B6-4B6A-A0C1-7E5902B2EDB7}" srcOrd="1" destOrd="0" presId="urn:microsoft.com/office/officeart/2005/8/layout/vList4"/>
    <dgm:cxn modelId="{F39E0B48-2B3A-46D6-AE5C-2064687C3943}" srcId="{DEDF5250-5D47-4DDA-A6A2-5D9E10B65F20}" destId="{D69BA7AB-DEA8-478A-A5A8-F6E0E7C2AE50}" srcOrd="1" destOrd="0" parTransId="{F0C2B03F-01A0-46A7-B237-7AF3D6079CA1}" sibTransId="{94464370-AC8B-41F1-9F94-16BD1518D348}"/>
    <dgm:cxn modelId="{367D565B-C8DE-460A-A371-D833BBFE1327}" type="presOf" srcId="{1BF8A11F-E4A9-4DDC-83A0-51FDF58D9571}" destId="{665AAF0B-7650-4EBF-A0C4-0CBD67EF674A}" srcOrd="1" destOrd="0" presId="urn:microsoft.com/office/officeart/2005/8/layout/vList4"/>
    <dgm:cxn modelId="{625ED229-E7F0-45CB-AA21-42B13A38C197}" type="presOf" srcId="{DEDF5250-5D47-4DDA-A6A2-5D9E10B65F20}" destId="{2C7F7B16-CE31-4F95-8C1C-B40733F13ED7}" srcOrd="0" destOrd="0" presId="urn:microsoft.com/office/officeart/2005/8/layout/vList4"/>
    <dgm:cxn modelId="{0164DFD6-7FF0-419D-8DA4-0B0A7E11A5D1}" type="presOf" srcId="{D69BA7AB-DEA8-478A-A5A8-F6E0E7C2AE50}" destId="{06010221-2DAE-47F2-9342-F4660655BB7C}" srcOrd="1" destOrd="0" presId="urn:microsoft.com/office/officeart/2005/8/layout/vList4"/>
    <dgm:cxn modelId="{FF6349E8-B7DA-475F-A5B9-C32FBB1AA978}" type="presOf" srcId="{1BF8A11F-E4A9-4DDC-83A0-51FDF58D9571}" destId="{45EB1B62-0219-4F6D-B829-929A5C36144C}" srcOrd="0" destOrd="0" presId="urn:microsoft.com/office/officeart/2005/8/layout/vList4"/>
    <dgm:cxn modelId="{FCB9928E-81BA-4159-91C5-08032197F76A}" srcId="{DEDF5250-5D47-4DDA-A6A2-5D9E10B65F20}" destId="{33DBC1AE-F045-4644-90FA-EFADECD2E45C}" srcOrd="0" destOrd="0" parTransId="{8B82339C-8600-4D3E-A5A3-D0C05310839D}" sibTransId="{3F273631-360D-482A-8015-EE52CA8F2653}"/>
    <dgm:cxn modelId="{A5C0F588-D841-4519-884D-B3070F74E0B6}" type="presOf" srcId="{D69BA7AB-DEA8-478A-A5A8-F6E0E7C2AE50}" destId="{014D5FD4-5B9B-4868-9F52-26C674EEA41F}" srcOrd="0" destOrd="0" presId="urn:microsoft.com/office/officeart/2005/8/layout/vList4"/>
    <dgm:cxn modelId="{2E043BA7-848D-4959-934D-3970E7F5ADAC}" type="presParOf" srcId="{2C7F7B16-CE31-4F95-8C1C-B40733F13ED7}" destId="{15CC8C57-AC1F-4C15-8116-A3ADEC262049}" srcOrd="0" destOrd="0" presId="urn:microsoft.com/office/officeart/2005/8/layout/vList4"/>
    <dgm:cxn modelId="{7EA85B5F-E355-46D8-936B-3D864AA05537}" type="presParOf" srcId="{15CC8C57-AC1F-4C15-8116-A3ADEC262049}" destId="{C955C2C6-7B47-4A10-90B6-A401492F35A4}" srcOrd="0" destOrd="0" presId="urn:microsoft.com/office/officeart/2005/8/layout/vList4"/>
    <dgm:cxn modelId="{F9B25B93-AB51-4A83-9C5C-C2FB67908A6F}" type="presParOf" srcId="{15CC8C57-AC1F-4C15-8116-A3ADEC262049}" destId="{55C6DE12-8362-4C7D-867C-AE23D1D37603}" srcOrd="1" destOrd="0" presId="urn:microsoft.com/office/officeart/2005/8/layout/vList4"/>
    <dgm:cxn modelId="{926D56C2-2FC9-4B98-B7EC-4B876A532D60}" type="presParOf" srcId="{15CC8C57-AC1F-4C15-8116-A3ADEC262049}" destId="{DD3C39AC-BD7B-4459-AAFF-F7ECE7A15BA5}" srcOrd="2" destOrd="0" presId="urn:microsoft.com/office/officeart/2005/8/layout/vList4"/>
    <dgm:cxn modelId="{9374222B-A8EE-46B5-8380-234DBB7AC181}" type="presParOf" srcId="{2C7F7B16-CE31-4F95-8C1C-B40733F13ED7}" destId="{CA881F89-21EA-4064-9782-AD5AA8DF8920}" srcOrd="1" destOrd="0" presId="urn:microsoft.com/office/officeart/2005/8/layout/vList4"/>
    <dgm:cxn modelId="{325C92AE-431E-48F9-9619-4BAE0B966A69}" type="presParOf" srcId="{2C7F7B16-CE31-4F95-8C1C-B40733F13ED7}" destId="{53279398-5C7F-4951-9670-EAD925553D50}" srcOrd="2" destOrd="0" presId="urn:microsoft.com/office/officeart/2005/8/layout/vList4"/>
    <dgm:cxn modelId="{CE93FE11-3BA3-40B0-9EB4-4E67F81760C7}" type="presParOf" srcId="{53279398-5C7F-4951-9670-EAD925553D50}" destId="{014D5FD4-5B9B-4868-9F52-26C674EEA41F}" srcOrd="0" destOrd="0" presId="urn:microsoft.com/office/officeart/2005/8/layout/vList4"/>
    <dgm:cxn modelId="{35338451-687F-4BEC-A5EC-755D7AE670EB}" type="presParOf" srcId="{53279398-5C7F-4951-9670-EAD925553D50}" destId="{CF2439F1-A8C8-4198-9E08-E36A2CE309A7}" srcOrd="1" destOrd="0" presId="urn:microsoft.com/office/officeart/2005/8/layout/vList4"/>
    <dgm:cxn modelId="{67E4EC97-73F9-4347-A54A-E83A460378D1}" type="presParOf" srcId="{53279398-5C7F-4951-9670-EAD925553D50}" destId="{06010221-2DAE-47F2-9342-F4660655BB7C}" srcOrd="2" destOrd="0" presId="urn:microsoft.com/office/officeart/2005/8/layout/vList4"/>
    <dgm:cxn modelId="{13BEF0BC-25C5-48F4-9207-B77932BB09CB}" type="presParOf" srcId="{2C7F7B16-CE31-4F95-8C1C-B40733F13ED7}" destId="{646A24FA-2D85-4F66-A938-55E945F82DE7}" srcOrd="3" destOrd="0" presId="urn:microsoft.com/office/officeart/2005/8/layout/vList4"/>
    <dgm:cxn modelId="{929F44F3-04E2-48FF-802F-F3A44D0185DA}" type="presParOf" srcId="{2C7F7B16-CE31-4F95-8C1C-B40733F13ED7}" destId="{D4C1DD24-803C-475B-8717-BDE137646F5E}" srcOrd="4" destOrd="0" presId="urn:microsoft.com/office/officeart/2005/8/layout/vList4"/>
    <dgm:cxn modelId="{965552DC-992C-4BE4-9AA5-D2BB65E2624C}" type="presParOf" srcId="{D4C1DD24-803C-475B-8717-BDE137646F5E}" destId="{4E22AA7E-87F6-4FBF-B9BC-3BF13BA99C4D}" srcOrd="0" destOrd="0" presId="urn:microsoft.com/office/officeart/2005/8/layout/vList4"/>
    <dgm:cxn modelId="{0103F938-2E6A-47AA-83D6-A7640B15526F}" type="presParOf" srcId="{D4C1DD24-803C-475B-8717-BDE137646F5E}" destId="{BBA0AE41-5C42-4321-A803-8A2514575A85}" srcOrd="1" destOrd="0" presId="urn:microsoft.com/office/officeart/2005/8/layout/vList4"/>
    <dgm:cxn modelId="{A6E52451-BBFC-4108-B8A7-818AF024AC8A}" type="presParOf" srcId="{D4C1DD24-803C-475B-8717-BDE137646F5E}" destId="{0FDE6115-69A7-4E7B-B320-5492BDEA5BB7}" srcOrd="2" destOrd="0" presId="urn:microsoft.com/office/officeart/2005/8/layout/vList4"/>
    <dgm:cxn modelId="{AA45A3E1-53AA-4221-AD18-9141510C1953}" type="presParOf" srcId="{2C7F7B16-CE31-4F95-8C1C-B40733F13ED7}" destId="{A84BA28C-4DE6-445A-BD55-5AF0FF6178E6}" srcOrd="5" destOrd="0" presId="urn:microsoft.com/office/officeart/2005/8/layout/vList4"/>
    <dgm:cxn modelId="{874F2CE1-ACCF-4211-882D-8186B50CDD1E}" type="presParOf" srcId="{2C7F7B16-CE31-4F95-8C1C-B40733F13ED7}" destId="{3B11C73F-E6EC-4FEB-A006-36CBC424EF74}" srcOrd="6" destOrd="0" presId="urn:microsoft.com/office/officeart/2005/8/layout/vList4"/>
    <dgm:cxn modelId="{5CFE5308-1B8C-48EB-9B78-A8ABFF0301B7}" type="presParOf" srcId="{3B11C73F-E6EC-4FEB-A006-36CBC424EF74}" destId="{8ECEA328-E463-487C-9016-58A7E02EC921}" srcOrd="0" destOrd="0" presId="urn:microsoft.com/office/officeart/2005/8/layout/vList4"/>
    <dgm:cxn modelId="{0DBF9C7D-2ADB-4253-93E6-1BC2E4AF6EA4}" type="presParOf" srcId="{3B11C73F-E6EC-4FEB-A006-36CBC424EF74}" destId="{615D0626-6EE7-4B03-8521-E6DFBFEA43C9}" srcOrd="1" destOrd="0" presId="urn:microsoft.com/office/officeart/2005/8/layout/vList4"/>
    <dgm:cxn modelId="{3F204D2D-228F-4B91-99CD-94EBB88A8284}" type="presParOf" srcId="{3B11C73F-E6EC-4FEB-A006-36CBC424EF74}" destId="{E7904252-67B6-4B6A-A0C1-7E5902B2EDB7}" srcOrd="2" destOrd="0" presId="urn:microsoft.com/office/officeart/2005/8/layout/vList4"/>
    <dgm:cxn modelId="{2DC953A5-AF6C-41E9-BEBE-010E36D22D33}" type="presParOf" srcId="{2C7F7B16-CE31-4F95-8C1C-B40733F13ED7}" destId="{A6F02517-5FA0-4DB4-9845-06E9F5B6A781}" srcOrd="7" destOrd="0" presId="urn:microsoft.com/office/officeart/2005/8/layout/vList4"/>
    <dgm:cxn modelId="{5006F82C-2FDB-49B3-AD42-F1D54DF0E6D1}" type="presParOf" srcId="{2C7F7B16-CE31-4F95-8C1C-B40733F13ED7}" destId="{A978D5B7-BA74-4255-9159-0E8B81D1A87C}" srcOrd="8" destOrd="0" presId="urn:microsoft.com/office/officeart/2005/8/layout/vList4"/>
    <dgm:cxn modelId="{BD47D2C6-644D-4179-BC13-2868F9183865}" type="presParOf" srcId="{A978D5B7-BA74-4255-9159-0E8B81D1A87C}" destId="{45EB1B62-0219-4F6D-B829-929A5C36144C}" srcOrd="0" destOrd="0" presId="urn:microsoft.com/office/officeart/2005/8/layout/vList4"/>
    <dgm:cxn modelId="{F69DA074-9826-4884-9FD3-7437E4F99D90}" type="presParOf" srcId="{A978D5B7-BA74-4255-9159-0E8B81D1A87C}" destId="{BEFE66C3-16A2-45D2-8E24-D418DBAAC275}" srcOrd="1" destOrd="0" presId="urn:microsoft.com/office/officeart/2005/8/layout/vList4"/>
    <dgm:cxn modelId="{8C7000A7-3934-467C-8F99-7A2D6E1C72AF}" type="presParOf" srcId="{A978D5B7-BA74-4255-9159-0E8B81D1A87C}" destId="{665AAF0B-7650-4EBF-A0C4-0CBD67EF67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5337D-1F06-4BB5-A0BA-9F866E5D1EA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E42653B-14A8-49EB-A62E-EBFD9225CEA2}">
      <dgm:prSet custT="1"/>
      <dgm:spPr>
        <a:solidFill>
          <a:srgbClr val="FF0000"/>
        </a:solidFill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YAPIM İŞLERİ </a:t>
          </a:r>
        </a:p>
        <a:p>
          <a:r>
            <a:rPr lang="tr-TR" sz="1600" b="1" dirty="0" smtClean="0">
              <a:solidFill>
                <a:schemeClr val="tx1"/>
              </a:solidFill>
            </a:rPr>
            <a:t>DESTEK KAPSAMINDA DEĞİL</a:t>
          </a:r>
          <a:endParaRPr lang="tr-TR" sz="1600" b="1" dirty="0">
            <a:solidFill>
              <a:schemeClr val="tx1"/>
            </a:solidFill>
          </a:endParaRPr>
        </a:p>
      </dgm:t>
    </dgm:pt>
    <dgm:pt modelId="{16356088-FE13-4E2F-B83F-9AAB73772FB6}" type="parTrans" cxnId="{604C0914-3A86-4E7B-9E40-06A0533AE906}">
      <dgm:prSet/>
      <dgm:spPr/>
      <dgm:t>
        <a:bodyPr/>
        <a:lstStyle/>
        <a:p>
          <a:endParaRPr lang="tr-TR" sz="1600"/>
        </a:p>
      </dgm:t>
    </dgm:pt>
    <dgm:pt modelId="{D3F58949-44AF-4AFA-B472-EE4140DD416E}" type="sibTrans" cxnId="{604C0914-3A86-4E7B-9E40-06A0533AE906}">
      <dgm:prSet/>
      <dgm:spPr/>
      <dgm:t>
        <a:bodyPr/>
        <a:lstStyle/>
        <a:p>
          <a:endParaRPr lang="tr-TR" sz="1600"/>
        </a:p>
      </dgm:t>
    </dgm:pt>
    <dgm:pt modelId="{EB13C241-EF4D-494E-B2A0-73F9B4D3C12F}">
      <dgm:prSet phldrT="[Metin]" phldr="1"/>
      <dgm:spPr/>
      <dgm:t>
        <a:bodyPr/>
        <a:lstStyle/>
        <a:p>
          <a:endParaRPr lang="tr-TR" sz="1600"/>
        </a:p>
      </dgm:t>
    </dgm:pt>
    <dgm:pt modelId="{3C9018BF-316E-4EFC-AF4E-2002E6B4C7E9}" type="parTrans" cxnId="{AFBA36AE-74CD-45B4-BB57-35C05B2E6720}">
      <dgm:prSet/>
      <dgm:spPr/>
      <dgm:t>
        <a:bodyPr/>
        <a:lstStyle/>
        <a:p>
          <a:endParaRPr lang="tr-TR" sz="1600"/>
        </a:p>
      </dgm:t>
    </dgm:pt>
    <dgm:pt modelId="{FB8D5E3B-5277-4785-B841-6E2C05CBA078}" type="sibTrans" cxnId="{AFBA36AE-74CD-45B4-BB57-35C05B2E6720}">
      <dgm:prSet/>
      <dgm:spPr/>
      <dgm:t>
        <a:bodyPr/>
        <a:lstStyle/>
        <a:p>
          <a:endParaRPr lang="tr-TR" sz="1600"/>
        </a:p>
      </dgm:t>
    </dgm:pt>
    <dgm:pt modelId="{36846D0F-8F49-4DCA-B21F-A9C2202C21E1}">
      <dgm:prSet phldrT="[Metin]" phldr="1"/>
      <dgm:spPr/>
      <dgm:t>
        <a:bodyPr/>
        <a:lstStyle/>
        <a:p>
          <a:endParaRPr lang="tr-TR" sz="1600"/>
        </a:p>
      </dgm:t>
    </dgm:pt>
    <dgm:pt modelId="{D8A277BB-EEC3-4C55-B80D-CE1873AF5A93}" type="parTrans" cxnId="{79377E4C-0149-4CCF-A6AE-F0D56A06547F}">
      <dgm:prSet/>
      <dgm:spPr/>
      <dgm:t>
        <a:bodyPr/>
        <a:lstStyle/>
        <a:p>
          <a:endParaRPr lang="tr-TR" sz="1600"/>
        </a:p>
      </dgm:t>
    </dgm:pt>
    <dgm:pt modelId="{7B59EB88-28EC-40BA-BE04-BDB860981C27}" type="sibTrans" cxnId="{79377E4C-0149-4CCF-A6AE-F0D56A06547F}">
      <dgm:prSet/>
      <dgm:spPr/>
      <dgm:t>
        <a:bodyPr/>
        <a:lstStyle/>
        <a:p>
          <a:endParaRPr lang="tr-TR" sz="1600"/>
        </a:p>
      </dgm:t>
    </dgm:pt>
    <dgm:pt modelId="{6195F8DB-2570-4967-B902-5FF90B07D2C9}">
      <dgm:prSet phldrT="[Metin]" phldr="1"/>
      <dgm:spPr/>
      <dgm:t>
        <a:bodyPr/>
        <a:lstStyle/>
        <a:p>
          <a:endParaRPr lang="tr-TR" sz="1600"/>
        </a:p>
      </dgm:t>
    </dgm:pt>
    <dgm:pt modelId="{6FD04677-6B4A-4684-91C2-53A8F46B2437}" type="parTrans" cxnId="{34F631D4-0187-46BD-8B33-E3B4889DD92A}">
      <dgm:prSet/>
      <dgm:spPr/>
      <dgm:t>
        <a:bodyPr/>
        <a:lstStyle/>
        <a:p>
          <a:endParaRPr lang="tr-TR" sz="1600"/>
        </a:p>
      </dgm:t>
    </dgm:pt>
    <dgm:pt modelId="{7DB1932C-20E4-43A2-99A1-28321318A115}" type="sibTrans" cxnId="{34F631D4-0187-46BD-8B33-E3B4889DD92A}">
      <dgm:prSet/>
      <dgm:spPr/>
      <dgm:t>
        <a:bodyPr/>
        <a:lstStyle/>
        <a:p>
          <a:endParaRPr lang="tr-TR" sz="1600"/>
        </a:p>
      </dgm:t>
    </dgm:pt>
    <dgm:pt modelId="{5A3FB67C-9F8D-4651-8CEB-5FFDAD506221}">
      <dgm:prSet custT="1"/>
      <dgm:spPr>
        <a:solidFill>
          <a:schemeClr val="bg2"/>
        </a:solidFill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MAKİNE VE EKİPMAN ALIMI/BİLGİ SİSTEMLERİ ALIMI </a:t>
          </a:r>
          <a:endParaRPr lang="tr-TR" sz="1600" b="1" dirty="0">
            <a:solidFill>
              <a:schemeClr val="tx1"/>
            </a:solidFill>
          </a:endParaRPr>
        </a:p>
      </dgm:t>
    </dgm:pt>
    <dgm:pt modelId="{2C0089C5-DB1B-4DFE-9940-C51C9B2316CF}" type="parTrans" cxnId="{0AE32811-D095-4497-97FF-D2954EFFB6AD}">
      <dgm:prSet/>
      <dgm:spPr/>
      <dgm:t>
        <a:bodyPr/>
        <a:lstStyle/>
        <a:p>
          <a:endParaRPr lang="tr-TR" sz="1600"/>
        </a:p>
      </dgm:t>
    </dgm:pt>
    <dgm:pt modelId="{19574E9F-1F38-4843-B83E-E5BF5E857B86}" type="sibTrans" cxnId="{0AE32811-D095-4497-97FF-D2954EFFB6AD}">
      <dgm:prSet/>
      <dgm:spPr/>
      <dgm:t>
        <a:bodyPr/>
        <a:lstStyle/>
        <a:p>
          <a:endParaRPr lang="tr-TR" sz="1600"/>
        </a:p>
      </dgm:t>
    </dgm:pt>
    <dgm:pt modelId="{B714C3CD-55CA-48CD-8E0D-9E19CE372F7C}">
      <dgm:prSet custT="1"/>
      <dgm:spPr>
        <a:solidFill>
          <a:schemeClr val="bg2"/>
        </a:solidFill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HİZMET ALIMI</a:t>
          </a:r>
          <a:endParaRPr lang="tr-TR" sz="1600" b="1" dirty="0">
            <a:solidFill>
              <a:schemeClr val="tx1"/>
            </a:solidFill>
          </a:endParaRPr>
        </a:p>
      </dgm:t>
    </dgm:pt>
    <dgm:pt modelId="{5DBCD233-97DA-456D-BADB-4624E368A439}" type="parTrans" cxnId="{187A8E39-B651-478E-8CFC-170235CE9582}">
      <dgm:prSet/>
      <dgm:spPr/>
      <dgm:t>
        <a:bodyPr/>
        <a:lstStyle/>
        <a:p>
          <a:endParaRPr lang="tr-TR" sz="1600"/>
        </a:p>
      </dgm:t>
    </dgm:pt>
    <dgm:pt modelId="{0F48E312-A992-40BF-BD5B-BAFAED853424}" type="sibTrans" cxnId="{187A8E39-B651-478E-8CFC-170235CE9582}">
      <dgm:prSet/>
      <dgm:spPr/>
      <dgm:t>
        <a:bodyPr/>
        <a:lstStyle/>
        <a:p>
          <a:endParaRPr lang="tr-TR" sz="1600"/>
        </a:p>
      </dgm:t>
    </dgm:pt>
    <dgm:pt modelId="{B8BC482D-1F00-447C-A6A8-C130D6959840}">
      <dgm:prSet custT="1"/>
      <dgm:spPr>
        <a:solidFill>
          <a:schemeClr val="bg2"/>
        </a:solidFill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PROJE GÖRÜNÜRLÜĞÜ </a:t>
          </a:r>
          <a:endParaRPr lang="tr-TR" sz="1600" b="1" dirty="0">
            <a:solidFill>
              <a:schemeClr val="tx1"/>
            </a:solidFill>
          </a:endParaRPr>
        </a:p>
      </dgm:t>
    </dgm:pt>
    <dgm:pt modelId="{BEB1220A-BB33-4120-9113-9570DA543403}" type="parTrans" cxnId="{109D2CB6-4C70-4812-8641-10284346E95B}">
      <dgm:prSet/>
      <dgm:spPr/>
      <dgm:t>
        <a:bodyPr/>
        <a:lstStyle/>
        <a:p>
          <a:endParaRPr lang="tr-TR" sz="1600"/>
        </a:p>
      </dgm:t>
    </dgm:pt>
    <dgm:pt modelId="{DDF3C65D-7BED-4A4F-A71A-56295928C805}" type="sibTrans" cxnId="{109D2CB6-4C70-4812-8641-10284346E95B}">
      <dgm:prSet/>
      <dgm:spPr/>
      <dgm:t>
        <a:bodyPr/>
        <a:lstStyle/>
        <a:p>
          <a:endParaRPr lang="tr-TR" sz="1600"/>
        </a:p>
      </dgm:t>
    </dgm:pt>
    <dgm:pt modelId="{B56B89B7-ADEA-48A7-B8B3-504DE78E88B9}">
      <dgm:prSet/>
      <dgm:spPr/>
      <dgm:t>
        <a:bodyPr/>
        <a:lstStyle/>
        <a:p>
          <a:endParaRPr lang="tr-TR" sz="1600" dirty="0"/>
        </a:p>
      </dgm:t>
    </dgm:pt>
    <dgm:pt modelId="{AF2B293A-5BE2-476B-A6B8-E66CC6100DC3}" type="parTrans" cxnId="{5ED68880-CC7B-4290-96EA-FF80A392AAFA}">
      <dgm:prSet/>
      <dgm:spPr/>
      <dgm:t>
        <a:bodyPr/>
        <a:lstStyle/>
        <a:p>
          <a:endParaRPr lang="tr-TR" sz="1600"/>
        </a:p>
      </dgm:t>
    </dgm:pt>
    <dgm:pt modelId="{DACEC67A-6BAE-44CE-B1E0-8E8A37DC695A}" type="sibTrans" cxnId="{5ED68880-CC7B-4290-96EA-FF80A392AAFA}">
      <dgm:prSet/>
      <dgm:spPr/>
      <dgm:t>
        <a:bodyPr/>
        <a:lstStyle/>
        <a:p>
          <a:endParaRPr lang="tr-TR" sz="1600"/>
        </a:p>
      </dgm:t>
    </dgm:pt>
    <dgm:pt modelId="{BCA867B0-A129-42DB-8B5E-807C01D31D45}" type="pres">
      <dgm:prSet presAssocID="{8335337D-1F06-4BB5-A0BA-9F866E5D1EA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140731-9674-4566-80BE-C94A3DB02C44}" type="pres">
      <dgm:prSet presAssocID="{8335337D-1F06-4BB5-A0BA-9F866E5D1EAA}" presName="axisShape" presStyleLbl="bgShp" presStyleIdx="0" presStyleCnt="1"/>
      <dgm:spPr>
        <a:solidFill>
          <a:schemeClr val="accent2"/>
        </a:solidFill>
      </dgm:spPr>
      <dgm:t>
        <a:bodyPr/>
        <a:lstStyle/>
        <a:p>
          <a:endParaRPr lang="tr-TR"/>
        </a:p>
      </dgm:t>
    </dgm:pt>
    <dgm:pt modelId="{FD732944-6ADB-4028-A536-03A254425D1D}" type="pres">
      <dgm:prSet presAssocID="{8335337D-1F06-4BB5-A0BA-9F866E5D1EAA}" presName="rect1" presStyleLbl="node1" presStyleIdx="0" presStyleCnt="4" custScaleX="184790" custLinFactNeighborX="-48073" custLinFactNeighborY="-6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235C86-2F9F-4B30-9E1F-D798C404713D}" type="pres">
      <dgm:prSet presAssocID="{8335337D-1F06-4BB5-A0BA-9F866E5D1EAA}" presName="rect2" presStyleLbl="node1" presStyleIdx="1" presStyleCnt="4" custScaleX="183419" custLinFactNeighborX="44549" custLinFactNeighborY="-2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5C7A2B-4D19-402A-9454-E3E6EE875D39}" type="pres">
      <dgm:prSet presAssocID="{8335337D-1F06-4BB5-A0BA-9F866E5D1EAA}" presName="rect3" presStyleLbl="node1" presStyleIdx="2" presStyleCnt="4" custScaleX="184783" custLinFactNeighborX="-48076" custLinFactNeighborY="7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8A495C-2703-4ABE-A1D1-DB0AC5567AC7}" type="pres">
      <dgm:prSet presAssocID="{8335337D-1F06-4BB5-A0BA-9F866E5D1EAA}" presName="rect4" presStyleLbl="node1" presStyleIdx="3" presStyleCnt="4" custScaleX="182280" custLinFactNeighborX="47957" custLinFactNeighborY="7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D68880-CC7B-4290-96EA-FF80A392AAFA}" srcId="{8335337D-1F06-4BB5-A0BA-9F866E5D1EAA}" destId="{B56B89B7-ADEA-48A7-B8B3-504DE78E88B9}" srcOrd="4" destOrd="0" parTransId="{AF2B293A-5BE2-476B-A6B8-E66CC6100DC3}" sibTransId="{DACEC67A-6BAE-44CE-B1E0-8E8A37DC695A}"/>
    <dgm:cxn modelId="{D9FFE0B7-81B1-469B-9D12-290B25D076B5}" type="presOf" srcId="{B8BC482D-1F00-447C-A6A8-C130D6959840}" destId="{A48A495C-2703-4ABE-A1D1-DB0AC5567AC7}" srcOrd="0" destOrd="0" presId="urn:microsoft.com/office/officeart/2005/8/layout/matrix2"/>
    <dgm:cxn modelId="{1AD8BCA1-756F-4FDB-9C6B-D55723DD55CA}" type="presOf" srcId="{8335337D-1F06-4BB5-A0BA-9F866E5D1EAA}" destId="{BCA867B0-A129-42DB-8B5E-807C01D31D45}" srcOrd="0" destOrd="0" presId="urn:microsoft.com/office/officeart/2005/8/layout/matrix2"/>
    <dgm:cxn modelId="{604C0914-3A86-4E7B-9E40-06A0533AE906}" srcId="{8335337D-1F06-4BB5-A0BA-9F866E5D1EAA}" destId="{5E42653B-14A8-49EB-A62E-EBFD9225CEA2}" srcOrd="0" destOrd="0" parTransId="{16356088-FE13-4E2F-B83F-9AAB73772FB6}" sibTransId="{D3F58949-44AF-4AFA-B472-EE4140DD416E}"/>
    <dgm:cxn modelId="{AFBA36AE-74CD-45B4-BB57-35C05B2E6720}" srcId="{8335337D-1F06-4BB5-A0BA-9F866E5D1EAA}" destId="{EB13C241-EF4D-494E-B2A0-73F9B4D3C12F}" srcOrd="5" destOrd="0" parTransId="{3C9018BF-316E-4EFC-AF4E-2002E6B4C7E9}" sibTransId="{FB8D5E3B-5277-4785-B841-6E2C05CBA078}"/>
    <dgm:cxn modelId="{B67E1418-5922-421F-A35E-D6B81596DCE0}" type="presOf" srcId="{5A3FB67C-9F8D-4651-8CEB-5FFDAD506221}" destId="{C1235C86-2F9F-4B30-9E1F-D798C404713D}" srcOrd="0" destOrd="0" presId="urn:microsoft.com/office/officeart/2005/8/layout/matrix2"/>
    <dgm:cxn modelId="{79377E4C-0149-4CCF-A6AE-F0D56A06547F}" srcId="{8335337D-1F06-4BB5-A0BA-9F866E5D1EAA}" destId="{36846D0F-8F49-4DCA-B21F-A9C2202C21E1}" srcOrd="6" destOrd="0" parTransId="{D8A277BB-EEC3-4C55-B80D-CE1873AF5A93}" sibTransId="{7B59EB88-28EC-40BA-BE04-BDB860981C27}"/>
    <dgm:cxn modelId="{187A8E39-B651-478E-8CFC-170235CE9582}" srcId="{8335337D-1F06-4BB5-A0BA-9F866E5D1EAA}" destId="{B714C3CD-55CA-48CD-8E0D-9E19CE372F7C}" srcOrd="2" destOrd="0" parTransId="{5DBCD233-97DA-456D-BADB-4624E368A439}" sibTransId="{0F48E312-A992-40BF-BD5B-BAFAED853424}"/>
    <dgm:cxn modelId="{0AE32811-D095-4497-97FF-D2954EFFB6AD}" srcId="{8335337D-1F06-4BB5-A0BA-9F866E5D1EAA}" destId="{5A3FB67C-9F8D-4651-8CEB-5FFDAD506221}" srcOrd="1" destOrd="0" parTransId="{2C0089C5-DB1B-4DFE-9940-C51C9B2316CF}" sibTransId="{19574E9F-1F38-4843-B83E-E5BF5E857B86}"/>
    <dgm:cxn modelId="{109D2CB6-4C70-4812-8641-10284346E95B}" srcId="{8335337D-1F06-4BB5-A0BA-9F866E5D1EAA}" destId="{B8BC482D-1F00-447C-A6A8-C130D6959840}" srcOrd="3" destOrd="0" parTransId="{BEB1220A-BB33-4120-9113-9570DA543403}" sibTransId="{DDF3C65D-7BED-4A4F-A71A-56295928C805}"/>
    <dgm:cxn modelId="{639DAD1D-4275-4F42-BF2A-078F9C312ED1}" type="presOf" srcId="{5E42653B-14A8-49EB-A62E-EBFD9225CEA2}" destId="{FD732944-6ADB-4028-A536-03A254425D1D}" srcOrd="0" destOrd="0" presId="urn:microsoft.com/office/officeart/2005/8/layout/matrix2"/>
    <dgm:cxn modelId="{A944D7D4-CDE3-4A34-A2AA-08670BF80ABF}" type="presOf" srcId="{B714C3CD-55CA-48CD-8E0D-9E19CE372F7C}" destId="{F05C7A2B-4D19-402A-9454-E3E6EE875D39}" srcOrd="0" destOrd="0" presId="urn:microsoft.com/office/officeart/2005/8/layout/matrix2"/>
    <dgm:cxn modelId="{34F631D4-0187-46BD-8B33-E3B4889DD92A}" srcId="{8335337D-1F06-4BB5-A0BA-9F866E5D1EAA}" destId="{6195F8DB-2570-4967-B902-5FF90B07D2C9}" srcOrd="7" destOrd="0" parTransId="{6FD04677-6B4A-4684-91C2-53A8F46B2437}" sibTransId="{7DB1932C-20E4-43A2-99A1-28321318A115}"/>
    <dgm:cxn modelId="{593CFA73-0804-45A6-9390-E915CFDDF3CC}" type="presParOf" srcId="{BCA867B0-A129-42DB-8B5E-807C01D31D45}" destId="{B9140731-9674-4566-80BE-C94A3DB02C44}" srcOrd="0" destOrd="0" presId="urn:microsoft.com/office/officeart/2005/8/layout/matrix2"/>
    <dgm:cxn modelId="{59055855-6485-470F-BF9A-4876366CA694}" type="presParOf" srcId="{BCA867B0-A129-42DB-8B5E-807C01D31D45}" destId="{FD732944-6ADB-4028-A536-03A254425D1D}" srcOrd="1" destOrd="0" presId="urn:microsoft.com/office/officeart/2005/8/layout/matrix2"/>
    <dgm:cxn modelId="{E872C303-A229-444B-AED9-7D9C3ACB1E34}" type="presParOf" srcId="{BCA867B0-A129-42DB-8B5E-807C01D31D45}" destId="{C1235C86-2F9F-4B30-9E1F-D798C404713D}" srcOrd="2" destOrd="0" presId="urn:microsoft.com/office/officeart/2005/8/layout/matrix2"/>
    <dgm:cxn modelId="{ECC7EDBB-78B5-4C3C-8C1D-71D2A1C9EE32}" type="presParOf" srcId="{BCA867B0-A129-42DB-8B5E-807C01D31D45}" destId="{F05C7A2B-4D19-402A-9454-E3E6EE875D39}" srcOrd="3" destOrd="0" presId="urn:microsoft.com/office/officeart/2005/8/layout/matrix2"/>
    <dgm:cxn modelId="{12A31923-0813-4BA8-9C7F-CE1048EB78D9}" type="presParOf" srcId="{BCA867B0-A129-42DB-8B5E-807C01D31D45}" destId="{A48A495C-2703-4ABE-A1D1-DB0AC5567AC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5C2C6-7B47-4A10-90B6-A401492F35A4}">
      <dsp:nvSpPr>
        <dsp:cNvPr id="0" name=""/>
        <dsp:cNvSpPr/>
      </dsp:nvSpPr>
      <dsp:spPr>
        <a:xfrm>
          <a:off x="0" y="0"/>
          <a:ext cx="7776864" cy="77275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SÜT VE SÜT ÜRÜNLERİN İŞLEMESİ VE PAZARLANMASI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1632648" y="0"/>
        <a:ext cx="6144215" cy="772752"/>
      </dsp:txXfrm>
    </dsp:sp>
    <dsp:sp modelId="{55C6DE12-8362-4C7D-867C-AE23D1D37603}">
      <dsp:nvSpPr>
        <dsp:cNvPr id="0" name=""/>
        <dsp:cNvSpPr/>
      </dsp:nvSpPr>
      <dsp:spPr>
        <a:xfrm>
          <a:off x="77275" y="77275"/>
          <a:ext cx="1555372" cy="618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D5FD4-5B9B-4868-9F52-26C674EEA41F}">
      <dsp:nvSpPr>
        <dsp:cNvPr id="0" name=""/>
        <dsp:cNvSpPr/>
      </dsp:nvSpPr>
      <dsp:spPr>
        <a:xfrm>
          <a:off x="0" y="850028"/>
          <a:ext cx="7776864" cy="77275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KIRMIZI ET VE ET ÜRÜNLERİNİN İŞLEMESİ VE PAZARLANMASI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1632648" y="850028"/>
        <a:ext cx="6144215" cy="772752"/>
      </dsp:txXfrm>
    </dsp:sp>
    <dsp:sp modelId="{CF2439F1-A8C8-4198-9E08-E36A2CE309A7}">
      <dsp:nvSpPr>
        <dsp:cNvPr id="0" name=""/>
        <dsp:cNvSpPr/>
      </dsp:nvSpPr>
      <dsp:spPr>
        <a:xfrm>
          <a:off x="77275" y="927303"/>
          <a:ext cx="1555372" cy="618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2AA7E-87F6-4FBF-B9BC-3BF13BA99C4D}">
      <dsp:nvSpPr>
        <dsp:cNvPr id="0" name=""/>
        <dsp:cNvSpPr/>
      </dsp:nvSpPr>
      <dsp:spPr>
        <a:xfrm>
          <a:off x="0" y="1656187"/>
          <a:ext cx="7776864" cy="77275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KANATLI ET VE ET ÜRÜNLERİNİN İŞLEMESİ VE PAZARLANMASI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1632648" y="1656187"/>
        <a:ext cx="6144215" cy="772752"/>
      </dsp:txXfrm>
    </dsp:sp>
    <dsp:sp modelId="{BBA0AE41-5C42-4321-A803-8A2514575A85}">
      <dsp:nvSpPr>
        <dsp:cNvPr id="0" name=""/>
        <dsp:cNvSpPr/>
      </dsp:nvSpPr>
      <dsp:spPr>
        <a:xfrm>
          <a:off x="77275" y="1777331"/>
          <a:ext cx="1555372" cy="618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EA328-E463-487C-9016-58A7E02EC921}">
      <dsp:nvSpPr>
        <dsp:cNvPr id="0" name=""/>
        <dsp:cNvSpPr/>
      </dsp:nvSpPr>
      <dsp:spPr>
        <a:xfrm>
          <a:off x="0" y="2550084"/>
          <a:ext cx="7776864" cy="77275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SU ÜRÜNLERİNİN İŞLEMESİ VE PAZARLANMASI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1632648" y="2550084"/>
        <a:ext cx="6144215" cy="772752"/>
      </dsp:txXfrm>
    </dsp:sp>
    <dsp:sp modelId="{615D0626-6EE7-4B03-8521-E6DFBFEA43C9}">
      <dsp:nvSpPr>
        <dsp:cNvPr id="0" name=""/>
        <dsp:cNvSpPr/>
      </dsp:nvSpPr>
      <dsp:spPr>
        <a:xfrm>
          <a:off x="77275" y="2627359"/>
          <a:ext cx="1555372" cy="618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0" b="-60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B1B62-0219-4F6D-B829-929A5C36144C}">
      <dsp:nvSpPr>
        <dsp:cNvPr id="0" name=""/>
        <dsp:cNvSpPr/>
      </dsp:nvSpPr>
      <dsp:spPr>
        <a:xfrm>
          <a:off x="0" y="3402967"/>
          <a:ext cx="7776864" cy="77275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MEYVE SEBZELERİN İŞLEMESİ VE PAZARLANMASI 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1632648" y="3402967"/>
        <a:ext cx="6144215" cy="772752"/>
      </dsp:txXfrm>
    </dsp:sp>
    <dsp:sp modelId="{BEFE66C3-16A2-45D2-8E24-D418DBAAC275}">
      <dsp:nvSpPr>
        <dsp:cNvPr id="0" name=""/>
        <dsp:cNvSpPr/>
      </dsp:nvSpPr>
      <dsp:spPr>
        <a:xfrm>
          <a:off x="77275" y="3477387"/>
          <a:ext cx="1555372" cy="618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40731-9674-4566-80BE-C94A3DB02C44}">
      <dsp:nvSpPr>
        <dsp:cNvPr id="0" name=""/>
        <dsp:cNvSpPr/>
      </dsp:nvSpPr>
      <dsp:spPr>
        <a:xfrm>
          <a:off x="1470523" y="0"/>
          <a:ext cx="4615408" cy="461540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32944-6ADB-4028-A536-03A254425D1D}">
      <dsp:nvSpPr>
        <dsp:cNvPr id="0" name=""/>
        <dsp:cNvSpPr/>
      </dsp:nvSpPr>
      <dsp:spPr>
        <a:xfrm>
          <a:off x="100338" y="176031"/>
          <a:ext cx="3411524" cy="1846163"/>
        </a:xfrm>
        <a:prstGeom prst="roundRect">
          <a:avLst/>
        </a:prstGeom>
        <a:solidFill>
          <a:srgbClr val="FF0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YAPIM İŞLERİ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DESTEK KAPSAMINDA DEĞİL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190460" y="266153"/>
        <a:ext cx="3231280" cy="1665919"/>
      </dsp:txXfrm>
    </dsp:sp>
    <dsp:sp modelId="{C1235C86-2F9F-4B30-9E1F-D798C404713D}">
      <dsp:nvSpPr>
        <dsp:cNvPr id="0" name=""/>
        <dsp:cNvSpPr/>
      </dsp:nvSpPr>
      <dsp:spPr>
        <a:xfrm>
          <a:off x="3992188" y="249453"/>
          <a:ext cx="3386214" cy="1846163"/>
        </a:xfrm>
        <a:prstGeom prst="roundRect">
          <a:avLst/>
        </a:prstGeom>
        <a:solidFill>
          <a:schemeClr val="bg2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MAKİNE VE EKİPMAN ALIMI/BİLGİ SİSTEMLERİ ALIMI 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4082310" y="339575"/>
        <a:ext cx="3205970" cy="1665919"/>
      </dsp:txXfrm>
    </dsp:sp>
    <dsp:sp modelId="{F05C7A2B-4D19-402A-9454-E3E6EE875D39}">
      <dsp:nvSpPr>
        <dsp:cNvPr id="0" name=""/>
        <dsp:cNvSpPr/>
      </dsp:nvSpPr>
      <dsp:spPr>
        <a:xfrm>
          <a:off x="100347" y="2599250"/>
          <a:ext cx="3411395" cy="1846163"/>
        </a:xfrm>
        <a:prstGeom prst="roundRect">
          <a:avLst/>
        </a:prstGeom>
        <a:solidFill>
          <a:schemeClr val="bg2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HİZMET ALIMI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190469" y="2689372"/>
        <a:ext cx="3231151" cy="1665919"/>
      </dsp:txXfrm>
    </dsp:sp>
    <dsp:sp modelId="{A48A495C-2703-4ABE-A1D1-DB0AC5567AC7}">
      <dsp:nvSpPr>
        <dsp:cNvPr id="0" name=""/>
        <dsp:cNvSpPr/>
      </dsp:nvSpPr>
      <dsp:spPr>
        <a:xfrm>
          <a:off x="4065619" y="2599250"/>
          <a:ext cx="3365186" cy="1846163"/>
        </a:xfrm>
        <a:prstGeom prst="roundRect">
          <a:avLst/>
        </a:prstGeom>
        <a:solidFill>
          <a:schemeClr val="bg2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PROJE GÖRÜNÜRLÜĞÜ 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4155741" y="2689372"/>
        <a:ext cx="3184942" cy="1665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0501BE0-3B21-4BE4-8D6A-18618EBBE0FD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71B4B507-8FD9-409C-950B-8721EE5A68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1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tr/url?sa=i&amp;rct=j&amp;q=&amp;esrc=s&amp;source=images&amp;cd=&amp;cad=rja&amp;uact=8&amp;ved=0ahUKEwjOt_2zlNHJAhUCOhQKHUfSCnoQjRwIBw&amp;url=http://www.kalida.org.tr/haberler1.php?id=191&amp;baslik=TKDK%2014.%20%C3%87a%C4%9Fr%C4%B1%20%C4%B0lan%C4%B1na%20%C3%87%C4%B1kt%C4%B1&amp;psig=AFQjCNGKLX-B47LAqZiLuQYTNKSY04Rw5w&amp;ust=14498322521715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tr/url?sa=i&amp;rct=j&amp;q=&amp;esrc=s&amp;source=images&amp;cd=&amp;cad=rja&amp;uact=8&amp;ved=0ahUKEwjOt_2zlNHJAhUCOhQKHUfSCnoQjRwIBw&amp;url=http://www.kalida.org.tr/haberler1.php?id=191&amp;baslik=TKDK%2014.%20%C3%87a%C4%9Fr%C4%B1%20%C4%B0lan%C4%B1na%20%C3%87%C4%B1kt%C4%B1&amp;psig=AFQjCNGKLX-B47LAqZiLuQYTNKSY04Rw5w&amp;ust=144983225217157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2734"/>
          <a:stretch/>
        </p:blipFill>
        <p:spPr bwMode="auto">
          <a:xfrm>
            <a:off x="1" y="993887"/>
            <a:ext cx="4932040" cy="568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851920" y="1468859"/>
            <a:ext cx="57334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IPARD</a:t>
            </a:r>
            <a:r>
              <a:rPr lang="tr-TR" sz="3200" b="1" cap="none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tr-TR" sz="4800" b="1" cap="none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II – 8. ÇAĞRI DÖNEMİ</a:t>
            </a:r>
            <a:endParaRPr lang="tr-TR" sz="4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12894" y="3131504"/>
            <a:ext cx="7992887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800" b="1" cap="none" spc="0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103</a:t>
            </a:r>
          </a:p>
          <a:p>
            <a:pPr algn="ctr"/>
            <a:r>
              <a:rPr lang="tr-TR" sz="24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TARIM VE BALIKÇILIK ÜRÜNLERİNİN</a:t>
            </a:r>
          </a:p>
          <a:p>
            <a:pPr algn="ctr"/>
            <a:r>
              <a:rPr lang="tr-TR" sz="2400" b="1" cap="none" spc="0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İŞLENMESİ VE PAZARLANAMSI</a:t>
            </a:r>
            <a:endParaRPr lang="tr-TR" sz="24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28571"/>
          </a:xfrm>
          <a:prstGeom prst="rect">
            <a:avLst/>
          </a:prstGeom>
        </p:spPr>
      </p:pic>
      <p:sp>
        <p:nvSpPr>
          <p:cNvPr id="8" name="Alt Başlık 2"/>
          <p:cNvSpPr>
            <a:spLocks noGrp="1"/>
          </p:cNvSpPr>
          <p:nvPr/>
        </p:nvSpPr>
        <p:spPr>
          <a:xfrm>
            <a:off x="2051720" y="5348057"/>
            <a:ext cx="7092279" cy="720080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TKDK MERSİN İL KOORDİNATÖRLÜĞÜ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ARALIK 2019</a:t>
            </a:r>
          </a:p>
        </p:txBody>
      </p:sp>
    </p:spTree>
    <p:extLst>
      <p:ext uri="{BB962C8B-B14F-4D97-AF65-F5344CB8AC3E}">
        <p14:creationId xmlns:p14="http://schemas.microsoft.com/office/powerpoint/2010/main" val="33334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4492" y="5714382"/>
            <a:ext cx="7554416" cy="72697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103 TEDBİRİ DESTEKLENEN SEKTÖRLER ÖZET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404664"/>
            <a:ext cx="798862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UYGUN HARCAMA KALEMLERİ</a:t>
            </a:r>
            <a:endParaRPr lang="tr-TR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979149"/>
              </p:ext>
            </p:extLst>
          </p:nvPr>
        </p:nvGraphicFramePr>
        <p:xfrm>
          <a:off x="762000" y="685800"/>
          <a:ext cx="7543800" cy="461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7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6849" y="116632"/>
            <a:ext cx="6493543" cy="51095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tr-TR" sz="3000" dirty="0">
                <a:solidFill>
                  <a:schemeClr val="tx1"/>
                </a:solidFill>
              </a:rPr>
              <a:t>8. ÇAĞRIDA UYGULANACAK DEĞİŞİKLİKLER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7176" y="908720"/>
            <a:ext cx="7992888" cy="5328592"/>
          </a:xfr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Autofit/>
          </a:bodyPr>
          <a:lstStyle/>
          <a:p>
            <a:pPr algn="just"/>
            <a:endParaRPr lang="tr-TR" sz="1650" u="sng" dirty="0" smtClean="0">
              <a:solidFill>
                <a:schemeClr val="tx1"/>
              </a:solidFill>
            </a:endParaRPr>
          </a:p>
          <a:p>
            <a:pPr algn="just"/>
            <a:endParaRPr lang="tr-TR" sz="1650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65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Süt </a:t>
            </a:r>
            <a:r>
              <a:rPr lang="tr-TR" sz="1650" u="sng" dirty="0">
                <a:solidFill>
                  <a:schemeClr val="tx1"/>
                </a:solidFill>
                <a:latin typeface="Comic Sans MS" panose="030F0702030302020204" pitchFamily="66" charset="0"/>
              </a:rPr>
              <a:t>ve süt ürünlerinin işlenmesi ve pazarlanması sektöründe</a:t>
            </a:r>
            <a:r>
              <a:rPr lang="tr-TR" sz="1650" dirty="0">
                <a:solidFill>
                  <a:schemeClr val="tx1"/>
                </a:solidFill>
                <a:latin typeface="Comic Sans MS" panose="030F0702030302020204" pitchFamily="66" charset="0"/>
              </a:rPr>
              <a:t> süt işleyen işletmeler ve süt </a:t>
            </a:r>
            <a:r>
              <a:rPr lang="tr-TR" sz="16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toplama merkezleri </a:t>
            </a:r>
            <a:r>
              <a:rPr lang="tr-TR" sz="1650" dirty="0">
                <a:solidFill>
                  <a:schemeClr val="tx1"/>
                </a:solidFill>
                <a:latin typeface="Comic Sans MS" panose="030F0702030302020204" pitchFamily="66" charset="0"/>
              </a:rPr>
              <a:t>için önceki çağrılardaki </a:t>
            </a:r>
            <a:r>
              <a:rPr lang="tr-T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70 ton/gün </a:t>
            </a:r>
            <a:r>
              <a:rPr lang="tr-TR" sz="1650" dirty="0">
                <a:solidFill>
                  <a:schemeClr val="tx1"/>
                </a:solidFill>
                <a:latin typeface="Comic Sans MS" panose="030F0702030302020204" pitchFamily="66" charset="0"/>
              </a:rPr>
              <a:t>olan üst kapasite sınırları kaldırılmıştır. </a:t>
            </a:r>
            <a:endParaRPr lang="tr-TR" sz="165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tr-TR" sz="16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-Böylece </a:t>
            </a:r>
            <a:r>
              <a:rPr lang="tr-TR" sz="165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süt toplama </a:t>
            </a:r>
            <a:r>
              <a:rPr lang="tr-TR" sz="1650" u="sng" dirty="0">
                <a:solidFill>
                  <a:schemeClr val="tx1"/>
                </a:solidFill>
                <a:latin typeface="Comic Sans MS" panose="030F0702030302020204" pitchFamily="66" charset="0"/>
              </a:rPr>
              <a:t>merkezleri</a:t>
            </a:r>
            <a:r>
              <a:rPr lang="tr-TR" sz="1650" dirty="0">
                <a:solidFill>
                  <a:schemeClr val="tx1"/>
                </a:solidFill>
                <a:latin typeface="Comic Sans MS" panose="030F0702030302020204" pitchFamily="66" charset="0"/>
              </a:rPr>
              <a:t> için herhangi bir alt ve üst limit kalmamış </a:t>
            </a:r>
            <a:endParaRPr lang="tr-TR" sz="165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tr-TR" sz="165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16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-</a:t>
            </a:r>
            <a:r>
              <a:rPr lang="tr-TR" sz="165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Süt </a:t>
            </a:r>
            <a:r>
              <a:rPr lang="tr-TR" sz="1650" u="sng" dirty="0">
                <a:solidFill>
                  <a:schemeClr val="tx1"/>
                </a:solidFill>
                <a:latin typeface="Comic Sans MS" panose="030F0702030302020204" pitchFamily="66" charset="0"/>
              </a:rPr>
              <a:t>işleyen işletmeler </a:t>
            </a:r>
            <a:r>
              <a:rPr lang="tr-TR" sz="1650" dirty="0">
                <a:solidFill>
                  <a:schemeClr val="tx1"/>
                </a:solidFill>
                <a:latin typeface="Comic Sans MS" panose="030F0702030302020204" pitchFamily="66" charset="0"/>
              </a:rPr>
              <a:t>için </a:t>
            </a:r>
            <a:r>
              <a:rPr lang="tr-TR" sz="16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sadece 10 ton/gün </a:t>
            </a:r>
            <a:r>
              <a:rPr lang="tr-TR" sz="1650" dirty="0">
                <a:solidFill>
                  <a:schemeClr val="tx1"/>
                </a:solidFill>
                <a:latin typeface="Comic Sans MS" panose="030F0702030302020204" pitchFamily="66" charset="0"/>
              </a:rPr>
              <a:t>alt limit şartı aranacaktır</a:t>
            </a:r>
            <a:r>
              <a:rPr lang="tr-TR" sz="16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tr-TR" sz="165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endParaRPr lang="tr-TR" sz="16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endParaRPr lang="tr-TR" sz="165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tr-TR" sz="165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6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Meyve ve sebzelerin işlenmesi ve pazarlanması sektöründe, daha önce </a:t>
            </a:r>
            <a:r>
              <a:rPr lang="tr-TR" sz="1600" i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sadece narenciye, </a:t>
            </a:r>
            <a:r>
              <a:rPr lang="tr-TR" sz="1600" i="1" u="sng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plantain</a:t>
            </a:r>
            <a:r>
              <a:rPr lang="tr-TR" sz="1600" i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ve sert kabuklu meyvelerin </a:t>
            </a:r>
            <a:r>
              <a:rPr lang="tr-TR" sz="16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kurutulması için destek varken</a:t>
            </a:r>
          </a:p>
          <a:p>
            <a:pPr marL="0" indent="0" algn="just">
              <a:buNone/>
            </a:pPr>
            <a:r>
              <a:rPr lang="tr-TR" sz="16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        bu çağrı ile</a:t>
            </a:r>
          </a:p>
          <a:p>
            <a:pPr marL="0" indent="0" algn="just">
              <a:buNone/>
            </a:pPr>
            <a:r>
              <a:rPr lang="tr-TR" sz="16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web sitemizde yayınlanan </a:t>
            </a:r>
            <a:r>
              <a:rPr lang="tr-TR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meyve ve sebze listesindeki </a:t>
            </a:r>
            <a:r>
              <a:rPr lang="tr-TR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tüm ürünlerin    </a:t>
            </a:r>
            <a:r>
              <a:rPr lang="tr-TR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kurutulması ve dondurulması </a:t>
            </a:r>
            <a:r>
              <a:rPr lang="tr-TR" sz="16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 desteklenecektir.</a:t>
            </a:r>
          </a:p>
          <a:p>
            <a:pPr algn="just"/>
            <a:endParaRPr lang="tr-TR" sz="1650" dirty="0" smtClean="0">
              <a:solidFill>
                <a:schemeClr val="tx1"/>
              </a:solidFill>
            </a:endParaRPr>
          </a:p>
          <a:p>
            <a:pPr algn="just"/>
            <a:endParaRPr lang="tr-TR" sz="1650" dirty="0" smtClean="0">
              <a:solidFill>
                <a:schemeClr val="tx1"/>
              </a:solidFill>
            </a:endParaRPr>
          </a:p>
          <a:p>
            <a:pPr algn="just"/>
            <a:endParaRPr lang="tr-TR" sz="1650" dirty="0">
              <a:solidFill>
                <a:schemeClr val="tx1"/>
              </a:solidFill>
            </a:endParaRPr>
          </a:p>
          <a:p>
            <a:pPr algn="just"/>
            <a:endParaRPr lang="tr-TR" sz="1650" dirty="0" smtClean="0">
              <a:solidFill>
                <a:schemeClr val="tx1"/>
              </a:solidFill>
            </a:endParaRPr>
          </a:p>
          <a:p>
            <a:pPr algn="just"/>
            <a:r>
              <a:rPr lang="tr-TR" sz="1650" dirty="0" smtClean="0">
                <a:solidFill>
                  <a:schemeClr val="tx1"/>
                </a:solidFill>
              </a:rPr>
              <a:t> </a:t>
            </a:r>
            <a:endParaRPr lang="tr-TR" sz="16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980728"/>
            <a:ext cx="824440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Comic Sans MS" panose="030F0702030302020204" pitchFamily="66" charset="0"/>
              </a:rPr>
              <a:t>Dondurma </a:t>
            </a:r>
            <a:r>
              <a:rPr lang="tr-TR" dirty="0">
                <a:latin typeface="Comic Sans MS" panose="030F0702030302020204" pitchFamily="66" charset="0"/>
              </a:rPr>
              <a:t>ve şoklama işlemleri için gerekli makine-ekipmanlar uygun harcama listesine eklenecektir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tr-TR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Süt işleme ve toplama, et işleme (kesimhaneler hariç), meyve-sebze ve su ürünlerinin işlenmesi sektörlerinde </a:t>
            </a:r>
            <a:r>
              <a:rPr lang="tr-TR" sz="2400" u="sng" dirty="0">
                <a:latin typeface="Comic Sans MS" panose="030F0702030302020204" pitchFamily="66" charset="0"/>
              </a:rPr>
              <a:t>soğutuculu araç </a:t>
            </a:r>
            <a:r>
              <a:rPr lang="tr-TR" dirty="0">
                <a:latin typeface="Comic Sans MS" panose="030F0702030302020204" pitchFamily="66" charset="0"/>
              </a:rPr>
              <a:t>(motorlu taşıt ve soğutma tankı/kasası birlikte) destek kapsamına alınacaktır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tr-TR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Comic Sans MS" panose="030F0702030302020204" pitchFamily="66" charset="0"/>
              </a:rPr>
              <a:t>8.çağrıda </a:t>
            </a:r>
            <a:r>
              <a:rPr lang="tr-TR" dirty="0">
                <a:latin typeface="Comic Sans MS" panose="030F0702030302020204" pitchFamily="66" charset="0"/>
              </a:rPr>
              <a:t>sadece makine-ekipman alımı ve işletmenin öz tüketimi için yenilenebilir enerji yatırımlarına destek verilecektir. Projesinde </a:t>
            </a:r>
            <a:r>
              <a:rPr lang="tr-TR" i="1" u="sng" dirty="0">
                <a:latin typeface="Comic Sans MS" panose="030F0702030302020204" pitchFamily="66" charset="0"/>
              </a:rPr>
              <a:t>yapım işi yer alan başvuru sahipleri söz konusu harcamaları kendileri karşılamak şartı ile başvuru sunabilirler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tr-TR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Sekizinci çağrı ilanı çerçevesinde, uygun harcamalara ait alt ve üst limitlerin hesaplanmasında Avro kuru </a:t>
            </a:r>
            <a:r>
              <a:rPr lang="tr-TR" sz="2400" u="sng" dirty="0">
                <a:latin typeface="Comic Sans MS" panose="030F0702030302020204" pitchFamily="66" charset="0"/>
              </a:rPr>
              <a:t>1 Avro=6,1895 TL </a:t>
            </a:r>
            <a:r>
              <a:rPr lang="tr-TR" dirty="0">
                <a:latin typeface="Comic Sans MS" panose="030F0702030302020204" pitchFamily="66" charset="0"/>
              </a:rPr>
              <a:t>olarak kullanılacaktır.</a:t>
            </a:r>
          </a:p>
        </p:txBody>
      </p:sp>
      <p:sp>
        <p:nvSpPr>
          <p:cNvPr id="3" name="Unvan 1"/>
          <p:cNvSpPr>
            <a:spLocks noGrp="1"/>
          </p:cNvSpPr>
          <p:nvPr>
            <p:ph type="title"/>
          </p:nvPr>
        </p:nvSpPr>
        <p:spPr>
          <a:xfrm>
            <a:off x="1606849" y="116632"/>
            <a:ext cx="6493543" cy="51095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tr-TR" sz="3000" dirty="0">
                <a:solidFill>
                  <a:schemeClr val="tx1"/>
                </a:solidFill>
              </a:rPr>
              <a:t>8. ÇAĞRIDA UYGULANACAK DEĞİŞİKLİKLER</a:t>
            </a:r>
          </a:p>
        </p:txBody>
      </p:sp>
    </p:spTree>
    <p:extLst>
      <p:ext uri="{BB962C8B-B14F-4D97-AF65-F5344CB8AC3E}">
        <p14:creationId xmlns:p14="http://schemas.microsoft.com/office/powerpoint/2010/main" val="18987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539552" y="5517232"/>
            <a:ext cx="7992888" cy="648072"/>
          </a:xfr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tr-TR" sz="3600" b="1" dirty="0" smtClean="0">
                <a:solidFill>
                  <a:schemeClr val="tx1"/>
                </a:solidFill>
                <a:latin typeface="Garamond" pitchFamily="18" charset="0"/>
                <a:cs typeface="Andalus" pitchFamily="18" charset="-78"/>
              </a:rPr>
              <a:t>TEŞEKKÜRLER</a:t>
            </a:r>
            <a:endParaRPr lang="tr-TR" sz="3600" b="1" dirty="0">
              <a:solidFill>
                <a:schemeClr val="tx1"/>
              </a:solidFill>
              <a:latin typeface="Garamond" pitchFamily="18" charset="0"/>
              <a:cs typeface="Andalus" pitchFamily="18" charset="-78"/>
            </a:endParaRPr>
          </a:p>
        </p:txBody>
      </p:sp>
      <p:pic>
        <p:nvPicPr>
          <p:cNvPr id="6" name="Picture 2" descr="http://www.kalida.org.tr/Yimages/images_haberler/tarim-ve-kirsal-kalkinmayi-destekleme-kurumu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396044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8" y="3068960"/>
            <a:ext cx="751952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7543800" cy="654968"/>
          </a:xfrm>
        </p:spPr>
        <p:txBody>
          <a:bodyPr>
            <a:normAutofit/>
          </a:bodyPr>
          <a:lstStyle/>
          <a:p>
            <a:r>
              <a:rPr lang="tr-TR" sz="3600" dirty="0" smtClean="0"/>
              <a:t>IPARD II 8. BAŞVURU ÇAĞRI İLANI</a:t>
            </a:r>
            <a:endParaRPr lang="tr-TR" sz="3600" dirty="0"/>
          </a:p>
        </p:txBody>
      </p:sp>
      <p:sp>
        <p:nvSpPr>
          <p:cNvPr id="5" name="Dikdörtgen 4"/>
          <p:cNvSpPr/>
          <p:nvPr/>
        </p:nvSpPr>
        <p:spPr>
          <a:xfrm>
            <a:off x="665018" y="620688"/>
            <a:ext cx="7737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8</a:t>
            </a:r>
            <a:r>
              <a:rPr lang="tr-TR" b="1" dirty="0" smtClean="0">
                <a:solidFill>
                  <a:srgbClr val="002060"/>
                </a:solidFill>
              </a:rPr>
              <a:t>. Başvuru Çağrı İlanı Tarihi: </a:t>
            </a:r>
            <a:r>
              <a:rPr lang="tr-TR" b="1" dirty="0" smtClean="0">
                <a:solidFill>
                  <a:srgbClr val="C00000"/>
                </a:solidFill>
              </a:rPr>
              <a:t>25 KASIM 2019</a:t>
            </a:r>
          </a:p>
          <a:p>
            <a:endParaRPr lang="tr-TR" sz="800" b="1" dirty="0" smtClean="0">
              <a:solidFill>
                <a:srgbClr val="C00000"/>
              </a:solidFill>
            </a:endParaRPr>
          </a:p>
          <a:p>
            <a:r>
              <a:rPr lang="tr-TR" sz="1400" dirty="0" smtClean="0"/>
              <a:t>Bu çağrı kapsamında hazırlanacak başvurularda yatırım süreleri en fazla </a:t>
            </a:r>
            <a:r>
              <a:rPr lang="tr-TR" sz="1400" b="1" dirty="0" smtClean="0">
                <a:solidFill>
                  <a:srgbClr val="C00000"/>
                </a:solidFill>
              </a:rPr>
              <a:t>12 Ay </a:t>
            </a:r>
            <a:r>
              <a:rPr lang="tr-TR" sz="1400" dirty="0" smtClean="0"/>
              <a:t>olarak planlanmalıdır. </a:t>
            </a:r>
            <a:endParaRPr lang="tr-TR" sz="1400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68496"/>
              </p:ext>
            </p:extLst>
          </p:nvPr>
        </p:nvGraphicFramePr>
        <p:xfrm>
          <a:off x="611560" y="1537740"/>
          <a:ext cx="7920880" cy="39794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3251563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42963559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1420907165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3249552750"/>
                    </a:ext>
                  </a:extLst>
                </a:gridCol>
              </a:tblGrid>
              <a:tr h="149231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TEDBİR</a:t>
                      </a:r>
                      <a:r>
                        <a:rPr lang="tr-TR" baseline="0" dirty="0" smtClean="0"/>
                        <a:t> ADI</a:t>
                      </a:r>
                      <a:endParaRPr lang="tr-TR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BAŞVURU KABUL</a:t>
                      </a:r>
                      <a:r>
                        <a:rPr lang="tr-TR" baseline="0" dirty="0" smtClean="0"/>
                        <a:t> BAŞLANGIÇ TARİHİ</a:t>
                      </a:r>
                      <a:endParaRPr lang="tr-TR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ONLİNE PROJE BAŞVURU SİSTEMİ KAPANIŞ TARİHİ</a:t>
                      </a:r>
                      <a:endParaRPr lang="tr-TR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BAŞVURULARIN SON TESLİM TARİHİ</a:t>
                      </a:r>
                      <a:endParaRPr lang="tr-TR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688899"/>
                  </a:ext>
                </a:extLst>
              </a:tr>
              <a:tr h="373077">
                <a:tc gridSpan="4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3573563"/>
                  </a:ext>
                </a:extLst>
              </a:tr>
              <a:tr h="2114105"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Tarım ve Balıkçılık Ürünlerinin İşlenmesi ve Pazarlanması ile İlgili Fiziki Varlıklara Yönelik Yatırımlar </a:t>
                      </a:r>
                      <a:endParaRPr lang="tr-TR" sz="1400" b="0" i="0" u="none" strike="noStrike" kern="1200" baseline="0" dirty="0" smtClean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tr-T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(103 )</a:t>
                      </a:r>
                      <a:r>
                        <a:rPr lang="tr-T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02.01.2020 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tarihi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saat 09:00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28.01.2020 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tarihi saat 21:00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31.01.2020, 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tarihi saat 18:00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315243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782349" y="27664"/>
            <a:ext cx="489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8</a:t>
            </a:r>
            <a:r>
              <a:rPr lang="tr-TR" b="1" dirty="0" smtClean="0"/>
              <a:t>. ÇAĞRI </a:t>
            </a:r>
            <a:r>
              <a:rPr lang="tr-TR" b="1" dirty="0"/>
              <a:t>DÖNEMİ ÖNEMLİ </a:t>
            </a:r>
            <a:r>
              <a:rPr lang="tr-TR" b="1" dirty="0" smtClean="0"/>
              <a:t>TARİHLER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60125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2676872"/>
          </a:xfrm>
        </p:spPr>
        <p:txBody>
          <a:bodyPr/>
          <a:lstStyle/>
          <a:p>
            <a:pPr algn="ctr"/>
            <a:r>
              <a:rPr lang="tr-TR" sz="4000" dirty="0" smtClean="0">
                <a:solidFill>
                  <a:schemeClr val="tx1"/>
                </a:solidFill>
              </a:rPr>
              <a:t>KIRSAL KALKINMA PROGRAMI </a:t>
            </a:r>
            <a:br>
              <a:rPr lang="tr-TR" sz="4000" dirty="0" smtClean="0">
                <a:solidFill>
                  <a:schemeClr val="tx1"/>
                </a:solidFill>
              </a:rPr>
            </a:br>
            <a:r>
              <a:rPr lang="tr-TR" sz="4000" dirty="0" smtClean="0">
                <a:solidFill>
                  <a:schemeClr val="tx1"/>
                </a:solidFill>
              </a:rPr>
              <a:t>IPARD II</a:t>
            </a:r>
            <a:br>
              <a:rPr lang="tr-TR" sz="4000" dirty="0" smtClean="0">
                <a:solidFill>
                  <a:schemeClr val="tx1"/>
                </a:solidFill>
              </a:rPr>
            </a:br>
            <a:r>
              <a:rPr lang="tr-TR" sz="4000" dirty="0" smtClean="0">
                <a:solidFill>
                  <a:schemeClr val="tx1"/>
                </a:solidFill>
              </a:rPr>
              <a:t/>
            </a:r>
            <a:br>
              <a:rPr lang="tr-TR" sz="40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8. ÇAĞRI KAPSAMINDA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3600" dirty="0" smtClean="0">
                <a:solidFill>
                  <a:schemeClr val="tx1"/>
                </a:solidFill>
              </a:rPr>
              <a:t> DESTEKLENEN SEKTÖRLER</a:t>
            </a: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kalida.org.tr/Yimages/images_haberler/tarim-ve-kirsal-kalkinmayi-destekleme-kurumu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396044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</a:rPr>
              <a:t>103 - TARIM VE BALIKÇILIK ÜRÜNLERİNİN  İŞLENMESİ VE PAZARLANMASI</a:t>
            </a:r>
            <a:endParaRPr lang="tr-TR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142370"/>
              </p:ext>
            </p:extLst>
          </p:nvPr>
        </p:nvGraphicFramePr>
        <p:xfrm>
          <a:off x="755576" y="548680"/>
          <a:ext cx="7776864" cy="417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99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9208" y="4984230"/>
            <a:ext cx="7554416" cy="187377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SÜT VE SÜT ÜRÜNLERİ İŞLEME</a:t>
            </a:r>
            <a:endParaRPr lang="tr-TR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224474"/>
              </p:ext>
            </p:extLst>
          </p:nvPr>
        </p:nvGraphicFramePr>
        <p:xfrm>
          <a:off x="755575" y="232299"/>
          <a:ext cx="7615637" cy="455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319">
                  <a:extLst>
                    <a:ext uri="{9D8B030D-6E8A-4147-A177-3AD203B41FA5}">
                      <a16:colId xmlns:a16="http://schemas.microsoft.com/office/drawing/2014/main" val="1359552045"/>
                    </a:ext>
                  </a:extLst>
                </a:gridCol>
              </a:tblGrid>
              <a:tr h="618147">
                <a:tc>
                  <a:txBody>
                    <a:bodyPr/>
                    <a:lstStyle/>
                    <a:p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SÜT İŞLEME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SÜT TOPLAMA MERKEZİ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PEYNİR ALTI SUYU İŞLEME</a:t>
                      </a:r>
                    </a:p>
                    <a:p>
                      <a:pPr algn="ctr"/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5">
                <a:tc>
                  <a:txBody>
                    <a:bodyPr/>
                    <a:lstStyle/>
                    <a:p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KAPASİTE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EN AZ 10</a:t>
                      </a:r>
                      <a:r>
                        <a:rPr lang="tr-TR" sz="1100" b="1" baseline="0" dirty="0" smtClean="0"/>
                        <a:t> </a:t>
                      </a:r>
                      <a:r>
                        <a:rPr lang="tr-TR" sz="1100" b="1" dirty="0" smtClean="0"/>
                        <a:t>TON</a:t>
                      </a:r>
                      <a:r>
                        <a:rPr lang="tr-TR" sz="1100" b="1" baseline="0" dirty="0" smtClean="0"/>
                        <a:t> /GÜN İŞLEME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KAPASİTE YOK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MAKSİMUM 200 TON / GÜN İŞLEME</a:t>
                      </a:r>
                    </a:p>
                    <a:p>
                      <a:pPr algn="ctr"/>
                      <a:endParaRPr lang="tr-T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751">
                <a:tc>
                  <a:txBody>
                    <a:bodyPr/>
                    <a:lstStyle/>
                    <a:p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UYGUN HARCAMA MİKTARI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</a:rPr>
                        <a:t>30.000-3.000.000</a:t>
                      </a:r>
                      <a:r>
                        <a:rPr lang="tr-TR" sz="11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100" b="1" dirty="0" smtClean="0">
                          <a:solidFill>
                            <a:srgbClr val="FF0000"/>
                          </a:solidFill>
                        </a:rPr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 30.000-1.000.000 €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</a:rPr>
                        <a:t>30.000-3.000.000</a:t>
                      </a:r>
                      <a:r>
                        <a:rPr lang="tr-TR" sz="11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100" b="1" dirty="0" smtClean="0">
                          <a:solidFill>
                            <a:srgbClr val="FF0000"/>
                          </a:solidFill>
                        </a:rPr>
                        <a:t>€</a:t>
                      </a:r>
                    </a:p>
                    <a:p>
                      <a:pPr algn="ctr"/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761">
                <a:tc>
                  <a:txBody>
                    <a:bodyPr/>
                    <a:lstStyle/>
                    <a:p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DESTEK ORANI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ÜRETİCİ ÖRGÜTLERİ </a:t>
                      </a:r>
                      <a:r>
                        <a:rPr lang="tr-TR" sz="2000" b="1" dirty="0" smtClean="0"/>
                        <a:t>% 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GERÇEK KİŞİLER VE DİĞER TÜZEL KİŞİLİKLER </a:t>
                      </a:r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34">
                <a:tc>
                  <a:txBody>
                    <a:bodyPr/>
                    <a:lstStyle/>
                    <a:p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BAŞVURU</a:t>
                      </a:r>
                      <a:r>
                        <a:rPr lang="tr-TR" sz="1200" b="1" baseline="0" dirty="0" smtClean="0">
                          <a:solidFill>
                            <a:schemeClr val="tx1"/>
                          </a:solidFill>
                        </a:rPr>
                        <a:t> SAHİBİ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1100" b="1" dirty="0" smtClean="0"/>
                    </a:p>
                    <a:p>
                      <a:pPr algn="ctr"/>
                      <a:r>
                        <a:rPr lang="tr-TR" sz="1100" b="1" dirty="0" smtClean="0"/>
                        <a:t>GERÇEK,</a:t>
                      </a:r>
                      <a:r>
                        <a:rPr lang="tr-TR" sz="1100" b="1" baseline="0" dirty="0" smtClean="0"/>
                        <a:t> </a:t>
                      </a:r>
                      <a:r>
                        <a:rPr lang="tr-TR" sz="1100" b="1" dirty="0" smtClean="0"/>
                        <a:t>TÜZEL KİŞİ, ÜRETİCİ ÖRGÜTÜ</a:t>
                      </a:r>
                      <a:endParaRPr lang="tr-TR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2340">
                <a:tc>
                  <a:txBody>
                    <a:bodyPr/>
                    <a:lstStyle/>
                    <a:p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İŞLETME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** YENİ- MEVCUT</a:t>
                      </a:r>
                      <a:r>
                        <a:rPr lang="tr-TR" sz="1100" b="1" baseline="0" dirty="0" smtClean="0"/>
                        <a:t> </a:t>
                      </a:r>
                    </a:p>
                    <a:p>
                      <a:pPr algn="ctr"/>
                      <a:r>
                        <a:rPr lang="tr-TR" sz="1100" b="1" baseline="0" dirty="0" smtClean="0"/>
                        <a:t>(MAKİNE EKİPMAN ,HİZMET ALIMI ,GÖRÜNÜRLÜK DESTEĞİ)</a:t>
                      </a:r>
                    </a:p>
                    <a:p>
                      <a:pPr algn="ctr"/>
                      <a:endParaRPr lang="tr-TR" sz="1100" b="1" baseline="0" dirty="0" smtClean="0"/>
                    </a:p>
                    <a:p>
                      <a:pPr algn="ctr"/>
                      <a:r>
                        <a:rPr lang="tr-TR" sz="1100" b="1" dirty="0" smtClean="0"/>
                        <a:t>** AB İHRACAT YAPMAYAN</a:t>
                      </a:r>
                    </a:p>
                    <a:p>
                      <a:pPr algn="ctr"/>
                      <a:endParaRPr lang="tr-TR" sz="1100" b="1" dirty="0" smtClean="0"/>
                    </a:p>
                    <a:p>
                      <a:pPr algn="ctr"/>
                      <a:r>
                        <a:rPr lang="tr-TR" sz="1100" b="1" dirty="0" smtClean="0"/>
                        <a:t>** KÜÇÜK VE ORTA</a:t>
                      </a:r>
                      <a:r>
                        <a:rPr lang="tr-TR" sz="1100" b="1" baseline="0" dirty="0" smtClean="0"/>
                        <a:t> </a:t>
                      </a:r>
                      <a:r>
                        <a:rPr lang="tr-TR" sz="1100" b="1" dirty="0" smtClean="0"/>
                        <a:t>ÖLÇEKLİ</a:t>
                      </a:r>
                      <a:r>
                        <a:rPr lang="tr-TR" sz="1100" b="1" baseline="0" dirty="0" smtClean="0"/>
                        <a:t> </a:t>
                      </a:r>
                      <a:r>
                        <a:rPr lang="tr-TR" sz="1100" b="1" dirty="0" smtClean="0"/>
                        <a:t>İŞLETMELER. </a:t>
                      </a:r>
                      <a:endParaRPr lang="tr-TR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6" name="Picture 2" descr="http://aydin.tkdk.gov.tr/Duyuru/Images/AYDIN/Yat%C4%B1r%C4%B1m%20Alan%C4%B1%20Resimleri/s%C3%BCt%20i%C5%9Fley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8" y="4984230"/>
            <a:ext cx="7642004" cy="116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194376" cy="1590246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KIRMIZI ET VE ET ÜRÜNLERİ İŞLEME</a:t>
            </a:r>
            <a:endParaRPr lang="tr-TR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840880"/>
              </p:ext>
            </p:extLst>
          </p:nvPr>
        </p:nvGraphicFramePr>
        <p:xfrm>
          <a:off x="755576" y="188640"/>
          <a:ext cx="7560841" cy="477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840">
                <a:tc>
                  <a:txBody>
                    <a:bodyPr/>
                    <a:lstStyle/>
                    <a:p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KESİMHANE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PARÇALAMA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İŞLEME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KOMBİNE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70">
                <a:tc>
                  <a:txBody>
                    <a:bodyPr/>
                    <a:lstStyle/>
                    <a:p>
                      <a:endParaRPr lang="tr-TR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KAPASİTE/GÜN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30-500 SIĞIR-MANDA</a:t>
                      </a:r>
                    </a:p>
                    <a:p>
                      <a:pPr algn="ctr"/>
                      <a:r>
                        <a:rPr lang="tr-TR" sz="1200" b="1" dirty="0" smtClean="0"/>
                        <a:t>50-4000 KOYUN-KEÇİ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05-5 TON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0,5-5</a:t>
                      </a:r>
                      <a:r>
                        <a:rPr lang="tr-TR" sz="1200" b="1" baseline="0" dirty="0" smtClean="0"/>
                        <a:t> TON</a:t>
                      </a:r>
                    </a:p>
                    <a:p>
                      <a:pPr algn="ctr"/>
                      <a:endParaRPr lang="tr-TR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HERBİR KRİTERİ SAĞLAMALI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626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UYGUN HARCAMA MİKTARI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30.000-3.000.000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€</a:t>
                      </a:r>
                    </a:p>
                    <a:p>
                      <a:pPr algn="ctr"/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167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DESTEK ORANI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ÜRETİCİ ÖRGÜTLERİ </a:t>
                      </a:r>
                      <a:r>
                        <a:rPr lang="tr-TR" sz="1200" b="1" dirty="0" smtClean="0"/>
                        <a:t>% 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GERÇEK KİŞİLER VE DİĞER TÜZEL KİŞİLİKLER </a:t>
                      </a:r>
                      <a:r>
                        <a:rPr lang="tr-T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40</a:t>
                      </a:r>
                      <a:endParaRPr lang="tr-TR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62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BAŞVURU</a:t>
                      </a:r>
                      <a:r>
                        <a:rPr lang="tr-TR" sz="1200" b="1" baseline="0" dirty="0" smtClean="0">
                          <a:solidFill>
                            <a:schemeClr val="tx1"/>
                          </a:solidFill>
                        </a:rPr>
                        <a:t> SAHİBİ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GERÇEK,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dirty="0" smtClean="0"/>
                        <a:t>TÜZEL KİŞİ, ÜRETİCİ ÖRGÜTÜ</a:t>
                      </a: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7417">
                <a:tc>
                  <a:txBody>
                    <a:bodyPr/>
                    <a:lstStyle/>
                    <a:p>
                      <a:endParaRPr lang="tr-TR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İŞLETME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tr-TR" sz="1100" b="1" dirty="0" smtClean="0"/>
                    </a:p>
                    <a:p>
                      <a:pPr algn="ctr"/>
                      <a:r>
                        <a:rPr lang="tr-TR" sz="1100" b="1" dirty="0" smtClean="0"/>
                        <a:t>** YENİ- MEVCUT</a:t>
                      </a:r>
                      <a:r>
                        <a:rPr lang="tr-TR" sz="1100" b="1" baseline="0" dirty="0" smtClean="0"/>
                        <a:t> (KESİMHANE VE PARÇALAMA)</a:t>
                      </a:r>
                    </a:p>
                    <a:p>
                      <a:pPr algn="ctr"/>
                      <a:r>
                        <a:rPr lang="tr-TR" sz="1100" b="1" baseline="0" dirty="0" smtClean="0"/>
                        <a:t>MEVCUT (İŞLEME)</a:t>
                      </a:r>
                    </a:p>
                    <a:p>
                      <a:pPr algn="ctr"/>
                      <a:r>
                        <a:rPr lang="tr-TR" sz="1100" b="1" baseline="0" dirty="0" smtClean="0"/>
                        <a:t>(MAKİNE EKİPMAN ,HİZMET ALIMI ,GÖRÜNÜRLÜK DESTEĞİ)</a:t>
                      </a:r>
                    </a:p>
                    <a:p>
                      <a:pPr algn="ctr"/>
                      <a:endParaRPr lang="tr-TR" sz="1100" b="1" baseline="0" dirty="0" smtClean="0"/>
                    </a:p>
                    <a:p>
                      <a:pPr algn="ctr"/>
                      <a:r>
                        <a:rPr lang="tr-TR" sz="1100" b="1" dirty="0" smtClean="0"/>
                        <a:t>**AB İHRACAT YAPMAYAN</a:t>
                      </a:r>
                    </a:p>
                    <a:p>
                      <a:pPr algn="ctr"/>
                      <a:endParaRPr lang="tr-TR" sz="1100" b="1" dirty="0" smtClean="0"/>
                    </a:p>
                    <a:p>
                      <a:pPr algn="ctr"/>
                      <a:r>
                        <a:rPr lang="tr-TR" sz="1100" b="1" dirty="0" smtClean="0"/>
                        <a:t>**KÜÇÜK VE ORTA</a:t>
                      </a:r>
                      <a:r>
                        <a:rPr lang="tr-TR" sz="1100" b="1" baseline="0" dirty="0" smtClean="0"/>
                        <a:t> </a:t>
                      </a:r>
                      <a:r>
                        <a:rPr lang="tr-TR" sz="1100" b="1" dirty="0" smtClean="0"/>
                        <a:t>ÖLÇEKLİ</a:t>
                      </a:r>
                      <a:r>
                        <a:rPr lang="tr-TR" sz="1100" b="1" baseline="0" dirty="0" smtClean="0"/>
                        <a:t> </a:t>
                      </a:r>
                      <a:r>
                        <a:rPr lang="tr-TR" sz="1100" b="1" dirty="0" smtClean="0"/>
                        <a:t>İŞLETMELER. </a:t>
                      </a:r>
                      <a:endParaRPr lang="tr-TR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848881"/>
            <a:ext cx="7560842" cy="14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1" y="5972285"/>
            <a:ext cx="7764015" cy="870992"/>
          </a:xfrm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/>
            </a:r>
            <a:br>
              <a:rPr lang="tr-TR" sz="4000" dirty="0" smtClean="0">
                <a:solidFill>
                  <a:schemeClr val="tx1"/>
                </a:solidFill>
              </a:rPr>
            </a:br>
            <a:r>
              <a:rPr lang="tr-TR" sz="4000" dirty="0">
                <a:solidFill>
                  <a:schemeClr val="tx1"/>
                </a:solidFill>
              </a:rPr>
              <a:t/>
            </a:r>
            <a:br>
              <a:rPr lang="tr-TR" sz="4000" dirty="0">
                <a:solidFill>
                  <a:schemeClr val="tx1"/>
                </a:solidFill>
              </a:rPr>
            </a:br>
            <a:r>
              <a:rPr lang="tr-TR" sz="4000" dirty="0" smtClean="0">
                <a:solidFill>
                  <a:schemeClr val="tx1"/>
                </a:solidFill>
              </a:rPr>
              <a:t/>
            </a:r>
            <a:br>
              <a:rPr lang="tr-TR" sz="4000" dirty="0" smtClean="0">
                <a:solidFill>
                  <a:schemeClr val="tx1"/>
                </a:solidFill>
              </a:rPr>
            </a:br>
            <a:r>
              <a:rPr lang="tr-TR" sz="4000" dirty="0" smtClean="0">
                <a:solidFill>
                  <a:schemeClr val="tx1"/>
                </a:solidFill>
              </a:rPr>
              <a:t/>
            </a:r>
            <a:br>
              <a:rPr lang="tr-TR" sz="4000" dirty="0" smtClean="0">
                <a:solidFill>
                  <a:schemeClr val="tx1"/>
                </a:solidFill>
              </a:rPr>
            </a:br>
            <a:r>
              <a:rPr lang="tr-TR" sz="4000" dirty="0">
                <a:solidFill>
                  <a:schemeClr val="tx1"/>
                </a:solidFill>
              </a:rPr>
              <a:t/>
            </a:r>
            <a:br>
              <a:rPr lang="tr-TR" sz="4000" dirty="0">
                <a:solidFill>
                  <a:schemeClr val="tx1"/>
                </a:solidFill>
              </a:rPr>
            </a:br>
            <a:r>
              <a:rPr lang="tr-TR" sz="4000" dirty="0" smtClean="0">
                <a:solidFill>
                  <a:schemeClr val="tx1"/>
                </a:solidFill>
              </a:rPr>
              <a:t/>
            </a:r>
            <a:br>
              <a:rPr lang="tr-TR" sz="4000" dirty="0" smtClean="0">
                <a:solidFill>
                  <a:schemeClr val="tx1"/>
                </a:solidFill>
              </a:rPr>
            </a:br>
            <a:r>
              <a:rPr lang="tr-TR" sz="4000" dirty="0">
                <a:solidFill>
                  <a:schemeClr val="tx1"/>
                </a:solidFill>
              </a:rPr>
              <a:t/>
            </a:r>
            <a:br>
              <a:rPr lang="tr-TR" sz="4000" dirty="0">
                <a:solidFill>
                  <a:schemeClr val="tx1"/>
                </a:solidFill>
              </a:rPr>
            </a:br>
            <a:r>
              <a:rPr lang="nb-NO" sz="4000" dirty="0" smtClean="0">
                <a:solidFill>
                  <a:schemeClr val="tx1"/>
                </a:solidFill>
              </a:rPr>
              <a:t>KANATLI </a:t>
            </a:r>
            <a:r>
              <a:rPr lang="nb-NO" sz="4000" dirty="0">
                <a:solidFill>
                  <a:schemeClr val="tx1"/>
                </a:solidFill>
              </a:rPr>
              <a:t>ET VE ET ÜRÜNLERİ </a:t>
            </a:r>
            <a:r>
              <a:rPr lang="nb-NO" sz="4000" dirty="0" smtClean="0">
                <a:solidFill>
                  <a:schemeClr val="tx1"/>
                </a:solidFill>
              </a:rPr>
              <a:t>İŞLEME</a:t>
            </a:r>
            <a:endParaRPr lang="tr-TR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823009"/>
              </p:ext>
            </p:extLst>
          </p:nvPr>
        </p:nvGraphicFramePr>
        <p:xfrm>
          <a:off x="762001" y="404664"/>
          <a:ext cx="7554417" cy="432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061">
                <a:tc>
                  <a:txBody>
                    <a:bodyPr/>
                    <a:lstStyle/>
                    <a:p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KESİMHANE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PARÇALAMA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İŞLEME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KOMBİNE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775">
                <a:tc>
                  <a:txBody>
                    <a:bodyPr/>
                    <a:lstStyle/>
                    <a:p>
                      <a:endParaRPr lang="tr-TR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KAPASİTE/GÜNLÜK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1000-5000 TAVUK/h</a:t>
                      </a:r>
                    </a:p>
                    <a:p>
                      <a:pPr algn="ctr"/>
                      <a:r>
                        <a:rPr lang="tr-TR" sz="1200" b="1" dirty="0" smtClean="0"/>
                        <a:t>100-1000 HİNDİ-KAZ/h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05-5 TON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0,5-5</a:t>
                      </a:r>
                      <a:r>
                        <a:rPr lang="tr-TR" sz="1200" b="1" baseline="0" dirty="0" smtClean="0"/>
                        <a:t> TON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HERBİR KRİTERİ SAĞLAMALI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514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UYGUN</a:t>
                      </a: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HARCAMA</a:t>
                      </a: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MİKTARI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30.000-3.000.000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800" b="1" dirty="0" smtClean="0"/>
                        <a:t>€</a:t>
                      </a:r>
                    </a:p>
                    <a:p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025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DESTEK ORANI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ÜRETİCİ ÖRGÜTLERİ </a:t>
                      </a:r>
                      <a:r>
                        <a:rPr lang="tr-TR" sz="1200" b="1" dirty="0" smtClean="0"/>
                        <a:t>% 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GERÇEK KİŞİLER VE DİĞER TÜZEL KİŞİLİKLER </a:t>
                      </a:r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40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65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BAŞVURU</a:t>
                      </a:r>
                      <a:r>
                        <a:rPr lang="tr-TR" sz="1200" b="1" baseline="0" dirty="0" smtClean="0">
                          <a:solidFill>
                            <a:schemeClr val="tx1"/>
                          </a:solidFill>
                        </a:rPr>
                        <a:t> SAHİBİ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GERÇEK VEYA TÜZEL KİŞİ</a:t>
                      </a: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731">
                <a:tc>
                  <a:txBody>
                    <a:bodyPr/>
                    <a:lstStyle/>
                    <a:p>
                      <a:endParaRPr lang="tr-TR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İŞLETME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**YENİ- MEVCUT (KESİMHANE VE PARÇALAMA)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MEVCUT (İŞLEME)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(MAKİNE EKİPMAN ,HİZMET ALIMI ,GÖRÜNÜRLÜK DESTEĞİ)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**AB İHRACAT YAPMAYAN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**KÜÇÜK VE ORTA ÖLÇEKLİ İŞLETMELER.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 descr="D:\Users\mustafa.rat\Desktop\resim\et%20üret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013176"/>
            <a:ext cx="7560839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2001" y="5257800"/>
            <a:ext cx="7590420" cy="1600200"/>
          </a:xfrm>
        </p:spPr>
        <p:txBody>
          <a:bodyPr>
            <a:normAutofit/>
          </a:bodyPr>
          <a:lstStyle/>
          <a:p>
            <a:pPr lvl="0"/>
            <a:r>
              <a:rPr lang="tr-TR" sz="4000" b="1" dirty="0">
                <a:solidFill>
                  <a:schemeClr val="tx1"/>
                </a:solidFill>
              </a:rPr>
              <a:t>SU ÜRÜNLERİ </a:t>
            </a:r>
            <a:r>
              <a:rPr lang="tr-TR" sz="4000" b="1" dirty="0" smtClean="0">
                <a:solidFill>
                  <a:schemeClr val="tx1"/>
                </a:solidFill>
              </a:rPr>
              <a:t>İŞLEME</a:t>
            </a:r>
            <a:endParaRPr lang="tr-TR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769806"/>
              </p:ext>
            </p:extLst>
          </p:nvPr>
        </p:nvGraphicFramePr>
        <p:xfrm>
          <a:off x="846388" y="188640"/>
          <a:ext cx="7590419" cy="4502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052">
                <a:tc>
                  <a:txBody>
                    <a:bodyPr/>
                    <a:lstStyle/>
                    <a:p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SU ÜRÜNLERİ İŞLEME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BALIK YAĞI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SU ÜRÜNLERİ İŞLEME+BALIK YAĞI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09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KAPASİTE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100-2000 TON/YIL</a:t>
                      </a:r>
                    </a:p>
                    <a:p>
                      <a:pPr algn="ctr"/>
                      <a:endParaRPr lang="tr-TR" sz="12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UYGUN HARCAMA MİKTARI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30.000-1.500.000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€</a:t>
                      </a:r>
                    </a:p>
                    <a:p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042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DESTEK ORANI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ÜRETİCİ ÖRGÜTLERİ </a:t>
                      </a:r>
                      <a:r>
                        <a:rPr lang="tr-TR" sz="1200" b="1" dirty="0" smtClean="0"/>
                        <a:t>% 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GERÇEK KİŞİLER VE DİĞER TÜZEL KİŞİLİKLER </a:t>
                      </a:r>
                      <a:r>
                        <a:rPr lang="tr-T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40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04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BAŞVURU</a:t>
                      </a:r>
                      <a:r>
                        <a:rPr lang="tr-TR" sz="1200" b="1" baseline="0" dirty="0" smtClean="0">
                          <a:solidFill>
                            <a:schemeClr val="tx1"/>
                          </a:solidFill>
                        </a:rPr>
                        <a:t> SAHİBİ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GERÇEK VEYA TÜZEL KİŞİ</a:t>
                      </a: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4065">
                <a:tc>
                  <a:txBody>
                    <a:bodyPr/>
                    <a:lstStyle/>
                    <a:p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İŞLETME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/>
                    </a:p>
                    <a:p>
                      <a:pPr algn="ctr"/>
                      <a:r>
                        <a:rPr lang="tr-TR" sz="1200" b="1" dirty="0" smtClean="0"/>
                        <a:t>**YENİ- MEVCUT</a:t>
                      </a:r>
                      <a:r>
                        <a:rPr lang="tr-TR" sz="1200" b="1" baseline="0" dirty="0" smtClean="0"/>
                        <a:t> </a:t>
                      </a:r>
                    </a:p>
                    <a:p>
                      <a:pPr algn="ctr"/>
                      <a:r>
                        <a:rPr lang="tr-TR" sz="1200" b="1" baseline="0" dirty="0" smtClean="0"/>
                        <a:t>(MAKİNE EKİPMAN ,HİZMET ALIMI ,GÖRÜNÜRLÜK DESTEĞİ)</a:t>
                      </a:r>
                    </a:p>
                    <a:p>
                      <a:pPr algn="ctr"/>
                      <a:endParaRPr lang="tr-TR" sz="1200" b="1" baseline="0" dirty="0" smtClean="0"/>
                    </a:p>
                    <a:p>
                      <a:pPr algn="ctr"/>
                      <a:r>
                        <a:rPr lang="tr-TR" sz="1200" b="1" dirty="0" smtClean="0"/>
                        <a:t>** AB İHRACAT YAPMAYAN</a:t>
                      </a:r>
                    </a:p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**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dirty="0" smtClean="0"/>
                        <a:t>KÜÇÜK VE ORTA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dirty="0" smtClean="0"/>
                        <a:t>ÖLÇEKLİ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dirty="0" smtClean="0"/>
                        <a:t>İŞLETMELER.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/>
                    </a:p>
                    <a:p>
                      <a:pPr algn="ctr"/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82" y="4797152"/>
            <a:ext cx="7560840" cy="13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3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9" y="4572000"/>
            <a:ext cx="7632848" cy="2286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MEYVE VE SEBZE İŞLEME PAKETLEME</a:t>
            </a:r>
            <a:endParaRPr lang="tr-TR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987893"/>
              </p:ext>
            </p:extLst>
          </p:nvPr>
        </p:nvGraphicFramePr>
        <p:xfrm>
          <a:off x="753452" y="192171"/>
          <a:ext cx="7562964" cy="5130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066">
                <a:tc>
                  <a:txBody>
                    <a:bodyPr/>
                    <a:lstStyle/>
                    <a:p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SOĞUK</a:t>
                      </a:r>
                      <a:r>
                        <a:rPr lang="tr-TR" sz="1200" b="1" dirty="0" smtClean="0"/>
                        <a:t> 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DEPO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PAKETLEME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SOĞUK DEPO+PAKETLEME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945">
                <a:tc>
                  <a:txBody>
                    <a:bodyPr/>
                    <a:lstStyle/>
                    <a:p>
                      <a:endParaRPr lang="tr-TR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KAPASİTE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MAKSİMUM 10.000 m3 (ÜRETİCİ</a:t>
                      </a:r>
                      <a:r>
                        <a:rPr lang="tr-TR" sz="1200" b="1" baseline="0" dirty="0" smtClean="0"/>
                        <a:t> ÖRGÜTÜ İÇİN ÜST LİMİT ŞARTI GEÇERLİ DEĞİLDİR)</a:t>
                      </a:r>
                      <a:endParaRPr lang="tr-TR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PAKETLEME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/>
                        <a:t>MAKSİMUM 10.000 m3+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/>
                        <a:t>PAKETLEME</a:t>
                      </a:r>
                    </a:p>
                    <a:p>
                      <a:pPr algn="ctr"/>
                      <a:endParaRPr lang="tr-TR" sz="1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962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UYGUN HARCAMA MİKTARI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30.000-1.250.000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€</a:t>
                      </a:r>
                    </a:p>
                    <a:p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945">
                <a:tc>
                  <a:txBody>
                    <a:bodyPr/>
                    <a:lstStyle/>
                    <a:p>
                      <a:endParaRPr lang="tr-TR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DESTEK ORANI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ÜRETİCİ ÖRGÜTLERİ </a:t>
                      </a:r>
                      <a:r>
                        <a:rPr lang="tr-TR" sz="1200" b="1" dirty="0" smtClean="0"/>
                        <a:t>% 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GERÇEK KİŞİLER VE DİĞER TÜZEL KİŞİLİKLER </a:t>
                      </a:r>
                      <a:r>
                        <a:rPr lang="tr-T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40</a:t>
                      </a:r>
                      <a:endParaRPr lang="tr-TR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43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BAŞVURU</a:t>
                      </a:r>
                      <a:r>
                        <a:rPr lang="tr-TR" sz="1200" b="1" baseline="0" dirty="0" smtClean="0">
                          <a:solidFill>
                            <a:schemeClr val="tx1"/>
                          </a:solidFill>
                        </a:rPr>
                        <a:t> SAHİBİ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GERÇEK VEYA TÜZEL KİŞİ</a:t>
                      </a:r>
                      <a:endParaRPr lang="tr-T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572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İŞLETME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**YENİ- MEVCUT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(MAKİNE EKİPMAN ,HİZMET ALIMI ,GÖRÜNÜRLÜK DESTEĞİ)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**AB İHRACAT YAPMAYAN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**KÜÇÜK VE ORTA ÖLÇEKLİ İŞLETMELER.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1" y="4941168"/>
            <a:ext cx="7562965" cy="12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49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2978</TotalTime>
  <Words>769</Words>
  <Application>Microsoft Office PowerPoint</Application>
  <PresentationFormat>Ekran Gösterisi (4:3)</PresentationFormat>
  <Paragraphs>210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4" baseType="lpstr">
      <vt:lpstr>Andalus</vt:lpstr>
      <vt:lpstr>Arial</vt:lpstr>
      <vt:lpstr>Arial Black</vt:lpstr>
      <vt:lpstr>Calibri</vt:lpstr>
      <vt:lpstr>Comic Sans MS</vt:lpstr>
      <vt:lpstr>Garamond</vt:lpstr>
      <vt:lpstr>Impact</vt:lpstr>
      <vt:lpstr>Times New Roman</vt:lpstr>
      <vt:lpstr>Wingdings</vt:lpstr>
      <vt:lpstr>NewsPrint</vt:lpstr>
      <vt:lpstr>PowerPoint Sunusu</vt:lpstr>
      <vt:lpstr>IPARD II 8. BAŞVURU ÇAĞRI İLANI</vt:lpstr>
      <vt:lpstr>KIRSAL KALKINMA PROGRAMI  IPARD II  8. ÇAĞRI KAPSAMINDA  DESTEKLENEN SEKTÖRLER</vt:lpstr>
      <vt:lpstr>103 - TARIM VE BALIKÇILIK ÜRÜNLERİNİN  İŞLENMESİ VE PAZARLANMASI</vt:lpstr>
      <vt:lpstr>SÜT VE SÜT ÜRÜNLERİ İŞLEME</vt:lpstr>
      <vt:lpstr>KIRMIZI ET VE ET ÜRÜNLERİ İŞLEME</vt:lpstr>
      <vt:lpstr>       KANATLI ET VE ET ÜRÜNLERİ İŞLEME</vt:lpstr>
      <vt:lpstr>SU ÜRÜNLERİ İŞLEME</vt:lpstr>
      <vt:lpstr>MEYVE VE SEBZE İŞLEME PAKETLEME</vt:lpstr>
      <vt:lpstr>103 TEDBİRİ DESTEKLENEN SEKTÖRLER ÖZET</vt:lpstr>
      <vt:lpstr>UYGUN HARCAMA KALEMLERİ</vt:lpstr>
      <vt:lpstr>8. ÇAĞRIDA UYGULANACAK DEĞİŞİKLİKLER</vt:lpstr>
      <vt:lpstr>8. ÇAĞRIDA UYGULANACAK DEĞİŞİKLİKLER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TARIM VE KIRSAL KALKINMAYI DESTEKLEME KURUMU</dc:title>
  <dc:creator>Mustafa RAT</dc:creator>
  <cp:lastModifiedBy>Emrah BOZ</cp:lastModifiedBy>
  <cp:revision>182</cp:revision>
  <cp:lastPrinted>2016-09-01T09:12:45Z</cp:lastPrinted>
  <dcterms:created xsi:type="dcterms:W3CDTF">2015-12-07T06:30:16Z</dcterms:created>
  <dcterms:modified xsi:type="dcterms:W3CDTF">2019-12-12T10:04:18Z</dcterms:modified>
</cp:coreProperties>
</file>