
<file path=[Content_Types].xml><?xml version="1.0" encoding="utf-8"?>
<Types xmlns="http://schemas.openxmlformats.org/package/2006/content-types">
  <Default Extension="jpg" ContentType="image/jpeg"/>
  <Default Extension="emf" ContentType="image/x-emf"/>
  <Default Extension="doc" ContentType="application/msword"/>
  <Default Extension="xml" ContentType="application/xml"/>
  <Default Extension="jpeg" ContentType="image/jpeg"/>
  <Default Extension="vml" ContentType="application/vnd.openxmlformats-officedocument.vmlDrawing"/>
  <Default Extension="bin" ContentType="application/vnd.openxmlformats-officedocument.presentationml.printerSettings"/>
  <Default Extension="png" ContentType="image/png"/>
  <Default Extension="wmf" ContentType="image/x-wmf"/>
  <Default Extension="rels" ContentType="application/vnd.openxmlformats-package.relationships+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embeddings/oleObject1.bin" ContentType="application/vnd.openxmlformats-officedocument.oleObject"/>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embeddings/oleObject2.bin" ContentType="application/vnd.openxmlformats-officedocument.oleObject"/>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embeddings/oleObject3.bin" ContentType="application/vnd.openxmlformats-officedocument.oleObject"/>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media/audio1.bin" ContentType="audio/unknown"/>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1"/>
  </p:notesMasterIdLst>
  <p:sldIdLst>
    <p:sldId id="478" r:id="rId2"/>
    <p:sldId id="634" r:id="rId3"/>
    <p:sldId id="672" r:id="rId4"/>
    <p:sldId id="327" r:id="rId5"/>
    <p:sldId id="635" r:id="rId6"/>
    <p:sldId id="384" r:id="rId7"/>
    <p:sldId id="613" r:id="rId8"/>
    <p:sldId id="594" r:id="rId9"/>
    <p:sldId id="596" r:id="rId10"/>
    <p:sldId id="709" r:id="rId11"/>
    <p:sldId id="673" r:id="rId12"/>
    <p:sldId id="636" r:id="rId13"/>
    <p:sldId id="502" r:id="rId14"/>
    <p:sldId id="708" r:id="rId15"/>
    <p:sldId id="694" r:id="rId16"/>
    <p:sldId id="595" r:id="rId17"/>
    <p:sldId id="640" r:id="rId18"/>
    <p:sldId id="649" r:id="rId19"/>
    <p:sldId id="597" r:id="rId20"/>
    <p:sldId id="675" r:id="rId21"/>
    <p:sldId id="686" r:id="rId22"/>
    <p:sldId id="599" r:id="rId23"/>
    <p:sldId id="678" r:id="rId24"/>
    <p:sldId id="679" r:id="rId25"/>
    <p:sldId id="719" r:id="rId26"/>
    <p:sldId id="680" r:id="rId27"/>
    <p:sldId id="660" r:id="rId28"/>
    <p:sldId id="661" r:id="rId29"/>
    <p:sldId id="662" r:id="rId30"/>
    <p:sldId id="720" r:id="rId31"/>
    <p:sldId id="663" r:id="rId32"/>
    <p:sldId id="706" r:id="rId33"/>
    <p:sldId id="702" r:id="rId34"/>
    <p:sldId id="721" r:id="rId35"/>
    <p:sldId id="705" r:id="rId36"/>
    <p:sldId id="703" r:id="rId37"/>
    <p:sldId id="692" r:id="rId38"/>
    <p:sldId id="659" r:id="rId39"/>
    <p:sldId id="676" r:id="rId40"/>
    <p:sldId id="707" r:id="rId41"/>
    <p:sldId id="671" r:id="rId42"/>
    <p:sldId id="669" r:id="rId43"/>
    <p:sldId id="670" r:id="rId44"/>
    <p:sldId id="624" r:id="rId45"/>
    <p:sldId id="562" r:id="rId46"/>
    <p:sldId id="619" r:id="rId47"/>
    <p:sldId id="536" r:id="rId48"/>
    <p:sldId id="542" r:id="rId49"/>
    <p:sldId id="528" r:id="rId50"/>
    <p:sldId id="654" r:id="rId51"/>
    <p:sldId id="572" r:id="rId52"/>
    <p:sldId id="684" r:id="rId53"/>
    <p:sldId id="688" r:id="rId54"/>
    <p:sldId id="683" r:id="rId55"/>
    <p:sldId id="685" r:id="rId56"/>
    <p:sldId id="681" r:id="rId57"/>
    <p:sldId id="682" r:id="rId58"/>
    <p:sldId id="657" r:id="rId59"/>
    <p:sldId id="581" r:id="rId60"/>
    <p:sldId id="405" r:id="rId61"/>
    <p:sldId id="369" r:id="rId62"/>
    <p:sldId id="388" r:id="rId63"/>
    <p:sldId id="406" r:id="rId64"/>
    <p:sldId id="590" r:id="rId65"/>
    <p:sldId id="693" r:id="rId66"/>
    <p:sldId id="712" r:id="rId67"/>
    <p:sldId id="713" r:id="rId68"/>
    <p:sldId id="717" r:id="rId69"/>
    <p:sldId id="583" r:id="rId70"/>
    <p:sldId id="715" r:id="rId71"/>
    <p:sldId id="716" r:id="rId72"/>
    <p:sldId id="714" r:id="rId73"/>
    <p:sldId id="700" r:id="rId74"/>
    <p:sldId id="718" r:id="rId75"/>
    <p:sldId id="710" r:id="rId76"/>
    <p:sldId id="711" r:id="rId77"/>
    <p:sldId id="632" r:id="rId78"/>
    <p:sldId id="651" r:id="rId79"/>
    <p:sldId id="698" r:id="rId8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0"/>
    <p:restoredTop sz="97565" autoAdjust="0"/>
  </p:normalViewPr>
  <p:slideViewPr>
    <p:cSldViewPr snapToGrid="0" snapToObjects="1">
      <p:cViewPr varScale="1">
        <p:scale>
          <a:sx n="57" d="100"/>
          <a:sy n="57" d="100"/>
        </p:scale>
        <p:origin x="-680" y="-112"/>
      </p:cViewPr>
      <p:guideLst>
        <p:guide orient="horz" pos="2160"/>
        <p:guide pos="2880"/>
      </p:guideLst>
    </p:cSldViewPr>
  </p:slideViewPr>
  <p:notesTextViewPr>
    <p:cViewPr>
      <p:scale>
        <a:sx n="100" d="100"/>
        <a:sy n="100" d="100"/>
      </p:scale>
      <p:origin x="0" y="0"/>
    </p:cViewPr>
  </p:notesTextViewPr>
  <p:sorterViewPr>
    <p:cViewPr>
      <p:scale>
        <a:sx n="63" d="100"/>
        <a:sy n="63" d="100"/>
      </p:scale>
      <p:origin x="0" y="3984"/>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notesMaster" Target="notesMasters/notesMaster1.xml"/><Relationship Id="rId82" Type="http://schemas.openxmlformats.org/officeDocument/2006/relationships/printerSettings" Target="printerSettings/printerSettings1.bin"/><Relationship Id="rId83" Type="http://schemas.openxmlformats.org/officeDocument/2006/relationships/presProps" Target="presProps.xml"/><Relationship Id="rId84" Type="http://schemas.openxmlformats.org/officeDocument/2006/relationships/viewProps" Target="viewProps.xml"/><Relationship Id="rId85" Type="http://schemas.openxmlformats.org/officeDocument/2006/relationships/theme" Target="theme/theme1.xml"/><Relationship Id="rId86"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168DCA-CF98-474D-8F07-73B72DF5248F}"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tr-TR"/>
        </a:p>
      </dgm:t>
    </dgm:pt>
    <dgm:pt modelId="{A89CC54D-08E9-48F8-A3D2-552BCD7A58AA}">
      <dgm:prSet phldrT="[Metin]" custT="1"/>
      <dgm:spPr>
        <a:solidFill>
          <a:srgbClr val="FFFF00"/>
        </a:solidFill>
        <a:ln>
          <a:solidFill>
            <a:srgbClr val="FFFF00"/>
          </a:solidFill>
        </a:ln>
      </dgm:spPr>
      <dgm:t>
        <a:bodyPr/>
        <a:lstStyle/>
        <a:p>
          <a:r>
            <a:rPr lang="tr-TR" sz="1050" b="0" dirty="0" smtClean="0">
              <a:solidFill>
                <a:schemeClr val="tx1"/>
              </a:solidFill>
            </a:rPr>
            <a:t>SEKTÖREL</a:t>
          </a:r>
        </a:p>
        <a:p>
          <a:r>
            <a:rPr lang="tr-TR" sz="1050" b="0" dirty="0" smtClean="0">
              <a:solidFill>
                <a:schemeClr val="tx1"/>
              </a:solidFill>
            </a:rPr>
            <a:t>KULLANIMLAR</a:t>
          </a:r>
          <a:endParaRPr lang="tr-TR" sz="1050" b="0" dirty="0">
            <a:solidFill>
              <a:schemeClr val="tx1"/>
            </a:solidFill>
          </a:endParaRPr>
        </a:p>
      </dgm:t>
    </dgm:pt>
    <dgm:pt modelId="{38A878A9-6648-4B79-A7B0-1A6C1473676A}" type="parTrans" cxnId="{A326D551-CDDF-4E9F-9A06-EA7F6614C092}">
      <dgm:prSet/>
      <dgm:spPr/>
      <dgm:t>
        <a:bodyPr/>
        <a:lstStyle/>
        <a:p>
          <a:endParaRPr lang="tr-TR" sz="1000"/>
        </a:p>
      </dgm:t>
    </dgm:pt>
    <dgm:pt modelId="{141C971E-BF23-457A-89D0-7E2C6678E1B8}" type="sibTrans" cxnId="{A326D551-CDDF-4E9F-9A06-EA7F6614C092}">
      <dgm:prSet/>
      <dgm:spPr/>
      <dgm:t>
        <a:bodyPr/>
        <a:lstStyle/>
        <a:p>
          <a:endParaRPr lang="tr-TR" sz="1000"/>
        </a:p>
      </dgm:t>
    </dgm:pt>
    <dgm:pt modelId="{DF5C8D47-41E2-45E1-951A-D72D769E6470}">
      <dgm:prSet phldrT="[Metin]" custT="1"/>
      <dgm:spPr>
        <a:solidFill>
          <a:schemeClr val="accent4">
            <a:lumMod val="75000"/>
          </a:schemeClr>
        </a:solidFill>
      </dgm:spPr>
      <dgm:t>
        <a:bodyPr/>
        <a:lstStyle/>
        <a:p>
          <a:r>
            <a:rPr lang="tr-TR" sz="1000" dirty="0" smtClean="0">
              <a:solidFill>
                <a:schemeClr val="bg1"/>
              </a:solidFill>
            </a:rPr>
            <a:t>ENERJİ</a:t>
          </a:r>
          <a:endParaRPr lang="tr-TR" sz="1000" dirty="0">
            <a:solidFill>
              <a:schemeClr val="bg1"/>
            </a:solidFill>
          </a:endParaRPr>
        </a:p>
      </dgm:t>
    </dgm:pt>
    <dgm:pt modelId="{8FCB59C9-1F61-4D8A-ACB4-A91F88E7B3E6}" type="parTrans" cxnId="{821CC6D5-3954-41E7-8CE9-346E141C38DE}">
      <dgm:prSet/>
      <dgm:spPr/>
      <dgm:t>
        <a:bodyPr/>
        <a:lstStyle/>
        <a:p>
          <a:endParaRPr lang="tr-TR" sz="1000"/>
        </a:p>
      </dgm:t>
    </dgm:pt>
    <dgm:pt modelId="{44960320-E82A-4A9E-9EF4-01577CC9412D}" type="sibTrans" cxnId="{821CC6D5-3954-41E7-8CE9-346E141C38DE}">
      <dgm:prSet/>
      <dgm:spPr/>
      <dgm:t>
        <a:bodyPr/>
        <a:lstStyle/>
        <a:p>
          <a:endParaRPr lang="tr-TR" sz="1000"/>
        </a:p>
      </dgm:t>
    </dgm:pt>
    <dgm:pt modelId="{7BD4F22B-D722-47E9-9B31-687A02D3DE0E}">
      <dgm:prSet phldrT="[Metin]" custT="1"/>
      <dgm:spPr>
        <a:solidFill>
          <a:srgbClr val="C00000"/>
        </a:solidFill>
      </dgm:spPr>
      <dgm:t>
        <a:bodyPr/>
        <a:lstStyle/>
        <a:p>
          <a:r>
            <a:rPr lang="tr-TR" sz="1000" dirty="0" smtClean="0">
              <a:solidFill>
                <a:schemeClr val="bg1"/>
              </a:solidFill>
            </a:rPr>
            <a:t>ENDÜSTRİYEL KULLANIM</a:t>
          </a:r>
          <a:endParaRPr lang="tr-TR" sz="1000" dirty="0">
            <a:solidFill>
              <a:schemeClr val="bg1"/>
            </a:solidFill>
          </a:endParaRPr>
        </a:p>
      </dgm:t>
    </dgm:pt>
    <dgm:pt modelId="{8B3DF4BC-3C2B-4C52-B543-FC8383B6AC73}" type="parTrans" cxnId="{801AD231-924C-421C-A7C5-21E2E20A1DFD}">
      <dgm:prSet/>
      <dgm:spPr/>
      <dgm:t>
        <a:bodyPr/>
        <a:lstStyle/>
        <a:p>
          <a:endParaRPr lang="tr-TR" sz="1000"/>
        </a:p>
      </dgm:t>
    </dgm:pt>
    <dgm:pt modelId="{0B2F8CD7-9472-429C-BF19-B29329FCA569}" type="sibTrans" cxnId="{801AD231-924C-421C-A7C5-21E2E20A1DFD}">
      <dgm:prSet/>
      <dgm:spPr/>
      <dgm:t>
        <a:bodyPr/>
        <a:lstStyle/>
        <a:p>
          <a:endParaRPr lang="tr-TR" sz="1000"/>
        </a:p>
      </dgm:t>
    </dgm:pt>
    <dgm:pt modelId="{A7E72F64-77B6-429E-BA7C-81E3AD438F13}">
      <dgm:prSet phldrT="[Metin]" custT="1"/>
      <dgm:spPr/>
      <dgm:t>
        <a:bodyPr/>
        <a:lstStyle/>
        <a:p>
          <a:r>
            <a:rPr lang="tr-TR" sz="1000" dirty="0" smtClean="0">
              <a:solidFill>
                <a:schemeClr val="bg1"/>
              </a:solidFill>
            </a:rPr>
            <a:t>İÇME-KULLANMA SUYU</a:t>
          </a:r>
          <a:endParaRPr lang="tr-TR" sz="1000" dirty="0">
            <a:solidFill>
              <a:schemeClr val="bg1"/>
            </a:solidFill>
          </a:endParaRPr>
        </a:p>
      </dgm:t>
    </dgm:pt>
    <dgm:pt modelId="{16D09A62-CE2F-4DCA-BEE0-BDF844818F76}" type="parTrans" cxnId="{A0F183C9-5AD1-4D9D-9CFE-2AEC7FC34BD5}">
      <dgm:prSet/>
      <dgm:spPr/>
      <dgm:t>
        <a:bodyPr/>
        <a:lstStyle/>
        <a:p>
          <a:endParaRPr lang="tr-TR" sz="1000"/>
        </a:p>
      </dgm:t>
    </dgm:pt>
    <dgm:pt modelId="{20AFCC1B-02C7-4FD2-B045-B8B066200211}" type="sibTrans" cxnId="{A0F183C9-5AD1-4D9D-9CFE-2AEC7FC34BD5}">
      <dgm:prSet/>
      <dgm:spPr/>
      <dgm:t>
        <a:bodyPr/>
        <a:lstStyle/>
        <a:p>
          <a:endParaRPr lang="tr-TR" sz="1000"/>
        </a:p>
      </dgm:t>
    </dgm:pt>
    <dgm:pt modelId="{C9333240-B6EE-4737-97E6-19AEE8766DB2}">
      <dgm:prSet phldrT="[Metin]" custT="1"/>
      <dgm:spPr>
        <a:solidFill>
          <a:srgbClr val="7030A0"/>
        </a:solidFill>
      </dgm:spPr>
      <dgm:t>
        <a:bodyPr/>
        <a:lstStyle/>
        <a:p>
          <a:r>
            <a:rPr lang="tr-TR" sz="1000" dirty="0" smtClean="0">
              <a:solidFill>
                <a:schemeClr val="bg1"/>
              </a:solidFill>
            </a:rPr>
            <a:t>ÇEVRESEL AKIŞ </a:t>
          </a:r>
          <a:endParaRPr lang="tr-TR" sz="1000" dirty="0">
            <a:solidFill>
              <a:schemeClr val="bg1"/>
            </a:solidFill>
          </a:endParaRPr>
        </a:p>
      </dgm:t>
    </dgm:pt>
    <dgm:pt modelId="{64316DF2-2D48-462A-B1FF-204E80186E79}" type="parTrans" cxnId="{891F9A61-CC27-4865-A927-82CA214C6068}">
      <dgm:prSet/>
      <dgm:spPr/>
      <dgm:t>
        <a:bodyPr/>
        <a:lstStyle/>
        <a:p>
          <a:endParaRPr lang="tr-TR" sz="1000"/>
        </a:p>
      </dgm:t>
    </dgm:pt>
    <dgm:pt modelId="{1625A64A-DB97-41DC-948A-FA2C480D64FE}" type="sibTrans" cxnId="{891F9A61-CC27-4865-A927-82CA214C6068}">
      <dgm:prSet/>
      <dgm:spPr/>
      <dgm:t>
        <a:bodyPr/>
        <a:lstStyle/>
        <a:p>
          <a:endParaRPr lang="tr-TR" sz="1000"/>
        </a:p>
      </dgm:t>
    </dgm:pt>
    <dgm:pt modelId="{31D4A46C-FDD5-4139-B3DF-9538BAE518AA}">
      <dgm:prSet phldrT="[Metin]" custT="1"/>
      <dgm:spPr>
        <a:solidFill>
          <a:srgbClr val="00B050"/>
        </a:solidFill>
      </dgm:spPr>
      <dgm:t>
        <a:bodyPr/>
        <a:lstStyle/>
        <a:p>
          <a:r>
            <a:rPr lang="tr-TR" sz="1000" dirty="0" smtClean="0">
              <a:solidFill>
                <a:schemeClr val="bg1"/>
              </a:solidFill>
            </a:rPr>
            <a:t>TARIMSAL SULAMA SUYU</a:t>
          </a:r>
          <a:endParaRPr lang="tr-TR" sz="1000" dirty="0">
            <a:solidFill>
              <a:schemeClr val="bg1"/>
            </a:solidFill>
          </a:endParaRPr>
        </a:p>
      </dgm:t>
    </dgm:pt>
    <dgm:pt modelId="{34A1C53C-DADD-480C-931F-826C29FE5A5C}" type="parTrans" cxnId="{175D426A-F5E5-4086-8D5E-BD68B117295D}">
      <dgm:prSet/>
      <dgm:spPr/>
      <dgm:t>
        <a:bodyPr/>
        <a:lstStyle/>
        <a:p>
          <a:endParaRPr lang="tr-TR" sz="1000"/>
        </a:p>
      </dgm:t>
    </dgm:pt>
    <dgm:pt modelId="{3ADB7688-3489-483F-BD52-09DFA4A3E229}" type="sibTrans" cxnId="{175D426A-F5E5-4086-8D5E-BD68B117295D}">
      <dgm:prSet/>
      <dgm:spPr/>
      <dgm:t>
        <a:bodyPr/>
        <a:lstStyle/>
        <a:p>
          <a:endParaRPr lang="tr-TR" sz="1000"/>
        </a:p>
      </dgm:t>
    </dgm:pt>
    <dgm:pt modelId="{AF35C91A-5CBB-49D5-80C2-C5AF9003BE29}" type="pres">
      <dgm:prSet presAssocID="{58168DCA-CF98-474D-8F07-73B72DF5248F}" presName="Name0" presStyleCnt="0">
        <dgm:presLayoutVars>
          <dgm:chMax val="1"/>
          <dgm:dir/>
          <dgm:animLvl val="ctr"/>
          <dgm:resizeHandles val="exact"/>
        </dgm:presLayoutVars>
      </dgm:prSet>
      <dgm:spPr/>
      <dgm:t>
        <a:bodyPr/>
        <a:lstStyle/>
        <a:p>
          <a:endParaRPr lang="tr-TR"/>
        </a:p>
      </dgm:t>
    </dgm:pt>
    <dgm:pt modelId="{3E6388DC-6F43-450A-94B4-DDC577BF793B}" type="pres">
      <dgm:prSet presAssocID="{A89CC54D-08E9-48F8-A3D2-552BCD7A58AA}" presName="centerShape" presStyleLbl="node0" presStyleIdx="0" presStyleCnt="1"/>
      <dgm:spPr/>
      <dgm:t>
        <a:bodyPr/>
        <a:lstStyle/>
        <a:p>
          <a:endParaRPr lang="tr-TR"/>
        </a:p>
      </dgm:t>
    </dgm:pt>
    <dgm:pt modelId="{1B617AB6-3EDD-4097-9B24-72FD81FEF990}" type="pres">
      <dgm:prSet presAssocID="{31D4A46C-FDD5-4139-B3DF-9538BAE518AA}" presName="node" presStyleLbl="node1" presStyleIdx="0" presStyleCnt="5">
        <dgm:presLayoutVars>
          <dgm:bulletEnabled val="1"/>
        </dgm:presLayoutVars>
      </dgm:prSet>
      <dgm:spPr/>
      <dgm:t>
        <a:bodyPr/>
        <a:lstStyle/>
        <a:p>
          <a:endParaRPr lang="tr-TR"/>
        </a:p>
      </dgm:t>
    </dgm:pt>
    <dgm:pt modelId="{A8BFFC0D-326F-43D7-8A30-C351C59C969E}" type="pres">
      <dgm:prSet presAssocID="{31D4A46C-FDD5-4139-B3DF-9538BAE518AA}" presName="dummy" presStyleCnt="0"/>
      <dgm:spPr/>
    </dgm:pt>
    <dgm:pt modelId="{5A2F8D6D-29F9-4341-9177-C4647A3A7AD8}" type="pres">
      <dgm:prSet presAssocID="{3ADB7688-3489-483F-BD52-09DFA4A3E229}" presName="sibTrans" presStyleLbl="sibTrans2D1" presStyleIdx="0" presStyleCnt="5"/>
      <dgm:spPr/>
      <dgm:t>
        <a:bodyPr/>
        <a:lstStyle/>
        <a:p>
          <a:endParaRPr lang="tr-TR"/>
        </a:p>
      </dgm:t>
    </dgm:pt>
    <dgm:pt modelId="{4EB05B05-2427-4386-9C90-5A7963719C7A}" type="pres">
      <dgm:prSet presAssocID="{A7E72F64-77B6-429E-BA7C-81E3AD438F13}" presName="node" presStyleLbl="node1" presStyleIdx="1" presStyleCnt="5">
        <dgm:presLayoutVars>
          <dgm:bulletEnabled val="1"/>
        </dgm:presLayoutVars>
      </dgm:prSet>
      <dgm:spPr/>
      <dgm:t>
        <a:bodyPr/>
        <a:lstStyle/>
        <a:p>
          <a:endParaRPr lang="tr-TR"/>
        </a:p>
      </dgm:t>
    </dgm:pt>
    <dgm:pt modelId="{282F71CB-EFF4-4833-874C-A94287BDA093}" type="pres">
      <dgm:prSet presAssocID="{A7E72F64-77B6-429E-BA7C-81E3AD438F13}" presName="dummy" presStyleCnt="0"/>
      <dgm:spPr/>
    </dgm:pt>
    <dgm:pt modelId="{646411C1-099B-4425-80D2-71A27DA6630B}" type="pres">
      <dgm:prSet presAssocID="{20AFCC1B-02C7-4FD2-B045-B8B066200211}" presName="sibTrans" presStyleLbl="sibTrans2D1" presStyleIdx="1" presStyleCnt="5"/>
      <dgm:spPr/>
      <dgm:t>
        <a:bodyPr/>
        <a:lstStyle/>
        <a:p>
          <a:endParaRPr lang="tr-TR"/>
        </a:p>
      </dgm:t>
    </dgm:pt>
    <dgm:pt modelId="{64EFB0F1-5804-4E62-94DD-AD5A936EA71C}" type="pres">
      <dgm:prSet presAssocID="{C9333240-B6EE-4737-97E6-19AEE8766DB2}" presName="node" presStyleLbl="node1" presStyleIdx="2" presStyleCnt="5">
        <dgm:presLayoutVars>
          <dgm:bulletEnabled val="1"/>
        </dgm:presLayoutVars>
      </dgm:prSet>
      <dgm:spPr/>
      <dgm:t>
        <a:bodyPr/>
        <a:lstStyle/>
        <a:p>
          <a:endParaRPr lang="tr-TR"/>
        </a:p>
      </dgm:t>
    </dgm:pt>
    <dgm:pt modelId="{F999CE4A-EB19-4544-A887-0447C40ACE3D}" type="pres">
      <dgm:prSet presAssocID="{C9333240-B6EE-4737-97E6-19AEE8766DB2}" presName="dummy" presStyleCnt="0"/>
      <dgm:spPr/>
    </dgm:pt>
    <dgm:pt modelId="{FB239679-BA14-48E7-B60B-9F3B9D1021A8}" type="pres">
      <dgm:prSet presAssocID="{1625A64A-DB97-41DC-948A-FA2C480D64FE}" presName="sibTrans" presStyleLbl="sibTrans2D1" presStyleIdx="2" presStyleCnt="5"/>
      <dgm:spPr/>
      <dgm:t>
        <a:bodyPr/>
        <a:lstStyle/>
        <a:p>
          <a:endParaRPr lang="tr-TR"/>
        </a:p>
      </dgm:t>
    </dgm:pt>
    <dgm:pt modelId="{79D600CE-B403-406C-8BC4-B9E540D19ADD}" type="pres">
      <dgm:prSet presAssocID="{DF5C8D47-41E2-45E1-951A-D72D769E6470}" presName="node" presStyleLbl="node1" presStyleIdx="3" presStyleCnt="5">
        <dgm:presLayoutVars>
          <dgm:bulletEnabled val="1"/>
        </dgm:presLayoutVars>
      </dgm:prSet>
      <dgm:spPr/>
      <dgm:t>
        <a:bodyPr/>
        <a:lstStyle/>
        <a:p>
          <a:endParaRPr lang="tr-TR"/>
        </a:p>
      </dgm:t>
    </dgm:pt>
    <dgm:pt modelId="{307835DC-760C-46FE-A639-83B6C65E828A}" type="pres">
      <dgm:prSet presAssocID="{DF5C8D47-41E2-45E1-951A-D72D769E6470}" presName="dummy" presStyleCnt="0"/>
      <dgm:spPr/>
    </dgm:pt>
    <dgm:pt modelId="{5C1BD25D-19BB-4EEC-ADA1-CAD18050C229}" type="pres">
      <dgm:prSet presAssocID="{44960320-E82A-4A9E-9EF4-01577CC9412D}" presName="sibTrans" presStyleLbl="sibTrans2D1" presStyleIdx="3" presStyleCnt="5"/>
      <dgm:spPr/>
      <dgm:t>
        <a:bodyPr/>
        <a:lstStyle/>
        <a:p>
          <a:endParaRPr lang="tr-TR"/>
        </a:p>
      </dgm:t>
    </dgm:pt>
    <dgm:pt modelId="{0D6FE56F-E41E-4CB1-A20B-3AF75F8E8BDD}" type="pres">
      <dgm:prSet presAssocID="{7BD4F22B-D722-47E9-9B31-687A02D3DE0E}" presName="node" presStyleLbl="node1" presStyleIdx="4" presStyleCnt="5">
        <dgm:presLayoutVars>
          <dgm:bulletEnabled val="1"/>
        </dgm:presLayoutVars>
      </dgm:prSet>
      <dgm:spPr/>
      <dgm:t>
        <a:bodyPr/>
        <a:lstStyle/>
        <a:p>
          <a:endParaRPr lang="tr-TR"/>
        </a:p>
      </dgm:t>
    </dgm:pt>
    <dgm:pt modelId="{4F6C1654-3FFF-4EC8-BE83-07512225E915}" type="pres">
      <dgm:prSet presAssocID="{7BD4F22B-D722-47E9-9B31-687A02D3DE0E}" presName="dummy" presStyleCnt="0"/>
      <dgm:spPr/>
    </dgm:pt>
    <dgm:pt modelId="{AE611653-91F0-4519-BD3E-9B1FF5BD5E18}" type="pres">
      <dgm:prSet presAssocID="{0B2F8CD7-9472-429C-BF19-B29329FCA569}" presName="sibTrans" presStyleLbl="sibTrans2D1" presStyleIdx="4" presStyleCnt="5"/>
      <dgm:spPr/>
      <dgm:t>
        <a:bodyPr/>
        <a:lstStyle/>
        <a:p>
          <a:endParaRPr lang="tr-TR"/>
        </a:p>
      </dgm:t>
    </dgm:pt>
  </dgm:ptLst>
  <dgm:cxnLst>
    <dgm:cxn modelId="{11E090AD-B5D8-4741-9612-A4B6A9476241}" type="presOf" srcId="{44960320-E82A-4A9E-9EF4-01577CC9412D}" destId="{5C1BD25D-19BB-4EEC-ADA1-CAD18050C229}" srcOrd="0" destOrd="0" presId="urn:microsoft.com/office/officeart/2005/8/layout/radial6"/>
    <dgm:cxn modelId="{19AA2342-4A1F-E54A-8B52-608A93CFBF68}" type="presOf" srcId="{A89CC54D-08E9-48F8-A3D2-552BCD7A58AA}" destId="{3E6388DC-6F43-450A-94B4-DDC577BF793B}" srcOrd="0" destOrd="0" presId="urn:microsoft.com/office/officeart/2005/8/layout/radial6"/>
    <dgm:cxn modelId="{DD16201C-DB8F-0A4C-90BF-BCE2E52978FB}" type="presOf" srcId="{3ADB7688-3489-483F-BD52-09DFA4A3E229}" destId="{5A2F8D6D-29F9-4341-9177-C4647A3A7AD8}" srcOrd="0" destOrd="0" presId="urn:microsoft.com/office/officeart/2005/8/layout/radial6"/>
    <dgm:cxn modelId="{821CC6D5-3954-41E7-8CE9-346E141C38DE}" srcId="{A89CC54D-08E9-48F8-A3D2-552BCD7A58AA}" destId="{DF5C8D47-41E2-45E1-951A-D72D769E6470}" srcOrd="3" destOrd="0" parTransId="{8FCB59C9-1F61-4D8A-ACB4-A91F88E7B3E6}" sibTransId="{44960320-E82A-4A9E-9EF4-01577CC9412D}"/>
    <dgm:cxn modelId="{AD2B7420-50A9-2547-9F45-A314ED4A98EF}" type="presOf" srcId="{1625A64A-DB97-41DC-948A-FA2C480D64FE}" destId="{FB239679-BA14-48E7-B60B-9F3B9D1021A8}" srcOrd="0" destOrd="0" presId="urn:microsoft.com/office/officeart/2005/8/layout/radial6"/>
    <dgm:cxn modelId="{A326D551-CDDF-4E9F-9A06-EA7F6614C092}" srcId="{58168DCA-CF98-474D-8F07-73B72DF5248F}" destId="{A89CC54D-08E9-48F8-A3D2-552BCD7A58AA}" srcOrd="0" destOrd="0" parTransId="{38A878A9-6648-4B79-A7B0-1A6C1473676A}" sibTransId="{141C971E-BF23-457A-89D0-7E2C6678E1B8}"/>
    <dgm:cxn modelId="{A0F183C9-5AD1-4D9D-9CFE-2AEC7FC34BD5}" srcId="{A89CC54D-08E9-48F8-A3D2-552BCD7A58AA}" destId="{A7E72F64-77B6-429E-BA7C-81E3AD438F13}" srcOrd="1" destOrd="0" parTransId="{16D09A62-CE2F-4DCA-BEE0-BDF844818F76}" sibTransId="{20AFCC1B-02C7-4FD2-B045-B8B066200211}"/>
    <dgm:cxn modelId="{D778D481-4092-534F-BE19-54211590EE18}" type="presOf" srcId="{DF5C8D47-41E2-45E1-951A-D72D769E6470}" destId="{79D600CE-B403-406C-8BC4-B9E540D19ADD}" srcOrd="0" destOrd="0" presId="urn:microsoft.com/office/officeart/2005/8/layout/radial6"/>
    <dgm:cxn modelId="{EC741ECF-0701-8749-988B-B12FB3EA4D2E}" type="presOf" srcId="{58168DCA-CF98-474D-8F07-73B72DF5248F}" destId="{AF35C91A-5CBB-49D5-80C2-C5AF9003BE29}" srcOrd="0" destOrd="0" presId="urn:microsoft.com/office/officeart/2005/8/layout/radial6"/>
    <dgm:cxn modelId="{891F9A61-CC27-4865-A927-82CA214C6068}" srcId="{A89CC54D-08E9-48F8-A3D2-552BCD7A58AA}" destId="{C9333240-B6EE-4737-97E6-19AEE8766DB2}" srcOrd="2" destOrd="0" parTransId="{64316DF2-2D48-462A-B1FF-204E80186E79}" sibTransId="{1625A64A-DB97-41DC-948A-FA2C480D64FE}"/>
    <dgm:cxn modelId="{1B1779D8-E132-9A4D-97C1-0621A8898DD0}" type="presOf" srcId="{20AFCC1B-02C7-4FD2-B045-B8B066200211}" destId="{646411C1-099B-4425-80D2-71A27DA6630B}" srcOrd="0" destOrd="0" presId="urn:microsoft.com/office/officeart/2005/8/layout/radial6"/>
    <dgm:cxn modelId="{8633AAF3-456A-B442-9790-2D7E6833A8AD}" type="presOf" srcId="{C9333240-B6EE-4737-97E6-19AEE8766DB2}" destId="{64EFB0F1-5804-4E62-94DD-AD5A936EA71C}" srcOrd="0" destOrd="0" presId="urn:microsoft.com/office/officeart/2005/8/layout/radial6"/>
    <dgm:cxn modelId="{26573689-39C0-2343-BC7E-CE68FD7D934B}" type="presOf" srcId="{7BD4F22B-D722-47E9-9B31-687A02D3DE0E}" destId="{0D6FE56F-E41E-4CB1-A20B-3AF75F8E8BDD}" srcOrd="0" destOrd="0" presId="urn:microsoft.com/office/officeart/2005/8/layout/radial6"/>
    <dgm:cxn modelId="{8618792E-CD88-3D48-A5B8-1861039A27BB}" type="presOf" srcId="{A7E72F64-77B6-429E-BA7C-81E3AD438F13}" destId="{4EB05B05-2427-4386-9C90-5A7963719C7A}" srcOrd="0" destOrd="0" presId="urn:microsoft.com/office/officeart/2005/8/layout/radial6"/>
    <dgm:cxn modelId="{175D426A-F5E5-4086-8D5E-BD68B117295D}" srcId="{A89CC54D-08E9-48F8-A3D2-552BCD7A58AA}" destId="{31D4A46C-FDD5-4139-B3DF-9538BAE518AA}" srcOrd="0" destOrd="0" parTransId="{34A1C53C-DADD-480C-931F-826C29FE5A5C}" sibTransId="{3ADB7688-3489-483F-BD52-09DFA4A3E229}"/>
    <dgm:cxn modelId="{C7B951BC-6C25-724C-A683-676D8F879EA2}" type="presOf" srcId="{31D4A46C-FDD5-4139-B3DF-9538BAE518AA}" destId="{1B617AB6-3EDD-4097-9B24-72FD81FEF990}" srcOrd="0" destOrd="0" presId="urn:microsoft.com/office/officeart/2005/8/layout/radial6"/>
    <dgm:cxn modelId="{801AD231-924C-421C-A7C5-21E2E20A1DFD}" srcId="{A89CC54D-08E9-48F8-A3D2-552BCD7A58AA}" destId="{7BD4F22B-D722-47E9-9B31-687A02D3DE0E}" srcOrd="4" destOrd="0" parTransId="{8B3DF4BC-3C2B-4C52-B543-FC8383B6AC73}" sibTransId="{0B2F8CD7-9472-429C-BF19-B29329FCA569}"/>
    <dgm:cxn modelId="{53CEBE85-986B-D04C-A001-5D0F71B43712}" type="presOf" srcId="{0B2F8CD7-9472-429C-BF19-B29329FCA569}" destId="{AE611653-91F0-4519-BD3E-9B1FF5BD5E18}" srcOrd="0" destOrd="0" presId="urn:microsoft.com/office/officeart/2005/8/layout/radial6"/>
    <dgm:cxn modelId="{452E5A92-84D9-9C42-B96B-EA91AF062119}" type="presParOf" srcId="{AF35C91A-5CBB-49D5-80C2-C5AF9003BE29}" destId="{3E6388DC-6F43-450A-94B4-DDC577BF793B}" srcOrd="0" destOrd="0" presId="urn:microsoft.com/office/officeart/2005/8/layout/radial6"/>
    <dgm:cxn modelId="{D256180D-68CF-9E49-B233-3B07E76A2686}" type="presParOf" srcId="{AF35C91A-5CBB-49D5-80C2-C5AF9003BE29}" destId="{1B617AB6-3EDD-4097-9B24-72FD81FEF990}" srcOrd="1" destOrd="0" presId="urn:microsoft.com/office/officeart/2005/8/layout/radial6"/>
    <dgm:cxn modelId="{147E5795-75BE-3B46-9A00-68AFC09EB4EC}" type="presParOf" srcId="{AF35C91A-5CBB-49D5-80C2-C5AF9003BE29}" destId="{A8BFFC0D-326F-43D7-8A30-C351C59C969E}" srcOrd="2" destOrd="0" presId="urn:microsoft.com/office/officeart/2005/8/layout/radial6"/>
    <dgm:cxn modelId="{DBD425C5-A3E1-0948-8AD4-91A75C3E987E}" type="presParOf" srcId="{AF35C91A-5CBB-49D5-80C2-C5AF9003BE29}" destId="{5A2F8D6D-29F9-4341-9177-C4647A3A7AD8}" srcOrd="3" destOrd="0" presId="urn:microsoft.com/office/officeart/2005/8/layout/radial6"/>
    <dgm:cxn modelId="{842BC130-82FE-3F4F-9780-FEC4D46B7C60}" type="presParOf" srcId="{AF35C91A-5CBB-49D5-80C2-C5AF9003BE29}" destId="{4EB05B05-2427-4386-9C90-5A7963719C7A}" srcOrd="4" destOrd="0" presId="urn:microsoft.com/office/officeart/2005/8/layout/radial6"/>
    <dgm:cxn modelId="{F0631369-B3F6-E94F-83EA-88C5DE71B8BD}" type="presParOf" srcId="{AF35C91A-5CBB-49D5-80C2-C5AF9003BE29}" destId="{282F71CB-EFF4-4833-874C-A94287BDA093}" srcOrd="5" destOrd="0" presId="urn:microsoft.com/office/officeart/2005/8/layout/radial6"/>
    <dgm:cxn modelId="{82C168B0-947B-8B4A-879E-4B1D935BDE3C}" type="presParOf" srcId="{AF35C91A-5CBB-49D5-80C2-C5AF9003BE29}" destId="{646411C1-099B-4425-80D2-71A27DA6630B}" srcOrd="6" destOrd="0" presId="urn:microsoft.com/office/officeart/2005/8/layout/radial6"/>
    <dgm:cxn modelId="{181D37A0-4D2B-6B45-8182-A707FEF16860}" type="presParOf" srcId="{AF35C91A-5CBB-49D5-80C2-C5AF9003BE29}" destId="{64EFB0F1-5804-4E62-94DD-AD5A936EA71C}" srcOrd="7" destOrd="0" presId="urn:microsoft.com/office/officeart/2005/8/layout/radial6"/>
    <dgm:cxn modelId="{AABA6757-9A97-794D-A88C-B165E957201F}" type="presParOf" srcId="{AF35C91A-5CBB-49D5-80C2-C5AF9003BE29}" destId="{F999CE4A-EB19-4544-A887-0447C40ACE3D}" srcOrd="8" destOrd="0" presId="urn:microsoft.com/office/officeart/2005/8/layout/radial6"/>
    <dgm:cxn modelId="{48B83F65-1978-2349-8AEE-235558742A46}" type="presParOf" srcId="{AF35C91A-5CBB-49D5-80C2-C5AF9003BE29}" destId="{FB239679-BA14-48E7-B60B-9F3B9D1021A8}" srcOrd="9" destOrd="0" presId="urn:microsoft.com/office/officeart/2005/8/layout/radial6"/>
    <dgm:cxn modelId="{7965E28F-9777-FC49-923A-CE1D83384411}" type="presParOf" srcId="{AF35C91A-5CBB-49D5-80C2-C5AF9003BE29}" destId="{79D600CE-B403-406C-8BC4-B9E540D19ADD}" srcOrd="10" destOrd="0" presId="urn:microsoft.com/office/officeart/2005/8/layout/radial6"/>
    <dgm:cxn modelId="{B684A477-3C9B-404D-8E4D-E99B18076195}" type="presParOf" srcId="{AF35C91A-5CBB-49D5-80C2-C5AF9003BE29}" destId="{307835DC-760C-46FE-A639-83B6C65E828A}" srcOrd="11" destOrd="0" presId="urn:microsoft.com/office/officeart/2005/8/layout/radial6"/>
    <dgm:cxn modelId="{A5C23618-739D-D843-A828-328781907F93}" type="presParOf" srcId="{AF35C91A-5CBB-49D5-80C2-C5AF9003BE29}" destId="{5C1BD25D-19BB-4EEC-ADA1-CAD18050C229}" srcOrd="12" destOrd="0" presId="urn:microsoft.com/office/officeart/2005/8/layout/radial6"/>
    <dgm:cxn modelId="{F05C6A96-2374-364D-A4F5-207635B6EFC6}" type="presParOf" srcId="{AF35C91A-5CBB-49D5-80C2-C5AF9003BE29}" destId="{0D6FE56F-E41E-4CB1-A20B-3AF75F8E8BDD}" srcOrd="13" destOrd="0" presId="urn:microsoft.com/office/officeart/2005/8/layout/radial6"/>
    <dgm:cxn modelId="{47D6FBF9-DC44-6D4B-9911-018368ED19B7}" type="presParOf" srcId="{AF35C91A-5CBB-49D5-80C2-C5AF9003BE29}" destId="{4F6C1654-3FFF-4EC8-BE83-07512225E915}" srcOrd="14" destOrd="0" presId="urn:microsoft.com/office/officeart/2005/8/layout/radial6"/>
    <dgm:cxn modelId="{671FD619-D679-6947-9AA6-94D3319E11A4}" type="presParOf" srcId="{AF35C91A-5CBB-49D5-80C2-C5AF9003BE29}" destId="{AE611653-91F0-4519-BD3E-9B1FF5BD5E18}" srcOrd="15"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611653-91F0-4519-BD3E-9B1FF5BD5E18}">
      <dsp:nvSpPr>
        <dsp:cNvPr id="0" name=""/>
        <dsp:cNvSpPr/>
      </dsp:nvSpPr>
      <dsp:spPr>
        <a:xfrm>
          <a:off x="597580" y="382797"/>
          <a:ext cx="2559762" cy="2559762"/>
        </a:xfrm>
        <a:prstGeom prst="blockArc">
          <a:avLst>
            <a:gd name="adj1" fmla="val 11880000"/>
            <a:gd name="adj2" fmla="val 16200000"/>
            <a:gd name="adj3" fmla="val 46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C1BD25D-19BB-4EEC-ADA1-CAD18050C229}">
      <dsp:nvSpPr>
        <dsp:cNvPr id="0" name=""/>
        <dsp:cNvSpPr/>
      </dsp:nvSpPr>
      <dsp:spPr>
        <a:xfrm>
          <a:off x="597580" y="382797"/>
          <a:ext cx="2559762" cy="2559762"/>
        </a:xfrm>
        <a:prstGeom prst="blockArc">
          <a:avLst>
            <a:gd name="adj1" fmla="val 7560000"/>
            <a:gd name="adj2" fmla="val 11880000"/>
            <a:gd name="adj3" fmla="val 46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B239679-BA14-48E7-B60B-9F3B9D1021A8}">
      <dsp:nvSpPr>
        <dsp:cNvPr id="0" name=""/>
        <dsp:cNvSpPr/>
      </dsp:nvSpPr>
      <dsp:spPr>
        <a:xfrm>
          <a:off x="597580" y="382797"/>
          <a:ext cx="2559762" cy="2559762"/>
        </a:xfrm>
        <a:prstGeom prst="blockArc">
          <a:avLst>
            <a:gd name="adj1" fmla="val 3240000"/>
            <a:gd name="adj2" fmla="val 7560000"/>
            <a:gd name="adj3" fmla="val 46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46411C1-099B-4425-80D2-71A27DA6630B}">
      <dsp:nvSpPr>
        <dsp:cNvPr id="0" name=""/>
        <dsp:cNvSpPr/>
      </dsp:nvSpPr>
      <dsp:spPr>
        <a:xfrm>
          <a:off x="597580" y="382797"/>
          <a:ext cx="2559762" cy="2559762"/>
        </a:xfrm>
        <a:prstGeom prst="blockArc">
          <a:avLst>
            <a:gd name="adj1" fmla="val 20520000"/>
            <a:gd name="adj2" fmla="val 3240000"/>
            <a:gd name="adj3" fmla="val 46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A2F8D6D-29F9-4341-9177-C4647A3A7AD8}">
      <dsp:nvSpPr>
        <dsp:cNvPr id="0" name=""/>
        <dsp:cNvSpPr/>
      </dsp:nvSpPr>
      <dsp:spPr>
        <a:xfrm>
          <a:off x="597580" y="382797"/>
          <a:ext cx="2559762" cy="2559762"/>
        </a:xfrm>
        <a:prstGeom prst="blockArc">
          <a:avLst>
            <a:gd name="adj1" fmla="val 16200000"/>
            <a:gd name="adj2" fmla="val 20520000"/>
            <a:gd name="adj3" fmla="val 46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E6388DC-6F43-450A-94B4-DDC577BF793B}">
      <dsp:nvSpPr>
        <dsp:cNvPr id="0" name=""/>
        <dsp:cNvSpPr/>
      </dsp:nvSpPr>
      <dsp:spPr>
        <a:xfrm>
          <a:off x="1288921" y="1074138"/>
          <a:ext cx="1177080" cy="1177080"/>
        </a:xfrm>
        <a:prstGeom prst="ellipse">
          <a:avLst/>
        </a:prstGeom>
        <a:solidFill>
          <a:srgbClr val="FFFF00"/>
        </a:solidFill>
        <a:ln w="25400"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tr-TR" sz="1050" b="0" kern="1200" dirty="0" smtClean="0">
              <a:solidFill>
                <a:schemeClr val="tx1"/>
              </a:solidFill>
            </a:rPr>
            <a:t>SEKTÖREL</a:t>
          </a:r>
        </a:p>
        <a:p>
          <a:pPr lvl="0" algn="ctr" defTabSz="466725">
            <a:lnSpc>
              <a:spcPct val="90000"/>
            </a:lnSpc>
            <a:spcBef>
              <a:spcPct val="0"/>
            </a:spcBef>
            <a:spcAft>
              <a:spcPct val="35000"/>
            </a:spcAft>
          </a:pPr>
          <a:r>
            <a:rPr lang="tr-TR" sz="1050" b="0" kern="1200" dirty="0" smtClean="0">
              <a:solidFill>
                <a:schemeClr val="tx1"/>
              </a:solidFill>
            </a:rPr>
            <a:t>KULLANIMLAR</a:t>
          </a:r>
          <a:endParaRPr lang="tr-TR" sz="1050" b="0" kern="1200" dirty="0">
            <a:solidFill>
              <a:schemeClr val="tx1"/>
            </a:solidFill>
          </a:endParaRPr>
        </a:p>
      </dsp:txBody>
      <dsp:txXfrm>
        <a:off x="1461300" y="1246517"/>
        <a:ext cx="832322" cy="832322"/>
      </dsp:txXfrm>
    </dsp:sp>
    <dsp:sp modelId="{1B617AB6-3EDD-4097-9B24-72FD81FEF990}">
      <dsp:nvSpPr>
        <dsp:cNvPr id="0" name=""/>
        <dsp:cNvSpPr/>
      </dsp:nvSpPr>
      <dsp:spPr>
        <a:xfrm>
          <a:off x="1465483" y="481"/>
          <a:ext cx="823956" cy="823956"/>
        </a:xfrm>
        <a:prstGeom prst="ellips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tr-TR" sz="1000" kern="1200" dirty="0" smtClean="0">
              <a:solidFill>
                <a:schemeClr val="bg1"/>
              </a:solidFill>
            </a:rPr>
            <a:t>TARIMSAL SULAMA SUYU</a:t>
          </a:r>
          <a:endParaRPr lang="tr-TR" sz="1000" kern="1200" dirty="0">
            <a:solidFill>
              <a:schemeClr val="bg1"/>
            </a:solidFill>
          </a:endParaRPr>
        </a:p>
      </dsp:txBody>
      <dsp:txXfrm>
        <a:off x="1586149" y="121147"/>
        <a:ext cx="582624" cy="582624"/>
      </dsp:txXfrm>
    </dsp:sp>
    <dsp:sp modelId="{4EB05B05-2427-4386-9C90-5A7963719C7A}">
      <dsp:nvSpPr>
        <dsp:cNvPr id="0" name=""/>
        <dsp:cNvSpPr/>
      </dsp:nvSpPr>
      <dsp:spPr>
        <a:xfrm>
          <a:off x="2654512" y="864361"/>
          <a:ext cx="823956" cy="82395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tr-TR" sz="1000" kern="1200" dirty="0" smtClean="0">
              <a:solidFill>
                <a:schemeClr val="bg1"/>
              </a:solidFill>
            </a:rPr>
            <a:t>İÇME-KULLANMA SUYU</a:t>
          </a:r>
          <a:endParaRPr lang="tr-TR" sz="1000" kern="1200" dirty="0">
            <a:solidFill>
              <a:schemeClr val="bg1"/>
            </a:solidFill>
          </a:endParaRPr>
        </a:p>
      </dsp:txBody>
      <dsp:txXfrm>
        <a:off x="2775178" y="985027"/>
        <a:ext cx="582624" cy="582624"/>
      </dsp:txXfrm>
    </dsp:sp>
    <dsp:sp modelId="{64EFB0F1-5804-4E62-94DD-AD5A936EA71C}">
      <dsp:nvSpPr>
        <dsp:cNvPr id="0" name=""/>
        <dsp:cNvSpPr/>
      </dsp:nvSpPr>
      <dsp:spPr>
        <a:xfrm>
          <a:off x="2200343" y="2262148"/>
          <a:ext cx="823956" cy="823956"/>
        </a:xfrm>
        <a:prstGeom prst="ellipse">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tr-TR" sz="1000" kern="1200" dirty="0" smtClean="0">
              <a:solidFill>
                <a:schemeClr val="bg1"/>
              </a:solidFill>
            </a:rPr>
            <a:t>ÇEVRESEL AKIŞ </a:t>
          </a:r>
          <a:endParaRPr lang="tr-TR" sz="1000" kern="1200" dirty="0">
            <a:solidFill>
              <a:schemeClr val="bg1"/>
            </a:solidFill>
          </a:endParaRPr>
        </a:p>
      </dsp:txBody>
      <dsp:txXfrm>
        <a:off x="2321009" y="2382814"/>
        <a:ext cx="582624" cy="582624"/>
      </dsp:txXfrm>
    </dsp:sp>
    <dsp:sp modelId="{79D600CE-B403-406C-8BC4-B9E540D19ADD}">
      <dsp:nvSpPr>
        <dsp:cNvPr id="0" name=""/>
        <dsp:cNvSpPr/>
      </dsp:nvSpPr>
      <dsp:spPr>
        <a:xfrm>
          <a:off x="730623" y="2262148"/>
          <a:ext cx="823956" cy="823956"/>
        </a:xfrm>
        <a:prstGeom prst="ellipse">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tr-TR" sz="1000" kern="1200" dirty="0" smtClean="0">
              <a:solidFill>
                <a:schemeClr val="bg1"/>
              </a:solidFill>
            </a:rPr>
            <a:t>ENERJİ</a:t>
          </a:r>
          <a:endParaRPr lang="tr-TR" sz="1000" kern="1200" dirty="0">
            <a:solidFill>
              <a:schemeClr val="bg1"/>
            </a:solidFill>
          </a:endParaRPr>
        </a:p>
      </dsp:txBody>
      <dsp:txXfrm>
        <a:off x="851289" y="2382814"/>
        <a:ext cx="582624" cy="582624"/>
      </dsp:txXfrm>
    </dsp:sp>
    <dsp:sp modelId="{0D6FE56F-E41E-4CB1-A20B-3AF75F8E8BDD}">
      <dsp:nvSpPr>
        <dsp:cNvPr id="0" name=""/>
        <dsp:cNvSpPr/>
      </dsp:nvSpPr>
      <dsp:spPr>
        <a:xfrm>
          <a:off x="276454" y="864361"/>
          <a:ext cx="823956" cy="823956"/>
        </a:xfrm>
        <a:prstGeom prst="ellipse">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tr-TR" sz="1000" kern="1200" dirty="0" smtClean="0">
              <a:solidFill>
                <a:schemeClr val="bg1"/>
              </a:solidFill>
            </a:rPr>
            <a:t>ENDÜSTRİYEL KULLANIM</a:t>
          </a:r>
          <a:endParaRPr lang="tr-TR" sz="1000" kern="1200" dirty="0">
            <a:solidFill>
              <a:schemeClr val="bg1"/>
            </a:solidFill>
          </a:endParaRPr>
        </a:p>
      </dsp:txBody>
      <dsp:txXfrm>
        <a:off x="397120" y="985027"/>
        <a:ext cx="582624" cy="582624"/>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png"/><Relationship Id="rId2" Type="http://schemas.openxmlformats.org/officeDocument/2006/relationships/image" Target="../media/image25.png"/><Relationship Id="rId3" Type="http://schemas.openxmlformats.org/officeDocument/2006/relationships/image" Target="../media/image2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55203F-D8D3-5B4F-908A-6B169A7FD678}" type="datetimeFigureOut">
              <a:rPr lang="en-US" smtClean="0"/>
              <a:t>27.03.18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B28F25-5D78-2A43-8081-E23CCA225E1F}" type="slidenum">
              <a:rPr lang="en-US" smtClean="0"/>
              <a:t>‹#›</a:t>
            </a:fld>
            <a:endParaRPr lang="en-US"/>
          </a:p>
        </p:txBody>
      </p:sp>
    </p:spTree>
    <p:extLst>
      <p:ext uri="{BB962C8B-B14F-4D97-AF65-F5344CB8AC3E}">
        <p14:creationId xmlns:p14="http://schemas.microsoft.com/office/powerpoint/2010/main" val="128614709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 Id="rId3" Type="http://schemas.openxmlformats.org/officeDocument/2006/relationships/hyperlink" Target="http://www.trueactivist.com/with-this-greenhouse-it-is-now-possible-to-grow-crops-in-the-desert/"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5526862-BE31-6D47-9FF1-1E456DCCD216}" type="slidenum">
              <a:rPr lang="en-US" sz="1200">
                <a:latin typeface="Arial" charset="0"/>
                <a:cs typeface="Arial" charset="0"/>
              </a:rPr>
              <a:pPr eaLnBrk="1" hangingPunct="1"/>
              <a:t>3</a:t>
            </a:fld>
            <a:endParaRPr lang="en-US" sz="1200">
              <a:latin typeface="Arial" charset="0"/>
              <a:cs typeface="Arial" charset="0"/>
            </a:endParaRPr>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tr-TR">
              <a:latin typeface="Arial" charset="0"/>
              <a:ea typeface="ＭＳ Ｐゴシック" charset="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C17F71-4A10-CA43-95BF-53C05BE291DA}" type="slidenum">
              <a:rPr lang="en-US"/>
              <a:pPr/>
              <a:t>26</a:t>
            </a:fld>
            <a:endParaRPr lang="en-US"/>
          </a:p>
        </p:txBody>
      </p:sp>
      <p:sp>
        <p:nvSpPr>
          <p:cNvPr id="368642" name="Rectangle 2"/>
          <p:cNvSpPr>
            <a:spLocks noGrp="1" noRot="1" noChangeAspect="1" noChangeArrowheads="1" noTextEdit="1"/>
          </p:cNvSpPr>
          <p:nvPr>
            <p:ph type="sldImg"/>
          </p:nvPr>
        </p:nvSpPr>
        <p:spPr>
          <a:xfrm>
            <a:off x="1143000" y="687388"/>
            <a:ext cx="4572000" cy="3429000"/>
          </a:xfrm>
          <a:ln/>
          <a:extLst>
            <a:ext uri="{FAA26D3D-D897-4be2-8F04-BA451C77F1D7}">
              <ma14:placeholderFlag xmlns:ma14="http://schemas.microsoft.com/office/mac/drawingml/2011/main" val="1"/>
            </a:ext>
          </a:extLst>
        </p:spPr>
      </p:sp>
      <p:sp>
        <p:nvSpPr>
          <p:cNvPr id="368643"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4F847822-66E2-D941-9BBF-882D2DDF0250}" type="slidenum">
              <a:rPr lang="en-US"/>
              <a:pPr eaLnBrk="1" hangingPunct="1">
                <a:defRPr/>
              </a:pPr>
              <a:t>34</a:t>
            </a:fld>
            <a:endParaRPr lang="en-US"/>
          </a:p>
        </p:txBody>
      </p:sp>
      <p:sp>
        <p:nvSpPr>
          <p:cNvPr id="83970" name="Rectangle 2"/>
          <p:cNvSpPr>
            <a:spLocks noGrp="1" noRot="1" noChangeAspect="1" noChangeArrowheads="1" noTextEdit="1"/>
          </p:cNvSpPr>
          <p:nvPr>
            <p:ph type="sldImg"/>
          </p:nvPr>
        </p:nvSpPr>
        <p:spPr bwMode="auto">
          <a:xfrm>
            <a:off x="1144588" y="687388"/>
            <a:ext cx="4568825" cy="3425825"/>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3971"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89963" tIns="44193" rIns="89963" bIns="44193" numCol="1" anchor="t" anchorCtr="0" compatLnSpc="1">
            <a:prstTxWarp prst="textNoShape">
              <a:avLst/>
            </a:prstTxWarp>
          </a:bodyPr>
          <a:lstStyle/>
          <a:p>
            <a:pPr eaLnBrk="1" hangingPunct="1">
              <a:lnSpc>
                <a:spcPct val="87000"/>
              </a:lnSpc>
            </a:pPr>
            <a:endParaRPr lang="tr-TR">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D34F3EA7-A3F5-D04C-A5F0-C664FE3DB01F}" type="slidenum">
              <a:rPr lang="en-US" sz="1200">
                <a:latin typeface="Times New Roman" charset="0"/>
              </a:rPr>
              <a:pPr eaLnBrk="1" fontAlgn="base" hangingPunct="1">
                <a:spcBef>
                  <a:spcPct val="0"/>
                </a:spcBef>
                <a:spcAft>
                  <a:spcPct val="0"/>
                </a:spcAft>
              </a:pPr>
              <a:t>38</a:t>
            </a:fld>
            <a:endParaRPr lang="en-US" sz="1200">
              <a:latin typeface="Times New Roman" charset="0"/>
            </a:endParaRPr>
          </a:p>
        </p:txBody>
      </p:sp>
      <p:sp>
        <p:nvSpPr>
          <p:cNvPr id="1351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517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tr-TR">
              <a:latin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lvl1pPr>
              <a:defRPr sz="2400" b="1">
                <a:solidFill>
                  <a:schemeClr val="tx1"/>
                </a:solidFill>
                <a:latin typeface="Helvetica" charset="0"/>
                <a:ea typeface="ＭＳ Ｐゴシック" charset="0"/>
                <a:cs typeface="ＭＳ Ｐゴシック" charset="0"/>
              </a:defRPr>
            </a:lvl1pPr>
            <a:lvl2pPr marL="742950" indent="-285750">
              <a:defRPr sz="2400" b="1">
                <a:solidFill>
                  <a:schemeClr val="tx1"/>
                </a:solidFill>
                <a:latin typeface="Helvetica" charset="0"/>
                <a:ea typeface="ＭＳ Ｐゴシック" charset="0"/>
              </a:defRPr>
            </a:lvl2pPr>
            <a:lvl3pPr marL="1143000" indent="-228600">
              <a:defRPr sz="2400" b="1">
                <a:solidFill>
                  <a:schemeClr val="tx1"/>
                </a:solidFill>
                <a:latin typeface="Helvetica" charset="0"/>
                <a:ea typeface="ＭＳ Ｐゴシック" charset="0"/>
              </a:defRPr>
            </a:lvl3pPr>
            <a:lvl4pPr marL="1600200" indent="-228600">
              <a:defRPr sz="2400" b="1">
                <a:solidFill>
                  <a:schemeClr val="tx1"/>
                </a:solidFill>
                <a:latin typeface="Helvetica" charset="0"/>
                <a:ea typeface="ＭＳ Ｐゴシック" charset="0"/>
              </a:defRPr>
            </a:lvl4pPr>
            <a:lvl5pPr marL="2057400" indent="-228600">
              <a:defRPr sz="2400" b="1">
                <a:solidFill>
                  <a:schemeClr val="tx1"/>
                </a:solidFill>
                <a:latin typeface="Helvetica" charset="0"/>
                <a:ea typeface="ＭＳ Ｐゴシック" charset="0"/>
              </a:defRPr>
            </a:lvl5pPr>
            <a:lvl6pPr marL="2514600" indent="-228600" eaLnBrk="0" fontAlgn="base" hangingPunct="0">
              <a:spcBef>
                <a:spcPct val="0"/>
              </a:spcBef>
              <a:spcAft>
                <a:spcPct val="0"/>
              </a:spcAft>
              <a:defRPr sz="2400" b="1">
                <a:solidFill>
                  <a:schemeClr val="tx1"/>
                </a:solidFill>
                <a:latin typeface="Helvetica" charset="0"/>
                <a:ea typeface="ＭＳ Ｐゴシック" charset="0"/>
              </a:defRPr>
            </a:lvl6pPr>
            <a:lvl7pPr marL="2971800" indent="-228600" eaLnBrk="0" fontAlgn="base" hangingPunct="0">
              <a:spcBef>
                <a:spcPct val="0"/>
              </a:spcBef>
              <a:spcAft>
                <a:spcPct val="0"/>
              </a:spcAft>
              <a:defRPr sz="2400" b="1">
                <a:solidFill>
                  <a:schemeClr val="tx1"/>
                </a:solidFill>
                <a:latin typeface="Helvetica" charset="0"/>
                <a:ea typeface="ＭＳ Ｐゴシック" charset="0"/>
              </a:defRPr>
            </a:lvl7pPr>
            <a:lvl8pPr marL="3429000" indent="-228600" eaLnBrk="0" fontAlgn="base" hangingPunct="0">
              <a:spcBef>
                <a:spcPct val="0"/>
              </a:spcBef>
              <a:spcAft>
                <a:spcPct val="0"/>
              </a:spcAft>
              <a:defRPr sz="2400" b="1">
                <a:solidFill>
                  <a:schemeClr val="tx1"/>
                </a:solidFill>
                <a:latin typeface="Helvetica" charset="0"/>
                <a:ea typeface="ＭＳ Ｐゴシック" charset="0"/>
              </a:defRPr>
            </a:lvl8pPr>
            <a:lvl9pPr marL="3886200" indent="-228600" eaLnBrk="0" fontAlgn="base" hangingPunct="0">
              <a:spcBef>
                <a:spcPct val="0"/>
              </a:spcBef>
              <a:spcAft>
                <a:spcPct val="0"/>
              </a:spcAft>
              <a:defRPr sz="2400" b="1">
                <a:solidFill>
                  <a:schemeClr val="tx1"/>
                </a:solidFill>
                <a:latin typeface="Helvetica" charset="0"/>
                <a:ea typeface="ＭＳ Ｐゴシック" charset="0"/>
              </a:defRPr>
            </a:lvl9pPr>
          </a:lstStyle>
          <a:p>
            <a:fld id="{55923FD3-EC9E-A542-BA14-40ECEA15CBE9}" type="slidenum">
              <a:rPr lang="en-US" sz="1200" b="0">
                <a:latin typeface="Arial" charset="0"/>
              </a:rPr>
              <a:pPr/>
              <a:t>40</a:t>
            </a:fld>
            <a:endParaRPr lang="en-US" sz="1200" b="0">
              <a:latin typeface="Arial" charset="0"/>
            </a:endParaRPr>
          </a:p>
        </p:txBody>
      </p:sp>
      <p:sp>
        <p:nvSpPr>
          <p:cNvPr id="3256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50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1 Slayt Görüntüsü Yer Tutucusu"/>
          <p:cNvSpPr>
            <a:spLocks noGrp="1" noRot="1" noChangeAspect="1" noTextEdit="1"/>
          </p:cNvSpPr>
          <p:nvPr>
            <p:ph type="sldImg"/>
          </p:nvPr>
        </p:nvSpPr>
        <p:spPr>
          <a:xfrm>
            <a:off x="381000" y="685800"/>
            <a:ext cx="6096000" cy="3429000"/>
          </a:xfrm>
          <a:ln/>
        </p:spPr>
      </p:sp>
      <p:sp>
        <p:nvSpPr>
          <p:cNvPr id="97282" name="2 Not Yer Tutucusu"/>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tr-TR">
              <a:latin typeface="Times New Roman" charset="0"/>
              <a:ea typeface="ＭＳ Ｐゴシック" charset="0"/>
              <a:cs typeface="ＭＳ Ｐゴシック" charset="0"/>
            </a:endParaRPr>
          </a:p>
        </p:txBody>
      </p:sp>
      <p:sp>
        <p:nvSpPr>
          <p:cNvPr id="97283" name="3 Slayt Numarası Yer Tutucusu"/>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AAC495C-DB59-0F43-B78B-3FD9A229B33D}" type="slidenum">
              <a:rPr lang="en-US" sz="1200"/>
              <a:pPr eaLnBrk="1" hangingPunct="1"/>
              <a:t>41</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5FB5FE-072C-F548-B798-ED316DB8D590}" type="slidenum">
              <a:rPr lang="en-US"/>
              <a:pPr/>
              <a:t>43</a:t>
            </a:fld>
            <a:endParaRPr lang="en-US"/>
          </a:p>
        </p:txBody>
      </p:sp>
      <p:sp>
        <p:nvSpPr>
          <p:cNvPr id="6349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34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r>
              <a:rPr lang="en-US" sz="1200" kern="1200" dirty="0" smtClean="0">
                <a:solidFill>
                  <a:schemeClr val="tx1"/>
                </a:solidFill>
                <a:latin typeface="+mn-lt"/>
                <a:ea typeface="+mn-ea"/>
                <a:cs typeface="+mn-cs"/>
              </a:rPr>
              <a:t>Mitigation and adaptation are the two strategies for addressing climate change. Mitigation is an intervention to reduce the emissions sources or enhance the sinks of greenhouse gases. Adaptation is an ‘adjustment in natural or human systems in response to actual or expected climatic stimuli or their effects, which moderates harm or exploits beneficial opportunities’ (IPCC 2001). Adaptation and mitigation present some notable differences, particularly in their objectives. Mitigation addresses the causes of climate change (accumulation of greenhouse gases in the atmosphere), whereas adaptation addresses the impacts of climate change.</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1 Slayt Görüntüsü Yer Tutucusu"/>
          <p:cNvSpPr>
            <a:spLocks noGrp="1" noRot="1" noChangeAspect="1" noTextEdit="1"/>
          </p:cNvSpPr>
          <p:nvPr>
            <p:ph type="sldImg"/>
          </p:nvPr>
        </p:nvSpPr>
        <p:spPr>
          <a:ln/>
        </p:spPr>
      </p:sp>
      <p:sp>
        <p:nvSpPr>
          <p:cNvPr id="122882" name="2 Not Yer Tutucusu"/>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tr-TR">
              <a:latin typeface="Times New Roman" charset="0"/>
            </a:endParaRPr>
          </a:p>
        </p:txBody>
      </p:sp>
      <p:sp>
        <p:nvSpPr>
          <p:cNvPr id="122883" name="3 Slayt Numarası Yer Tutucusu"/>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fld id="{93D6C41C-C4DA-FA45-BE0A-5EF0655633F1}" type="slidenum">
              <a:rPr lang="en-US" sz="1200" b="0"/>
              <a:pPr eaLnBrk="1" hangingPunct="1"/>
              <a:t>45</a:t>
            </a:fld>
            <a:endParaRPr lang="en-US" sz="1200" b="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1 Slayt Görüntüsü Yer Tutucusu"/>
          <p:cNvSpPr>
            <a:spLocks noGrp="1" noRot="1" noChangeAspect="1" noTextEdit="1"/>
          </p:cNvSpPr>
          <p:nvPr>
            <p:ph type="sldImg"/>
          </p:nvPr>
        </p:nvSpPr>
        <p:spPr>
          <a:ln/>
        </p:spPr>
      </p:sp>
      <p:sp>
        <p:nvSpPr>
          <p:cNvPr id="162818" name="2 Not Yer Tutucusu"/>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
        <p:nvSpPr>
          <p:cNvPr id="162819" name="3 Slayt Numarası Yer Tutucusu"/>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r" eaLnBrk="0" fontAlgn="base" hangingPunct="0">
              <a:spcBef>
                <a:spcPct val="50000"/>
              </a:spcBef>
              <a:spcAft>
                <a:spcPct val="0"/>
              </a:spcAft>
              <a:defRPr sz="2400">
                <a:solidFill>
                  <a:schemeClr val="tx1"/>
                </a:solidFill>
                <a:latin typeface="Times New Roman" charset="0"/>
                <a:ea typeface="ＭＳ Ｐゴシック" charset="0"/>
              </a:defRPr>
            </a:lvl6pPr>
            <a:lvl7pPr marL="2971800" indent="-228600" algn="r" eaLnBrk="0" fontAlgn="base" hangingPunct="0">
              <a:spcBef>
                <a:spcPct val="50000"/>
              </a:spcBef>
              <a:spcAft>
                <a:spcPct val="0"/>
              </a:spcAft>
              <a:defRPr sz="2400">
                <a:solidFill>
                  <a:schemeClr val="tx1"/>
                </a:solidFill>
                <a:latin typeface="Times New Roman" charset="0"/>
                <a:ea typeface="ＭＳ Ｐゴシック" charset="0"/>
              </a:defRPr>
            </a:lvl7pPr>
            <a:lvl8pPr marL="3429000" indent="-228600" algn="r" eaLnBrk="0" fontAlgn="base" hangingPunct="0">
              <a:spcBef>
                <a:spcPct val="50000"/>
              </a:spcBef>
              <a:spcAft>
                <a:spcPct val="0"/>
              </a:spcAft>
              <a:defRPr sz="2400">
                <a:solidFill>
                  <a:schemeClr val="tx1"/>
                </a:solidFill>
                <a:latin typeface="Times New Roman" charset="0"/>
                <a:ea typeface="ＭＳ Ｐゴシック" charset="0"/>
              </a:defRPr>
            </a:lvl8pPr>
            <a:lvl9pPr marL="3886200" indent="-228600" algn="r" eaLnBrk="0" fontAlgn="base" hangingPunct="0">
              <a:spcBef>
                <a:spcPct val="50000"/>
              </a:spcBef>
              <a:spcAft>
                <a:spcPct val="0"/>
              </a:spcAft>
              <a:defRPr sz="2400">
                <a:solidFill>
                  <a:schemeClr val="tx1"/>
                </a:solidFill>
                <a:latin typeface="Times New Roman" charset="0"/>
                <a:ea typeface="ＭＳ Ｐゴシック" charset="0"/>
              </a:defRPr>
            </a:lvl9pPr>
          </a:lstStyle>
          <a:p>
            <a:pPr eaLnBrk="1" hangingPunct="1"/>
            <a:fld id="{E782A175-19C1-7B48-A66E-83ED620DFFB0}" type="slidenum">
              <a:rPr lang="en-US" sz="1200"/>
              <a:pPr eaLnBrk="1" hangingPunct="1"/>
              <a:t>47</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1 Slayt Görüntüsü Yer Tutucusu"/>
          <p:cNvSpPr>
            <a:spLocks noGrp="1" noRot="1" noChangeAspect="1" noTextEdit="1"/>
          </p:cNvSpPr>
          <p:nvPr>
            <p:ph type="sldImg"/>
          </p:nvPr>
        </p:nvSpPr>
        <p:spPr>
          <a:ln/>
        </p:spPr>
      </p:sp>
      <p:sp>
        <p:nvSpPr>
          <p:cNvPr id="198658" name="2 Not Yer Tutucusu"/>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
        <p:nvSpPr>
          <p:cNvPr id="198659" name="3 Slayt Numarası Yer Tutucusu"/>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r" eaLnBrk="0" fontAlgn="base" hangingPunct="0">
              <a:spcBef>
                <a:spcPct val="50000"/>
              </a:spcBef>
              <a:spcAft>
                <a:spcPct val="0"/>
              </a:spcAft>
              <a:defRPr sz="2400">
                <a:solidFill>
                  <a:schemeClr val="tx1"/>
                </a:solidFill>
                <a:latin typeface="Times New Roman" charset="0"/>
                <a:ea typeface="ＭＳ Ｐゴシック" charset="0"/>
              </a:defRPr>
            </a:lvl6pPr>
            <a:lvl7pPr marL="2971800" indent="-228600" algn="r" eaLnBrk="0" fontAlgn="base" hangingPunct="0">
              <a:spcBef>
                <a:spcPct val="50000"/>
              </a:spcBef>
              <a:spcAft>
                <a:spcPct val="0"/>
              </a:spcAft>
              <a:defRPr sz="2400">
                <a:solidFill>
                  <a:schemeClr val="tx1"/>
                </a:solidFill>
                <a:latin typeface="Times New Roman" charset="0"/>
                <a:ea typeface="ＭＳ Ｐゴシック" charset="0"/>
              </a:defRPr>
            </a:lvl7pPr>
            <a:lvl8pPr marL="3429000" indent="-228600" algn="r" eaLnBrk="0" fontAlgn="base" hangingPunct="0">
              <a:spcBef>
                <a:spcPct val="50000"/>
              </a:spcBef>
              <a:spcAft>
                <a:spcPct val="0"/>
              </a:spcAft>
              <a:defRPr sz="2400">
                <a:solidFill>
                  <a:schemeClr val="tx1"/>
                </a:solidFill>
                <a:latin typeface="Times New Roman" charset="0"/>
                <a:ea typeface="ＭＳ Ｐゴシック" charset="0"/>
              </a:defRPr>
            </a:lvl8pPr>
            <a:lvl9pPr marL="3886200" indent="-228600" algn="r" eaLnBrk="0" fontAlgn="base" hangingPunct="0">
              <a:spcBef>
                <a:spcPct val="50000"/>
              </a:spcBef>
              <a:spcAft>
                <a:spcPct val="0"/>
              </a:spcAft>
              <a:defRPr sz="2400">
                <a:solidFill>
                  <a:schemeClr val="tx1"/>
                </a:solidFill>
                <a:latin typeface="Times New Roman" charset="0"/>
                <a:ea typeface="ＭＳ Ｐゴシック" charset="0"/>
              </a:defRPr>
            </a:lvl9pPr>
          </a:lstStyle>
          <a:p>
            <a:fld id="{2EDD24AD-D57B-0B46-A9DA-2BC2E43A8294}" type="slidenum">
              <a:rPr lang="tr-TR" sz="1200">
                <a:solidFill>
                  <a:srgbClr val="000000"/>
                </a:solidFill>
              </a:rPr>
              <a:pPr/>
              <a:t>48</a:t>
            </a:fld>
            <a:endParaRPr lang="tr-TR" sz="1200">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5pPr>
            <a:lvl6pPr marL="2514600" indent="-228600" algn="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6pPr>
            <a:lvl7pPr marL="2971800" indent="-228600" algn="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7pPr>
            <a:lvl8pPr marL="3429000" indent="-228600" algn="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8pPr>
            <a:lvl9pPr marL="3886200" indent="-228600" algn="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9pPr>
          </a:lstStyle>
          <a:p>
            <a:fld id="{B34D7560-3CC0-CB40-9F5C-8B45CB90EA02}" type="slidenum">
              <a:rPr lang="nl-NL" sz="1300">
                <a:solidFill>
                  <a:srgbClr val="000000"/>
                </a:solidFill>
              </a:rPr>
              <a:pPr/>
              <a:t>52</a:t>
            </a:fld>
            <a:endParaRPr lang="nl-NL" sz="1300">
              <a:solidFill>
                <a:srgbClr val="000000"/>
              </a:solidFill>
            </a:endParaRPr>
          </a:p>
        </p:txBody>
      </p:sp>
      <p:sp>
        <p:nvSpPr>
          <p:cNvPr id="28675" name="Text Box 2"/>
          <p:cNvSpPr txBox="1">
            <a:spLocks noChangeArrowheads="1"/>
          </p:cNvSpPr>
          <p:nvPr/>
        </p:nvSpPr>
        <p:spPr bwMode="auto">
          <a:xfrm>
            <a:off x="931334" y="687662"/>
            <a:ext cx="4998527" cy="3426627"/>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28676" name="Rectangle 3"/>
          <p:cNvSpPr>
            <a:spLocks noGrp="1" noChangeArrowheads="1"/>
          </p:cNvSpPr>
          <p:nvPr>
            <p:ph type="body"/>
          </p:nvPr>
        </p:nvSpPr>
        <p:spPr>
          <a:xfrm>
            <a:off x="913762" y="4343510"/>
            <a:ext cx="5027283" cy="410990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s-ES">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1 Slayt Görüntüsü Yer Tutucusu"/>
          <p:cNvSpPr>
            <a:spLocks noGrp="1" noRot="1" noChangeAspect="1" noTextEdit="1"/>
          </p:cNvSpPr>
          <p:nvPr>
            <p:ph type="sldImg"/>
          </p:nvPr>
        </p:nvSpPr>
        <p:spPr>
          <a:ln/>
        </p:spPr>
      </p:sp>
      <p:sp>
        <p:nvSpPr>
          <p:cNvPr id="78850" name="2 Not Yer Tutucusu"/>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
        <p:nvSpPr>
          <p:cNvPr id="78851" name="3 Slayt Numarası Yer Tutucusu"/>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r" eaLnBrk="0" fontAlgn="base" hangingPunct="0">
              <a:spcBef>
                <a:spcPct val="50000"/>
              </a:spcBef>
              <a:spcAft>
                <a:spcPct val="0"/>
              </a:spcAft>
              <a:defRPr sz="2400">
                <a:solidFill>
                  <a:schemeClr val="tx1"/>
                </a:solidFill>
                <a:latin typeface="Times New Roman" charset="0"/>
                <a:ea typeface="ＭＳ Ｐゴシック" charset="0"/>
              </a:defRPr>
            </a:lvl6pPr>
            <a:lvl7pPr marL="2971800" indent="-228600" algn="r" eaLnBrk="0" fontAlgn="base" hangingPunct="0">
              <a:spcBef>
                <a:spcPct val="50000"/>
              </a:spcBef>
              <a:spcAft>
                <a:spcPct val="0"/>
              </a:spcAft>
              <a:defRPr sz="2400">
                <a:solidFill>
                  <a:schemeClr val="tx1"/>
                </a:solidFill>
                <a:latin typeface="Times New Roman" charset="0"/>
                <a:ea typeface="ＭＳ Ｐゴシック" charset="0"/>
              </a:defRPr>
            </a:lvl7pPr>
            <a:lvl8pPr marL="3429000" indent="-228600" algn="r" eaLnBrk="0" fontAlgn="base" hangingPunct="0">
              <a:spcBef>
                <a:spcPct val="50000"/>
              </a:spcBef>
              <a:spcAft>
                <a:spcPct val="0"/>
              </a:spcAft>
              <a:defRPr sz="2400">
                <a:solidFill>
                  <a:schemeClr val="tx1"/>
                </a:solidFill>
                <a:latin typeface="Times New Roman" charset="0"/>
                <a:ea typeface="ＭＳ Ｐゴシック" charset="0"/>
              </a:defRPr>
            </a:lvl8pPr>
            <a:lvl9pPr marL="3886200" indent="-228600" algn="r" eaLnBrk="0" fontAlgn="base" hangingPunct="0">
              <a:spcBef>
                <a:spcPct val="50000"/>
              </a:spcBef>
              <a:spcAft>
                <a:spcPct val="0"/>
              </a:spcAft>
              <a:defRPr sz="2400">
                <a:solidFill>
                  <a:schemeClr val="tx1"/>
                </a:solidFill>
                <a:latin typeface="Times New Roman" charset="0"/>
                <a:ea typeface="ＭＳ Ｐゴシック" charset="0"/>
              </a:defRPr>
            </a:lvl9pPr>
          </a:lstStyle>
          <a:p>
            <a:pPr eaLnBrk="1" hangingPunct="1"/>
            <a:fld id="{D3828F18-8BE5-B84B-BB86-EB8849011A06}" type="slidenum">
              <a:rPr lang="en-US" sz="1200"/>
              <a:pPr eaLnBrk="1" hangingPunct="1"/>
              <a:t>5</a:t>
            </a:fld>
            <a:endParaRPr 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This was just too funny, I had to share. </a:t>
            </a:r>
            <a:r>
              <a:rPr lang="en-US" sz="1200" kern="1200" dirty="0" smtClean="0">
                <a:solidFill>
                  <a:schemeClr val="tx1"/>
                </a:solidFill>
                <a:latin typeface="+mn-lt"/>
                <a:ea typeface="+mn-ea"/>
                <a:cs typeface="+mn-cs"/>
                <a:sym typeface="Wingdings"/>
              </a:rPr>
              <a:t></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Some probably does not approve, this is the most irrefutable scientific evidence of Global Warming to date.</a:t>
            </a:r>
            <a:endParaRPr lang="en-US" dirty="0"/>
          </a:p>
        </p:txBody>
      </p:sp>
      <p:sp>
        <p:nvSpPr>
          <p:cNvPr id="4" name="Slide Number Placeholder 3"/>
          <p:cNvSpPr>
            <a:spLocks noGrp="1"/>
          </p:cNvSpPr>
          <p:nvPr>
            <p:ph type="sldNum" sz="quarter" idx="10"/>
          </p:nvPr>
        </p:nvSpPr>
        <p:spPr/>
        <p:txBody>
          <a:bodyPr/>
          <a:lstStyle/>
          <a:p>
            <a:fld id="{F6D11C59-58AF-3540-B556-8562317A6D59}" type="slidenum">
              <a:rPr lang="en-US" smtClean="0"/>
              <a:t>53</a:t>
            </a:fld>
            <a:endParaRPr lang="en-US"/>
          </a:p>
        </p:txBody>
      </p:sp>
    </p:spTree>
    <p:extLst>
      <p:ext uri="{BB962C8B-B14F-4D97-AF65-F5344CB8AC3E}">
        <p14:creationId xmlns:p14="http://schemas.microsoft.com/office/powerpoint/2010/main" val="3483037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5pPr>
            <a:lvl6pPr marL="2514600" indent="-228600" algn="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6pPr>
            <a:lvl7pPr marL="2971800" indent="-228600" algn="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7pPr>
            <a:lvl8pPr marL="3429000" indent="-228600" algn="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8pPr>
            <a:lvl9pPr marL="3886200" indent="-228600" algn="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9pPr>
          </a:lstStyle>
          <a:p>
            <a:fld id="{01ACA22B-D788-C24C-BB34-AB018DCF62BC}" type="slidenum">
              <a:rPr lang="nl-NL" sz="1300">
                <a:solidFill>
                  <a:srgbClr val="000000"/>
                </a:solidFill>
              </a:rPr>
              <a:pPr/>
              <a:t>54</a:t>
            </a:fld>
            <a:endParaRPr lang="nl-NL" sz="1300">
              <a:solidFill>
                <a:srgbClr val="000000"/>
              </a:solidFill>
            </a:endParaRPr>
          </a:p>
        </p:txBody>
      </p:sp>
      <p:sp>
        <p:nvSpPr>
          <p:cNvPr id="34819" name="Text Box 2"/>
          <p:cNvSpPr txBox="1">
            <a:spLocks noChangeArrowheads="1"/>
          </p:cNvSpPr>
          <p:nvPr/>
        </p:nvSpPr>
        <p:spPr bwMode="auto">
          <a:xfrm>
            <a:off x="931334" y="687662"/>
            <a:ext cx="4998527" cy="3426627"/>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34820" name="Rectangle 3"/>
          <p:cNvSpPr>
            <a:spLocks noGrp="1" noChangeArrowheads="1"/>
          </p:cNvSpPr>
          <p:nvPr>
            <p:ph type="body"/>
          </p:nvPr>
        </p:nvSpPr>
        <p:spPr>
          <a:xfrm>
            <a:off x="913762" y="4343510"/>
            <a:ext cx="5027283" cy="410990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s-ES">
              <a:latin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numCol="1" anchorCtr="0" compatLnSpc="1">
            <a:prstTxWarp prst="textNoShape">
              <a:avLst/>
            </a:prstTxWarp>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charset="0"/>
                <a:ea typeface="ＭＳ Ｐゴシック" charset="0"/>
                <a:cs typeface="ＭＳ Ｐゴシック"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charset="0"/>
                <a:ea typeface="ＭＳ Ｐゴシック"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charset="0"/>
                <a:ea typeface="ＭＳ Ｐゴシック"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charset="0"/>
                <a:ea typeface="ＭＳ Ｐゴシック"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charset="0"/>
                <a:ea typeface="ＭＳ Ｐゴシック"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charset="0"/>
                <a:ea typeface="ＭＳ Ｐゴシック"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charset="0"/>
                <a:ea typeface="ＭＳ Ｐゴシック"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charset="0"/>
                <a:ea typeface="ＭＳ Ｐゴシック"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charset="0"/>
                <a:ea typeface="ＭＳ Ｐゴシック" charset="0"/>
              </a:defRPr>
            </a:lvl9pPr>
          </a:lstStyle>
          <a:p>
            <a:pPr eaLnBrk="1" fontAlgn="base" hangingPunct="1">
              <a:spcBef>
                <a:spcPct val="0"/>
              </a:spcBef>
              <a:spcAft>
                <a:spcPct val="0"/>
              </a:spcAft>
            </a:pPr>
            <a:fld id="{41251075-F6EF-3E4A-87CA-E4E4EAE1D320}" type="slidenum">
              <a:rPr lang="nl-NL" sz="1300">
                <a:solidFill>
                  <a:srgbClr val="000000"/>
                </a:solidFill>
                <a:latin typeface="Times New Roman" charset="0"/>
              </a:rPr>
              <a:pPr eaLnBrk="1" fontAlgn="base" hangingPunct="1">
                <a:spcBef>
                  <a:spcPct val="0"/>
                </a:spcBef>
                <a:spcAft>
                  <a:spcPct val="0"/>
                </a:spcAft>
              </a:pPr>
              <a:t>55</a:t>
            </a:fld>
            <a:endParaRPr lang="nl-NL" sz="1300">
              <a:solidFill>
                <a:srgbClr val="000000"/>
              </a:solidFill>
              <a:latin typeface="Times New Roman" charset="0"/>
            </a:endParaRPr>
          </a:p>
        </p:txBody>
      </p:sp>
      <p:sp>
        <p:nvSpPr>
          <p:cNvPr id="92163" name="Text Box 2"/>
          <p:cNvSpPr txBox="1">
            <a:spLocks noChangeArrowheads="1"/>
          </p:cNvSpPr>
          <p:nvPr/>
        </p:nvSpPr>
        <p:spPr bwMode="auto">
          <a:xfrm>
            <a:off x="931863" y="687388"/>
            <a:ext cx="4997450" cy="3427412"/>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a:latin typeface="Times New Roman" charset="0"/>
            </a:endParaRPr>
          </a:p>
        </p:txBody>
      </p:sp>
      <p:sp>
        <p:nvSpPr>
          <p:cNvPr id="92164" name="Rectangle 3"/>
          <p:cNvSpPr>
            <a:spLocks noGrp="1" noChangeArrowheads="1"/>
          </p:cNvSpPr>
          <p:nvPr>
            <p:ph type="body"/>
          </p:nvPr>
        </p:nvSpPr>
        <p:spPr bwMode="auto">
          <a:xfrm>
            <a:off x="914400" y="4343400"/>
            <a:ext cx="5026025" cy="41100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numCol="1" anchor="ctr" anchorCtr="0" compatLnSpc="1">
            <a:prstTxWarp prst="textNoShape">
              <a:avLst/>
            </a:prstTxWarp>
          </a:bodyPr>
          <a:lstStyle/>
          <a:p>
            <a:endParaRPr lang="es-ES">
              <a:latin typeface="Times New Roma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5pPr>
            <a:lvl6pPr marL="2514600" indent="-228600" algn="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6pPr>
            <a:lvl7pPr marL="2971800" indent="-228600" algn="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7pPr>
            <a:lvl8pPr marL="3429000" indent="-228600" algn="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8pPr>
            <a:lvl9pPr marL="3886200" indent="-228600" algn="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charset="0"/>
                <a:ea typeface="MS Gothic" charset="0"/>
                <a:cs typeface="MS Gothic" charset="0"/>
              </a:defRPr>
            </a:lvl9pPr>
          </a:lstStyle>
          <a:p>
            <a:fld id="{73DA62C8-13C2-F444-8C60-86B463BF8B0A}" type="slidenum">
              <a:rPr lang="nl-NL" sz="1300">
                <a:solidFill>
                  <a:srgbClr val="000000"/>
                </a:solidFill>
              </a:rPr>
              <a:pPr/>
              <a:t>56</a:t>
            </a:fld>
            <a:endParaRPr lang="nl-NL" sz="1300">
              <a:solidFill>
                <a:srgbClr val="000000"/>
              </a:solidFill>
            </a:endParaRPr>
          </a:p>
        </p:txBody>
      </p:sp>
      <p:sp>
        <p:nvSpPr>
          <p:cNvPr id="32771" name="Text Box 2"/>
          <p:cNvSpPr txBox="1">
            <a:spLocks noChangeArrowheads="1"/>
          </p:cNvSpPr>
          <p:nvPr/>
        </p:nvSpPr>
        <p:spPr bwMode="auto">
          <a:xfrm>
            <a:off x="931334" y="687662"/>
            <a:ext cx="4998527" cy="3426627"/>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32772" name="Rectangle 3"/>
          <p:cNvSpPr>
            <a:spLocks noGrp="1" noChangeArrowheads="1"/>
          </p:cNvSpPr>
          <p:nvPr>
            <p:ph type="body"/>
          </p:nvPr>
        </p:nvSpPr>
        <p:spPr>
          <a:xfrm>
            <a:off x="913762" y="4343510"/>
            <a:ext cx="5027283" cy="410990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s-ES">
              <a:latin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1 Slayt Görüntüsü Yer Tutucusu"/>
          <p:cNvSpPr>
            <a:spLocks noGrp="1" noRot="1" noChangeAspect="1" noTextEdit="1"/>
          </p:cNvSpPr>
          <p:nvPr>
            <p:ph type="sldImg"/>
          </p:nvPr>
        </p:nvSpPr>
        <p:spPr>
          <a:ln/>
        </p:spPr>
      </p:sp>
      <p:sp>
        <p:nvSpPr>
          <p:cNvPr id="103427" name="2 Not Yer Tutucusu"/>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
        <p:nvSpPr>
          <p:cNvPr id="103428" name="3 Slayt Numarası Yer Tutucusu"/>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r" eaLnBrk="0" fontAlgn="base" hangingPunct="0">
              <a:spcBef>
                <a:spcPct val="50000"/>
              </a:spcBef>
              <a:spcAft>
                <a:spcPct val="0"/>
              </a:spcAft>
              <a:defRPr sz="2400">
                <a:solidFill>
                  <a:schemeClr val="tx1"/>
                </a:solidFill>
                <a:latin typeface="Times New Roman" charset="0"/>
                <a:ea typeface="ＭＳ Ｐゴシック" charset="0"/>
              </a:defRPr>
            </a:lvl6pPr>
            <a:lvl7pPr marL="2971800" indent="-228600" algn="r" eaLnBrk="0" fontAlgn="base" hangingPunct="0">
              <a:spcBef>
                <a:spcPct val="50000"/>
              </a:spcBef>
              <a:spcAft>
                <a:spcPct val="0"/>
              </a:spcAft>
              <a:defRPr sz="2400">
                <a:solidFill>
                  <a:schemeClr val="tx1"/>
                </a:solidFill>
                <a:latin typeface="Times New Roman" charset="0"/>
                <a:ea typeface="ＭＳ Ｐゴシック" charset="0"/>
              </a:defRPr>
            </a:lvl7pPr>
            <a:lvl8pPr marL="3429000" indent="-228600" algn="r" eaLnBrk="0" fontAlgn="base" hangingPunct="0">
              <a:spcBef>
                <a:spcPct val="50000"/>
              </a:spcBef>
              <a:spcAft>
                <a:spcPct val="0"/>
              </a:spcAft>
              <a:defRPr sz="2400">
                <a:solidFill>
                  <a:schemeClr val="tx1"/>
                </a:solidFill>
                <a:latin typeface="Times New Roman" charset="0"/>
                <a:ea typeface="ＭＳ Ｐゴシック" charset="0"/>
              </a:defRPr>
            </a:lvl8pPr>
            <a:lvl9pPr marL="3886200" indent="-228600" algn="r" eaLnBrk="0" fontAlgn="base" hangingPunct="0">
              <a:spcBef>
                <a:spcPct val="50000"/>
              </a:spcBef>
              <a:spcAft>
                <a:spcPct val="0"/>
              </a:spcAft>
              <a:defRPr sz="2400">
                <a:solidFill>
                  <a:schemeClr val="tx1"/>
                </a:solidFill>
                <a:latin typeface="Times New Roman" charset="0"/>
                <a:ea typeface="ＭＳ Ｐゴシック" charset="0"/>
              </a:defRPr>
            </a:lvl9pPr>
          </a:lstStyle>
          <a:p>
            <a:fld id="{C58CD899-2F21-5B47-A3B2-9A3B97CE8AC1}" type="slidenum">
              <a:rPr lang="tr-TR" sz="1200"/>
              <a:pPr/>
              <a:t>58</a:t>
            </a:fld>
            <a:endParaRPr lang="tr-TR"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r" eaLnBrk="0" fontAlgn="base" hangingPunct="0">
              <a:spcBef>
                <a:spcPct val="50000"/>
              </a:spcBef>
              <a:spcAft>
                <a:spcPct val="0"/>
              </a:spcAft>
              <a:defRPr sz="2400">
                <a:solidFill>
                  <a:schemeClr val="tx1"/>
                </a:solidFill>
                <a:latin typeface="Times New Roman" charset="0"/>
                <a:ea typeface="ＭＳ Ｐゴシック" charset="0"/>
              </a:defRPr>
            </a:lvl6pPr>
            <a:lvl7pPr marL="2971800" indent="-228600" algn="r" eaLnBrk="0" fontAlgn="base" hangingPunct="0">
              <a:spcBef>
                <a:spcPct val="50000"/>
              </a:spcBef>
              <a:spcAft>
                <a:spcPct val="0"/>
              </a:spcAft>
              <a:defRPr sz="2400">
                <a:solidFill>
                  <a:schemeClr val="tx1"/>
                </a:solidFill>
                <a:latin typeface="Times New Roman" charset="0"/>
                <a:ea typeface="ＭＳ Ｐゴシック" charset="0"/>
              </a:defRPr>
            </a:lvl7pPr>
            <a:lvl8pPr marL="3429000" indent="-228600" algn="r" eaLnBrk="0" fontAlgn="base" hangingPunct="0">
              <a:spcBef>
                <a:spcPct val="50000"/>
              </a:spcBef>
              <a:spcAft>
                <a:spcPct val="0"/>
              </a:spcAft>
              <a:defRPr sz="2400">
                <a:solidFill>
                  <a:schemeClr val="tx1"/>
                </a:solidFill>
                <a:latin typeface="Times New Roman" charset="0"/>
                <a:ea typeface="ＭＳ Ｐゴシック" charset="0"/>
              </a:defRPr>
            </a:lvl8pPr>
            <a:lvl9pPr marL="3886200" indent="-228600" algn="r" eaLnBrk="0" fontAlgn="base" hangingPunct="0">
              <a:spcBef>
                <a:spcPct val="50000"/>
              </a:spcBef>
              <a:spcAft>
                <a:spcPct val="0"/>
              </a:spcAft>
              <a:defRPr sz="2400">
                <a:solidFill>
                  <a:schemeClr val="tx1"/>
                </a:solidFill>
                <a:latin typeface="Times New Roman" charset="0"/>
                <a:ea typeface="ＭＳ Ｐゴシック" charset="0"/>
              </a:defRPr>
            </a:lvl9pPr>
          </a:lstStyle>
          <a:p>
            <a:fld id="{84AFDC8A-5ED8-DC48-96E8-3382E0506A2B}" type="slidenum">
              <a:rPr lang="tr-TR" sz="1200">
                <a:solidFill>
                  <a:srgbClr val="000000"/>
                </a:solidFill>
              </a:rPr>
              <a:pPr/>
              <a:t>59</a:t>
            </a:fld>
            <a:endParaRPr lang="tr-TR" sz="1200">
              <a:solidFill>
                <a:srgbClr val="000000"/>
              </a:solidFill>
            </a:endParaRPr>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latin typeface="+mn-lt"/>
                <a:ea typeface="+mn-ea"/>
                <a:cs typeface="+mn-cs"/>
              </a:rPr>
              <a:t>The collection of rainwater from the roofs of buildings can easily take place within our cities and towns, not just in rural Australia. All that is necessary to capture this water is to direct the flow of rainwater from roof gutters to a rainwater storage tank. By doing this, water can be collected and used for various uses.</a:t>
            </a:r>
            <a:endParaRPr lang="en-US" dirty="0"/>
          </a:p>
        </p:txBody>
      </p:sp>
      <p:sp>
        <p:nvSpPr>
          <p:cNvPr id="4" name="Slide Number Placeholder 3"/>
          <p:cNvSpPr>
            <a:spLocks noGrp="1"/>
          </p:cNvSpPr>
          <p:nvPr>
            <p:ph type="sldNum" sz="quarter" idx="10"/>
          </p:nvPr>
        </p:nvSpPr>
        <p:spPr/>
        <p:txBody>
          <a:bodyPr/>
          <a:lstStyle/>
          <a:p>
            <a:fld id="{F6D11C59-58AF-3540-B556-8562317A6D59}" type="slidenum">
              <a:rPr lang="en-US" smtClean="0"/>
              <a:t>61</a:t>
            </a:fld>
            <a:endParaRPr lang="en-US"/>
          </a:p>
        </p:txBody>
      </p:sp>
    </p:spTree>
    <p:extLst>
      <p:ext uri="{BB962C8B-B14F-4D97-AF65-F5344CB8AC3E}">
        <p14:creationId xmlns:p14="http://schemas.microsoft.com/office/powerpoint/2010/main" val="42041196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greenhouse traps hot air and humidity during the heat of the day, creating a better atmosphere for plant growth and then at night, a rope can be pulled that opens up a latch at the top of the greenhouse that lets cool air in, eventually reaching the dew point and creating condensation. The water droplets are channeled into a collection cistern and can be used for drinking water or for irrigation. In times of rain, the design can also be used as a rainwater collector.</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Read more </a:t>
            </a:r>
            <a:r>
              <a:rPr lang="en-US" sz="1200" b="1" kern="1200" dirty="0" smtClean="0">
                <a:solidFill>
                  <a:schemeClr val="tx1"/>
                </a:solidFill>
                <a:latin typeface="+mn-lt"/>
                <a:ea typeface="+mn-ea"/>
                <a:cs typeface="+mn-cs"/>
                <a:hlinkClick r:id="rId3"/>
              </a:rPr>
              <a:t>http://www.trueactivist.com/with-this-greenhouse-it-is-now-possible-to-grow-crops-in-the-desert/</a:t>
            </a:r>
            <a:endParaRPr lang="en-US" dirty="0" smtClean="0"/>
          </a:p>
        </p:txBody>
      </p:sp>
      <p:sp>
        <p:nvSpPr>
          <p:cNvPr id="4" name="Slide Number Placeholder 3"/>
          <p:cNvSpPr>
            <a:spLocks noGrp="1"/>
          </p:cNvSpPr>
          <p:nvPr>
            <p:ph type="sldNum" sz="quarter" idx="10"/>
          </p:nvPr>
        </p:nvSpPr>
        <p:spPr/>
        <p:txBody>
          <a:bodyPr/>
          <a:lstStyle/>
          <a:p>
            <a:fld id="{F6D11C59-58AF-3540-B556-8562317A6D59}" type="slidenum">
              <a:rPr lang="en-US" smtClean="0"/>
              <a:t>64</a:t>
            </a:fld>
            <a:endParaRPr lang="en-US"/>
          </a:p>
        </p:txBody>
      </p:sp>
    </p:spTree>
    <p:extLst>
      <p:ext uri="{BB962C8B-B14F-4D97-AF65-F5344CB8AC3E}">
        <p14:creationId xmlns:p14="http://schemas.microsoft.com/office/powerpoint/2010/main" val="19674808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idea of putting solar panels over water to save land and water isn’t new, but it’s not widely deployed either.  For example India is testing out an idea that marries solar panels with irrigation canals.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 1 MW project has been built over nearly half a mile of the Narmada Canal in the state of Gujarat in India, and it will not only produce electricity but also conserve land and water. This energy can be used to distilled</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salinitied</a:t>
            </a:r>
            <a:r>
              <a:rPr lang="en-US" sz="1200" kern="1200" baseline="0" dirty="0" smtClean="0">
                <a:solidFill>
                  <a:schemeClr val="tx1"/>
                </a:solidFill>
                <a:latin typeface="+mn-lt"/>
                <a:ea typeface="+mn-ea"/>
                <a:cs typeface="+mn-cs"/>
              </a:rPr>
              <a:t> water and reuse it for irrigation and other purposes.</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dirty="0" smtClean="0"/>
              <a:t>https://</a:t>
            </a:r>
            <a:r>
              <a:rPr lang="en-US" dirty="0" err="1" smtClean="0"/>
              <a:t>gigaom.com</a:t>
            </a:r>
            <a:r>
              <a:rPr lang="en-US" dirty="0" smtClean="0"/>
              <a:t>/2012/04/23/a-solar-canal-rises-in-</a:t>
            </a:r>
            <a:r>
              <a:rPr lang="en-US" dirty="0" err="1" smtClean="0"/>
              <a:t>india</a:t>
            </a:r>
            <a:r>
              <a:rPr lang="en-US"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6D11C59-58AF-3540-B556-8562317A6D59}" type="slidenum">
              <a:rPr lang="en-US" smtClean="0"/>
              <a:t>66</a:t>
            </a:fld>
            <a:endParaRPr lang="en-US"/>
          </a:p>
        </p:txBody>
      </p:sp>
    </p:spTree>
    <p:extLst>
      <p:ext uri="{BB962C8B-B14F-4D97-AF65-F5344CB8AC3E}">
        <p14:creationId xmlns:p14="http://schemas.microsoft.com/office/powerpoint/2010/main" val="15804827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F6CF258A-860A-C742-956D-FFD0D3A62C72}" type="slidenum">
              <a:rPr lang="en-US" sz="1200">
                <a:latin typeface="Times New Roman" charset="0"/>
              </a:rPr>
              <a:pPr eaLnBrk="1" fontAlgn="base" hangingPunct="1">
                <a:spcBef>
                  <a:spcPct val="0"/>
                </a:spcBef>
                <a:spcAft>
                  <a:spcPct val="0"/>
                </a:spcAft>
              </a:pPr>
              <a:t>67</a:t>
            </a:fld>
            <a:endParaRPr lang="en-US" sz="1200">
              <a:latin typeface="Times New Roman" charset="0"/>
            </a:endParaRPr>
          </a:p>
        </p:txBody>
      </p:sp>
      <p:sp>
        <p:nvSpPr>
          <p:cNvPr id="808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089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tr-TR">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6"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tr-TR">
              <a:latin typeface="Times New Roman" charset="0"/>
            </a:endParaRPr>
          </a:p>
        </p:txBody>
      </p:sp>
      <p:sp>
        <p:nvSpPr>
          <p:cNvPr id="26627"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53A80670-9E5A-2D4B-94B5-E8FFCD07A298}" type="slidenum">
              <a:rPr lang="en-US" sz="1200">
                <a:latin typeface="Times New Roman" charset="0"/>
              </a:rPr>
              <a:pPr eaLnBrk="1" fontAlgn="base" hangingPunct="1">
                <a:spcBef>
                  <a:spcPct val="0"/>
                </a:spcBef>
                <a:spcAft>
                  <a:spcPct val="0"/>
                </a:spcAft>
              </a:pPr>
              <a:t>8</a:t>
            </a:fld>
            <a:endParaRPr lang="en-US" sz="1200">
              <a:latin typeface="Times New Roman"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78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76D96290-4837-7245-86A8-13A8E49FF343}" type="slidenum">
              <a:rPr lang="en-US" smtClean="0"/>
              <a:pPr>
                <a:defRPr/>
              </a:pPr>
              <a:t>68</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4210"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tr-TR">
              <a:latin typeface="Times New Roman" charset="0"/>
            </a:endParaRPr>
          </a:p>
        </p:txBody>
      </p:sp>
      <p:sp>
        <p:nvSpPr>
          <p:cNvPr id="94211"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0595FED4-EBE7-724B-B442-8A3C0DD43326}" type="slidenum">
              <a:rPr lang="en-US"/>
              <a:pPr fontAlgn="base">
                <a:spcBef>
                  <a:spcPct val="0"/>
                </a:spcBef>
                <a:spcAft>
                  <a:spcPct val="0"/>
                </a:spcAft>
              </a:pPr>
              <a:t>72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6018"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tr-TR">
              <a:latin typeface="Times New Roman" charset="0"/>
            </a:endParaRPr>
          </a:p>
        </p:txBody>
      </p:sp>
      <p:sp>
        <p:nvSpPr>
          <p:cNvPr id="86019"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fontAlgn="base">
              <a:spcBef>
                <a:spcPct val="0"/>
              </a:spcBef>
              <a:spcAft>
                <a:spcPct val="0"/>
              </a:spcAft>
            </a:pPr>
            <a:fld id="{311BC8E7-6B18-DF42-A57B-13D33B0E4109}" type="slidenum">
              <a:rPr lang="en-US" sz="1200">
                <a:latin typeface="Times New Roman" charset="0"/>
              </a:rPr>
              <a:pPr fontAlgn="base">
                <a:spcBef>
                  <a:spcPct val="0"/>
                </a:spcBef>
                <a:spcAft>
                  <a:spcPct val="0"/>
                </a:spcAft>
              </a:pPr>
              <a:t>74</a:t>
            </a:fld>
            <a:endParaRPr lang="en-US" sz="1200">
              <a:latin typeface="Times New Roman"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1 Slayt Görüntüsü Yer Tutucusu"/>
          <p:cNvSpPr>
            <a:spLocks noGrp="1" noRot="1" noChangeAspect="1" noTextEdit="1"/>
          </p:cNvSpPr>
          <p:nvPr>
            <p:ph type="sldImg"/>
          </p:nvPr>
        </p:nvSpPr>
        <p:spPr>
          <a:ln/>
        </p:spPr>
      </p:sp>
      <p:sp>
        <p:nvSpPr>
          <p:cNvPr id="149506" name="2 Not Yer Tutucusu"/>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tr-TR">
              <a:latin typeface="Times New Roman" charset="0"/>
            </a:endParaRPr>
          </a:p>
        </p:txBody>
      </p:sp>
      <p:sp>
        <p:nvSpPr>
          <p:cNvPr id="149507" name="3 Slayt Numarası Yer Tutucusu"/>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0C24F69-7E5A-0E4E-B59C-A9A90977347E}" type="slidenum">
              <a:rPr lang="tr-TR" sz="1200"/>
              <a:pPr/>
              <a:t>79</a:t>
            </a:fld>
            <a:endParaRPr lang="tr-TR"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626F4A63-A9E4-8A49-8255-8CA246031FAE}" type="slidenum">
              <a:rPr lang="en-US" sz="1200">
                <a:latin typeface="Times New Roman" charset="0"/>
              </a:rPr>
              <a:pPr eaLnBrk="1" fontAlgn="base" hangingPunct="1">
                <a:spcBef>
                  <a:spcPct val="0"/>
                </a:spcBef>
                <a:spcAft>
                  <a:spcPct val="0"/>
                </a:spcAft>
              </a:pPr>
              <a:t>9</a:t>
            </a:fld>
            <a:endParaRPr lang="en-US" sz="1200">
              <a:latin typeface="Times New Roman" charset="0"/>
            </a:endParaRPr>
          </a:p>
        </p:txBody>
      </p:sp>
      <p:sp>
        <p:nvSpPr>
          <p:cNvPr id="5130242" name="Text Box 2"/>
          <p:cNvSpPr txBox="1">
            <a:spLocks noChangeArrowheads="1"/>
          </p:cNvSpPr>
          <p:nvPr/>
        </p:nvSpPr>
        <p:spPr bwMode="auto">
          <a:xfrm>
            <a:off x="1209675" y="693738"/>
            <a:ext cx="4438650" cy="3429000"/>
          </a:xfrm>
          <a:prstGeom prst="rect">
            <a:avLst/>
          </a:prstGeom>
          <a:solidFill>
            <a:srgbClr val="FFFFFF"/>
          </a:solidFill>
          <a:ln w="9360">
            <a:solidFill>
              <a:srgbClr val="000000"/>
            </a:solidFill>
            <a:miter lim="800000"/>
            <a:headEnd/>
            <a:tailEnd/>
          </a:ln>
          <a:effectLst/>
        </p:spPr>
        <p:txBody>
          <a:bodyPr wrap="none" anchor="ctr"/>
          <a:lstStyle/>
          <a:p>
            <a:pPr>
              <a:defRPr/>
            </a:pPr>
            <a:endParaRPr lang="tr-TR">
              <a:effectLst>
                <a:outerShdw blurRad="38100" dist="38100" dir="2700000" algn="tl">
                  <a:srgbClr val="000000">
                    <a:alpha val="43137"/>
                  </a:srgbClr>
                </a:outerShdw>
              </a:effectLst>
              <a:latin typeface="Times New Roman" pitchFamily="18" charset="0"/>
              <a:ea typeface="+mn-ea"/>
              <a:cs typeface="+mn-cs"/>
            </a:endParaRPr>
          </a:p>
        </p:txBody>
      </p:sp>
      <p:sp>
        <p:nvSpPr>
          <p:cNvPr id="28676" name="Rectangle 3"/>
          <p:cNvSpPr>
            <a:spLocks noGrp="1" noChangeArrowheads="1"/>
          </p:cNvSpPr>
          <p:nvPr>
            <p:ph type="body"/>
          </p:nvPr>
        </p:nvSpPr>
        <p:spPr bwMode="auto">
          <a:xfrm>
            <a:off x="1060450" y="4349750"/>
            <a:ext cx="4737100" cy="3509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numCol="1" anchor="ctr" anchorCtr="0" compatLnSpc="1">
            <a:prstTxWarp prst="textNoShape">
              <a:avLst/>
            </a:prstTxWarp>
          </a:bodyPr>
          <a:lstStyle/>
          <a:p>
            <a:pPr eaLnBrk="1" hangingPunct="1"/>
            <a:endParaRPr lang="tr-TR">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r" eaLnBrk="0" fontAlgn="base" hangingPunct="0">
              <a:spcBef>
                <a:spcPct val="50000"/>
              </a:spcBef>
              <a:spcAft>
                <a:spcPct val="0"/>
              </a:spcAft>
              <a:defRPr sz="2400">
                <a:solidFill>
                  <a:schemeClr val="tx1"/>
                </a:solidFill>
                <a:latin typeface="Times New Roman" charset="0"/>
                <a:ea typeface="ＭＳ Ｐゴシック" charset="0"/>
              </a:defRPr>
            </a:lvl6pPr>
            <a:lvl7pPr marL="2971800" indent="-228600" algn="r" eaLnBrk="0" fontAlgn="base" hangingPunct="0">
              <a:spcBef>
                <a:spcPct val="50000"/>
              </a:spcBef>
              <a:spcAft>
                <a:spcPct val="0"/>
              </a:spcAft>
              <a:defRPr sz="2400">
                <a:solidFill>
                  <a:schemeClr val="tx1"/>
                </a:solidFill>
                <a:latin typeface="Times New Roman" charset="0"/>
                <a:ea typeface="ＭＳ Ｐゴシック" charset="0"/>
              </a:defRPr>
            </a:lvl7pPr>
            <a:lvl8pPr marL="3429000" indent="-228600" algn="r" eaLnBrk="0" fontAlgn="base" hangingPunct="0">
              <a:spcBef>
                <a:spcPct val="50000"/>
              </a:spcBef>
              <a:spcAft>
                <a:spcPct val="0"/>
              </a:spcAft>
              <a:defRPr sz="2400">
                <a:solidFill>
                  <a:schemeClr val="tx1"/>
                </a:solidFill>
                <a:latin typeface="Times New Roman" charset="0"/>
                <a:ea typeface="ＭＳ Ｐゴシック" charset="0"/>
              </a:defRPr>
            </a:lvl8pPr>
            <a:lvl9pPr marL="3886200" indent="-228600" algn="r" eaLnBrk="0" fontAlgn="base" hangingPunct="0">
              <a:spcBef>
                <a:spcPct val="50000"/>
              </a:spcBef>
              <a:spcAft>
                <a:spcPct val="0"/>
              </a:spcAft>
              <a:defRPr sz="2400">
                <a:solidFill>
                  <a:schemeClr val="tx1"/>
                </a:solidFill>
                <a:latin typeface="Times New Roman" charset="0"/>
                <a:ea typeface="ＭＳ Ｐゴシック" charset="0"/>
              </a:defRPr>
            </a:lvl9pPr>
          </a:lstStyle>
          <a:p>
            <a:pPr eaLnBrk="1" hangingPunct="1"/>
            <a:fld id="{E7782852-A708-FD43-936E-741DF9EAF07A}" type="slidenum">
              <a:rPr lang="en-US" sz="1200"/>
              <a:pPr eaLnBrk="1" hangingPunct="1"/>
              <a:t>10</a:t>
            </a:fld>
            <a:endParaRPr lang="en-US" sz="1200"/>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a:latin typeface="Times New Roman" charset="0"/>
              </a:rPr>
              <a:t>35. Coffee</a:t>
            </a:r>
            <a:br>
              <a:rPr lang="en-US" sz="1400">
                <a:latin typeface="Times New Roman" charset="0"/>
              </a:rPr>
            </a:br>
            <a:r>
              <a:rPr lang="en-US" sz="1400">
                <a:latin typeface="Times New Roman" charset="0"/>
              </a:rPr>
              <a:t>In Uganda, the total area suitable for growing Robusta coffee would be dramatically reduced with a temperature increase of 2 centigrades. Only higher areas would remain, the rest would become too hot to grow coffee. This study show the vulnerabilitty of developing countries, whose economies often rely heavily on one or two agricultural products. </a:t>
            </a:r>
          </a:p>
          <a:p>
            <a:pPr eaLnBrk="1" hangingPunct="1"/>
            <a:endParaRPr lang="en-US" sz="1400">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1 Slayt Görüntüsü Yer Tutucusu"/>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0" name="2 Not Yer Tutucusu"/>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tr-TR">
              <a:latin typeface="Times New Roman" charset="0"/>
            </a:endParaRPr>
          </a:p>
        </p:txBody>
      </p:sp>
      <p:sp>
        <p:nvSpPr>
          <p:cNvPr id="32771" name="3 Slayt Numarası Yer Tutucusu"/>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50EC966-543A-EF44-8BA5-BE12B810B899}" type="slidenum">
              <a:rPr lang="en-US" sz="1200">
                <a:latin typeface="Times New Roman" charset="0"/>
              </a:rPr>
              <a:pPr eaLnBrk="1" fontAlgn="base" hangingPunct="1">
                <a:spcBef>
                  <a:spcPct val="0"/>
                </a:spcBef>
                <a:spcAft>
                  <a:spcPct val="0"/>
                </a:spcAft>
              </a:pPr>
              <a:t>16</a:t>
            </a:fld>
            <a:endParaRPr lang="en-US" sz="1200">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66B1E74-298D-9B42-B48A-B23CBE2FFA4E}" type="slidenum">
              <a:rPr lang="en-US" sz="1200">
                <a:latin typeface="Times New Roman" charset="0"/>
              </a:rPr>
              <a:pPr eaLnBrk="1" fontAlgn="base" hangingPunct="1">
                <a:spcBef>
                  <a:spcPct val="0"/>
                </a:spcBef>
                <a:spcAft>
                  <a:spcPct val="0"/>
                </a:spcAft>
              </a:pPr>
              <a:t>19</a:t>
            </a:fld>
            <a:endParaRPr lang="en-US" sz="1200">
              <a:latin typeface="Times New Roman" charset="0"/>
            </a:endParaRPr>
          </a:p>
        </p:txBody>
      </p:sp>
      <p:sp>
        <p:nvSpPr>
          <p:cNvPr id="5134338" name="Text Box 2"/>
          <p:cNvSpPr txBox="1">
            <a:spLocks noChangeArrowheads="1"/>
          </p:cNvSpPr>
          <p:nvPr/>
        </p:nvSpPr>
        <p:spPr bwMode="auto">
          <a:xfrm>
            <a:off x="1209675" y="693738"/>
            <a:ext cx="4438650" cy="3429000"/>
          </a:xfrm>
          <a:prstGeom prst="rect">
            <a:avLst/>
          </a:prstGeom>
          <a:solidFill>
            <a:srgbClr val="FFFFFF"/>
          </a:solidFill>
          <a:ln w="9360">
            <a:solidFill>
              <a:srgbClr val="000000"/>
            </a:solidFill>
            <a:miter lim="800000"/>
            <a:headEnd/>
            <a:tailEnd/>
          </a:ln>
          <a:effectLst/>
        </p:spPr>
        <p:txBody>
          <a:bodyPr wrap="none" anchor="ctr"/>
          <a:lstStyle/>
          <a:p>
            <a:pPr>
              <a:defRPr/>
            </a:pPr>
            <a:endParaRPr lang="tr-TR">
              <a:effectLst>
                <a:outerShdw blurRad="38100" dist="38100" dir="2700000" algn="tl">
                  <a:srgbClr val="000000">
                    <a:alpha val="43137"/>
                  </a:srgbClr>
                </a:outerShdw>
              </a:effectLst>
              <a:latin typeface="Times New Roman" pitchFamily="18" charset="0"/>
              <a:ea typeface="+mn-ea"/>
              <a:cs typeface="+mn-cs"/>
            </a:endParaRPr>
          </a:p>
        </p:txBody>
      </p:sp>
      <p:sp>
        <p:nvSpPr>
          <p:cNvPr id="34820" name="Rectangle 3"/>
          <p:cNvSpPr>
            <a:spLocks noGrp="1" noChangeArrowheads="1"/>
          </p:cNvSpPr>
          <p:nvPr>
            <p:ph type="body"/>
          </p:nvPr>
        </p:nvSpPr>
        <p:spPr bwMode="auto">
          <a:xfrm>
            <a:off x="1060450" y="4349750"/>
            <a:ext cx="4737100" cy="3509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numCol="1" anchor="ctr" anchorCtr="0" compatLnSpc="1">
            <a:prstTxWarp prst="textNoShape">
              <a:avLst/>
            </a:prstTxWarp>
          </a:bodyPr>
          <a:lstStyle/>
          <a:p>
            <a:pPr eaLnBrk="1" hangingPunct="1"/>
            <a:endParaRPr lang="tr-TR">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530258-CD56-0B4B-8BF2-2C14D74FF122}" type="slidenum">
              <a:rPr lang="en-US"/>
              <a:pPr/>
              <a:t>24</a:t>
            </a:fld>
            <a:endParaRPr lang="en-US"/>
          </a:p>
        </p:txBody>
      </p:sp>
      <p:sp>
        <p:nvSpPr>
          <p:cNvPr id="5471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471235" name="Rectangle 3"/>
          <p:cNvSpPr>
            <a:spLocks noGrp="1" noChangeArrowheads="1"/>
          </p:cNvSpPr>
          <p:nvPr>
            <p:ph type="body" idx="1"/>
          </p:nvPr>
        </p:nvSpPr>
        <p:spPr/>
        <p:txBody>
          <a:bodyPr/>
          <a:lstStyle/>
          <a:p>
            <a:endParaRPr lang="tr-T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1 Slayt Görüntüsü Yer Tutucusu"/>
          <p:cNvSpPr>
            <a:spLocks noGrp="1" noRot="1" noChangeAspect="1" noTextEdit="1"/>
          </p:cNvSpPr>
          <p:nvPr>
            <p:ph type="sldImg"/>
          </p:nvPr>
        </p:nvSpPr>
        <p:spPr>
          <a:ln/>
        </p:spPr>
      </p:sp>
      <p:sp>
        <p:nvSpPr>
          <p:cNvPr id="121858" name="2 Not Yer Tutucusu"/>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tr-TR">
              <a:latin typeface="Times New Roman" charset="0"/>
            </a:endParaRPr>
          </a:p>
        </p:txBody>
      </p:sp>
      <p:sp>
        <p:nvSpPr>
          <p:cNvPr id="121859" name="3 Slayt Numarası Yer Tutucusu"/>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fld id="{CF290B3A-BA13-4547-8476-AC360E3C820E}" type="slidenum">
              <a:rPr lang="en-US" sz="1200" b="0"/>
              <a:pPr eaLnBrk="1" hangingPunct="1"/>
              <a:t>25</a:t>
            </a:fld>
            <a:endParaRPr lang="en-US" sz="1200" b="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tr-TR"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Click to edit Master subtitle style</a:t>
            </a:r>
            <a:endParaRPr lang="en-US"/>
          </a:p>
        </p:txBody>
      </p:sp>
      <p:sp>
        <p:nvSpPr>
          <p:cNvPr id="4" name="Date Placeholder 3"/>
          <p:cNvSpPr>
            <a:spLocks noGrp="1"/>
          </p:cNvSpPr>
          <p:nvPr>
            <p:ph type="dt" sz="half" idx="10"/>
          </p:nvPr>
        </p:nvSpPr>
        <p:spPr/>
        <p:txBody>
          <a:bodyPr/>
          <a:lstStyle/>
          <a:p>
            <a:fld id="{03756554-E0E7-4A4E-ABB5-B28309451939}" type="datetimeFigureOut">
              <a:rPr lang="en-US" smtClean="0"/>
              <a:t>27.03.18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EE1FBD-6544-2746-A737-FCD891C5907A}" type="slidenum">
              <a:rPr lang="en-US" smtClean="0"/>
              <a:t>‹#›</a:t>
            </a:fld>
            <a:endParaRPr lang="en-US"/>
          </a:p>
        </p:txBody>
      </p:sp>
    </p:spTree>
    <p:extLst>
      <p:ext uri="{BB962C8B-B14F-4D97-AF65-F5344CB8AC3E}">
        <p14:creationId xmlns:p14="http://schemas.microsoft.com/office/powerpoint/2010/main" val="4263580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10"/>
          </p:nvPr>
        </p:nvSpPr>
        <p:spPr/>
        <p:txBody>
          <a:bodyPr/>
          <a:lstStyle/>
          <a:p>
            <a:fld id="{03756554-E0E7-4A4E-ABB5-B28309451939}" type="datetimeFigureOut">
              <a:rPr lang="en-US" smtClean="0"/>
              <a:t>27.03.18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EE1FBD-6544-2746-A737-FCD891C5907A}" type="slidenum">
              <a:rPr lang="en-US" smtClean="0"/>
              <a:t>‹#›</a:t>
            </a:fld>
            <a:endParaRPr lang="en-US"/>
          </a:p>
        </p:txBody>
      </p:sp>
    </p:spTree>
    <p:extLst>
      <p:ext uri="{BB962C8B-B14F-4D97-AF65-F5344CB8AC3E}">
        <p14:creationId xmlns:p14="http://schemas.microsoft.com/office/powerpoint/2010/main" val="789508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tr-TR"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10"/>
          </p:nvPr>
        </p:nvSpPr>
        <p:spPr/>
        <p:txBody>
          <a:bodyPr/>
          <a:lstStyle/>
          <a:p>
            <a:fld id="{03756554-E0E7-4A4E-ABB5-B28309451939}" type="datetimeFigureOut">
              <a:rPr lang="en-US" smtClean="0"/>
              <a:t>27.03.18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EE1FBD-6544-2746-A737-FCD891C5907A}" type="slidenum">
              <a:rPr lang="en-US" smtClean="0"/>
              <a:t>‹#›</a:t>
            </a:fld>
            <a:endParaRPr lang="en-US"/>
          </a:p>
        </p:txBody>
      </p:sp>
    </p:spTree>
    <p:extLst>
      <p:ext uri="{BB962C8B-B14F-4D97-AF65-F5344CB8AC3E}">
        <p14:creationId xmlns:p14="http://schemas.microsoft.com/office/powerpoint/2010/main" val="1508492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465138"/>
            <a:ext cx="7772400" cy="1431925"/>
          </a:xfrm>
        </p:spPr>
        <p:txBody>
          <a:bodyPr/>
          <a:lstStyle/>
          <a:p>
            <a:r>
              <a:rPr lang="tr-TR" smtClean="0"/>
              <a:t>Click to edit Master title style</a:t>
            </a:r>
            <a:endParaRPr lang="en-US"/>
          </a:p>
        </p:txBody>
      </p:sp>
      <p:sp>
        <p:nvSpPr>
          <p:cNvPr id="3" name="Content Placeholder 2"/>
          <p:cNvSpPr>
            <a:spLocks noGrp="1"/>
          </p:cNvSpPr>
          <p:nvPr>
            <p:ph sz="half" idx="1"/>
          </p:nvPr>
        </p:nvSpPr>
        <p:spPr>
          <a:xfrm>
            <a:off x="685800" y="1981200"/>
            <a:ext cx="7772400" cy="1981200"/>
          </a:xfrm>
        </p:spPr>
        <p:txBody>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Text Placeholder 3"/>
          <p:cNvSpPr>
            <a:spLocks noGrp="1"/>
          </p:cNvSpPr>
          <p:nvPr>
            <p:ph type="body" sz="half" idx="2"/>
          </p:nvPr>
        </p:nvSpPr>
        <p:spPr>
          <a:xfrm>
            <a:off x="685800" y="4114800"/>
            <a:ext cx="7772400" cy="1981200"/>
          </a:xfrm>
        </p:spPr>
        <p:txBody>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5" name="Date Placeholder 4"/>
          <p:cNvSpPr>
            <a:spLocks noGrp="1"/>
          </p:cNvSpPr>
          <p:nvPr>
            <p:ph type="dt" sz="half" idx="10"/>
          </p:nvPr>
        </p:nvSpPr>
        <p:spPr>
          <a:xfrm>
            <a:off x="712788" y="6313488"/>
            <a:ext cx="1905000" cy="457200"/>
          </a:xfrm>
        </p:spPr>
        <p:txBody>
          <a:bodyPr/>
          <a:lstStyle>
            <a:lvl1pPr>
              <a:defRPr>
                <a:ea typeface="+mn-ea"/>
                <a:cs typeface="+mn-cs"/>
              </a:defRPr>
            </a:lvl1pPr>
          </a:lstStyle>
          <a:p>
            <a:pPr>
              <a:defRPr/>
            </a:pPr>
            <a:endParaRPr lang="en-US"/>
          </a:p>
        </p:txBody>
      </p:sp>
      <p:sp>
        <p:nvSpPr>
          <p:cNvPr id="6" name="Footer Placeholder 5"/>
          <p:cNvSpPr>
            <a:spLocks noGrp="1"/>
          </p:cNvSpPr>
          <p:nvPr>
            <p:ph type="ftr" sz="quarter" idx="11"/>
          </p:nvPr>
        </p:nvSpPr>
        <p:spPr>
          <a:xfrm>
            <a:off x="3151188" y="6313488"/>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80188" y="6313488"/>
            <a:ext cx="1905000" cy="457200"/>
          </a:xfrm>
        </p:spPr>
        <p:txBody>
          <a:bodyPr/>
          <a:lstStyle>
            <a:lvl1pPr>
              <a:defRPr/>
            </a:lvl1pPr>
          </a:lstStyle>
          <a:p>
            <a:pPr>
              <a:defRPr/>
            </a:pPr>
            <a:fld id="{E31D8A84-01CA-AC4B-9E60-60078679A8E2}" type="slidenum">
              <a:rPr lang="en-US"/>
              <a:pPr>
                <a:defRPr/>
              </a:pPr>
              <a:t>‹#›</a:t>
            </a:fld>
            <a:endParaRPr lang="en-US"/>
          </a:p>
        </p:txBody>
      </p:sp>
    </p:spTree>
    <p:extLst>
      <p:ext uri="{BB962C8B-B14F-4D97-AF65-F5344CB8AC3E}">
        <p14:creationId xmlns:p14="http://schemas.microsoft.com/office/powerpoint/2010/main" val="40746842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Rectangle 6"/>
          <p:cNvSpPr>
            <a:spLocks noChangeArrowheads="1"/>
          </p:cNvSpPr>
          <p:nvPr userDrawn="1"/>
        </p:nvSpPr>
        <p:spPr bwMode="auto">
          <a:xfrm>
            <a:off x="0" y="0"/>
            <a:ext cx="9144000" cy="93663"/>
          </a:xfrm>
          <a:prstGeom prst="rect">
            <a:avLst/>
          </a:prstGeom>
          <a:solidFill>
            <a:srgbClr val="5492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 name="Rectangle 2"/>
          <p:cNvSpPr/>
          <p:nvPr userDrawn="1"/>
        </p:nvSpPr>
        <p:spPr>
          <a:xfrm>
            <a:off x="0" y="6764338"/>
            <a:ext cx="9144000" cy="93662"/>
          </a:xfrm>
          <a:prstGeom prst="rect">
            <a:avLst/>
          </a:prstGeom>
          <a:solidFill>
            <a:schemeClr val="bg1">
              <a:lumMod val="85000"/>
            </a:schemeClr>
          </a:solidFill>
          <a:ln>
            <a:noFill/>
          </a:ln>
        </p:spPr>
        <p:txBody>
          <a:bodyPr/>
          <a:lstStyle/>
          <a:p>
            <a:pPr>
              <a:defRPr/>
            </a:pPr>
            <a:endParaRPr lang="en-US"/>
          </a:p>
        </p:txBody>
      </p:sp>
    </p:spTree>
    <p:extLst>
      <p:ext uri="{BB962C8B-B14F-4D97-AF65-F5344CB8AC3E}">
        <p14:creationId xmlns:p14="http://schemas.microsoft.com/office/powerpoint/2010/main" val="1788567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Content Placeholder 2"/>
          <p:cNvSpPr>
            <a:spLocks noGrp="1"/>
          </p:cNvSpPr>
          <p:nvPr>
            <p:ph idx="1"/>
          </p:nvPr>
        </p:nvSpPr>
        <p:spPr/>
        <p:txBody>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10"/>
          </p:nvPr>
        </p:nvSpPr>
        <p:spPr/>
        <p:txBody>
          <a:bodyPr/>
          <a:lstStyle/>
          <a:p>
            <a:fld id="{03756554-E0E7-4A4E-ABB5-B28309451939}" type="datetimeFigureOut">
              <a:rPr lang="en-US" smtClean="0"/>
              <a:t>27.03.18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EE1FBD-6544-2746-A737-FCD891C5907A}" type="slidenum">
              <a:rPr lang="en-US" smtClean="0"/>
              <a:t>‹#›</a:t>
            </a:fld>
            <a:endParaRPr lang="en-US"/>
          </a:p>
        </p:txBody>
      </p:sp>
    </p:spTree>
    <p:extLst>
      <p:ext uri="{BB962C8B-B14F-4D97-AF65-F5344CB8AC3E}">
        <p14:creationId xmlns:p14="http://schemas.microsoft.com/office/powerpoint/2010/main" val="22496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tr-TR"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Click to edit Master text styles</a:t>
            </a:r>
          </a:p>
        </p:txBody>
      </p:sp>
      <p:sp>
        <p:nvSpPr>
          <p:cNvPr id="4" name="Date Placeholder 3"/>
          <p:cNvSpPr>
            <a:spLocks noGrp="1"/>
          </p:cNvSpPr>
          <p:nvPr>
            <p:ph type="dt" sz="half" idx="10"/>
          </p:nvPr>
        </p:nvSpPr>
        <p:spPr/>
        <p:txBody>
          <a:bodyPr/>
          <a:lstStyle/>
          <a:p>
            <a:fld id="{03756554-E0E7-4A4E-ABB5-B28309451939}" type="datetimeFigureOut">
              <a:rPr lang="en-US" smtClean="0"/>
              <a:t>27.03.18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EE1FBD-6544-2746-A737-FCD891C5907A}" type="slidenum">
              <a:rPr lang="en-US" smtClean="0"/>
              <a:t>‹#›</a:t>
            </a:fld>
            <a:endParaRPr lang="en-US"/>
          </a:p>
        </p:txBody>
      </p:sp>
    </p:spTree>
    <p:extLst>
      <p:ext uri="{BB962C8B-B14F-4D97-AF65-F5344CB8AC3E}">
        <p14:creationId xmlns:p14="http://schemas.microsoft.com/office/powerpoint/2010/main" val="467085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5" name="Date Placeholder 4"/>
          <p:cNvSpPr>
            <a:spLocks noGrp="1"/>
          </p:cNvSpPr>
          <p:nvPr>
            <p:ph type="dt" sz="half" idx="10"/>
          </p:nvPr>
        </p:nvSpPr>
        <p:spPr/>
        <p:txBody>
          <a:bodyPr/>
          <a:lstStyle/>
          <a:p>
            <a:fld id="{03756554-E0E7-4A4E-ABB5-B28309451939}" type="datetimeFigureOut">
              <a:rPr lang="en-US" smtClean="0"/>
              <a:t>27.03.18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EE1FBD-6544-2746-A737-FCD891C5907A}" type="slidenum">
              <a:rPr lang="en-US" smtClean="0"/>
              <a:t>‹#›</a:t>
            </a:fld>
            <a:endParaRPr lang="en-US"/>
          </a:p>
        </p:txBody>
      </p:sp>
    </p:spTree>
    <p:extLst>
      <p:ext uri="{BB962C8B-B14F-4D97-AF65-F5344CB8AC3E}">
        <p14:creationId xmlns:p14="http://schemas.microsoft.com/office/powerpoint/2010/main" val="3629649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7" name="Date Placeholder 6"/>
          <p:cNvSpPr>
            <a:spLocks noGrp="1"/>
          </p:cNvSpPr>
          <p:nvPr>
            <p:ph type="dt" sz="half" idx="10"/>
          </p:nvPr>
        </p:nvSpPr>
        <p:spPr/>
        <p:txBody>
          <a:bodyPr/>
          <a:lstStyle/>
          <a:p>
            <a:fld id="{03756554-E0E7-4A4E-ABB5-B28309451939}" type="datetimeFigureOut">
              <a:rPr lang="en-US" smtClean="0"/>
              <a:t>27.03.18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EE1FBD-6544-2746-A737-FCD891C5907A}" type="slidenum">
              <a:rPr lang="en-US" smtClean="0"/>
              <a:t>‹#›</a:t>
            </a:fld>
            <a:endParaRPr lang="en-US"/>
          </a:p>
        </p:txBody>
      </p:sp>
    </p:spTree>
    <p:extLst>
      <p:ext uri="{BB962C8B-B14F-4D97-AF65-F5344CB8AC3E}">
        <p14:creationId xmlns:p14="http://schemas.microsoft.com/office/powerpoint/2010/main" val="4074682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Date Placeholder 2"/>
          <p:cNvSpPr>
            <a:spLocks noGrp="1"/>
          </p:cNvSpPr>
          <p:nvPr>
            <p:ph type="dt" sz="half" idx="10"/>
          </p:nvPr>
        </p:nvSpPr>
        <p:spPr/>
        <p:txBody>
          <a:bodyPr/>
          <a:lstStyle/>
          <a:p>
            <a:fld id="{03756554-E0E7-4A4E-ABB5-B28309451939}" type="datetimeFigureOut">
              <a:rPr lang="en-US" smtClean="0"/>
              <a:t>27.03.18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EE1FBD-6544-2746-A737-FCD891C5907A}" type="slidenum">
              <a:rPr lang="en-US" smtClean="0"/>
              <a:t>‹#›</a:t>
            </a:fld>
            <a:endParaRPr lang="en-US"/>
          </a:p>
        </p:txBody>
      </p:sp>
    </p:spTree>
    <p:extLst>
      <p:ext uri="{BB962C8B-B14F-4D97-AF65-F5344CB8AC3E}">
        <p14:creationId xmlns:p14="http://schemas.microsoft.com/office/powerpoint/2010/main" val="753392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756554-E0E7-4A4E-ABB5-B28309451939}" type="datetimeFigureOut">
              <a:rPr lang="en-US" smtClean="0"/>
              <a:t>27.03.18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EE1FBD-6544-2746-A737-FCD891C5907A}" type="slidenum">
              <a:rPr lang="en-US" smtClean="0"/>
              <a:t>‹#›</a:t>
            </a:fld>
            <a:endParaRPr lang="en-US"/>
          </a:p>
        </p:txBody>
      </p:sp>
    </p:spTree>
    <p:extLst>
      <p:ext uri="{BB962C8B-B14F-4D97-AF65-F5344CB8AC3E}">
        <p14:creationId xmlns:p14="http://schemas.microsoft.com/office/powerpoint/2010/main" val="1666536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tr-TR"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Click to edit Master text styles</a:t>
            </a:r>
          </a:p>
        </p:txBody>
      </p:sp>
      <p:sp>
        <p:nvSpPr>
          <p:cNvPr id="5" name="Date Placeholder 4"/>
          <p:cNvSpPr>
            <a:spLocks noGrp="1"/>
          </p:cNvSpPr>
          <p:nvPr>
            <p:ph type="dt" sz="half" idx="10"/>
          </p:nvPr>
        </p:nvSpPr>
        <p:spPr/>
        <p:txBody>
          <a:bodyPr/>
          <a:lstStyle/>
          <a:p>
            <a:fld id="{03756554-E0E7-4A4E-ABB5-B28309451939}" type="datetimeFigureOut">
              <a:rPr lang="en-US" smtClean="0"/>
              <a:t>27.03.18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EE1FBD-6544-2746-A737-FCD891C5907A}" type="slidenum">
              <a:rPr lang="en-US" smtClean="0"/>
              <a:t>‹#›</a:t>
            </a:fld>
            <a:endParaRPr lang="en-US"/>
          </a:p>
        </p:txBody>
      </p:sp>
    </p:spTree>
    <p:extLst>
      <p:ext uri="{BB962C8B-B14F-4D97-AF65-F5344CB8AC3E}">
        <p14:creationId xmlns:p14="http://schemas.microsoft.com/office/powerpoint/2010/main" val="2003948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tr-TR"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Click to edit Master text styles</a:t>
            </a:r>
          </a:p>
        </p:txBody>
      </p:sp>
      <p:sp>
        <p:nvSpPr>
          <p:cNvPr id="5" name="Date Placeholder 4"/>
          <p:cNvSpPr>
            <a:spLocks noGrp="1"/>
          </p:cNvSpPr>
          <p:nvPr>
            <p:ph type="dt" sz="half" idx="10"/>
          </p:nvPr>
        </p:nvSpPr>
        <p:spPr/>
        <p:txBody>
          <a:bodyPr/>
          <a:lstStyle/>
          <a:p>
            <a:fld id="{03756554-E0E7-4A4E-ABB5-B28309451939}" type="datetimeFigureOut">
              <a:rPr lang="en-US" smtClean="0"/>
              <a:t>27.03.18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EE1FBD-6544-2746-A737-FCD891C5907A}" type="slidenum">
              <a:rPr lang="en-US" smtClean="0"/>
              <a:t>‹#›</a:t>
            </a:fld>
            <a:endParaRPr lang="en-US"/>
          </a:p>
        </p:txBody>
      </p:sp>
    </p:spTree>
    <p:extLst>
      <p:ext uri="{BB962C8B-B14F-4D97-AF65-F5344CB8AC3E}">
        <p14:creationId xmlns:p14="http://schemas.microsoft.com/office/powerpoint/2010/main" val="187185175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756554-E0E7-4A4E-ABB5-B28309451939}" type="datetimeFigureOut">
              <a:rPr lang="en-US" smtClean="0"/>
              <a:t>27.03.18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EE1FBD-6544-2746-A737-FCD891C5907A}" type="slidenum">
              <a:rPr lang="en-US" smtClean="0"/>
              <a:t>‹#›</a:t>
            </a:fld>
            <a:endParaRPr lang="en-US"/>
          </a:p>
        </p:txBody>
      </p:sp>
    </p:spTree>
    <p:extLst>
      <p:ext uri="{BB962C8B-B14F-4D97-AF65-F5344CB8AC3E}">
        <p14:creationId xmlns:p14="http://schemas.microsoft.com/office/powerpoint/2010/main" val="6195415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oleObject" Target="../embeddings/Microsoft_Word_97_-_2004_Document1.doc"/><Relationship Id="rId5" Type="http://schemas.openxmlformats.org/officeDocument/2006/relationships/image" Target="../media/image1.wmf"/><Relationship Id="rId6" Type="http://schemas.openxmlformats.org/officeDocument/2006/relationships/image" Target="../media/image2.png"/><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oleObject" Target="Macintosh%20HD:Users:mikdatkadioglu:PROJELER:UNDP:UNFCCC:YapilacakIsler:DogalAfetler-rev01!OLE_LINK11" TargetMode="External"/><Relationship Id="rId4" Type="http://schemas.openxmlformats.org/officeDocument/2006/relationships/image" Target="../media/image24.png"/><Relationship Id="rId5" Type="http://schemas.openxmlformats.org/officeDocument/2006/relationships/oleObject" Target="Macintosh%20HD:Users:mikdatkadioglu:PROJELER:UNDP:UNFCCC:YapilacakIsler:DogalAfetler-rev01!OLE_LINK9" TargetMode="External"/><Relationship Id="rId6" Type="http://schemas.openxmlformats.org/officeDocument/2006/relationships/image" Target="../media/image25.png"/><Relationship Id="rId7" Type="http://schemas.openxmlformats.org/officeDocument/2006/relationships/oleObject" Target="Macintosh%20HD:Users:mikdatkadioglu:PROJELER:UNDP:UNFCCC:YapilacakIsler:DogalAfetler-rev01!OLE_LINK10" TargetMode="External"/><Relationship Id="rId8" Type="http://schemas.openxmlformats.org/officeDocument/2006/relationships/image" Target="../media/image26.png"/><Relationship Id="rId9" Type="http://schemas.openxmlformats.org/officeDocument/2006/relationships/image" Target="../media/image27.jpe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jpg"/><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3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emf"/><Relationship Id="rId5"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6.jpg"/><Relationship Id="rId4" Type="http://schemas.openxmlformats.org/officeDocument/2006/relationships/image" Target="../media/image47.jpeg"/><Relationship Id="rId5"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5.xml.rels><?xml version="1.0" encoding="UTF-8" standalone="yes"?>
<Relationships xmlns="http://schemas.openxmlformats.org/package/2006/relationships"><Relationship Id="rId3" Type="http://schemas.openxmlformats.org/officeDocument/2006/relationships/image" Target="../media/image51.wmf"/><Relationship Id="rId4" Type="http://schemas.openxmlformats.org/officeDocument/2006/relationships/image" Target="../media/image52.png"/><Relationship Id="rId5" Type="http://schemas.openxmlformats.org/officeDocument/2006/relationships/image" Target="../media/image53.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jpg"/><Relationship Id="rId1" Type="http://schemas.openxmlformats.org/officeDocument/2006/relationships/slideLayout" Target="../slideLayouts/slideLayout7.xml"/><Relationship Id="rId2" Type="http://schemas.openxmlformats.org/officeDocument/2006/relationships/image" Target="../media/image56.w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63.gif"/><Relationship Id="rId4" Type="http://schemas.openxmlformats.org/officeDocument/2006/relationships/image" Target="../media/image64.gif"/><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gif"/></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png"/><Relationship Id="rId1" Type="http://schemas.openxmlformats.org/officeDocument/2006/relationships/slideLayout" Target="../slideLayouts/slideLayout7.xml"/><Relationship Id="rId2"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image" Target="../media/image71.jpg"/></Relationships>
</file>

<file path=ppt/slides/_rels/slide34.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jpeg"/><Relationship Id="rId5" Type="http://schemas.openxmlformats.org/officeDocument/2006/relationships/image" Target="../media/image78.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jpg"/><Relationship Id="rId6" Type="http://schemas.openxmlformats.org/officeDocument/2006/relationships/image" Target="../media/image83.png"/><Relationship Id="rId7"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36.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png"/><Relationship Id="rId6" Type="http://schemas.openxmlformats.org/officeDocument/2006/relationships/image" Target="../media/image89.jpg"/><Relationship Id="rId7"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37.xml.rels><?xml version="1.0" encoding="UTF-8" standalone="yes"?>
<Relationships xmlns="http://schemas.openxmlformats.org/package/2006/relationships"><Relationship Id="rId3" Type="http://schemas.openxmlformats.org/officeDocument/2006/relationships/image" Target="../media/image92.jpg"/><Relationship Id="rId4" Type="http://schemas.openxmlformats.org/officeDocument/2006/relationships/image" Target="../media/image93.jpg"/><Relationship Id="rId5" Type="http://schemas.openxmlformats.org/officeDocument/2006/relationships/image" Target="../media/image94.png"/><Relationship Id="rId6" Type="http://schemas.openxmlformats.org/officeDocument/2006/relationships/image" Target="../media/image95.png"/><Relationship Id="rId1" Type="http://schemas.openxmlformats.org/officeDocument/2006/relationships/slideLayout" Target="../slideLayouts/slideLayout2.xml"/><Relationship Id="rId2" Type="http://schemas.openxmlformats.org/officeDocument/2006/relationships/image" Target="../media/image91.jpeg"/></Relationships>
</file>

<file path=ppt/slides/_rels/slide38.xml.rels><?xml version="1.0" encoding="UTF-8" standalone="yes"?>
<Relationships xmlns="http://schemas.openxmlformats.org/package/2006/relationships"><Relationship Id="rId3" Type="http://schemas.openxmlformats.org/officeDocument/2006/relationships/hyperlink" Target="http://newsociety.com/" TargetMode="External"/><Relationship Id="rId4" Type="http://schemas.openxmlformats.org/officeDocument/2006/relationships/image" Target="../media/image96.jpeg"/><Relationship Id="rId5" Type="http://schemas.openxmlformats.org/officeDocument/2006/relationships/image" Target="../media/image97.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99.jpeg"/><Relationship Id="rId4" Type="http://schemas.openxmlformats.org/officeDocument/2006/relationships/image" Target="../media/image100.jpeg"/><Relationship Id="rId5" Type="http://schemas.openxmlformats.org/officeDocument/2006/relationships/hyperlink" Target="http://ecocrop.fao.org/" TargetMode="External"/><Relationship Id="rId6" Type="http://schemas.openxmlformats.org/officeDocument/2006/relationships/image" Target="../media/image101.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02.jpeg"/></Relationships>
</file>

<file path=ppt/slides/_rels/slide42.xml.rels><?xml version="1.0" encoding="UTF-8" standalone="yes"?>
<Relationships xmlns="http://schemas.openxmlformats.org/package/2006/relationships"><Relationship Id="rId3" Type="http://schemas.openxmlformats.org/officeDocument/2006/relationships/oleObject" Target="%5CMacintosh%20HD:Users:mikdatkadioglu:KITAP:AfetYonetimiGenel:AfetYonetimiGenel123.doc!OLE_LINK2" TargetMode="External"/><Relationship Id="rId4" Type="http://schemas.openxmlformats.org/officeDocument/2006/relationships/image" Target="../media/image103.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0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png"/><Relationship Id="rId3" Type="http://schemas.openxmlformats.org/officeDocument/2006/relationships/image" Target="../media/image10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08.jpeg"/></Relationships>
</file>

<file path=ppt/slides/_rels/slide48.xml.rels><?xml version="1.0" encoding="UTF-8" standalone="yes"?>
<Relationships xmlns="http://schemas.openxmlformats.org/package/2006/relationships"><Relationship Id="rId3" Type="http://schemas.openxmlformats.org/officeDocument/2006/relationships/image" Target="../media/image109.jpeg"/><Relationship Id="rId4" Type="http://schemas.openxmlformats.org/officeDocument/2006/relationships/image" Target="../media/image110.jpeg"/><Relationship Id="rId5" Type="http://schemas.openxmlformats.org/officeDocument/2006/relationships/image" Target="../media/image111.jpe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png"/><Relationship Id="rId3" Type="http://schemas.openxmlformats.org/officeDocument/2006/relationships/image" Target="../media/image113.jp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12.png"/><Relationship Id="rId8"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1" Type="http://schemas.openxmlformats.org/officeDocument/2006/relationships/slideLayout" Target="../slideLayouts/slideLayout12.xml"/><Relationship Id="rId2" Type="http://schemas.openxmlformats.org/officeDocument/2006/relationships/image" Target="../media/image11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7.png"/><Relationship Id="rId3" Type="http://schemas.openxmlformats.org/officeDocument/2006/relationships/image" Target="../media/image118.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120.jpeg"/><Relationship Id="rId5" Type="http://schemas.openxmlformats.org/officeDocument/2006/relationships/oleObject" Target="../embeddings/oleObject2.bin"/><Relationship Id="rId6" Type="http://schemas.openxmlformats.org/officeDocument/2006/relationships/image" Target="../media/image119.emf"/><Relationship Id="rId7" Type="http://schemas.openxmlformats.org/officeDocument/2006/relationships/image" Target="../media/image121.jpeg"/><Relationship Id="rId8" Type="http://schemas.openxmlformats.org/officeDocument/2006/relationships/image" Target="../media/image122.jpeg"/><Relationship Id="rId9" Type="http://schemas.openxmlformats.org/officeDocument/2006/relationships/image" Target="../media/image123.jpeg"/><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2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25.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126.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127.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8.jpg"/><Relationship Id="rId3" Type="http://schemas.openxmlformats.org/officeDocument/2006/relationships/image" Target="../media/image129.jpg"/></Relationships>
</file>

<file path=ppt/slides/_rels/slide58.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9" Type="http://schemas.openxmlformats.org/officeDocument/2006/relationships/image" Target="../media/image131.jp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oleObject" Target="../embeddings/oleObject3.bin"/><Relationship Id="rId5" Type="http://schemas.openxmlformats.org/officeDocument/2006/relationships/image" Target="../media/image132.emf"/><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60.xml.rels><?xml version="1.0" encoding="UTF-8" standalone="yes"?>
<Relationships xmlns="http://schemas.openxmlformats.org/package/2006/relationships"><Relationship Id="rId3" Type="http://schemas.openxmlformats.org/officeDocument/2006/relationships/image" Target="../media/image134.jpeg"/><Relationship Id="rId4" Type="http://schemas.openxmlformats.org/officeDocument/2006/relationships/image" Target="../media/image135.jpeg"/><Relationship Id="rId5" Type="http://schemas.openxmlformats.org/officeDocument/2006/relationships/image" Target="../media/image136.jpeg"/><Relationship Id="rId6" Type="http://schemas.openxmlformats.org/officeDocument/2006/relationships/image" Target="../media/image137.jpeg"/><Relationship Id="rId7" Type="http://schemas.openxmlformats.org/officeDocument/2006/relationships/image" Target="../media/image138.jpeg"/><Relationship Id="rId1" Type="http://schemas.openxmlformats.org/officeDocument/2006/relationships/slideLayout" Target="../slideLayouts/slideLayout2.xml"/><Relationship Id="rId2" Type="http://schemas.openxmlformats.org/officeDocument/2006/relationships/image" Target="../media/image133.jpeg"/></Relationships>
</file>

<file path=ppt/slides/_rels/slide61.xml.rels><?xml version="1.0" encoding="UTF-8" standalone="yes"?>
<Relationships xmlns="http://schemas.openxmlformats.org/package/2006/relationships"><Relationship Id="rId3" Type="http://schemas.openxmlformats.org/officeDocument/2006/relationships/image" Target="../media/image139.png"/><Relationship Id="rId4" Type="http://schemas.openxmlformats.org/officeDocument/2006/relationships/image" Target="../media/image140.png"/><Relationship Id="rId5" Type="http://schemas.openxmlformats.org/officeDocument/2006/relationships/image" Target="../media/image141.png"/><Relationship Id="rId6" Type="http://schemas.openxmlformats.org/officeDocument/2006/relationships/image" Target="../media/image142.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3.png"/><Relationship Id="rId3" Type="http://schemas.openxmlformats.org/officeDocument/2006/relationships/image" Target="../media/image144.jpeg"/></Relationships>
</file>

<file path=ppt/slides/_rels/slide63.xml.rels><?xml version="1.0" encoding="UTF-8" standalone="yes"?>
<Relationships xmlns="http://schemas.openxmlformats.org/package/2006/relationships"><Relationship Id="rId3" Type="http://schemas.openxmlformats.org/officeDocument/2006/relationships/image" Target="../media/image146.jpeg"/><Relationship Id="rId4" Type="http://schemas.openxmlformats.org/officeDocument/2006/relationships/image" Target="../media/image147.jpeg"/><Relationship Id="rId5" Type="http://schemas.openxmlformats.org/officeDocument/2006/relationships/image" Target="../media/image148.jpeg"/><Relationship Id="rId1" Type="http://schemas.openxmlformats.org/officeDocument/2006/relationships/slideLayout" Target="../slideLayouts/slideLayout7.xml"/><Relationship Id="rId2" Type="http://schemas.openxmlformats.org/officeDocument/2006/relationships/image" Target="../media/image145.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149.png"/></Relationships>
</file>

<file path=ppt/slides/_rels/slide65.xml.rels><?xml version="1.0" encoding="UTF-8" standalone="yes"?>
<Relationships xmlns="http://schemas.openxmlformats.org/package/2006/relationships"><Relationship Id="rId3" Type="http://schemas.openxmlformats.org/officeDocument/2006/relationships/image" Target="../media/image151.png"/><Relationship Id="rId4" Type="http://schemas.openxmlformats.org/officeDocument/2006/relationships/image" Target="../media/image152.jpg"/><Relationship Id="rId1" Type="http://schemas.openxmlformats.org/officeDocument/2006/relationships/slideLayout" Target="../slideLayouts/slideLayout7.xml"/><Relationship Id="rId2" Type="http://schemas.openxmlformats.org/officeDocument/2006/relationships/image" Target="../media/image150.png"/></Relationships>
</file>

<file path=ppt/slides/_rels/slide66.xml.rels><?xml version="1.0" encoding="UTF-8" standalone="yes"?>
<Relationships xmlns="http://schemas.openxmlformats.org/package/2006/relationships"><Relationship Id="rId3" Type="http://schemas.openxmlformats.org/officeDocument/2006/relationships/image" Target="../media/image153.png"/><Relationship Id="rId4"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67.xml.rels><?xml version="1.0" encoding="UTF-8" standalone="yes"?>
<Relationships xmlns="http://schemas.openxmlformats.org/package/2006/relationships"><Relationship Id="rId3" Type="http://schemas.openxmlformats.org/officeDocument/2006/relationships/image" Target="../media/image154.jpeg"/><Relationship Id="rId4" Type="http://schemas.openxmlformats.org/officeDocument/2006/relationships/image" Target="../media/image155.jpeg"/><Relationship Id="rId5" Type="http://schemas.openxmlformats.org/officeDocument/2006/relationships/image" Target="../media/image156.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68.xml.rels><?xml version="1.0" encoding="UTF-8" standalone="yes"?>
<Relationships xmlns="http://schemas.openxmlformats.org/package/2006/relationships"><Relationship Id="rId3" Type="http://schemas.openxmlformats.org/officeDocument/2006/relationships/image" Target="../media/image157.png"/><Relationship Id="rId4" Type="http://schemas.openxmlformats.org/officeDocument/2006/relationships/image" Target="../media/image158.png"/><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69.xml.rels><?xml version="1.0" encoding="UTF-8" standalone="yes"?>
<Relationships xmlns="http://schemas.openxmlformats.org/package/2006/relationships"><Relationship Id="rId3" Type="http://schemas.openxmlformats.org/officeDocument/2006/relationships/oleObject" Target="Macintosh%20HD:Users:mikdatkadioglu:PROJELER:UNDP:UNFCCC:YapilacakIsler:DogalAfetler-rev01!OLE_LINK2" TargetMode="External"/><Relationship Id="rId4" Type="http://schemas.openxmlformats.org/officeDocument/2006/relationships/image" Target="../media/image159.png"/><Relationship Id="rId5" Type="http://schemas.openxmlformats.org/officeDocument/2006/relationships/image" Target="../media/image160.png"/><Relationship Id="rId6" Type="http://schemas.openxmlformats.org/officeDocument/2006/relationships/image" Target="../media/image161.jpeg"/><Relationship Id="rId7" Type="http://schemas.openxmlformats.org/officeDocument/2006/relationships/image" Target="../media/image162.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3.tiff"/><Relationship Id="rId3" Type="http://schemas.openxmlformats.org/officeDocument/2006/relationships/image" Target="../media/image164.tif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5.png"/><Relationship Id="rId3" Type="http://schemas.openxmlformats.org/officeDocument/2006/relationships/image" Target="../media/image166.png"/></Relationships>
</file>

<file path=ppt/slides/_rels/slide72.xml.rels><?xml version="1.0" encoding="UTF-8" standalone="yes"?>
<Relationships xmlns="http://schemas.openxmlformats.org/package/2006/relationships"><Relationship Id="rId3" Type="http://schemas.openxmlformats.org/officeDocument/2006/relationships/image" Target="../media/image167.jpeg"/><Relationship Id="rId4" Type="http://schemas.openxmlformats.org/officeDocument/2006/relationships/image" Target="../media/image168.png"/><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9.gif"/><Relationship Id="rId3" Type="http://schemas.openxmlformats.org/officeDocument/2006/relationships/image" Target="../media/image170.png"/></Relationships>
</file>

<file path=ppt/slides/_rels/slide74.xml.rels><?xml version="1.0" encoding="UTF-8" standalone="yes"?>
<Relationships xmlns="http://schemas.openxmlformats.org/package/2006/relationships"><Relationship Id="rId3" Type="http://schemas.openxmlformats.org/officeDocument/2006/relationships/audio" Target="../media/audio1.bin"/><Relationship Id="rId4" Type="http://schemas.openxmlformats.org/officeDocument/2006/relationships/image" Target="../media/image171.png"/><Relationship Id="rId5" Type="http://schemas.openxmlformats.org/officeDocument/2006/relationships/image" Target="../media/image172.jpeg"/><Relationship Id="rId6" Type="http://schemas.openxmlformats.org/officeDocument/2006/relationships/image" Target="../media/image173.png"/><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4.png"/><Relationship Id="rId3" Type="http://schemas.openxmlformats.org/officeDocument/2006/relationships/image" Target="../media/image175.png"/></Relationships>
</file>

<file path=ppt/slides/_rels/slide76.xml.rels><?xml version="1.0" encoding="UTF-8" standalone="yes"?>
<Relationships xmlns="http://schemas.openxmlformats.org/package/2006/relationships"><Relationship Id="rId3" Type="http://schemas.openxmlformats.org/officeDocument/2006/relationships/image" Target="../media/image177.gif"/><Relationship Id="rId4" Type="http://schemas.openxmlformats.org/officeDocument/2006/relationships/image" Target="../media/image178.gif"/><Relationship Id="rId5" Type="http://schemas.openxmlformats.org/officeDocument/2006/relationships/image" Target="../media/image179.gif"/><Relationship Id="rId1" Type="http://schemas.openxmlformats.org/officeDocument/2006/relationships/slideLayout" Target="../slideLayouts/slideLayout7.xml"/><Relationship Id="rId2" Type="http://schemas.openxmlformats.org/officeDocument/2006/relationships/image" Target="../media/image176.gi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0.png"/><Relationship Id="rId3" Type="http://schemas.openxmlformats.org/officeDocument/2006/relationships/image" Target="../media/image181.png"/></Relationships>
</file>

<file path=ppt/slides/_rels/slide78.xml.rels><?xml version="1.0" encoding="UTF-8" standalone="yes"?>
<Relationships xmlns="http://schemas.openxmlformats.org/package/2006/relationships"><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image" Target="../media/image185.png"/><Relationship Id="rId6" Type="http://schemas.openxmlformats.org/officeDocument/2006/relationships/image" Target="../media/image186.png"/><Relationship Id="rId1" Type="http://schemas.openxmlformats.org/officeDocument/2006/relationships/slideLayout" Target="../slideLayouts/slideLayout2.xml"/><Relationship Id="rId2" Type="http://schemas.openxmlformats.org/officeDocument/2006/relationships/image" Target="../media/image18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8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91082" y="4991489"/>
            <a:ext cx="6400800" cy="1731913"/>
          </a:xfrm>
        </p:spPr>
        <p:txBody>
          <a:bodyPr>
            <a:normAutofit lnSpcReduction="10000"/>
          </a:bodyPr>
          <a:lstStyle/>
          <a:p>
            <a:pPr>
              <a:lnSpc>
                <a:spcPct val="70000"/>
              </a:lnSpc>
            </a:pPr>
            <a:r>
              <a:rPr lang="tr-TR" dirty="0">
                <a:solidFill>
                  <a:schemeClr val="tx1"/>
                </a:solidFill>
              </a:rPr>
              <a:t>İstanbul Teknik Üniversitesi</a:t>
            </a:r>
            <a:endParaRPr lang="en-US" dirty="0">
              <a:solidFill>
                <a:schemeClr val="tx1"/>
              </a:solidFill>
            </a:endParaRPr>
          </a:p>
          <a:p>
            <a:pPr>
              <a:lnSpc>
                <a:spcPct val="70000"/>
              </a:lnSpc>
            </a:pPr>
            <a:r>
              <a:rPr lang="tr-TR" dirty="0">
                <a:solidFill>
                  <a:schemeClr val="tx1"/>
                </a:solidFill>
              </a:rPr>
              <a:t>Meteoroloji Mühendisliği Bölümü</a:t>
            </a:r>
            <a:endParaRPr lang="en-US" dirty="0">
              <a:solidFill>
                <a:schemeClr val="tx1"/>
              </a:solidFill>
            </a:endParaRPr>
          </a:p>
          <a:p>
            <a:pPr>
              <a:lnSpc>
                <a:spcPct val="70000"/>
              </a:lnSpc>
            </a:pPr>
            <a:r>
              <a:rPr lang="tr-TR" dirty="0" smtClean="0">
                <a:solidFill>
                  <a:schemeClr val="tx1"/>
                </a:solidFill>
              </a:rPr>
              <a:t>kadioglu@itu.edu.tr</a:t>
            </a:r>
          </a:p>
          <a:p>
            <a:pPr>
              <a:lnSpc>
                <a:spcPct val="70000"/>
              </a:lnSpc>
            </a:pPr>
            <a:r>
              <a:rPr lang="tr-TR" dirty="0" smtClean="0">
                <a:solidFill>
                  <a:schemeClr val="tx1"/>
                </a:solidFill>
              </a:rPr>
              <a:t>@</a:t>
            </a:r>
            <a:r>
              <a:rPr lang="tr-TR" dirty="0" err="1" smtClean="0">
                <a:solidFill>
                  <a:schemeClr val="tx1"/>
                </a:solidFill>
              </a:rPr>
              <a:t>Mikdatca</a:t>
            </a:r>
            <a:endParaRPr lang="en-US" dirty="0">
              <a:solidFill>
                <a:schemeClr val="tx1"/>
              </a:solidFill>
            </a:endParaRPr>
          </a:p>
        </p:txBody>
      </p:sp>
      <p:graphicFrame>
        <p:nvGraphicFramePr>
          <p:cNvPr id="4" name="Object 13"/>
          <p:cNvGraphicFramePr>
            <a:graphicFrameLocks noChangeAspect="1"/>
          </p:cNvGraphicFramePr>
          <p:nvPr>
            <p:extLst>
              <p:ext uri="{D42A27DB-BD31-4B8C-83A1-F6EECF244321}">
                <p14:modId xmlns:p14="http://schemas.microsoft.com/office/powerpoint/2010/main" val="1686615418"/>
              </p:ext>
            </p:extLst>
          </p:nvPr>
        </p:nvGraphicFramePr>
        <p:xfrm>
          <a:off x="103573" y="78598"/>
          <a:ext cx="1561538" cy="1964516"/>
        </p:xfrm>
        <a:graphic>
          <a:graphicData uri="http://schemas.openxmlformats.org/presentationml/2006/ole">
            <mc:AlternateContent xmlns:mc="http://schemas.openxmlformats.org/markup-compatibility/2006">
              <mc:Choice xmlns:v="urn:schemas-microsoft-com:vml" Requires="v">
                <p:oleObj spid="_x0000_s11575" name="Document" r:id="rId4" imgW="788040" imgH="991080" progId="Word.Document.8">
                  <p:embed/>
                </p:oleObj>
              </mc:Choice>
              <mc:Fallback>
                <p:oleObj name="Document" r:id="rId4" imgW="788040" imgH="99108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573" y="78598"/>
                        <a:ext cx="1561538" cy="1964516"/>
                      </a:xfrm>
                      <a:prstGeom prst="rect">
                        <a:avLst/>
                      </a:prstGeom>
                      <a:noFill/>
                      <a:ln>
                        <a:noFill/>
                      </a:ln>
                      <a:effectLst/>
                    </p:spPr>
                  </p:pic>
                </p:oleObj>
              </mc:Fallback>
            </mc:AlternateContent>
          </a:graphicData>
        </a:graphic>
      </p:graphicFrame>
      <p:sp>
        <p:nvSpPr>
          <p:cNvPr id="6" name="TextBox 5"/>
          <p:cNvSpPr txBox="1"/>
          <p:nvPr/>
        </p:nvSpPr>
        <p:spPr>
          <a:xfrm>
            <a:off x="1849282" y="1947437"/>
            <a:ext cx="5309833" cy="2492990"/>
          </a:xfrm>
          <a:prstGeom prst="rect">
            <a:avLst/>
          </a:prstGeom>
          <a:noFill/>
        </p:spPr>
        <p:txBody>
          <a:bodyPr wrap="none" rtlCol="0">
            <a:spAutoFit/>
          </a:bodyPr>
          <a:lstStyle/>
          <a:p>
            <a:pPr algn="ctr"/>
            <a:r>
              <a:rPr lang="en-US" sz="5400" b="1" dirty="0" err="1" smtClean="0">
                <a:solidFill>
                  <a:srgbClr val="FF0000"/>
                </a:solidFill>
                <a:latin typeface="Chalkboard SE Regular"/>
                <a:cs typeface="Chalkboard SE Regular"/>
              </a:rPr>
              <a:t>Küresel</a:t>
            </a:r>
            <a:r>
              <a:rPr lang="en-US" sz="5400" b="1" dirty="0" smtClean="0">
                <a:solidFill>
                  <a:srgbClr val="FF0000"/>
                </a:solidFill>
                <a:latin typeface="Chalkboard SE Regular"/>
                <a:cs typeface="Chalkboard SE Regular"/>
              </a:rPr>
              <a:t> </a:t>
            </a:r>
          </a:p>
          <a:p>
            <a:pPr algn="ctr"/>
            <a:r>
              <a:rPr lang="en-US" sz="5400" b="1" dirty="0" err="1" smtClean="0">
                <a:solidFill>
                  <a:srgbClr val="FF0000"/>
                </a:solidFill>
                <a:latin typeface="Chalkboard SE Regular"/>
                <a:cs typeface="Chalkboard SE Regular"/>
              </a:rPr>
              <a:t>İklim</a:t>
            </a:r>
            <a:r>
              <a:rPr lang="en-US" sz="5400" b="1" dirty="0" smtClean="0">
                <a:solidFill>
                  <a:srgbClr val="FF0000"/>
                </a:solidFill>
                <a:latin typeface="Chalkboard SE Regular"/>
                <a:cs typeface="Chalkboard SE Regular"/>
              </a:rPr>
              <a:t> </a:t>
            </a:r>
            <a:r>
              <a:rPr lang="en-US" sz="5400" b="1" dirty="0" err="1" smtClean="0">
                <a:solidFill>
                  <a:srgbClr val="FF0000"/>
                </a:solidFill>
                <a:latin typeface="Chalkboard SE Regular"/>
                <a:cs typeface="Chalkboard SE Regular"/>
              </a:rPr>
              <a:t>Değişikliği</a:t>
            </a:r>
            <a:r>
              <a:rPr lang="en-US" sz="5400" b="1" dirty="0" smtClean="0">
                <a:solidFill>
                  <a:srgbClr val="FF0000"/>
                </a:solidFill>
                <a:latin typeface="Chalkboard SE Regular"/>
                <a:cs typeface="Chalkboard SE Regular"/>
              </a:rPr>
              <a:t> </a:t>
            </a:r>
          </a:p>
          <a:p>
            <a:pPr algn="ctr"/>
            <a:r>
              <a:rPr lang="en-US" sz="4800" b="1" dirty="0" err="1" smtClean="0">
                <a:solidFill>
                  <a:srgbClr val="FF0000"/>
                </a:solidFill>
                <a:latin typeface="Chalkboard SE Regular"/>
                <a:cs typeface="Chalkboard SE Regular"/>
              </a:rPr>
              <a:t>ve</a:t>
            </a:r>
            <a:r>
              <a:rPr lang="mr-IN" sz="4800" b="1" dirty="0" smtClean="0">
                <a:solidFill>
                  <a:srgbClr val="FF0000"/>
                </a:solidFill>
                <a:latin typeface="Chalkboard SE Regular"/>
                <a:cs typeface="Chalkboard SE Regular"/>
              </a:rPr>
              <a:t>…</a:t>
            </a:r>
            <a:r>
              <a:rPr lang="en-US" sz="4800" b="1" dirty="0" smtClean="0">
                <a:solidFill>
                  <a:srgbClr val="FF0000"/>
                </a:solidFill>
                <a:latin typeface="Chalkboard SE Regular"/>
                <a:cs typeface="Chalkboard SE Regular"/>
              </a:rPr>
              <a:t> </a:t>
            </a:r>
            <a:endParaRPr lang="en-US" sz="4800" b="1" dirty="0">
              <a:solidFill>
                <a:srgbClr val="FF0000"/>
              </a:solidFill>
              <a:latin typeface="Chalkboard SE Regular"/>
              <a:cs typeface="Chalkboard SE Regular"/>
            </a:endParaRPr>
          </a:p>
        </p:txBody>
      </p:sp>
      <p:pic>
        <p:nvPicPr>
          <p:cNvPr id="7" name="Picture 6" descr="mtso-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74979" y="78598"/>
            <a:ext cx="1813615" cy="1813615"/>
          </a:xfrm>
          <a:prstGeom prst="rect">
            <a:avLst/>
          </a:prstGeom>
        </p:spPr>
      </p:pic>
    </p:spTree>
    <p:extLst>
      <p:ext uri="{BB962C8B-B14F-4D97-AF65-F5344CB8AC3E}">
        <p14:creationId xmlns:p14="http://schemas.microsoft.com/office/powerpoint/2010/main" val="199556025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klim degisikligi rapor3.pdf (page 14 of 84) 2017-10-06 18-27-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29" y="1896451"/>
            <a:ext cx="9144000" cy="4838330"/>
          </a:xfrm>
          <a:prstGeom prst="rect">
            <a:avLst/>
          </a:prstGeom>
        </p:spPr>
      </p:pic>
      <p:sp>
        <p:nvSpPr>
          <p:cNvPr id="28675" name="Text Box 3"/>
          <p:cNvSpPr txBox="1">
            <a:spLocks noChangeArrowheads="1"/>
          </p:cNvSpPr>
          <p:nvPr/>
        </p:nvSpPr>
        <p:spPr bwMode="auto">
          <a:xfrm>
            <a:off x="2089723" y="1325211"/>
            <a:ext cx="5133109" cy="584776"/>
          </a:xfrm>
          <a:prstGeom prst="rect">
            <a:avLst/>
          </a:prstGeom>
          <a:noFill/>
          <a:ln w="9525">
            <a:noFill/>
            <a:miter lim="800000"/>
            <a:headEnd/>
            <a:tailEnd/>
          </a:ln>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defRPr/>
            </a:pPr>
            <a:r>
              <a:rPr lang="tr-TR" sz="3200" b="0" dirty="0" smtClean="0">
                <a:effectLst>
                  <a:outerShdw blurRad="38100" dist="38100" dir="2700000" algn="tl">
                    <a:srgbClr val="000000"/>
                  </a:outerShdw>
                </a:effectLst>
                <a:latin typeface="+mn-lt"/>
              </a:rPr>
              <a:t>Örnek: Uganda Kahve Üretimi</a:t>
            </a:r>
            <a:endParaRPr lang="en-US" sz="3200" b="0" dirty="0" smtClean="0">
              <a:effectLst>
                <a:outerShdw blurRad="38100" dist="38100" dir="2700000" algn="tl">
                  <a:srgbClr val="000000"/>
                </a:outerShdw>
              </a:effectLst>
              <a:latin typeface="+mn-lt"/>
            </a:endParaRPr>
          </a:p>
        </p:txBody>
      </p:sp>
      <p:sp>
        <p:nvSpPr>
          <p:cNvPr id="2" name="Rectangle 1"/>
          <p:cNvSpPr/>
          <p:nvPr/>
        </p:nvSpPr>
        <p:spPr>
          <a:xfrm>
            <a:off x="169183" y="98177"/>
            <a:ext cx="8782379" cy="1077218"/>
          </a:xfrm>
          <a:prstGeom prst="rect">
            <a:avLst/>
          </a:prstGeom>
          <a:solidFill>
            <a:srgbClr val="FFFF00"/>
          </a:solidFill>
        </p:spPr>
        <p:txBody>
          <a:bodyPr wrap="square">
            <a:spAutoFit/>
          </a:bodyPr>
          <a:lstStyle/>
          <a:p>
            <a:pPr algn="ctr"/>
            <a:r>
              <a:rPr lang="tr-TR" sz="3200" b="1" dirty="0" smtClean="0"/>
              <a:t>İklim </a:t>
            </a:r>
            <a:r>
              <a:rPr lang="tr-TR" sz="3200" b="1" dirty="0"/>
              <a:t>değişikliğine göre acilen </a:t>
            </a:r>
            <a:r>
              <a:rPr lang="tr-TR" sz="3200" b="1" dirty="0" smtClean="0"/>
              <a:t>Arazi </a:t>
            </a:r>
            <a:r>
              <a:rPr lang="tr-TR" sz="3200" b="1" dirty="0"/>
              <a:t>Kullanımı Planlaması </a:t>
            </a:r>
            <a:r>
              <a:rPr lang="tr-TR" sz="3200" b="1" dirty="0" smtClean="0"/>
              <a:t>Yapılmalı</a:t>
            </a:r>
            <a:endParaRPr lang="en-US" sz="3200" b="1" dirty="0"/>
          </a:p>
        </p:txBody>
      </p:sp>
    </p:spTree>
    <p:extLst>
      <p:ext uri="{BB962C8B-B14F-4D97-AF65-F5344CB8AC3E}">
        <p14:creationId xmlns:p14="http://schemas.microsoft.com/office/powerpoint/2010/main" val="341040739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cintosh HD:Users:mikdatkadioglu:Desktop:İklim_Nihai_Rapor_ İklim Projeksiyonları_Ek_2_REV_nihai (page 287 of 444) 2017-06-01 17-23-10.png"/>
          <p:cNvPicPr/>
          <p:nvPr/>
        </p:nvPicPr>
        <p:blipFill>
          <a:blip r:embed="rId2">
            <a:extLst>
              <a:ext uri="{28A0092B-C50C-407E-A947-70E740481C1C}">
                <a14:useLocalDpi xmlns:a14="http://schemas.microsoft.com/office/drawing/2010/main" val="0"/>
              </a:ext>
            </a:extLst>
          </a:blip>
          <a:srcRect/>
          <a:stretch>
            <a:fillRect/>
          </a:stretch>
        </p:blipFill>
        <p:spPr bwMode="auto">
          <a:xfrm>
            <a:off x="419100" y="38100"/>
            <a:ext cx="8280400" cy="6248400"/>
          </a:xfrm>
          <a:prstGeom prst="rect">
            <a:avLst/>
          </a:prstGeom>
          <a:noFill/>
          <a:ln>
            <a:noFill/>
          </a:ln>
        </p:spPr>
      </p:pic>
      <p:sp>
        <p:nvSpPr>
          <p:cNvPr id="2" name="Rectangle 1"/>
          <p:cNvSpPr/>
          <p:nvPr/>
        </p:nvSpPr>
        <p:spPr>
          <a:xfrm>
            <a:off x="444500" y="6205700"/>
            <a:ext cx="8318500" cy="677108"/>
          </a:xfrm>
          <a:prstGeom prst="rect">
            <a:avLst/>
          </a:prstGeom>
        </p:spPr>
        <p:txBody>
          <a:bodyPr wrap="square">
            <a:spAutoFit/>
          </a:bodyPr>
          <a:lstStyle/>
          <a:p>
            <a:pPr algn="ctr"/>
            <a:r>
              <a:rPr lang="tr-TR" dirty="0"/>
              <a:t>MPI-ESM-MR Modeli RCP8.5 Senaryosuna göre 30 yıllık </a:t>
            </a:r>
            <a:r>
              <a:rPr lang="tr-TR" sz="2000" b="1" dirty="0">
                <a:solidFill>
                  <a:srgbClr val="FF0000"/>
                </a:solidFill>
              </a:rPr>
              <a:t>Donlu Günler </a:t>
            </a:r>
            <a:r>
              <a:rPr lang="tr-TR" dirty="0"/>
              <a:t>(FD0) İklim İndisi değerlerinin belirtilen periyot içerisindeki yıllık ortalamaları (gün) (SYGM, 2016).</a:t>
            </a:r>
            <a:endParaRPr lang="en-US" dirty="0"/>
          </a:p>
        </p:txBody>
      </p:sp>
      <p:sp>
        <p:nvSpPr>
          <p:cNvPr id="4" name="Connector 3"/>
          <p:cNvSpPr/>
          <p:nvPr/>
        </p:nvSpPr>
        <p:spPr>
          <a:xfrm rot="20575494">
            <a:off x="1869146" y="2224586"/>
            <a:ext cx="579709" cy="348468"/>
          </a:xfrm>
          <a:prstGeom prst="flowChartConnector">
            <a:avLst/>
          </a:prstGeom>
          <a:noFill/>
          <a:ln w="5715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nector 5"/>
          <p:cNvSpPr/>
          <p:nvPr/>
        </p:nvSpPr>
        <p:spPr>
          <a:xfrm rot="20575494">
            <a:off x="5975707" y="2216981"/>
            <a:ext cx="579709" cy="348468"/>
          </a:xfrm>
          <a:prstGeom prst="flowChartConnector">
            <a:avLst/>
          </a:prstGeom>
          <a:noFill/>
          <a:ln w="5715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nector 6"/>
          <p:cNvSpPr/>
          <p:nvPr/>
        </p:nvSpPr>
        <p:spPr>
          <a:xfrm rot="20575494">
            <a:off x="5975706" y="5014375"/>
            <a:ext cx="579709" cy="348468"/>
          </a:xfrm>
          <a:prstGeom prst="flowChartConnector">
            <a:avLst/>
          </a:prstGeom>
          <a:noFill/>
          <a:ln w="5715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onnector 7"/>
          <p:cNvSpPr/>
          <p:nvPr/>
        </p:nvSpPr>
        <p:spPr>
          <a:xfrm rot="20575494">
            <a:off x="1842960" y="5027469"/>
            <a:ext cx="579709" cy="348468"/>
          </a:xfrm>
          <a:prstGeom prst="flowChartConnector">
            <a:avLst/>
          </a:prstGeom>
          <a:noFill/>
          <a:ln w="5715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442313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381000" y="444500"/>
            <a:ext cx="8191500" cy="5880099"/>
          </a:xfrm>
          <a:prstGeom prst="rect">
            <a:avLst/>
          </a:prstGeom>
        </p:spPr>
      </p:pic>
      <p:sp>
        <p:nvSpPr>
          <p:cNvPr id="2" name="Rectangle 1"/>
          <p:cNvSpPr/>
          <p:nvPr/>
        </p:nvSpPr>
        <p:spPr>
          <a:xfrm>
            <a:off x="228600" y="6211669"/>
            <a:ext cx="8521700" cy="646331"/>
          </a:xfrm>
          <a:prstGeom prst="rect">
            <a:avLst/>
          </a:prstGeom>
        </p:spPr>
        <p:txBody>
          <a:bodyPr wrap="square">
            <a:spAutoFit/>
          </a:bodyPr>
          <a:lstStyle/>
          <a:p>
            <a:pPr algn="ctr"/>
            <a:r>
              <a:rPr lang="tr-TR" dirty="0"/>
              <a:t> MPI-ESM-MR Modeli RCP8.5 Senaryosuna göre 30 yıllık </a:t>
            </a:r>
            <a:r>
              <a:rPr lang="tr-TR" b="1" dirty="0">
                <a:solidFill>
                  <a:srgbClr val="FF0000"/>
                </a:solidFill>
              </a:rPr>
              <a:t>Çok Sıcak Gün </a:t>
            </a:r>
            <a:r>
              <a:rPr lang="tr-TR" dirty="0"/>
              <a:t>(TX35) İklim İndisi değerlerinin belirtilen periyot içerisindeki yıllık ortalamaları (gün). </a:t>
            </a:r>
            <a:endParaRPr lang="en-US" dirty="0"/>
          </a:p>
        </p:txBody>
      </p:sp>
      <p:sp>
        <p:nvSpPr>
          <p:cNvPr id="6" name="Connector 5"/>
          <p:cNvSpPr/>
          <p:nvPr/>
        </p:nvSpPr>
        <p:spPr>
          <a:xfrm rot="20575494">
            <a:off x="1821492" y="5112879"/>
            <a:ext cx="579709" cy="348468"/>
          </a:xfrm>
          <a:prstGeom prst="flowChartConnector">
            <a:avLst/>
          </a:prstGeom>
          <a:noFill/>
          <a:ln w="5715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nector 6"/>
          <p:cNvSpPr/>
          <p:nvPr/>
        </p:nvSpPr>
        <p:spPr>
          <a:xfrm rot="20575494">
            <a:off x="1821492" y="2476249"/>
            <a:ext cx="579709" cy="348468"/>
          </a:xfrm>
          <a:prstGeom prst="flowChartConnector">
            <a:avLst/>
          </a:prstGeom>
          <a:noFill/>
          <a:ln w="5715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onnector 7"/>
          <p:cNvSpPr/>
          <p:nvPr/>
        </p:nvSpPr>
        <p:spPr>
          <a:xfrm rot="20575494">
            <a:off x="5862588" y="2476250"/>
            <a:ext cx="579709" cy="348468"/>
          </a:xfrm>
          <a:prstGeom prst="flowChartConnector">
            <a:avLst/>
          </a:prstGeom>
          <a:noFill/>
          <a:ln w="5715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onnector 8"/>
          <p:cNvSpPr/>
          <p:nvPr/>
        </p:nvSpPr>
        <p:spPr>
          <a:xfrm rot="20575494">
            <a:off x="5862588" y="5112880"/>
            <a:ext cx="579709" cy="348468"/>
          </a:xfrm>
          <a:prstGeom prst="flowChartConnector">
            <a:avLst/>
          </a:prstGeom>
          <a:noFill/>
          <a:ln w="5715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479085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klimDegisikligiRaporu.pdf (page 63 of 86) 2018-03-25 18-32-3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206" y="2852021"/>
            <a:ext cx="8632177" cy="3935874"/>
          </a:xfrm>
          <a:prstGeom prst="rect">
            <a:avLst/>
          </a:prstGeom>
        </p:spPr>
      </p:pic>
      <p:sp>
        <p:nvSpPr>
          <p:cNvPr id="20" name="TextBox 19"/>
          <p:cNvSpPr txBox="1"/>
          <p:nvPr/>
        </p:nvSpPr>
        <p:spPr>
          <a:xfrm>
            <a:off x="5015205" y="4377715"/>
            <a:ext cx="965200" cy="369332"/>
          </a:xfrm>
          <a:prstGeom prst="rect">
            <a:avLst/>
          </a:prstGeom>
          <a:solidFill>
            <a:srgbClr val="FFFF00"/>
          </a:solidFill>
        </p:spPr>
        <p:txBody>
          <a:bodyPr wrap="square" rtlCol="0">
            <a:spAutoFit/>
          </a:bodyPr>
          <a:lstStyle/>
          <a:p>
            <a:r>
              <a:rPr lang="en-US" dirty="0" smtClean="0"/>
              <a:t>+1000 C</a:t>
            </a:r>
            <a:endParaRPr lang="en-US" dirty="0"/>
          </a:p>
        </p:txBody>
      </p:sp>
      <p:sp>
        <p:nvSpPr>
          <p:cNvPr id="11" name="TextBox 10"/>
          <p:cNvSpPr txBox="1"/>
          <p:nvPr/>
        </p:nvSpPr>
        <p:spPr>
          <a:xfrm>
            <a:off x="7800461" y="3610212"/>
            <a:ext cx="782612" cy="369332"/>
          </a:xfrm>
          <a:prstGeom prst="rect">
            <a:avLst/>
          </a:prstGeom>
          <a:noFill/>
        </p:spPr>
        <p:txBody>
          <a:bodyPr wrap="square" rtlCol="0">
            <a:spAutoFit/>
          </a:bodyPr>
          <a:lstStyle/>
          <a:p>
            <a:r>
              <a:rPr lang="en-US" dirty="0" smtClean="0"/>
              <a:t>3000</a:t>
            </a:r>
            <a:endParaRPr lang="en-US" dirty="0"/>
          </a:p>
        </p:txBody>
      </p:sp>
      <p:sp>
        <p:nvSpPr>
          <p:cNvPr id="12" name="TextBox 11"/>
          <p:cNvSpPr txBox="1"/>
          <p:nvPr/>
        </p:nvSpPr>
        <p:spPr>
          <a:xfrm>
            <a:off x="7859895" y="4765231"/>
            <a:ext cx="782612" cy="369332"/>
          </a:xfrm>
          <a:prstGeom prst="rect">
            <a:avLst/>
          </a:prstGeom>
          <a:noFill/>
        </p:spPr>
        <p:txBody>
          <a:bodyPr wrap="square" rtlCol="0">
            <a:spAutoFit/>
          </a:bodyPr>
          <a:lstStyle/>
          <a:p>
            <a:r>
              <a:rPr lang="en-US" dirty="0" smtClean="0"/>
              <a:t>2000</a:t>
            </a:r>
            <a:endParaRPr lang="en-US" dirty="0"/>
          </a:p>
        </p:txBody>
      </p:sp>
      <p:cxnSp>
        <p:nvCxnSpPr>
          <p:cNvPr id="15" name="Straight Arrow Connector 14"/>
          <p:cNvCxnSpPr/>
          <p:nvPr/>
        </p:nvCxnSpPr>
        <p:spPr>
          <a:xfrm>
            <a:off x="8675069" y="3922474"/>
            <a:ext cx="0" cy="910482"/>
          </a:xfrm>
          <a:prstGeom prst="straightConnector1">
            <a:avLst/>
          </a:prstGeom>
          <a:ln w="5715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pic>
        <p:nvPicPr>
          <p:cNvPr id="16" name="Picture 15" descr="Macintosh HD:Users:mikdatkadioglu:Desktop:_template.pptx 2017-05-31 21-49-19.png"/>
          <p:cNvPicPr/>
          <p:nvPr/>
        </p:nvPicPr>
        <p:blipFill>
          <a:blip r:embed="rId3">
            <a:extLst>
              <a:ext uri="{28A0092B-C50C-407E-A947-70E740481C1C}">
                <a14:useLocalDpi xmlns:a14="http://schemas.microsoft.com/office/drawing/2010/main" val="0"/>
              </a:ext>
            </a:extLst>
          </a:blip>
          <a:srcRect/>
          <a:stretch>
            <a:fillRect/>
          </a:stretch>
        </p:blipFill>
        <p:spPr bwMode="auto">
          <a:xfrm>
            <a:off x="4563230" y="21397"/>
            <a:ext cx="4431832" cy="2883727"/>
          </a:xfrm>
          <a:prstGeom prst="rect">
            <a:avLst/>
          </a:prstGeom>
          <a:noFill/>
          <a:ln>
            <a:noFill/>
          </a:ln>
        </p:spPr>
      </p:pic>
      <p:pic>
        <p:nvPicPr>
          <p:cNvPr id="17" name="Picture 16" descr="Macintosh HD:Users:mikdatkadioglu:Desktop:_template.pptx 2017-05-31 21-59-06.png"/>
          <p:cNvPicPr/>
          <p:nvPr/>
        </p:nvPicPr>
        <p:blipFill>
          <a:blip r:embed="rId4">
            <a:extLst>
              <a:ext uri="{28A0092B-C50C-407E-A947-70E740481C1C}">
                <a14:useLocalDpi xmlns:a14="http://schemas.microsoft.com/office/drawing/2010/main" val="0"/>
              </a:ext>
            </a:extLst>
          </a:blip>
          <a:srcRect/>
          <a:stretch>
            <a:fillRect/>
          </a:stretch>
        </p:blipFill>
        <p:spPr bwMode="auto">
          <a:xfrm>
            <a:off x="63539" y="34097"/>
            <a:ext cx="4496154" cy="2871027"/>
          </a:xfrm>
          <a:prstGeom prst="rect">
            <a:avLst/>
          </a:prstGeom>
          <a:noFill/>
          <a:ln>
            <a:noFill/>
          </a:ln>
        </p:spPr>
      </p:pic>
      <p:sp>
        <p:nvSpPr>
          <p:cNvPr id="18" name="TextBox 17"/>
          <p:cNvSpPr txBox="1"/>
          <p:nvPr/>
        </p:nvSpPr>
        <p:spPr>
          <a:xfrm>
            <a:off x="2132855" y="5117"/>
            <a:ext cx="5323994" cy="461665"/>
          </a:xfrm>
          <a:prstGeom prst="rect">
            <a:avLst/>
          </a:prstGeom>
          <a:solidFill>
            <a:srgbClr val="FFFFFF"/>
          </a:solidFill>
        </p:spPr>
        <p:txBody>
          <a:bodyPr wrap="square" rtlCol="0">
            <a:spAutoFit/>
          </a:bodyPr>
          <a:lstStyle/>
          <a:p>
            <a:pPr algn="ctr"/>
            <a:r>
              <a:rPr lang="tr-TR" sz="2400" b="1" dirty="0" smtClean="0">
                <a:solidFill>
                  <a:srgbClr val="FF0000"/>
                </a:solidFill>
              </a:rPr>
              <a:t>Bitki Büyüme Mevsimi ve Derece Günler</a:t>
            </a:r>
            <a:endParaRPr lang="tr-TR" sz="2400" b="1" dirty="0">
              <a:solidFill>
                <a:srgbClr val="FF0000"/>
              </a:solidFill>
            </a:endParaRPr>
          </a:p>
        </p:txBody>
      </p:sp>
      <p:cxnSp>
        <p:nvCxnSpPr>
          <p:cNvPr id="3" name="Straight Arrow Connector 2"/>
          <p:cNvCxnSpPr/>
          <p:nvPr/>
        </p:nvCxnSpPr>
        <p:spPr>
          <a:xfrm>
            <a:off x="2004402" y="5908349"/>
            <a:ext cx="12700" cy="431800"/>
          </a:xfrm>
          <a:prstGeom prst="straightConnector1">
            <a:avLst/>
          </a:prstGeom>
          <a:ln w="3810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1145560" y="5969000"/>
            <a:ext cx="12700" cy="43180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1299867" y="4645200"/>
            <a:ext cx="2032000" cy="646331"/>
          </a:xfrm>
          <a:prstGeom prst="rect">
            <a:avLst/>
          </a:prstGeom>
          <a:solidFill>
            <a:srgbClr val="FFFF00"/>
          </a:solidFill>
        </p:spPr>
        <p:txBody>
          <a:bodyPr wrap="square" rtlCol="0">
            <a:spAutoFit/>
          </a:bodyPr>
          <a:lstStyle/>
          <a:p>
            <a:pPr algn="ctr"/>
            <a:r>
              <a:rPr lang="tr-TR" dirty="0" smtClean="0"/>
              <a:t>ekim/dikim tarihleri 2 ay öne çekilecek</a:t>
            </a:r>
            <a:endParaRPr lang="tr-TR" dirty="0"/>
          </a:p>
        </p:txBody>
      </p:sp>
    </p:spTree>
    <p:extLst>
      <p:ext uri="{BB962C8B-B14F-4D97-AF65-F5344CB8AC3E}">
        <p14:creationId xmlns:p14="http://schemas.microsoft.com/office/powerpoint/2010/main" val="412249207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0354" name="Object 2"/>
          <p:cNvGraphicFramePr>
            <a:graphicFrameLocks noChangeAspect="1"/>
          </p:cNvGraphicFramePr>
          <p:nvPr>
            <p:extLst>
              <p:ext uri="{D42A27DB-BD31-4B8C-83A1-F6EECF244321}">
                <p14:modId xmlns:p14="http://schemas.microsoft.com/office/powerpoint/2010/main" val="3843546933"/>
              </p:ext>
            </p:extLst>
          </p:nvPr>
        </p:nvGraphicFramePr>
        <p:xfrm>
          <a:off x="4158334" y="879276"/>
          <a:ext cx="4884307" cy="2469386"/>
        </p:xfrm>
        <a:graphic>
          <a:graphicData uri="http://schemas.openxmlformats.org/presentationml/2006/ole">
            <mc:AlternateContent xmlns:mc="http://schemas.openxmlformats.org/markup-compatibility/2006">
              <mc:Choice xmlns:v="urn:schemas-microsoft-com:vml" Requires="v">
                <p:oleObj spid="_x0000_s41116" name="Document" r:id="rId3" imgW="3962400" imgH="1955800" progId="Word.Document.8">
                  <p:link updateAutomatic="1"/>
                </p:oleObj>
              </mc:Choice>
              <mc:Fallback>
                <p:oleObj name="Document" r:id="rId3" imgW="3962400" imgH="1955800" progId="Word.Document.8">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8334" y="879276"/>
                        <a:ext cx="4884307" cy="2469386"/>
                      </a:xfrm>
                      <a:prstGeom prst="rect">
                        <a:avLst/>
                      </a:prstGeom>
                      <a:noFill/>
                      <a:ln>
                        <a:noFill/>
                      </a:ln>
                      <a:extLst/>
                    </p:spPr>
                  </p:pic>
                </p:oleObj>
              </mc:Fallback>
            </mc:AlternateContent>
          </a:graphicData>
        </a:graphic>
      </p:graphicFrame>
      <p:graphicFrame>
        <p:nvGraphicFramePr>
          <p:cNvPr id="264195" name="Object 3"/>
          <p:cNvGraphicFramePr>
            <a:graphicFrameLocks noChangeAspect="1"/>
          </p:cNvGraphicFramePr>
          <p:nvPr>
            <p:extLst>
              <p:ext uri="{D42A27DB-BD31-4B8C-83A1-F6EECF244321}">
                <p14:modId xmlns:p14="http://schemas.microsoft.com/office/powerpoint/2010/main" val="3594249280"/>
              </p:ext>
            </p:extLst>
          </p:nvPr>
        </p:nvGraphicFramePr>
        <p:xfrm>
          <a:off x="4144379" y="3515665"/>
          <a:ext cx="4923550" cy="2768600"/>
        </p:xfrm>
        <a:graphic>
          <a:graphicData uri="http://schemas.openxmlformats.org/presentationml/2006/ole">
            <mc:AlternateContent xmlns:mc="http://schemas.openxmlformats.org/markup-compatibility/2006">
              <mc:Choice xmlns:v="urn:schemas-microsoft-com:vml" Requires="v">
                <p:oleObj spid="_x0000_s41117" name="Document" r:id="rId5" imgW="5245100" imgH="2768600" progId="Word.Document.8">
                  <p:link updateAutomatic="1"/>
                </p:oleObj>
              </mc:Choice>
              <mc:Fallback>
                <p:oleObj name="Document" r:id="rId5" imgW="5245100" imgH="2768600" progId="Word.Document.8">
                  <p:link updateAutomatic="1"/>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4379" y="3515665"/>
                        <a:ext cx="4923550" cy="2768600"/>
                      </a:xfrm>
                      <a:prstGeom prst="rect">
                        <a:avLst/>
                      </a:prstGeom>
                      <a:noFill/>
                      <a:ln>
                        <a:noFill/>
                      </a:ln>
                      <a:extLst/>
                    </p:spPr>
                  </p:pic>
                </p:oleObj>
              </mc:Fallback>
            </mc:AlternateContent>
          </a:graphicData>
        </a:graphic>
      </p:graphicFrame>
      <p:graphicFrame>
        <p:nvGraphicFramePr>
          <p:cNvPr id="264196" name="Object 4"/>
          <p:cNvGraphicFramePr>
            <a:graphicFrameLocks noChangeAspect="1"/>
          </p:cNvGraphicFramePr>
          <p:nvPr>
            <p:extLst>
              <p:ext uri="{D42A27DB-BD31-4B8C-83A1-F6EECF244321}">
                <p14:modId xmlns:p14="http://schemas.microsoft.com/office/powerpoint/2010/main" val="1919756916"/>
              </p:ext>
            </p:extLst>
          </p:nvPr>
        </p:nvGraphicFramePr>
        <p:xfrm>
          <a:off x="108835" y="3515666"/>
          <a:ext cx="3965770" cy="2768600"/>
        </p:xfrm>
        <a:graphic>
          <a:graphicData uri="http://schemas.openxmlformats.org/presentationml/2006/ole">
            <mc:AlternateContent xmlns:mc="http://schemas.openxmlformats.org/markup-compatibility/2006">
              <mc:Choice xmlns:v="urn:schemas-microsoft-com:vml" Requires="v">
                <p:oleObj spid="_x0000_s41118" name="Document" r:id="rId7" imgW="2959100" imgH="1803400" progId="Word.Document.8">
                  <p:link updateAutomatic="1"/>
                </p:oleObj>
              </mc:Choice>
              <mc:Fallback>
                <p:oleObj name="Document" r:id="rId7" imgW="2959100" imgH="1803400" progId="Word.Document.8">
                  <p:link updateAutomatic="1"/>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835" y="3515666"/>
                        <a:ext cx="3965770" cy="2768600"/>
                      </a:xfrm>
                      <a:prstGeom prst="rect">
                        <a:avLst/>
                      </a:prstGeom>
                      <a:noFill/>
                      <a:ln>
                        <a:noFill/>
                      </a:ln>
                      <a:extLst/>
                    </p:spPr>
                  </p:pic>
                </p:oleObj>
              </mc:Fallback>
            </mc:AlternateContent>
          </a:graphicData>
        </a:graphic>
      </p:graphicFrame>
      <p:sp>
        <p:nvSpPr>
          <p:cNvPr id="6" name="TextBox 5"/>
          <p:cNvSpPr txBox="1"/>
          <p:nvPr/>
        </p:nvSpPr>
        <p:spPr>
          <a:xfrm>
            <a:off x="4381202" y="6235878"/>
            <a:ext cx="4442383" cy="923330"/>
          </a:xfrm>
          <a:prstGeom prst="rect">
            <a:avLst/>
          </a:prstGeom>
          <a:noFill/>
        </p:spPr>
        <p:txBody>
          <a:bodyPr wrap="square" rtlCol="0">
            <a:spAutoFit/>
          </a:bodyPr>
          <a:lstStyle/>
          <a:p>
            <a:pPr algn="ctr"/>
            <a:r>
              <a:rPr lang="tr-TR" dirty="0" smtClean="0"/>
              <a:t>TEİAŞ verilerine göre bazı illerin 2010 yılı mevsimsel elektrik tüketim miktarları.</a:t>
            </a:r>
            <a:endParaRPr lang="en-US" dirty="0" smtClean="0"/>
          </a:p>
          <a:p>
            <a:endParaRPr lang="en-US" dirty="0"/>
          </a:p>
        </p:txBody>
      </p:sp>
      <p:sp>
        <p:nvSpPr>
          <p:cNvPr id="7" name="TextBox 6"/>
          <p:cNvSpPr txBox="1"/>
          <p:nvPr/>
        </p:nvSpPr>
        <p:spPr>
          <a:xfrm>
            <a:off x="108834" y="6235878"/>
            <a:ext cx="3766640" cy="646331"/>
          </a:xfrm>
          <a:prstGeom prst="rect">
            <a:avLst/>
          </a:prstGeom>
          <a:noFill/>
        </p:spPr>
        <p:txBody>
          <a:bodyPr wrap="square" rtlCol="0">
            <a:spAutoFit/>
          </a:bodyPr>
          <a:lstStyle/>
          <a:p>
            <a:pPr algn="ctr"/>
            <a:r>
              <a:rPr lang="en-US" dirty="0" smtClean="0"/>
              <a:t>TEAŞ </a:t>
            </a:r>
            <a:r>
              <a:rPr lang="en-US" dirty="0" err="1" smtClean="0"/>
              <a:t>verilerine</a:t>
            </a:r>
            <a:r>
              <a:rPr lang="en-US" dirty="0" smtClean="0"/>
              <a:t> </a:t>
            </a:r>
            <a:r>
              <a:rPr lang="en-US" dirty="0" err="1" smtClean="0"/>
              <a:t>göre</a:t>
            </a:r>
            <a:r>
              <a:rPr lang="en-US" dirty="0" smtClean="0"/>
              <a:t> Antalya </a:t>
            </a:r>
            <a:r>
              <a:rPr lang="en-US" dirty="0" err="1" smtClean="0"/>
              <a:t>ilinin</a:t>
            </a:r>
            <a:r>
              <a:rPr lang="en-US" dirty="0" smtClean="0"/>
              <a:t> 2010 </a:t>
            </a:r>
            <a:r>
              <a:rPr lang="en-US" dirty="0" err="1" smtClean="0"/>
              <a:t>yılı</a:t>
            </a:r>
            <a:r>
              <a:rPr lang="en-US" dirty="0" smtClean="0"/>
              <a:t> </a:t>
            </a:r>
            <a:r>
              <a:rPr lang="en-US" dirty="0" err="1" smtClean="0"/>
              <a:t>mevsimsel</a:t>
            </a:r>
            <a:r>
              <a:rPr lang="en-US" dirty="0" smtClean="0"/>
              <a:t> </a:t>
            </a:r>
            <a:r>
              <a:rPr lang="en-US" dirty="0" err="1" smtClean="0"/>
              <a:t>elektrik</a:t>
            </a:r>
            <a:r>
              <a:rPr lang="en-US" dirty="0" smtClean="0"/>
              <a:t> </a:t>
            </a:r>
            <a:r>
              <a:rPr lang="en-US" dirty="0" err="1" smtClean="0"/>
              <a:t>tüketimi</a:t>
            </a:r>
            <a:endParaRPr lang="en-US" dirty="0"/>
          </a:p>
        </p:txBody>
      </p:sp>
      <p:pic>
        <p:nvPicPr>
          <p:cNvPr id="8" name="Picture 7" descr="Macintosh HD:Users:mikdatkadioglu:Desktop:505096main_Fig1-1024x362.jpg"/>
          <p:cNvPicPr/>
          <p:nvPr/>
        </p:nvPicPr>
        <p:blipFill>
          <a:blip r:embed="rId9">
            <a:extLst>
              <a:ext uri="{28A0092B-C50C-407E-A947-70E740481C1C}">
                <a14:useLocalDpi xmlns:a14="http://schemas.microsoft.com/office/drawing/2010/main" val="0"/>
              </a:ext>
            </a:extLst>
          </a:blip>
          <a:srcRect/>
          <a:stretch>
            <a:fillRect/>
          </a:stretch>
        </p:blipFill>
        <p:spPr bwMode="auto">
          <a:xfrm>
            <a:off x="164654" y="879276"/>
            <a:ext cx="3868086" cy="2469386"/>
          </a:xfrm>
          <a:prstGeom prst="rect">
            <a:avLst/>
          </a:prstGeom>
          <a:noFill/>
          <a:ln>
            <a:noFill/>
          </a:ln>
        </p:spPr>
      </p:pic>
      <p:sp>
        <p:nvSpPr>
          <p:cNvPr id="2" name="TextBox 1"/>
          <p:cNvSpPr txBox="1"/>
          <p:nvPr/>
        </p:nvSpPr>
        <p:spPr>
          <a:xfrm>
            <a:off x="108834" y="139570"/>
            <a:ext cx="8959095" cy="461665"/>
          </a:xfrm>
          <a:prstGeom prst="rect">
            <a:avLst/>
          </a:prstGeom>
          <a:noFill/>
        </p:spPr>
        <p:txBody>
          <a:bodyPr wrap="square" rtlCol="0">
            <a:spAutoFit/>
          </a:bodyPr>
          <a:lstStyle/>
          <a:p>
            <a:pPr algn="ctr"/>
            <a:r>
              <a:rPr lang="en-US" sz="2400" b="1" dirty="0" err="1" smtClean="0">
                <a:solidFill>
                  <a:srgbClr val="FF0000"/>
                </a:solidFill>
              </a:rPr>
              <a:t>Sıcak</a:t>
            </a:r>
            <a:r>
              <a:rPr lang="en-US" sz="2400" b="1" dirty="0" smtClean="0">
                <a:solidFill>
                  <a:srgbClr val="FF0000"/>
                </a:solidFill>
              </a:rPr>
              <a:t> </a:t>
            </a:r>
            <a:r>
              <a:rPr lang="en-US" sz="2400" b="1" dirty="0" err="1" smtClean="0">
                <a:solidFill>
                  <a:srgbClr val="FF0000"/>
                </a:solidFill>
              </a:rPr>
              <a:t>Hava</a:t>
            </a:r>
            <a:r>
              <a:rPr lang="en-US" sz="2400" b="1" dirty="0" smtClean="0">
                <a:solidFill>
                  <a:srgbClr val="FF0000"/>
                </a:solidFill>
              </a:rPr>
              <a:t> </a:t>
            </a:r>
            <a:r>
              <a:rPr lang="en-US" sz="2400" b="1" dirty="0" err="1" smtClean="0">
                <a:solidFill>
                  <a:srgbClr val="FF0000"/>
                </a:solidFill>
              </a:rPr>
              <a:t>Dalgalarının</a:t>
            </a:r>
            <a:r>
              <a:rPr lang="en-US" sz="2400" b="1" dirty="0" smtClean="0">
                <a:solidFill>
                  <a:srgbClr val="FF0000"/>
                </a:solidFill>
              </a:rPr>
              <a:t> </a:t>
            </a:r>
            <a:r>
              <a:rPr lang="en-US" sz="2400" b="1" dirty="0" err="1" smtClean="0">
                <a:solidFill>
                  <a:srgbClr val="FF0000"/>
                </a:solidFill>
              </a:rPr>
              <a:t>Elektrik</a:t>
            </a:r>
            <a:r>
              <a:rPr lang="en-US" sz="2400" b="1" dirty="0" smtClean="0">
                <a:solidFill>
                  <a:srgbClr val="FF0000"/>
                </a:solidFill>
              </a:rPr>
              <a:t> T</a:t>
            </a:r>
            <a:r>
              <a:rPr lang="tr-TR" sz="2400" b="1" dirty="0" smtClean="0">
                <a:solidFill>
                  <a:srgbClr val="FF0000"/>
                </a:solidFill>
              </a:rPr>
              <a:t>ü</a:t>
            </a:r>
            <a:r>
              <a:rPr lang="en-US" sz="2400" b="1" dirty="0" err="1" smtClean="0">
                <a:solidFill>
                  <a:srgbClr val="FF0000"/>
                </a:solidFill>
              </a:rPr>
              <a:t>ketimine</a:t>
            </a:r>
            <a:r>
              <a:rPr lang="en-US" sz="2400" b="1" dirty="0" smtClean="0">
                <a:solidFill>
                  <a:srgbClr val="FF0000"/>
                </a:solidFill>
              </a:rPr>
              <a:t> </a:t>
            </a:r>
            <a:r>
              <a:rPr lang="en-US" sz="2400" b="1" dirty="0" err="1" smtClean="0">
                <a:solidFill>
                  <a:srgbClr val="FF0000"/>
                </a:solidFill>
              </a:rPr>
              <a:t>Etkisi</a:t>
            </a:r>
            <a:endParaRPr lang="en-US" sz="2400" b="1" dirty="0">
              <a:solidFill>
                <a:srgbClr val="FF0000"/>
              </a:solidFill>
            </a:endParaRPr>
          </a:p>
        </p:txBody>
      </p:sp>
      <p:sp>
        <p:nvSpPr>
          <p:cNvPr id="3" name="TextBox 2"/>
          <p:cNvSpPr txBox="1"/>
          <p:nvPr/>
        </p:nvSpPr>
        <p:spPr>
          <a:xfrm>
            <a:off x="189782" y="905158"/>
            <a:ext cx="1649606" cy="400110"/>
          </a:xfrm>
          <a:prstGeom prst="rect">
            <a:avLst/>
          </a:prstGeom>
          <a:noFill/>
        </p:spPr>
        <p:txBody>
          <a:bodyPr wrap="square" rtlCol="0">
            <a:spAutoFit/>
          </a:bodyPr>
          <a:lstStyle/>
          <a:p>
            <a:r>
              <a:rPr lang="en-US" sz="2000" b="1" dirty="0" smtClean="0">
                <a:solidFill>
                  <a:srgbClr val="FFFF00"/>
                </a:solidFill>
              </a:rPr>
              <a:t>Kent Isı </a:t>
            </a:r>
            <a:r>
              <a:rPr lang="en-US" sz="2000" b="1" dirty="0" err="1" smtClean="0">
                <a:solidFill>
                  <a:srgbClr val="FFFF00"/>
                </a:solidFill>
              </a:rPr>
              <a:t>Adası</a:t>
            </a:r>
            <a:endParaRPr lang="en-US" sz="2000" b="1" dirty="0">
              <a:solidFill>
                <a:srgbClr val="FFFF00"/>
              </a:solidFill>
            </a:endParaRPr>
          </a:p>
        </p:txBody>
      </p:sp>
      <p:sp>
        <p:nvSpPr>
          <p:cNvPr id="10" name="TextBox 9"/>
          <p:cNvSpPr txBox="1"/>
          <p:nvPr/>
        </p:nvSpPr>
        <p:spPr>
          <a:xfrm>
            <a:off x="4366604" y="2398434"/>
            <a:ext cx="2066524" cy="707886"/>
          </a:xfrm>
          <a:prstGeom prst="rect">
            <a:avLst/>
          </a:prstGeom>
          <a:noFill/>
        </p:spPr>
        <p:txBody>
          <a:bodyPr wrap="square" rtlCol="0">
            <a:spAutoFit/>
          </a:bodyPr>
          <a:lstStyle/>
          <a:p>
            <a:pPr algn="ctr"/>
            <a:r>
              <a:rPr lang="en-US" sz="2000" b="1" dirty="0" smtClean="0">
                <a:solidFill>
                  <a:srgbClr val="FF0000"/>
                </a:solidFill>
              </a:rPr>
              <a:t>+1 C </a:t>
            </a:r>
            <a:r>
              <a:rPr lang="en-US" sz="2000" b="1" dirty="0" err="1" smtClean="0">
                <a:solidFill>
                  <a:srgbClr val="FF0000"/>
                </a:solidFill>
              </a:rPr>
              <a:t>için</a:t>
            </a:r>
            <a:r>
              <a:rPr lang="en-US" sz="2000" b="1" dirty="0" smtClean="0">
                <a:solidFill>
                  <a:srgbClr val="FF0000"/>
                </a:solidFill>
              </a:rPr>
              <a:t> </a:t>
            </a:r>
            <a:r>
              <a:rPr lang="en-US" sz="2000" b="1" dirty="0" err="1" smtClean="0">
                <a:solidFill>
                  <a:srgbClr val="FF0000"/>
                </a:solidFill>
              </a:rPr>
              <a:t>enerji</a:t>
            </a:r>
            <a:r>
              <a:rPr lang="en-US" sz="2000" b="1" dirty="0" smtClean="0">
                <a:solidFill>
                  <a:srgbClr val="FF0000"/>
                </a:solidFill>
              </a:rPr>
              <a:t> </a:t>
            </a:r>
            <a:r>
              <a:rPr lang="en-US" sz="2000" b="1" dirty="0" err="1" smtClean="0">
                <a:solidFill>
                  <a:srgbClr val="FF0000"/>
                </a:solidFill>
              </a:rPr>
              <a:t>tasarrufu</a:t>
            </a:r>
            <a:endParaRPr lang="en-US" sz="2000" b="1" dirty="0">
              <a:solidFill>
                <a:srgbClr val="FF0000"/>
              </a:solidFill>
            </a:endParaRPr>
          </a:p>
        </p:txBody>
      </p:sp>
      <p:sp>
        <p:nvSpPr>
          <p:cNvPr id="11" name="TextBox 10"/>
          <p:cNvSpPr txBox="1"/>
          <p:nvPr/>
        </p:nvSpPr>
        <p:spPr>
          <a:xfrm>
            <a:off x="7049214" y="2383952"/>
            <a:ext cx="1649606" cy="707886"/>
          </a:xfrm>
          <a:prstGeom prst="rect">
            <a:avLst/>
          </a:prstGeom>
          <a:noFill/>
        </p:spPr>
        <p:txBody>
          <a:bodyPr wrap="square" rtlCol="0">
            <a:spAutoFit/>
          </a:bodyPr>
          <a:lstStyle/>
          <a:p>
            <a:pPr algn="ctr"/>
            <a:r>
              <a:rPr lang="en-US" sz="2000" b="1" dirty="0" smtClean="0">
                <a:solidFill>
                  <a:srgbClr val="FF0000"/>
                </a:solidFill>
              </a:rPr>
              <a:t>+1 C </a:t>
            </a:r>
            <a:r>
              <a:rPr lang="en-US" sz="2000" b="1" dirty="0" err="1" smtClean="0">
                <a:solidFill>
                  <a:srgbClr val="FF0000"/>
                </a:solidFill>
              </a:rPr>
              <a:t>için</a:t>
            </a:r>
            <a:r>
              <a:rPr lang="en-US" sz="2000" b="1" dirty="0" smtClean="0">
                <a:solidFill>
                  <a:srgbClr val="FF0000"/>
                </a:solidFill>
              </a:rPr>
              <a:t> </a:t>
            </a:r>
            <a:r>
              <a:rPr lang="en-US" sz="2000" b="1" dirty="0" err="1" smtClean="0">
                <a:solidFill>
                  <a:srgbClr val="FF0000"/>
                </a:solidFill>
              </a:rPr>
              <a:t>enerji</a:t>
            </a:r>
            <a:r>
              <a:rPr lang="en-US" sz="2000" b="1" dirty="0" smtClean="0">
                <a:solidFill>
                  <a:srgbClr val="FF0000"/>
                </a:solidFill>
              </a:rPr>
              <a:t> </a:t>
            </a:r>
            <a:r>
              <a:rPr lang="en-US" sz="2000" b="1" dirty="0" err="1" smtClean="0">
                <a:solidFill>
                  <a:srgbClr val="FF0000"/>
                </a:solidFill>
              </a:rPr>
              <a:t>artışı</a:t>
            </a:r>
            <a:r>
              <a:rPr lang="en-US" sz="2000" b="1" dirty="0" smtClean="0">
                <a:solidFill>
                  <a:srgbClr val="FF0000"/>
                </a:solidFill>
              </a:rPr>
              <a:t> </a:t>
            </a:r>
            <a:endParaRPr lang="en-US" sz="2000" b="1" dirty="0">
              <a:solidFill>
                <a:srgbClr val="FF0000"/>
              </a:solidFill>
            </a:endParaRPr>
          </a:p>
        </p:txBody>
      </p:sp>
    </p:spTree>
    <p:extLst>
      <p:ext uri="{BB962C8B-B14F-4D97-AF65-F5344CB8AC3E}">
        <p14:creationId xmlns:p14="http://schemas.microsoft.com/office/powerpoint/2010/main" val="419019422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oğzinci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815" y="1442983"/>
            <a:ext cx="8915400" cy="5418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558871" y="92546"/>
            <a:ext cx="4301069" cy="1323439"/>
          </a:xfrm>
          <a:prstGeom prst="rect">
            <a:avLst/>
          </a:prstGeom>
          <a:noFill/>
        </p:spPr>
        <p:txBody>
          <a:bodyPr wrap="none" rtlCol="0">
            <a:spAutoFit/>
          </a:bodyPr>
          <a:lstStyle/>
          <a:p>
            <a:pPr algn="ctr"/>
            <a:r>
              <a:rPr lang="en-US" sz="4000" b="1" dirty="0" err="1" smtClean="0">
                <a:solidFill>
                  <a:srgbClr val="FF0000"/>
                </a:solidFill>
                <a:latin typeface="Apple Chancery"/>
                <a:cs typeface="Apple Chancery"/>
              </a:rPr>
              <a:t>Soğuk</a:t>
            </a:r>
            <a:r>
              <a:rPr lang="en-US" sz="4000" b="1" dirty="0" smtClean="0">
                <a:solidFill>
                  <a:srgbClr val="FF0000"/>
                </a:solidFill>
                <a:latin typeface="Apple Chancery"/>
                <a:cs typeface="Apple Chancery"/>
              </a:rPr>
              <a:t> </a:t>
            </a:r>
            <a:r>
              <a:rPr lang="en-US" sz="4000" b="1" dirty="0" err="1" smtClean="0">
                <a:solidFill>
                  <a:srgbClr val="FF0000"/>
                </a:solidFill>
                <a:latin typeface="Apple Chancery"/>
                <a:cs typeface="Apple Chancery"/>
              </a:rPr>
              <a:t>Zincir</a:t>
            </a:r>
            <a:endParaRPr lang="en-US" sz="4000" b="1" dirty="0" smtClean="0">
              <a:solidFill>
                <a:srgbClr val="FF0000"/>
              </a:solidFill>
              <a:latin typeface="Apple Chancery"/>
              <a:cs typeface="Apple Chancery"/>
            </a:endParaRPr>
          </a:p>
          <a:p>
            <a:pPr algn="ctr"/>
            <a:r>
              <a:rPr lang="en-US" sz="4000" b="1" dirty="0" smtClean="0">
                <a:solidFill>
                  <a:srgbClr val="FF0000"/>
                </a:solidFill>
                <a:latin typeface="Apple Chancery"/>
                <a:cs typeface="Apple Chancery"/>
              </a:rPr>
              <a:t>/</a:t>
            </a:r>
            <a:r>
              <a:rPr lang="en-US" sz="4000" b="1" dirty="0" err="1" smtClean="0">
                <a:solidFill>
                  <a:srgbClr val="FF0000"/>
                </a:solidFill>
                <a:latin typeface="Apple Chancery"/>
                <a:cs typeface="Apple Chancery"/>
              </a:rPr>
              <a:t>Soğuk</a:t>
            </a:r>
            <a:r>
              <a:rPr lang="en-US" sz="4000" b="1" dirty="0" smtClean="0">
                <a:solidFill>
                  <a:srgbClr val="FF0000"/>
                </a:solidFill>
                <a:latin typeface="Apple Chancery"/>
                <a:cs typeface="Apple Chancery"/>
              </a:rPr>
              <a:t> </a:t>
            </a:r>
            <a:r>
              <a:rPr lang="en-US" sz="4000" b="1" dirty="0" err="1" smtClean="0">
                <a:solidFill>
                  <a:srgbClr val="FF0000"/>
                </a:solidFill>
                <a:latin typeface="Apple Chancery"/>
                <a:cs typeface="Apple Chancery"/>
              </a:rPr>
              <a:t>İşlem</a:t>
            </a:r>
            <a:r>
              <a:rPr lang="en-US" sz="4000" b="1" dirty="0">
                <a:solidFill>
                  <a:srgbClr val="FF0000"/>
                </a:solidFill>
                <a:latin typeface="Apple Chancery"/>
                <a:cs typeface="Apple Chancery"/>
              </a:rPr>
              <a:t> </a:t>
            </a:r>
            <a:r>
              <a:rPr lang="en-US" sz="4000" b="1" dirty="0" err="1" smtClean="0">
                <a:solidFill>
                  <a:srgbClr val="FF0000"/>
                </a:solidFill>
                <a:latin typeface="Apple Chancery"/>
                <a:cs typeface="Apple Chancery"/>
              </a:rPr>
              <a:t>Uyg</a:t>
            </a:r>
            <a:r>
              <a:rPr lang="en-US" sz="4000" b="1" dirty="0" smtClean="0">
                <a:solidFill>
                  <a:srgbClr val="FF0000"/>
                </a:solidFill>
                <a:latin typeface="Apple Chancery"/>
                <a:cs typeface="Apple Chancery"/>
              </a:rPr>
              <a:t>.</a:t>
            </a:r>
            <a:endParaRPr lang="en-US" sz="4000" b="1" dirty="0">
              <a:solidFill>
                <a:srgbClr val="FF0000"/>
              </a:solidFill>
              <a:latin typeface="Apple Chancery"/>
              <a:cs typeface="Apple Chancery"/>
            </a:endParaRPr>
          </a:p>
        </p:txBody>
      </p:sp>
      <p:pic>
        <p:nvPicPr>
          <p:cNvPr id="8"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8854" y="0"/>
            <a:ext cx="2237846" cy="1442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9"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81" y="66358"/>
            <a:ext cx="2482850" cy="168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 name="Picture 1" descr="8676-akdeniz-meyve-sinegi-mucadelesi-basladi-870x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41" y="4784724"/>
            <a:ext cx="4160948" cy="1999772"/>
          </a:xfrm>
          <a:prstGeom prst="rect">
            <a:avLst/>
          </a:prstGeom>
        </p:spPr>
      </p:pic>
    </p:spTree>
    <p:extLst>
      <p:ext uri="{BB962C8B-B14F-4D97-AF65-F5344CB8AC3E}">
        <p14:creationId xmlns:p14="http://schemas.microsoft.com/office/powerpoint/2010/main" val="246901773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3"/>
          <p:cNvSpPr>
            <a:spLocks noGrp="1" noChangeArrowheads="1"/>
          </p:cNvSpPr>
          <p:nvPr>
            <p:ph type="body" idx="1"/>
          </p:nvPr>
        </p:nvSpPr>
        <p:spPr/>
        <p:txBody>
          <a:bodyPr/>
          <a:lstStyle/>
          <a:p>
            <a:pPr eaLnBrk="1" hangingPunct="1"/>
            <a:endParaRPr lang="en-GB">
              <a:latin typeface="Arial" charset="0"/>
            </a:endParaRPr>
          </a:p>
        </p:txBody>
      </p:sp>
      <p:pic>
        <p:nvPicPr>
          <p:cNvPr id="3174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11250"/>
            <a:ext cx="8534400" cy="563880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31747" name="Title 1"/>
          <p:cNvSpPr>
            <a:spLocks noGrp="1"/>
          </p:cNvSpPr>
          <p:nvPr>
            <p:ph type="title"/>
          </p:nvPr>
        </p:nvSpPr>
        <p:spPr>
          <a:xfrm>
            <a:off x="463550" y="-31750"/>
            <a:ext cx="8229600" cy="1143000"/>
          </a:xfrm>
        </p:spPr>
        <p:txBody>
          <a:bodyPr/>
          <a:lstStyle/>
          <a:p>
            <a:r>
              <a:rPr lang="en-US" sz="6000" b="1" dirty="0" smtClean="0">
                <a:solidFill>
                  <a:srgbClr val="FF0000"/>
                </a:solidFill>
                <a:latin typeface="Apple Chancery" charset="0"/>
                <a:cs typeface="Apple Chancery" charset="0"/>
              </a:rPr>
              <a:t>3. YAĞIŞ</a:t>
            </a:r>
            <a:endParaRPr lang="en-US" sz="6000" b="1" dirty="0">
              <a:solidFill>
                <a:srgbClr val="FF0000"/>
              </a:solidFill>
              <a:latin typeface="Apple Chancery" charset="0"/>
              <a:cs typeface="Apple Chancery" charset="0"/>
            </a:endParaRPr>
          </a:p>
        </p:txBody>
      </p:sp>
    </p:spTree>
    <p:extLst>
      <p:ext uri="{BB962C8B-B14F-4D97-AF65-F5344CB8AC3E}">
        <p14:creationId xmlns:p14="http://schemas.microsoft.com/office/powerpoint/2010/main" val="11767958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cintosh HD:Users:mikdatkadioglu:Desktop:_template.pptx 2017-05-31 22-06-05.png"/>
          <p:cNvPicPr/>
          <p:nvPr/>
        </p:nvPicPr>
        <p:blipFill>
          <a:blip r:embed="rId2">
            <a:extLst>
              <a:ext uri="{28A0092B-C50C-407E-A947-70E740481C1C}">
                <a14:useLocalDpi xmlns:a14="http://schemas.microsoft.com/office/drawing/2010/main" val="0"/>
              </a:ext>
            </a:extLst>
          </a:blip>
          <a:srcRect/>
          <a:stretch>
            <a:fillRect/>
          </a:stretch>
        </p:blipFill>
        <p:spPr bwMode="auto">
          <a:xfrm>
            <a:off x="3708922" y="598689"/>
            <a:ext cx="5266055" cy="3048000"/>
          </a:xfrm>
          <a:prstGeom prst="rect">
            <a:avLst/>
          </a:prstGeom>
          <a:noFill/>
          <a:ln>
            <a:noFill/>
          </a:ln>
        </p:spPr>
      </p:pic>
      <p:pic>
        <p:nvPicPr>
          <p:cNvPr id="6" name="Picture 5" descr="su_ayak_izi_raporweb (page 18 of 72) 2017-07-21 11-59-5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878" y="793000"/>
            <a:ext cx="2986622" cy="3875237"/>
          </a:xfrm>
          <a:prstGeom prst="rect">
            <a:avLst/>
          </a:prstGeom>
          <a:ln w="38100" cmpd="sng">
            <a:solidFill>
              <a:srgbClr val="FF0000"/>
            </a:solidFill>
          </a:ln>
        </p:spPr>
      </p:pic>
      <p:sp>
        <p:nvSpPr>
          <p:cNvPr id="3" name="Rectangle 2"/>
          <p:cNvSpPr/>
          <p:nvPr/>
        </p:nvSpPr>
        <p:spPr>
          <a:xfrm>
            <a:off x="4013200" y="35021"/>
            <a:ext cx="4851400" cy="646331"/>
          </a:xfrm>
          <a:prstGeom prst="rect">
            <a:avLst/>
          </a:prstGeom>
          <a:solidFill>
            <a:srgbClr val="FFFFFF"/>
          </a:solidFill>
        </p:spPr>
        <p:txBody>
          <a:bodyPr wrap="square">
            <a:spAutoFit/>
          </a:bodyPr>
          <a:lstStyle/>
          <a:p>
            <a:pPr algn="ctr"/>
            <a:r>
              <a:rPr lang="tr-TR" dirty="0"/>
              <a:t>Türkiye’de ortalama yıllık yağış miktarının (mm) yersel dağılımı</a:t>
            </a:r>
            <a:r>
              <a:rPr lang="tr-TR" b="1" dirty="0"/>
              <a:t> </a:t>
            </a:r>
            <a:r>
              <a:rPr lang="tr-TR" dirty="0"/>
              <a:t>(Kadıoğlu, vd., 1999)</a:t>
            </a:r>
            <a:r>
              <a:rPr lang="en-US" dirty="0"/>
              <a:t> </a:t>
            </a:r>
          </a:p>
        </p:txBody>
      </p:sp>
      <p:sp>
        <p:nvSpPr>
          <p:cNvPr id="8" name="TextBox 7"/>
          <p:cNvSpPr txBox="1"/>
          <p:nvPr/>
        </p:nvSpPr>
        <p:spPr>
          <a:xfrm>
            <a:off x="13093" y="5223914"/>
            <a:ext cx="3708922" cy="1200329"/>
          </a:xfrm>
          <a:prstGeom prst="rect">
            <a:avLst/>
          </a:prstGeom>
          <a:noFill/>
        </p:spPr>
        <p:txBody>
          <a:bodyPr wrap="square" rtlCol="0">
            <a:spAutoFit/>
          </a:bodyPr>
          <a:lstStyle/>
          <a:p>
            <a:pPr algn="ctr"/>
            <a:r>
              <a:rPr lang="en-US" dirty="0" smtClean="0"/>
              <a:t>Su an </a:t>
            </a:r>
            <a:r>
              <a:rPr lang="en-US" b="1" dirty="0" smtClean="0">
                <a:solidFill>
                  <a:srgbClr val="FF0000"/>
                </a:solidFill>
              </a:rPr>
              <a:t>SU </a:t>
            </a:r>
            <a:r>
              <a:rPr lang="en-US" b="1" dirty="0" err="1" smtClean="0">
                <a:solidFill>
                  <a:srgbClr val="FF0000"/>
                </a:solidFill>
              </a:rPr>
              <a:t>STRESİ</a:t>
            </a:r>
            <a:r>
              <a:rPr lang="en-US" dirty="0" err="1" smtClean="0"/>
              <a:t>nde</a:t>
            </a:r>
            <a:r>
              <a:rPr lang="en-US" dirty="0" smtClean="0"/>
              <a:t> </a:t>
            </a:r>
            <a:r>
              <a:rPr lang="en-US" dirty="0" err="1" smtClean="0"/>
              <a:t>olan</a:t>
            </a:r>
            <a:r>
              <a:rPr lang="en-US" dirty="0" smtClean="0"/>
              <a:t> </a:t>
            </a:r>
            <a:r>
              <a:rPr lang="en-US" dirty="0" err="1" smtClean="0"/>
              <a:t>Türkiye</a:t>
            </a:r>
            <a:endParaRPr lang="en-US" dirty="0" smtClean="0"/>
          </a:p>
          <a:p>
            <a:pPr algn="ctr"/>
            <a:r>
              <a:rPr lang="en-US" dirty="0" smtClean="0"/>
              <a:t>2030 </a:t>
            </a:r>
            <a:r>
              <a:rPr lang="en-US" dirty="0" err="1" smtClean="0"/>
              <a:t>yılında</a:t>
            </a:r>
            <a:r>
              <a:rPr lang="en-US" dirty="0" smtClean="0"/>
              <a:t> </a:t>
            </a:r>
            <a:r>
              <a:rPr lang="en-US" b="1" dirty="0" smtClean="0">
                <a:solidFill>
                  <a:srgbClr val="FF0000"/>
                </a:solidFill>
              </a:rPr>
              <a:t>SU SIKINTISI </a:t>
            </a:r>
            <a:r>
              <a:rPr lang="en-US" dirty="0" err="1" smtClean="0"/>
              <a:t>ve</a:t>
            </a:r>
            <a:r>
              <a:rPr lang="en-US" dirty="0" smtClean="0"/>
              <a:t> 2050 </a:t>
            </a:r>
            <a:r>
              <a:rPr lang="en-US" dirty="0" err="1" smtClean="0"/>
              <a:t>yılından</a:t>
            </a:r>
            <a:r>
              <a:rPr lang="en-US" dirty="0" smtClean="0"/>
              <a:t> </a:t>
            </a:r>
            <a:r>
              <a:rPr lang="en-US" dirty="0" err="1" smtClean="0"/>
              <a:t>sonra</a:t>
            </a:r>
            <a:r>
              <a:rPr lang="en-US" dirty="0" smtClean="0"/>
              <a:t> </a:t>
            </a:r>
            <a:r>
              <a:rPr lang="en-US" b="1" dirty="0" smtClean="0">
                <a:solidFill>
                  <a:srgbClr val="FF0000"/>
                </a:solidFill>
              </a:rPr>
              <a:t>SU FAKİRİ </a:t>
            </a:r>
            <a:r>
              <a:rPr lang="en-US" dirty="0" err="1" smtClean="0"/>
              <a:t>olmaya</a:t>
            </a:r>
            <a:r>
              <a:rPr lang="en-US" dirty="0" smtClean="0"/>
              <a:t> </a:t>
            </a:r>
            <a:r>
              <a:rPr lang="en-US" dirty="0" err="1" smtClean="0"/>
              <a:t>aday</a:t>
            </a:r>
            <a:r>
              <a:rPr lang="en-US" dirty="0" smtClean="0"/>
              <a:t>.</a:t>
            </a:r>
            <a:endParaRPr lang="en-US" dirty="0"/>
          </a:p>
        </p:txBody>
      </p:sp>
      <p:pic>
        <p:nvPicPr>
          <p:cNvPr id="9" name="Picture 8" descr="Macintosh HD:Users:mikdatkadioglu:Desktop:_template.pptx 2017-05-31 22-04-48.png"/>
          <p:cNvPicPr/>
          <p:nvPr/>
        </p:nvPicPr>
        <p:blipFill>
          <a:blip r:embed="rId4">
            <a:extLst>
              <a:ext uri="{28A0092B-C50C-407E-A947-70E740481C1C}">
                <a14:useLocalDpi xmlns:a14="http://schemas.microsoft.com/office/drawing/2010/main" val="0"/>
              </a:ext>
            </a:extLst>
          </a:blip>
          <a:srcRect/>
          <a:stretch>
            <a:fillRect/>
          </a:stretch>
        </p:blipFill>
        <p:spPr bwMode="auto">
          <a:xfrm>
            <a:off x="3722015" y="3579466"/>
            <a:ext cx="5292241" cy="3147770"/>
          </a:xfrm>
          <a:prstGeom prst="rect">
            <a:avLst/>
          </a:prstGeom>
          <a:noFill/>
          <a:ln>
            <a:noFill/>
          </a:ln>
        </p:spPr>
      </p:pic>
      <p:sp>
        <p:nvSpPr>
          <p:cNvPr id="5" name="Rectangle 4"/>
          <p:cNvSpPr/>
          <p:nvPr/>
        </p:nvSpPr>
        <p:spPr>
          <a:xfrm>
            <a:off x="4223801" y="6200821"/>
            <a:ext cx="4666985" cy="646331"/>
          </a:xfrm>
          <a:prstGeom prst="rect">
            <a:avLst/>
          </a:prstGeom>
          <a:solidFill>
            <a:srgbClr val="FFFFFF"/>
          </a:solidFill>
        </p:spPr>
        <p:txBody>
          <a:bodyPr wrap="square">
            <a:spAutoFit/>
          </a:bodyPr>
          <a:lstStyle/>
          <a:p>
            <a:pPr algn="ctr"/>
            <a:r>
              <a:rPr lang="tr-TR" dirty="0"/>
              <a:t>Türkiye’de yıllık ortalama toplam yağışın Değişkenlik Katsayısı (Kadıoğlu, vd., 1999)</a:t>
            </a:r>
            <a:r>
              <a:rPr lang="en-US" dirty="0"/>
              <a:t> </a:t>
            </a:r>
          </a:p>
        </p:txBody>
      </p:sp>
      <p:sp>
        <p:nvSpPr>
          <p:cNvPr id="10" name="Connector 9"/>
          <p:cNvSpPr/>
          <p:nvPr/>
        </p:nvSpPr>
        <p:spPr>
          <a:xfrm rot="20575494">
            <a:off x="5652788" y="2757777"/>
            <a:ext cx="682643" cy="435390"/>
          </a:xfrm>
          <a:prstGeom prst="flowChartConnector">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nector 10"/>
          <p:cNvSpPr/>
          <p:nvPr/>
        </p:nvSpPr>
        <p:spPr>
          <a:xfrm rot="20575494">
            <a:off x="5652788" y="5777771"/>
            <a:ext cx="682643" cy="435390"/>
          </a:xfrm>
          <a:prstGeom prst="flowChartConnector">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463971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cintosh HD:Users:mikdatkadioglu:Desktop:_template.pptx 2017-05-31 22-12-28.png"/>
          <p:cNvPicPr/>
          <p:nvPr/>
        </p:nvPicPr>
        <p:blipFill rotWithShape="1">
          <a:blip r:embed="rId2">
            <a:extLst>
              <a:ext uri="{28A0092B-C50C-407E-A947-70E740481C1C}">
                <a14:useLocalDpi xmlns:a14="http://schemas.microsoft.com/office/drawing/2010/main" val="0"/>
              </a:ext>
            </a:extLst>
          </a:blip>
          <a:srcRect b="48840"/>
          <a:stretch/>
        </p:blipFill>
        <p:spPr bwMode="auto">
          <a:xfrm>
            <a:off x="231981" y="621056"/>
            <a:ext cx="8852135" cy="3136932"/>
          </a:xfrm>
          <a:prstGeom prst="rect">
            <a:avLst/>
          </a:prstGeom>
          <a:noFill/>
          <a:ln>
            <a:noFill/>
          </a:ln>
        </p:spPr>
      </p:pic>
      <p:sp>
        <p:nvSpPr>
          <p:cNvPr id="2" name="Rectangle 1"/>
          <p:cNvSpPr/>
          <p:nvPr/>
        </p:nvSpPr>
        <p:spPr>
          <a:xfrm>
            <a:off x="179609" y="75337"/>
            <a:ext cx="8712070" cy="646331"/>
          </a:xfrm>
          <a:prstGeom prst="rect">
            <a:avLst/>
          </a:prstGeom>
        </p:spPr>
        <p:txBody>
          <a:bodyPr wrap="square">
            <a:spAutoFit/>
          </a:bodyPr>
          <a:lstStyle/>
          <a:p>
            <a:pPr algn="ctr"/>
            <a:r>
              <a:rPr lang="tr-TR" dirty="0" smtClean="0"/>
              <a:t>Türkiye üzerinde yağışların mevsimsel toplamları (mm) ve mevsim boyunca Türkiye genelinde alınan yıllık yağışa % olarak oranı, 1931-1990 (Kadıoğlu, 2000).</a:t>
            </a:r>
            <a:r>
              <a:rPr lang="en-US" dirty="0" smtClean="0"/>
              <a:t> </a:t>
            </a:r>
            <a:endParaRPr lang="en-US" dirty="0"/>
          </a:p>
        </p:txBody>
      </p:sp>
      <p:pic>
        <p:nvPicPr>
          <p:cNvPr id="5" name="Picture 4" descr="Macintosh HD:Users:mikdatkadioglu:Desktop:_template.pptx 2017-05-31 22-09-55.png"/>
          <p:cNvPicPr/>
          <p:nvPr/>
        </p:nvPicPr>
        <p:blipFill rotWithShape="1">
          <a:blip r:embed="rId3">
            <a:extLst>
              <a:ext uri="{28A0092B-C50C-407E-A947-70E740481C1C}">
                <a14:useLocalDpi xmlns:a14="http://schemas.microsoft.com/office/drawing/2010/main" val="0"/>
              </a:ext>
            </a:extLst>
          </a:blip>
          <a:srcRect b="49182"/>
          <a:stretch/>
        </p:blipFill>
        <p:spPr bwMode="auto">
          <a:xfrm>
            <a:off x="296126" y="3686657"/>
            <a:ext cx="8595553" cy="3174615"/>
          </a:xfrm>
          <a:prstGeom prst="rect">
            <a:avLst/>
          </a:prstGeom>
          <a:noFill/>
          <a:ln>
            <a:noFill/>
          </a:ln>
        </p:spPr>
      </p:pic>
      <p:sp>
        <p:nvSpPr>
          <p:cNvPr id="6" name="Connector 5"/>
          <p:cNvSpPr/>
          <p:nvPr/>
        </p:nvSpPr>
        <p:spPr>
          <a:xfrm rot="20575494">
            <a:off x="6255077" y="2757777"/>
            <a:ext cx="682643" cy="435390"/>
          </a:xfrm>
          <a:prstGeom prst="flowChartConnector">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nector 6"/>
          <p:cNvSpPr/>
          <p:nvPr/>
        </p:nvSpPr>
        <p:spPr>
          <a:xfrm rot="20575494">
            <a:off x="1877213" y="2768061"/>
            <a:ext cx="682643" cy="435390"/>
          </a:xfrm>
          <a:prstGeom prst="flowChartConnector">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onnector 7"/>
          <p:cNvSpPr/>
          <p:nvPr/>
        </p:nvSpPr>
        <p:spPr>
          <a:xfrm rot="20575494">
            <a:off x="6210598" y="5864701"/>
            <a:ext cx="682643" cy="435390"/>
          </a:xfrm>
          <a:prstGeom prst="flowChartConnector">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onnector 8"/>
          <p:cNvSpPr/>
          <p:nvPr/>
        </p:nvSpPr>
        <p:spPr>
          <a:xfrm rot="20575494">
            <a:off x="1906573" y="5864701"/>
            <a:ext cx="682643" cy="435390"/>
          </a:xfrm>
          <a:prstGeom prst="flowChartConnector">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300736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3314" name="Line 2"/>
          <p:cNvSpPr>
            <a:spLocks noChangeShapeType="1"/>
          </p:cNvSpPr>
          <p:nvPr/>
        </p:nvSpPr>
        <p:spPr bwMode="auto">
          <a:xfrm>
            <a:off x="1809750" y="622300"/>
            <a:ext cx="7258050" cy="1588"/>
          </a:xfrm>
          <a:prstGeom prst="line">
            <a:avLst/>
          </a:prstGeom>
          <a:noFill/>
          <a:ln w="36720">
            <a:solidFill>
              <a:srgbClr val="0000FF"/>
            </a:solidFill>
            <a:round/>
            <a:headEnd/>
            <a:tailEnd/>
          </a:ln>
          <a:effectLst/>
        </p:spPr>
        <p:txBody>
          <a:bodyPr/>
          <a:lstStyle/>
          <a:p>
            <a:pPr>
              <a:defRPr/>
            </a:pPr>
            <a:endParaRPr lang="tr-TR">
              <a:effectLst>
                <a:outerShdw blurRad="38100" dist="38100" dir="2700000" algn="tl">
                  <a:srgbClr val="000000">
                    <a:alpha val="43137"/>
                  </a:srgbClr>
                </a:outerShdw>
              </a:effectLst>
              <a:latin typeface="Times New Roman" pitchFamily="18" charset="0"/>
              <a:ea typeface="+mn-ea"/>
              <a:cs typeface="+mn-cs"/>
            </a:endParaRPr>
          </a:p>
        </p:txBody>
      </p:sp>
      <p:sp>
        <p:nvSpPr>
          <p:cNvPr id="12291" name="Text Box 3"/>
          <p:cNvSpPr txBox="1">
            <a:spLocks noChangeArrowheads="1"/>
          </p:cNvSpPr>
          <p:nvPr/>
        </p:nvSpPr>
        <p:spPr bwMode="auto">
          <a:xfrm>
            <a:off x="2744788" y="152400"/>
            <a:ext cx="7466012" cy="365125"/>
          </a:xfrm>
          <a:prstGeom prst="rect">
            <a:avLst/>
          </a:prstGeom>
          <a:noFill/>
          <a:ln w="9525">
            <a:noFill/>
            <a:round/>
            <a:headEnd/>
            <a:tailEnd/>
          </a:ln>
        </p:spPr>
        <p:txBody>
          <a:bodyPr lIns="81639" tIns="40820" rIns="81639" bIns="40820">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charset="0"/>
                <a:ea typeface="ＭＳ Ｐゴシック" charset="0"/>
                <a:cs typeface="ＭＳ Ｐゴシック" charset="0"/>
              </a:defRPr>
            </a:lvl1pPr>
            <a:lvl2pPr marL="37931725" indent="-37474525"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charset="0"/>
                <a:ea typeface="ＭＳ Ｐゴシック" charset="0"/>
              </a:defRPr>
            </a:lvl2pPr>
            <a:lvl3pP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charset="0"/>
                <a:ea typeface="ＭＳ Ｐゴシック" charset="0"/>
              </a:defRPr>
            </a:lvl3pPr>
            <a:lvl4pP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charset="0"/>
                <a:ea typeface="ＭＳ Ｐゴシック" charset="0"/>
              </a:defRPr>
            </a:lvl4pPr>
            <a:lvl5pP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charset="0"/>
                <a:ea typeface="ＭＳ Ｐゴシック" charset="0"/>
              </a:defRPr>
            </a:lvl9pPr>
          </a:lstStyle>
          <a:p>
            <a:pPr>
              <a:lnSpc>
                <a:spcPct val="102000"/>
              </a:lnSpc>
              <a:buClr>
                <a:srgbClr val="000000"/>
              </a:buClr>
              <a:buSzPct val="45000"/>
              <a:buFont typeface="Wingdings" charset="0"/>
              <a:buNone/>
              <a:defRPr/>
            </a:pPr>
            <a:r>
              <a:rPr lang="en-GB" sz="1800" smtClean="0">
                <a:solidFill>
                  <a:srgbClr val="0000FF"/>
                </a:solidFill>
                <a:effectLst>
                  <a:outerShdw blurRad="38100" dist="38100" dir="2700000" algn="tl">
                    <a:srgbClr val="DDDDDD"/>
                  </a:outerShdw>
                </a:effectLst>
                <a:latin typeface="Luxi Sans" charset="0"/>
              </a:rPr>
              <a:t>Future Simulation (A2 minus RF): Precipitation</a:t>
            </a:r>
          </a:p>
        </p:txBody>
      </p:sp>
      <p:pic>
        <p:nvPicPr>
          <p:cNvPr id="3379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0613" y="920750"/>
            <a:ext cx="6478587" cy="530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3797" name="Rectangle 5"/>
          <p:cNvSpPr>
            <a:spLocks noChangeArrowheads="1"/>
          </p:cNvSpPr>
          <p:nvPr/>
        </p:nvSpPr>
        <p:spPr bwMode="auto">
          <a:xfrm>
            <a:off x="112823" y="703360"/>
            <a:ext cx="1828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tr-TR" sz="2800" b="1" dirty="0">
                <a:solidFill>
                  <a:srgbClr val="FF0000"/>
                </a:solidFill>
                <a:latin typeface="Comic Sans MS" charset="0"/>
              </a:rPr>
              <a:t>2100, </a:t>
            </a:r>
            <a:br>
              <a:rPr lang="tr-TR" sz="2800" b="1" dirty="0">
                <a:solidFill>
                  <a:srgbClr val="FF0000"/>
                </a:solidFill>
                <a:latin typeface="Comic Sans MS" charset="0"/>
              </a:rPr>
            </a:br>
            <a:r>
              <a:rPr lang="tr-TR" sz="2800" b="1" dirty="0">
                <a:solidFill>
                  <a:srgbClr val="FF0000"/>
                </a:solidFill>
                <a:latin typeface="Comic Sans MS" charset="0"/>
              </a:rPr>
              <a:t>Yağışta Değişim</a:t>
            </a:r>
            <a:endParaRPr lang="en-US" sz="2800" b="1" dirty="0">
              <a:solidFill>
                <a:srgbClr val="FF0000"/>
              </a:solidFill>
              <a:latin typeface="Comic Sans MS" charset="0"/>
            </a:endParaRPr>
          </a:p>
        </p:txBody>
      </p:sp>
      <p:sp>
        <p:nvSpPr>
          <p:cNvPr id="7" name="Rectangle 6"/>
          <p:cNvSpPr/>
          <p:nvPr/>
        </p:nvSpPr>
        <p:spPr>
          <a:xfrm>
            <a:off x="27022" y="2155210"/>
            <a:ext cx="2260158" cy="4524316"/>
          </a:xfrm>
          <a:prstGeom prst="rect">
            <a:avLst/>
          </a:prstGeom>
          <a:solidFill>
            <a:srgbClr val="FFFF00"/>
          </a:solidFill>
        </p:spPr>
        <p:txBody>
          <a:bodyPr wrap="square">
            <a:spAutoFit/>
          </a:bodyPr>
          <a:lstStyle/>
          <a:p>
            <a:pPr lvl="0" algn="ctr"/>
            <a:r>
              <a:rPr lang="tr-TR" b="1" dirty="0"/>
              <a:t>Toplam yağış̧ miktarlarında, Karadeniz Bölgesindeki 150 mm civarındaki küçük artış hariç, 2050’den itibaren özellikle kış aylarında 250-300 mm’ye varacak olan önemli azalmalar yüzünden Ege ve Akdeniz kıyılarında, Güneydoğu ve Doğu bölgelerinde yağış eksikliği/kuraklık </a:t>
            </a:r>
            <a:r>
              <a:rPr lang="tr-TR" b="1" dirty="0" smtClean="0"/>
              <a:t>öngörülmekte</a:t>
            </a:r>
            <a:endParaRPr lang="en-US" b="1" dirty="0"/>
          </a:p>
        </p:txBody>
      </p:sp>
      <p:sp>
        <p:nvSpPr>
          <p:cNvPr id="8" name="Text Box 5"/>
          <p:cNvSpPr txBox="1">
            <a:spLocks noChangeArrowheads="1"/>
          </p:cNvSpPr>
          <p:nvPr/>
        </p:nvSpPr>
        <p:spPr bwMode="auto">
          <a:xfrm>
            <a:off x="2327716" y="6283320"/>
            <a:ext cx="6526212" cy="474852"/>
          </a:xfrm>
          <a:prstGeom prst="rect">
            <a:avLst/>
          </a:prstGeom>
          <a:noFill/>
          <a:ln w="9525">
            <a:noFill/>
            <a:round/>
            <a:headEnd/>
            <a:tailEnd/>
          </a:ln>
        </p:spPr>
        <p:txBody>
          <a:bodyPr lIns="81639" tIns="40820" rIns="81639" bIns="40820">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charset="0"/>
                <a:ea typeface="ＭＳ Ｐゴシック" charset="0"/>
                <a:cs typeface="ＭＳ Ｐゴシック" charset="0"/>
              </a:defRPr>
            </a:lvl1pPr>
            <a:lvl2pPr marL="37931725" indent="-37474525"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charset="0"/>
                <a:ea typeface="ＭＳ Ｐゴシック" charset="0"/>
              </a:defRPr>
            </a:lvl2pPr>
            <a:lvl3pP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charset="0"/>
                <a:ea typeface="ＭＳ Ｐゴシック" charset="0"/>
              </a:defRPr>
            </a:lvl3pPr>
            <a:lvl4pP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charset="0"/>
                <a:ea typeface="ＭＳ Ｐゴシック" charset="0"/>
              </a:defRPr>
            </a:lvl4pPr>
            <a:lvl5pP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charset="0"/>
                <a:ea typeface="ＭＳ Ｐゴシック" charset="0"/>
              </a:defRPr>
            </a:lvl9pPr>
          </a:lstStyle>
          <a:p>
            <a:pPr algn="ctr">
              <a:lnSpc>
                <a:spcPct val="150000"/>
              </a:lnSpc>
              <a:buClr>
                <a:srgbClr val="000000"/>
              </a:buClr>
              <a:buSzPct val="45000"/>
              <a:buFont typeface="Wingdings" charset="0"/>
              <a:buNone/>
              <a:defRPr/>
            </a:pPr>
            <a:r>
              <a:rPr lang="tr-TR" sz="1800" dirty="0" err="1" smtClean="0">
                <a:solidFill>
                  <a:schemeClr val="tx2"/>
                </a:solidFill>
                <a:effectLst>
                  <a:outerShdw blurRad="38100" dist="38100" dir="2700000" algn="tl">
                    <a:srgbClr val="DDDDDD"/>
                  </a:outerShdw>
                </a:effectLst>
                <a:latin typeface="Nimbus Roman No9 L" charset="0"/>
              </a:rPr>
              <a:t>Doç.Dr</a:t>
            </a:r>
            <a:r>
              <a:rPr lang="tr-TR" sz="1800" dirty="0" smtClean="0">
                <a:solidFill>
                  <a:schemeClr val="tx2"/>
                </a:solidFill>
                <a:effectLst>
                  <a:outerShdw blurRad="38100" dist="38100" dir="2700000" algn="tl">
                    <a:srgbClr val="DDDDDD"/>
                  </a:outerShdw>
                </a:effectLst>
                <a:latin typeface="Nimbus Roman No9 L" charset="0"/>
              </a:rPr>
              <a:t>. </a:t>
            </a:r>
            <a:r>
              <a:rPr lang="en-GB" sz="1800" dirty="0" err="1" smtClean="0">
                <a:solidFill>
                  <a:schemeClr val="tx2"/>
                </a:solidFill>
                <a:effectLst>
                  <a:outerShdw blurRad="38100" dist="38100" dir="2700000" algn="tl">
                    <a:srgbClr val="DDDDDD"/>
                  </a:outerShdw>
                </a:effectLst>
                <a:latin typeface="Nimbus Roman No9 L" charset="0"/>
              </a:rPr>
              <a:t>Barış</a:t>
            </a:r>
            <a:r>
              <a:rPr lang="en-GB" sz="1800" dirty="0" smtClean="0">
                <a:solidFill>
                  <a:schemeClr val="tx2"/>
                </a:solidFill>
                <a:effectLst>
                  <a:outerShdw blurRad="38100" dist="38100" dir="2700000" algn="tl">
                    <a:srgbClr val="DDDDDD"/>
                  </a:outerShdw>
                </a:effectLst>
                <a:latin typeface="Nimbus Roman No9 L" charset="0"/>
              </a:rPr>
              <a:t> ÖNOL</a:t>
            </a:r>
            <a:r>
              <a:rPr lang="tr-TR" sz="1800" dirty="0" smtClean="0">
                <a:solidFill>
                  <a:schemeClr val="tx2"/>
                </a:solidFill>
                <a:effectLst>
                  <a:outerShdw blurRad="38100" dist="38100" dir="2700000" algn="tl">
                    <a:srgbClr val="DDDDDD"/>
                  </a:outerShdw>
                </a:effectLst>
                <a:latin typeface="Nimbus Roman No9 L" charset="0"/>
              </a:rPr>
              <a:t>, 2007. İTÜ Meteoroloji Müh. Bölümü</a:t>
            </a:r>
            <a:endParaRPr lang="en-GB" sz="1800" dirty="0" smtClean="0">
              <a:solidFill>
                <a:schemeClr val="tx2"/>
              </a:solidFill>
              <a:effectLst>
                <a:outerShdw blurRad="38100" dist="38100" dir="2700000" algn="tl">
                  <a:srgbClr val="DDDDDD"/>
                </a:outerShdw>
              </a:effectLst>
              <a:latin typeface="Nimbus Roman No9 L" charset="0"/>
            </a:endParaRPr>
          </a:p>
        </p:txBody>
      </p:sp>
      <p:sp>
        <p:nvSpPr>
          <p:cNvPr id="9" name="Connector 8"/>
          <p:cNvSpPr/>
          <p:nvPr/>
        </p:nvSpPr>
        <p:spPr>
          <a:xfrm rot="20575494">
            <a:off x="7146845" y="2314078"/>
            <a:ext cx="682643" cy="435390"/>
          </a:xfrm>
          <a:prstGeom prst="flowChartConnector">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Connector 9"/>
          <p:cNvSpPr/>
          <p:nvPr/>
        </p:nvSpPr>
        <p:spPr>
          <a:xfrm rot="20575494">
            <a:off x="7161438" y="5100923"/>
            <a:ext cx="682643" cy="435390"/>
          </a:xfrm>
          <a:prstGeom prst="flowChartConnector">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nector 10"/>
          <p:cNvSpPr/>
          <p:nvPr/>
        </p:nvSpPr>
        <p:spPr>
          <a:xfrm rot="20575494">
            <a:off x="3733255" y="5114433"/>
            <a:ext cx="682643" cy="435390"/>
          </a:xfrm>
          <a:prstGeom prst="flowChartConnector">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onnector 11"/>
          <p:cNvSpPr/>
          <p:nvPr/>
        </p:nvSpPr>
        <p:spPr>
          <a:xfrm rot="20575494">
            <a:off x="3733254" y="2245835"/>
            <a:ext cx="682643" cy="435390"/>
          </a:xfrm>
          <a:prstGeom prst="flowChartConnector">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484480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2014"/>
            <a:ext cx="8229600" cy="1143000"/>
          </a:xfrm>
        </p:spPr>
        <p:txBody>
          <a:bodyPr>
            <a:normAutofit/>
          </a:bodyPr>
          <a:lstStyle/>
          <a:p>
            <a:r>
              <a:rPr lang="tr-TR" sz="6000" b="1" dirty="0" smtClean="0">
                <a:solidFill>
                  <a:srgbClr val="FF0000"/>
                </a:solidFill>
                <a:latin typeface="Apple Chancery"/>
                <a:cs typeface="Apple Chancery"/>
              </a:rPr>
              <a:t>Kapsam</a:t>
            </a:r>
            <a:endParaRPr lang="tr-TR" sz="6000" b="1" dirty="0">
              <a:solidFill>
                <a:srgbClr val="FF0000"/>
              </a:solidFill>
              <a:latin typeface="Apple Chancery"/>
              <a:cs typeface="Apple Chancery"/>
            </a:endParaRPr>
          </a:p>
        </p:txBody>
      </p:sp>
      <p:sp>
        <p:nvSpPr>
          <p:cNvPr id="3" name="Content Placeholder 2"/>
          <p:cNvSpPr>
            <a:spLocks noGrp="1"/>
          </p:cNvSpPr>
          <p:nvPr>
            <p:ph idx="1"/>
          </p:nvPr>
        </p:nvSpPr>
        <p:spPr>
          <a:xfrm>
            <a:off x="5520650" y="1602204"/>
            <a:ext cx="3245917" cy="4617462"/>
          </a:xfrm>
          <a:solidFill>
            <a:srgbClr val="FFFF00"/>
          </a:solidFill>
          <a:ln>
            <a:solidFill>
              <a:srgbClr val="000000"/>
            </a:solidFill>
          </a:ln>
        </p:spPr>
        <p:txBody>
          <a:bodyPr>
            <a:noAutofit/>
          </a:bodyPr>
          <a:lstStyle/>
          <a:p>
            <a:pPr marL="514350" indent="-514350">
              <a:lnSpc>
                <a:spcPct val="120000"/>
              </a:lnSpc>
              <a:buFont typeface="+mj-lt"/>
              <a:buAutoNum type="arabicPeriod"/>
            </a:pPr>
            <a:r>
              <a:rPr lang="tr-TR" sz="3600" b="1" dirty="0" smtClean="0">
                <a:latin typeface="Apple Chancery"/>
                <a:cs typeface="Apple Chancery"/>
              </a:rPr>
              <a:t> Giriş</a:t>
            </a:r>
          </a:p>
          <a:p>
            <a:pPr marL="514350" indent="-514350">
              <a:lnSpc>
                <a:spcPct val="120000"/>
              </a:lnSpc>
              <a:buFont typeface="+mj-lt"/>
              <a:buAutoNum type="arabicPeriod"/>
            </a:pPr>
            <a:r>
              <a:rPr lang="tr-TR" sz="3600" b="1" dirty="0" smtClean="0">
                <a:latin typeface="Apple Chancery"/>
                <a:cs typeface="Apple Chancery"/>
              </a:rPr>
              <a:t> Sıcaklık</a:t>
            </a:r>
          </a:p>
          <a:p>
            <a:pPr marL="514350" indent="-514350">
              <a:lnSpc>
                <a:spcPct val="120000"/>
              </a:lnSpc>
              <a:buFont typeface="+mj-lt"/>
              <a:buAutoNum type="arabicPeriod"/>
            </a:pPr>
            <a:r>
              <a:rPr lang="tr-TR" sz="3600" b="1" dirty="0" smtClean="0">
                <a:latin typeface="Apple Chancery"/>
                <a:cs typeface="Apple Chancery"/>
              </a:rPr>
              <a:t> Yağış </a:t>
            </a:r>
          </a:p>
          <a:p>
            <a:pPr marL="514350" indent="-514350">
              <a:lnSpc>
                <a:spcPct val="120000"/>
              </a:lnSpc>
              <a:buFont typeface="+mj-lt"/>
              <a:buAutoNum type="arabicPeriod"/>
            </a:pPr>
            <a:r>
              <a:rPr lang="tr-TR" sz="3600" b="1" dirty="0" smtClean="0">
                <a:latin typeface="Apple Chancery"/>
                <a:cs typeface="Apple Chancery"/>
              </a:rPr>
              <a:t> Su</a:t>
            </a:r>
          </a:p>
          <a:p>
            <a:pPr marL="514350" indent="-514350">
              <a:lnSpc>
                <a:spcPct val="120000"/>
              </a:lnSpc>
              <a:buFont typeface="+mj-lt"/>
              <a:buAutoNum type="arabicPeriod"/>
            </a:pPr>
            <a:r>
              <a:rPr lang="tr-TR" sz="3600" b="1" dirty="0" smtClean="0">
                <a:latin typeface="Apple Chancery"/>
                <a:cs typeface="Apple Chancery"/>
              </a:rPr>
              <a:t> Afetler</a:t>
            </a:r>
          </a:p>
          <a:p>
            <a:pPr marL="514350" indent="-514350">
              <a:lnSpc>
                <a:spcPct val="120000"/>
              </a:lnSpc>
              <a:buFont typeface="+mj-lt"/>
              <a:buAutoNum type="arabicPeriod"/>
            </a:pPr>
            <a:r>
              <a:rPr lang="tr-TR" sz="3600" b="1" dirty="0" smtClean="0">
                <a:latin typeface="Apple Chancery"/>
                <a:cs typeface="Apple Chancery"/>
              </a:rPr>
              <a:t> Öneriler</a:t>
            </a:r>
            <a:endParaRPr lang="tr-TR" sz="3600" b="1" dirty="0">
              <a:latin typeface="Apple Chancery"/>
              <a:cs typeface="Apple Chancery"/>
            </a:endParaRPr>
          </a:p>
        </p:txBody>
      </p:sp>
      <p:pic>
        <p:nvPicPr>
          <p:cNvPr id="5" name="Picture 4" descr="IklimDegisikligiRaporu.pdf (page 7 of 86) 2018-03-25 18-28-0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52" y="1602204"/>
            <a:ext cx="4835556" cy="4617462"/>
          </a:xfrm>
          <a:prstGeom prst="rect">
            <a:avLst/>
          </a:prstGeom>
          <a:ln>
            <a:solidFill>
              <a:schemeClr val="tx1"/>
            </a:solidFill>
          </a:ln>
        </p:spPr>
      </p:pic>
    </p:spTree>
    <p:extLst>
      <p:ext uri="{BB962C8B-B14F-4D97-AF65-F5344CB8AC3E}">
        <p14:creationId xmlns:p14="http://schemas.microsoft.com/office/powerpoint/2010/main" val="72703993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7524"/>
            <a:ext cx="8229600" cy="1143000"/>
          </a:xfrm>
        </p:spPr>
        <p:txBody>
          <a:bodyPr>
            <a:normAutofit/>
          </a:bodyPr>
          <a:lstStyle/>
          <a:p>
            <a:r>
              <a:rPr lang="en-US" sz="6000" b="1" dirty="0" smtClean="0">
                <a:solidFill>
                  <a:srgbClr val="FF0000"/>
                </a:solidFill>
                <a:latin typeface="Apple Chancery"/>
                <a:cs typeface="Apple Chancery"/>
              </a:rPr>
              <a:t>4. SU</a:t>
            </a:r>
            <a:endParaRPr lang="en-US" sz="6000" b="1" dirty="0">
              <a:solidFill>
                <a:srgbClr val="FF0000"/>
              </a:solidFill>
              <a:latin typeface="Apple Chancery"/>
              <a:cs typeface="Apple Chancery"/>
            </a:endParaRPr>
          </a:p>
        </p:txBody>
      </p:sp>
      <p:pic>
        <p:nvPicPr>
          <p:cNvPr id="4" name="Picture 3" descr="su_ayak_izi_raporweb (page 19 of 72) 2017-07-21 11-32-3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3315" y="3283783"/>
            <a:ext cx="7070540" cy="3041343"/>
          </a:xfrm>
          <a:prstGeom prst="rect">
            <a:avLst/>
          </a:prstGeom>
        </p:spPr>
      </p:pic>
    </p:spTree>
    <p:extLst>
      <p:ext uri="{BB962C8B-B14F-4D97-AF65-F5344CB8AC3E}">
        <p14:creationId xmlns:p14="http://schemas.microsoft.com/office/powerpoint/2010/main" val="53997587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klim degisikligi rapor son2.pdf (page 15 of 86) 2017-10-09 18-16-0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472" y="909136"/>
            <a:ext cx="8395477" cy="4337663"/>
          </a:xfrm>
          <a:prstGeom prst="rect">
            <a:avLst/>
          </a:prstGeom>
        </p:spPr>
      </p:pic>
      <p:sp>
        <p:nvSpPr>
          <p:cNvPr id="5" name="Rectangle 4"/>
          <p:cNvSpPr/>
          <p:nvPr/>
        </p:nvSpPr>
        <p:spPr>
          <a:xfrm>
            <a:off x="6347233" y="4810782"/>
            <a:ext cx="2399058" cy="436017"/>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29893" y="5264639"/>
            <a:ext cx="4541531" cy="1569660"/>
          </a:xfrm>
          <a:prstGeom prst="rect">
            <a:avLst/>
          </a:prstGeom>
          <a:noFill/>
        </p:spPr>
        <p:txBody>
          <a:bodyPr wrap="square" rtlCol="0">
            <a:spAutoFit/>
          </a:bodyPr>
          <a:lstStyle/>
          <a:p>
            <a:r>
              <a:rPr lang="tr-TR" sz="2400" dirty="0" smtClean="0"/>
              <a:t>* </a:t>
            </a:r>
            <a:r>
              <a:rPr lang="tr-TR" sz="2400" b="1" dirty="0" smtClean="0"/>
              <a:t>Şuan</a:t>
            </a:r>
            <a:r>
              <a:rPr lang="tr-TR" sz="2400" dirty="0" smtClean="0"/>
              <a:t> </a:t>
            </a:r>
            <a:r>
              <a:rPr lang="tr-TR" sz="2400" b="1" dirty="0" smtClean="0">
                <a:solidFill>
                  <a:srgbClr val="FF0000"/>
                </a:solidFill>
              </a:rPr>
              <a:t>SU </a:t>
            </a:r>
            <a:r>
              <a:rPr lang="tr-TR" sz="2400" b="1" dirty="0" err="1" smtClean="0">
                <a:solidFill>
                  <a:srgbClr val="FF0000"/>
                </a:solidFill>
              </a:rPr>
              <a:t>STRESİ</a:t>
            </a:r>
            <a:r>
              <a:rPr lang="tr-TR" sz="2400" dirty="0" err="1" smtClean="0"/>
              <a:t>nde</a:t>
            </a:r>
            <a:r>
              <a:rPr lang="tr-TR" sz="2400" dirty="0" smtClean="0"/>
              <a:t> olan Türkiye</a:t>
            </a:r>
          </a:p>
          <a:p>
            <a:r>
              <a:rPr lang="tr-TR" sz="2400" dirty="0" smtClean="0"/>
              <a:t>* </a:t>
            </a:r>
            <a:r>
              <a:rPr lang="tr-TR" sz="2400" b="1" dirty="0" smtClean="0"/>
              <a:t>2030 </a:t>
            </a:r>
            <a:r>
              <a:rPr lang="tr-TR" sz="2400" dirty="0" smtClean="0"/>
              <a:t>yılında </a:t>
            </a:r>
            <a:r>
              <a:rPr lang="tr-TR" sz="2400" b="1" dirty="0" smtClean="0">
                <a:solidFill>
                  <a:srgbClr val="FF0000"/>
                </a:solidFill>
              </a:rPr>
              <a:t>SU SIKINTISI </a:t>
            </a:r>
            <a:r>
              <a:rPr lang="tr-TR" sz="2400" dirty="0" smtClean="0"/>
              <a:t>ve </a:t>
            </a:r>
          </a:p>
          <a:p>
            <a:r>
              <a:rPr lang="tr-TR" sz="2400" dirty="0" smtClean="0"/>
              <a:t>* </a:t>
            </a:r>
            <a:r>
              <a:rPr lang="tr-TR" sz="2400" b="1" dirty="0" smtClean="0"/>
              <a:t>2050 </a:t>
            </a:r>
            <a:r>
              <a:rPr lang="tr-TR" sz="2400" dirty="0" smtClean="0"/>
              <a:t>yılından sonra </a:t>
            </a:r>
            <a:r>
              <a:rPr lang="tr-TR" sz="2400" b="1" dirty="0" smtClean="0">
                <a:solidFill>
                  <a:srgbClr val="FF0000"/>
                </a:solidFill>
              </a:rPr>
              <a:t>SU FAKİRİ</a:t>
            </a:r>
          </a:p>
          <a:p>
            <a:r>
              <a:rPr lang="tr-TR" sz="2400" b="1" dirty="0">
                <a:solidFill>
                  <a:srgbClr val="FF0000"/>
                </a:solidFill>
              </a:rPr>
              <a:t> </a:t>
            </a:r>
            <a:r>
              <a:rPr lang="tr-TR" sz="2400" b="1" dirty="0" smtClean="0">
                <a:solidFill>
                  <a:srgbClr val="FF0000"/>
                </a:solidFill>
              </a:rPr>
              <a:t>  </a:t>
            </a:r>
            <a:r>
              <a:rPr lang="tr-TR" sz="2400" dirty="0" smtClean="0"/>
              <a:t>olmaya aday.</a:t>
            </a:r>
            <a:endParaRPr lang="tr-TR" sz="2400" dirty="0"/>
          </a:p>
        </p:txBody>
      </p:sp>
      <p:sp>
        <p:nvSpPr>
          <p:cNvPr id="7" name="Rectangle 6"/>
          <p:cNvSpPr/>
          <p:nvPr/>
        </p:nvSpPr>
        <p:spPr>
          <a:xfrm>
            <a:off x="376472" y="108299"/>
            <a:ext cx="8321738" cy="875111"/>
          </a:xfrm>
          <a:prstGeom prst="rect">
            <a:avLst/>
          </a:prstGeom>
          <a:solidFill>
            <a:srgbClr val="FFFF00"/>
          </a:solidFill>
        </p:spPr>
        <p:txBody>
          <a:bodyPr wrap="square">
            <a:spAutoFit/>
          </a:bodyPr>
          <a:lstStyle/>
          <a:p>
            <a:pPr algn="ctr">
              <a:lnSpc>
                <a:spcPct val="90000"/>
              </a:lnSpc>
            </a:pPr>
            <a:r>
              <a:rPr lang="tr-TR" sz="2800" b="1" dirty="0"/>
              <a:t>DSİ’ye göre </a:t>
            </a:r>
            <a:r>
              <a:rPr lang="tr-TR" sz="2800" b="1" dirty="0" smtClean="0"/>
              <a:t>Türkiye’nin </a:t>
            </a:r>
            <a:r>
              <a:rPr lang="tr-TR" sz="2800" b="1" u="sng" dirty="0" smtClean="0">
                <a:solidFill>
                  <a:srgbClr val="FF0000"/>
                </a:solidFill>
              </a:rPr>
              <a:t>şu an </a:t>
            </a:r>
            <a:r>
              <a:rPr lang="tr-TR" sz="2800" b="1" dirty="0"/>
              <a:t>n</a:t>
            </a:r>
            <a:r>
              <a:rPr lang="tr-TR" sz="2800" b="1" dirty="0" smtClean="0"/>
              <a:t>et </a:t>
            </a:r>
            <a:r>
              <a:rPr lang="tr-TR" sz="2800" b="1" dirty="0"/>
              <a:t>kullanılabilir tatlı su kaynağı: </a:t>
            </a:r>
            <a:r>
              <a:rPr lang="tr-TR" sz="2800" b="1" dirty="0">
                <a:solidFill>
                  <a:srgbClr val="FF0000"/>
                </a:solidFill>
              </a:rPr>
              <a:t>112 milyar </a:t>
            </a:r>
            <a:r>
              <a:rPr lang="tr-TR" sz="2800" b="1" dirty="0">
                <a:solidFill>
                  <a:srgbClr val="FF0000"/>
                </a:solidFill>
                <a:cs typeface="Times New Roman" charset="0"/>
              </a:rPr>
              <a:t>m</a:t>
            </a:r>
            <a:r>
              <a:rPr lang="tr-TR" sz="2800" b="1" baseline="30000" dirty="0">
                <a:solidFill>
                  <a:srgbClr val="FF0000"/>
                </a:solidFill>
              </a:rPr>
              <a:t>3</a:t>
            </a:r>
            <a:r>
              <a:rPr lang="tr-TR" sz="2800" b="1" dirty="0">
                <a:solidFill>
                  <a:srgbClr val="FF0000"/>
                </a:solidFill>
              </a:rPr>
              <a:t> /yıl</a:t>
            </a:r>
          </a:p>
        </p:txBody>
      </p:sp>
      <p:sp>
        <p:nvSpPr>
          <p:cNvPr id="8" name="Rectangle 7"/>
          <p:cNvSpPr/>
          <p:nvPr/>
        </p:nvSpPr>
        <p:spPr>
          <a:xfrm>
            <a:off x="4673600" y="5363829"/>
            <a:ext cx="4085391" cy="1477328"/>
          </a:xfrm>
          <a:prstGeom prst="rect">
            <a:avLst/>
          </a:prstGeom>
          <a:solidFill>
            <a:srgbClr val="FFFF00"/>
          </a:solidFill>
        </p:spPr>
        <p:txBody>
          <a:bodyPr wrap="square">
            <a:spAutoFit/>
          </a:bodyPr>
          <a:lstStyle/>
          <a:p>
            <a:pPr lvl="0" algn="ctr"/>
            <a:r>
              <a:rPr lang="tr-TR" dirty="0"/>
              <a:t>Artan nüfus, iklim değişikliği ve azalan su kaynakları nedeniyle Türkiye’de kişi başına kullanılabilir yıllık su miktarının ~1.000 m</a:t>
            </a:r>
            <a:r>
              <a:rPr lang="tr-TR" baseline="30000" dirty="0"/>
              <a:t>3</a:t>
            </a:r>
            <a:r>
              <a:rPr lang="tr-TR" dirty="0"/>
              <a:t>’ün altına inmesi ile “</a:t>
            </a:r>
            <a:r>
              <a:rPr lang="tr-TR" b="1" dirty="0"/>
              <a:t>su fakiri”</a:t>
            </a:r>
            <a:r>
              <a:rPr lang="tr-TR" dirty="0"/>
              <a:t> olması beklenmekte</a:t>
            </a:r>
            <a:endParaRPr lang="en-US" dirty="0"/>
          </a:p>
        </p:txBody>
      </p:sp>
      <p:sp>
        <p:nvSpPr>
          <p:cNvPr id="9" name="Rectangle 8"/>
          <p:cNvSpPr/>
          <p:nvPr/>
        </p:nvSpPr>
        <p:spPr>
          <a:xfrm>
            <a:off x="3804054" y="591123"/>
            <a:ext cx="2880979" cy="392287"/>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 name="Straight Arrow Connector 2"/>
          <p:cNvCxnSpPr>
            <a:stCxn id="9" idx="2"/>
            <a:endCxn id="5" idx="0"/>
          </p:cNvCxnSpPr>
          <p:nvPr/>
        </p:nvCxnSpPr>
        <p:spPr>
          <a:xfrm>
            <a:off x="5244544" y="983410"/>
            <a:ext cx="2302218" cy="3827372"/>
          </a:xfrm>
          <a:prstGeom prst="straightConnector1">
            <a:avLst/>
          </a:prstGeom>
          <a:ln w="5715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54025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klim degisikligi rapor son2.pdf (page 10 of 86) 2017-10-09 18-12-3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89" y="0"/>
            <a:ext cx="4523154" cy="3037817"/>
          </a:xfrm>
          <a:prstGeom prst="rect">
            <a:avLst/>
          </a:prstGeom>
        </p:spPr>
      </p:pic>
      <p:pic>
        <p:nvPicPr>
          <p:cNvPr id="4" name="Picture 3" descr="Macintosh HD:Users:mikdatkadioglu:Desktop:template.pptx 2017-05-29 15-18-52.png"/>
          <p:cNvPicPr/>
          <p:nvPr/>
        </p:nvPicPr>
        <p:blipFill>
          <a:blip r:embed="rId3">
            <a:extLst>
              <a:ext uri="{28A0092B-C50C-407E-A947-70E740481C1C}">
                <a14:useLocalDpi xmlns:a14="http://schemas.microsoft.com/office/drawing/2010/main" val="0"/>
              </a:ext>
            </a:extLst>
          </a:blip>
          <a:srcRect/>
          <a:stretch>
            <a:fillRect/>
          </a:stretch>
        </p:blipFill>
        <p:spPr bwMode="auto">
          <a:xfrm>
            <a:off x="4503044" y="-12828"/>
            <a:ext cx="4594722" cy="2746892"/>
          </a:xfrm>
          <a:prstGeom prst="rect">
            <a:avLst/>
          </a:prstGeom>
          <a:noFill/>
          <a:ln>
            <a:noFill/>
          </a:ln>
        </p:spPr>
      </p:pic>
      <p:pic>
        <p:nvPicPr>
          <p:cNvPr id="8" name="Picture 7"/>
          <p:cNvPicPr/>
          <p:nvPr/>
        </p:nvPicPr>
        <p:blipFill rotWithShape="1">
          <a:blip r:embed="rId4">
            <a:extLst>
              <a:ext uri="{28A0092B-C50C-407E-A947-70E740481C1C}">
                <a14:useLocalDpi xmlns:a14="http://schemas.microsoft.com/office/drawing/2010/main" val="0"/>
              </a:ext>
            </a:extLst>
          </a:blip>
          <a:srcRect t="17625" b="15636"/>
          <a:stretch/>
        </p:blipFill>
        <p:spPr bwMode="auto">
          <a:xfrm>
            <a:off x="4503044" y="2593915"/>
            <a:ext cx="4896877" cy="4264085"/>
          </a:xfrm>
          <a:prstGeom prst="rect">
            <a:avLst/>
          </a:prstGeom>
          <a:ln>
            <a:noFill/>
          </a:ln>
          <a:extLst>
            <a:ext uri="{53640926-AAD7-44d8-BBD7-CCE9431645EC}">
              <a14:shadowObscured xmlns:a14="http://schemas.microsoft.com/office/drawing/2010/main"/>
            </a:ext>
          </a:extLst>
        </p:spPr>
      </p:pic>
      <p:sp>
        <p:nvSpPr>
          <p:cNvPr id="12" name="Oval 11"/>
          <p:cNvSpPr/>
          <p:nvPr/>
        </p:nvSpPr>
        <p:spPr>
          <a:xfrm>
            <a:off x="4549343" y="2824989"/>
            <a:ext cx="1143388" cy="1659376"/>
          </a:xfrm>
          <a:prstGeom prst="ellipse">
            <a:avLst/>
          </a:prstGeom>
          <a:noFill/>
          <a:ln w="5715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4533106" y="1911995"/>
            <a:ext cx="4765944" cy="461665"/>
          </a:xfrm>
          <a:prstGeom prst="rect">
            <a:avLst/>
          </a:prstGeom>
          <a:noFill/>
        </p:spPr>
        <p:txBody>
          <a:bodyPr wrap="square" rtlCol="0">
            <a:spAutoFit/>
          </a:bodyPr>
          <a:lstStyle/>
          <a:p>
            <a:pPr algn="ctr"/>
            <a:r>
              <a:rPr lang="en-US" sz="2400" b="1" dirty="0" smtClean="0">
                <a:solidFill>
                  <a:srgbClr val="FF0000"/>
                </a:solidFill>
              </a:rPr>
              <a:t>TOPRAK SU DENGESİ</a:t>
            </a:r>
            <a:endParaRPr lang="en-US" sz="2400" b="1" dirty="0">
              <a:solidFill>
                <a:srgbClr val="FF0000"/>
              </a:solidFill>
            </a:endParaRPr>
          </a:p>
        </p:txBody>
      </p:sp>
      <p:pic>
        <p:nvPicPr>
          <p:cNvPr id="3" name="Picture 2" descr="_LansmanIklimTarım_MK.pptx 2017-10-16 11-51-39.png"/>
          <p:cNvPicPr>
            <a:picLocks noChangeAspect="1"/>
          </p:cNvPicPr>
          <p:nvPr/>
        </p:nvPicPr>
        <p:blipFill rotWithShape="1">
          <a:blip r:embed="rId5">
            <a:extLst>
              <a:ext uri="{28A0092B-C50C-407E-A947-70E740481C1C}">
                <a14:useLocalDpi xmlns:a14="http://schemas.microsoft.com/office/drawing/2010/main" val="0"/>
              </a:ext>
            </a:extLst>
          </a:blip>
          <a:srcRect l="3126"/>
          <a:stretch/>
        </p:blipFill>
        <p:spPr>
          <a:xfrm>
            <a:off x="26189" y="2872475"/>
            <a:ext cx="4624754" cy="3799009"/>
          </a:xfrm>
          <a:prstGeom prst="rect">
            <a:avLst/>
          </a:prstGeom>
        </p:spPr>
      </p:pic>
      <p:cxnSp>
        <p:nvCxnSpPr>
          <p:cNvPr id="13" name="Straight Arrow Connector 12"/>
          <p:cNvCxnSpPr/>
          <p:nvPr/>
        </p:nvCxnSpPr>
        <p:spPr>
          <a:xfrm>
            <a:off x="2644837" y="5234706"/>
            <a:ext cx="4504079" cy="914064"/>
          </a:xfrm>
          <a:prstGeom prst="straightConnector1">
            <a:avLst/>
          </a:prstGeom>
          <a:ln w="57150" cmpd="sng">
            <a:solidFill>
              <a:srgbClr val="FF0000"/>
            </a:solidFill>
            <a:prstDash val="lgDash"/>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5750321" y="4042664"/>
            <a:ext cx="0" cy="504056"/>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7631034" y="6167290"/>
            <a:ext cx="0" cy="36016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5" name="Oval 14"/>
          <p:cNvSpPr/>
          <p:nvPr/>
        </p:nvSpPr>
        <p:spPr>
          <a:xfrm>
            <a:off x="7013350" y="5169236"/>
            <a:ext cx="1143388" cy="1659376"/>
          </a:xfrm>
          <a:prstGeom prst="ellipse">
            <a:avLst/>
          </a:prstGeom>
          <a:noFill/>
          <a:ln w="5715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flipH="1">
            <a:off x="5155836" y="2928966"/>
            <a:ext cx="442763" cy="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7361545" y="5687078"/>
            <a:ext cx="442763" cy="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5350612" y="2774594"/>
            <a:ext cx="594507" cy="1967405"/>
          </a:xfrm>
          <a:prstGeom prst="rect">
            <a:avLst/>
          </a:prstGeom>
          <a:noFill/>
          <a:ln w="3810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7548719" y="4769019"/>
            <a:ext cx="594507" cy="1967405"/>
          </a:xfrm>
          <a:prstGeom prst="rect">
            <a:avLst/>
          </a:prstGeom>
          <a:noFill/>
          <a:ln w="3810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90234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cintosh HD:Users:mikdatkadioglu:Desktop:ILKNUR:Buğday.jpg"/>
          <p:cNvPicPr/>
          <p:nvPr/>
        </p:nvPicPr>
        <p:blipFill rotWithShape="1">
          <a:blip r:embed="rId2">
            <a:extLst>
              <a:ext uri="{28A0092B-C50C-407E-A947-70E740481C1C}">
                <a14:useLocalDpi xmlns:a14="http://schemas.microsoft.com/office/drawing/2010/main" val="0"/>
              </a:ext>
            </a:extLst>
          </a:blip>
          <a:srcRect t="26907" b="10929"/>
          <a:stretch/>
        </p:blipFill>
        <p:spPr bwMode="auto">
          <a:xfrm>
            <a:off x="4064327" y="916000"/>
            <a:ext cx="5093185" cy="2555379"/>
          </a:xfrm>
          <a:prstGeom prst="rect">
            <a:avLst/>
          </a:prstGeom>
          <a:noFill/>
          <a:ln>
            <a:noFill/>
          </a:ln>
          <a:extLst>
            <a:ext uri="{53640926-AAD7-44d8-BBD7-CCE9431645EC}">
              <a14:shadowObscured xmlns:a14="http://schemas.microsoft.com/office/drawing/2010/main"/>
            </a:ext>
          </a:extLst>
        </p:spPr>
      </p:pic>
      <p:pic>
        <p:nvPicPr>
          <p:cNvPr id="4" name="Picture 3" descr="25. KiyiAkdeniz.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24" y="-93649"/>
            <a:ext cx="4372164" cy="3273968"/>
          </a:xfrm>
          <a:prstGeom prst="rect">
            <a:avLst/>
          </a:prstGeom>
        </p:spPr>
      </p:pic>
      <p:pic>
        <p:nvPicPr>
          <p:cNvPr id="5" name="Picture 4" descr="Macintosh HD:Users:mikdatkadioglu:Desktop:ILKNUR:_1CornMaize:misir_ekim_alanlari_2015.jpg"/>
          <p:cNvPicPr/>
          <p:nvPr/>
        </p:nvPicPr>
        <p:blipFill rotWithShape="1">
          <a:blip r:embed="rId4">
            <a:extLst>
              <a:ext uri="{28A0092B-C50C-407E-A947-70E740481C1C}">
                <a14:useLocalDpi xmlns:a14="http://schemas.microsoft.com/office/drawing/2010/main" val="0"/>
              </a:ext>
            </a:extLst>
          </a:blip>
          <a:srcRect l="3615" t="22383" r="3074" b="11677"/>
          <a:stretch/>
        </p:blipFill>
        <p:spPr bwMode="auto">
          <a:xfrm>
            <a:off x="4345140" y="4010371"/>
            <a:ext cx="4691692" cy="2717595"/>
          </a:xfrm>
          <a:prstGeom prst="rect">
            <a:avLst/>
          </a:prstGeom>
          <a:noFill/>
          <a:ln>
            <a:noFill/>
          </a:ln>
          <a:extLst>
            <a:ext uri="{53640926-AAD7-44d8-BBD7-CCE9431645EC}">
              <a14:shadowObscured xmlns:a14="http://schemas.microsoft.com/office/drawing/2010/main"/>
            </a:ext>
          </a:extLst>
        </p:spPr>
      </p:pic>
      <p:sp>
        <p:nvSpPr>
          <p:cNvPr id="6" name="Connector 5"/>
          <p:cNvSpPr/>
          <p:nvPr/>
        </p:nvSpPr>
        <p:spPr>
          <a:xfrm rot="20575494">
            <a:off x="1658604" y="1578995"/>
            <a:ext cx="1602100" cy="788019"/>
          </a:xfrm>
          <a:prstGeom prst="flowChartConnector">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nector 6"/>
          <p:cNvSpPr/>
          <p:nvPr/>
        </p:nvSpPr>
        <p:spPr>
          <a:xfrm rot="20575494">
            <a:off x="5714036" y="2788457"/>
            <a:ext cx="941482" cy="474949"/>
          </a:xfrm>
          <a:prstGeom prst="flowChartConnector">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onnector 7"/>
          <p:cNvSpPr/>
          <p:nvPr/>
        </p:nvSpPr>
        <p:spPr>
          <a:xfrm rot="20575494">
            <a:off x="5866265" y="5971677"/>
            <a:ext cx="941482" cy="499482"/>
          </a:xfrm>
          <a:prstGeom prst="flowChartConnector">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345140" y="432875"/>
            <a:ext cx="1031051" cy="369332"/>
          </a:xfrm>
          <a:prstGeom prst="rect">
            <a:avLst/>
          </a:prstGeom>
          <a:noFill/>
        </p:spPr>
        <p:txBody>
          <a:bodyPr wrap="none" rtlCol="0">
            <a:spAutoFit/>
          </a:bodyPr>
          <a:lstStyle/>
          <a:p>
            <a:r>
              <a:rPr lang="en-US" b="1" dirty="0" smtClean="0">
                <a:solidFill>
                  <a:srgbClr val="FF0000"/>
                </a:solidFill>
              </a:rPr>
              <a:t>BUĞDAY</a:t>
            </a:r>
            <a:endParaRPr lang="en-US" b="1" dirty="0">
              <a:solidFill>
                <a:srgbClr val="FF0000"/>
              </a:solidFill>
            </a:endParaRPr>
          </a:p>
        </p:txBody>
      </p:sp>
      <p:sp>
        <p:nvSpPr>
          <p:cNvPr id="10" name="TextBox 9"/>
          <p:cNvSpPr txBox="1"/>
          <p:nvPr/>
        </p:nvSpPr>
        <p:spPr>
          <a:xfrm>
            <a:off x="4482807" y="3666867"/>
            <a:ext cx="748923" cy="369332"/>
          </a:xfrm>
          <a:prstGeom prst="rect">
            <a:avLst/>
          </a:prstGeom>
          <a:noFill/>
        </p:spPr>
        <p:txBody>
          <a:bodyPr wrap="none" rtlCol="0">
            <a:spAutoFit/>
          </a:bodyPr>
          <a:lstStyle/>
          <a:p>
            <a:r>
              <a:rPr lang="en-US" b="1" dirty="0" smtClean="0">
                <a:solidFill>
                  <a:srgbClr val="FF0000"/>
                </a:solidFill>
              </a:rPr>
              <a:t>MISIR</a:t>
            </a:r>
            <a:endParaRPr lang="en-US" b="1" dirty="0">
              <a:solidFill>
                <a:srgbClr val="FF0000"/>
              </a:solidFill>
            </a:endParaRPr>
          </a:p>
        </p:txBody>
      </p:sp>
      <p:pic>
        <p:nvPicPr>
          <p:cNvPr id="2" name="Picture 1" descr="https:::www.tarim.gov.tr:BUGEM:Belgeler:MİLLİ%20T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116" y="2825943"/>
            <a:ext cx="4064326" cy="3962415"/>
          </a:xfrm>
          <a:prstGeom prst="rect">
            <a:avLst/>
          </a:prstGeom>
        </p:spPr>
      </p:pic>
      <p:sp>
        <p:nvSpPr>
          <p:cNvPr id="11" name="TextBox 10"/>
          <p:cNvSpPr txBox="1"/>
          <p:nvPr/>
        </p:nvSpPr>
        <p:spPr>
          <a:xfrm>
            <a:off x="5420152" y="65397"/>
            <a:ext cx="3644764" cy="923330"/>
          </a:xfrm>
          <a:prstGeom prst="rect">
            <a:avLst/>
          </a:prstGeom>
          <a:solidFill>
            <a:srgbClr val="FFFF00"/>
          </a:solidFill>
        </p:spPr>
        <p:txBody>
          <a:bodyPr wrap="square" rtlCol="0">
            <a:spAutoFit/>
          </a:bodyPr>
          <a:lstStyle/>
          <a:p>
            <a:pPr algn="ctr"/>
            <a:r>
              <a:rPr lang="tr-TR" dirty="0" smtClean="0"/>
              <a:t>Buğdayın sapa kalkma ve çiçeklenme dönemi olan ilkbahar aylarında yağış </a:t>
            </a:r>
          </a:p>
          <a:p>
            <a:pPr algn="ctr"/>
            <a:r>
              <a:rPr lang="tr-TR" dirty="0" smtClean="0"/>
              <a:t>azalıyor</a:t>
            </a:r>
            <a:endParaRPr lang="tr-TR" dirty="0"/>
          </a:p>
        </p:txBody>
      </p:sp>
      <p:sp>
        <p:nvSpPr>
          <p:cNvPr id="12" name="Connector 11"/>
          <p:cNvSpPr/>
          <p:nvPr/>
        </p:nvSpPr>
        <p:spPr>
          <a:xfrm>
            <a:off x="958847" y="3199995"/>
            <a:ext cx="941482" cy="474949"/>
          </a:xfrm>
          <a:prstGeom prst="flowChartConnector">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113141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702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115888"/>
            <a:ext cx="5383212"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470211" name="Rectangle 3"/>
          <p:cNvSpPr>
            <a:spLocks noChangeArrowheads="1"/>
          </p:cNvSpPr>
          <p:nvPr/>
        </p:nvSpPr>
        <p:spPr bwMode="auto">
          <a:xfrm>
            <a:off x="83287" y="1618572"/>
            <a:ext cx="3887788" cy="5067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nSpc>
                <a:spcPct val="140000"/>
              </a:lnSpc>
              <a:buClr>
                <a:schemeClr val="folHlink"/>
              </a:buClr>
              <a:buSzPct val="60000"/>
              <a:buFont typeface="Wingdings" charset="0"/>
              <a:buNone/>
            </a:pPr>
            <a:r>
              <a:rPr lang="tr-TR" sz="1800" b="1" dirty="0">
                <a:latin typeface="Tahoma" charset="0"/>
              </a:rPr>
              <a:t>20. Yüzyılda küresel olarak ortalama deniz su seviye yükselme miktarı 0.1-0.2 m.</a:t>
            </a:r>
          </a:p>
          <a:p>
            <a:pPr algn="ctr">
              <a:lnSpc>
                <a:spcPct val="140000"/>
              </a:lnSpc>
              <a:spcBef>
                <a:spcPct val="20000"/>
              </a:spcBef>
              <a:buClr>
                <a:schemeClr val="folHlink"/>
              </a:buClr>
              <a:buSzPct val="60000"/>
              <a:buFont typeface="Wingdings" charset="0"/>
              <a:buNone/>
            </a:pPr>
            <a:r>
              <a:rPr lang="tr-TR" sz="3200" b="1" dirty="0">
                <a:latin typeface="Tahoma" charset="0"/>
              </a:rPr>
              <a:t>Etkenler</a:t>
            </a:r>
            <a:r>
              <a:rPr lang="tr-TR" sz="3200" dirty="0">
                <a:latin typeface="Tahoma" charset="0"/>
              </a:rPr>
              <a:t>:</a:t>
            </a:r>
            <a:endParaRPr lang="tr-TR" dirty="0">
              <a:latin typeface="Tahoma" charset="0"/>
            </a:endParaRPr>
          </a:p>
          <a:p>
            <a:pPr>
              <a:lnSpc>
                <a:spcPct val="110000"/>
              </a:lnSpc>
              <a:spcBef>
                <a:spcPct val="20000"/>
              </a:spcBef>
              <a:buClr>
                <a:schemeClr val="folHlink"/>
              </a:buClr>
              <a:buSzPct val="60000"/>
              <a:buFont typeface="Wingdings" charset="0"/>
              <a:buChar char="n"/>
            </a:pPr>
            <a:r>
              <a:rPr lang="tr-TR" sz="2000" b="1" dirty="0">
                <a:solidFill>
                  <a:schemeClr val="tx2"/>
                </a:solidFill>
                <a:latin typeface="Tahoma" charset="0"/>
              </a:rPr>
              <a:t> Isıl genişleme</a:t>
            </a:r>
          </a:p>
          <a:p>
            <a:pPr>
              <a:lnSpc>
                <a:spcPct val="110000"/>
              </a:lnSpc>
              <a:spcBef>
                <a:spcPct val="20000"/>
              </a:spcBef>
              <a:buClr>
                <a:schemeClr val="folHlink"/>
              </a:buClr>
              <a:buSzPct val="60000"/>
              <a:buFont typeface="Wingdings" charset="0"/>
              <a:buChar char="n"/>
            </a:pPr>
            <a:r>
              <a:rPr lang="tr-TR" sz="2000" b="1" dirty="0">
                <a:solidFill>
                  <a:schemeClr val="tx2"/>
                </a:solidFill>
                <a:latin typeface="Tahoma" charset="0"/>
              </a:rPr>
              <a:t> Buz dağları</a:t>
            </a:r>
          </a:p>
          <a:p>
            <a:pPr>
              <a:lnSpc>
                <a:spcPct val="110000"/>
              </a:lnSpc>
              <a:spcBef>
                <a:spcPct val="20000"/>
              </a:spcBef>
              <a:buClr>
                <a:schemeClr val="folHlink"/>
              </a:buClr>
              <a:buSzPct val="60000"/>
              <a:buFont typeface="Wingdings" charset="0"/>
              <a:buChar char="n"/>
            </a:pPr>
            <a:r>
              <a:rPr lang="tr-TR" sz="2000" b="1" dirty="0">
                <a:solidFill>
                  <a:schemeClr val="tx2"/>
                </a:solidFill>
                <a:latin typeface="Tahoma" charset="0"/>
              </a:rPr>
              <a:t> Buzullar ve buzlalar</a:t>
            </a:r>
          </a:p>
          <a:p>
            <a:pPr>
              <a:lnSpc>
                <a:spcPct val="110000"/>
              </a:lnSpc>
              <a:spcBef>
                <a:spcPct val="20000"/>
              </a:spcBef>
              <a:buClr>
                <a:schemeClr val="folHlink"/>
              </a:buClr>
              <a:buSzPct val="60000"/>
              <a:buFont typeface="Wingdings" charset="0"/>
              <a:buChar char="n"/>
            </a:pPr>
            <a:r>
              <a:rPr lang="tr-TR" sz="2000" b="1" dirty="0">
                <a:solidFill>
                  <a:schemeClr val="tx2"/>
                </a:solidFill>
                <a:latin typeface="Tahoma" charset="0"/>
              </a:rPr>
              <a:t> Grönland buz tabakası</a:t>
            </a:r>
          </a:p>
          <a:p>
            <a:pPr>
              <a:lnSpc>
                <a:spcPct val="110000"/>
              </a:lnSpc>
              <a:spcBef>
                <a:spcPct val="20000"/>
              </a:spcBef>
              <a:buClr>
                <a:schemeClr val="folHlink"/>
              </a:buClr>
              <a:buSzPct val="60000"/>
              <a:buFont typeface="Wingdings" charset="0"/>
              <a:buChar char="n"/>
            </a:pPr>
            <a:r>
              <a:rPr lang="tr-TR" sz="2000" b="1" dirty="0">
                <a:solidFill>
                  <a:schemeClr val="tx2"/>
                </a:solidFill>
                <a:latin typeface="Tahoma" charset="0"/>
              </a:rPr>
              <a:t> Antarktika buz tabakasından kopmalar ve erimeler</a:t>
            </a:r>
            <a:endParaRPr lang="en-US" sz="2000" b="1" dirty="0">
              <a:solidFill>
                <a:schemeClr val="tx2"/>
              </a:solidFill>
              <a:latin typeface="Tahoma" charset="0"/>
            </a:endParaRPr>
          </a:p>
        </p:txBody>
      </p:sp>
      <p:sp>
        <p:nvSpPr>
          <p:cNvPr id="5470212" name="Rectangle 4"/>
          <p:cNvSpPr>
            <a:spLocks noGrp="1" noChangeArrowheads="1"/>
          </p:cNvSpPr>
          <p:nvPr>
            <p:ph type="title"/>
          </p:nvPr>
        </p:nvSpPr>
        <p:spPr>
          <a:xfrm>
            <a:off x="0" y="115888"/>
            <a:ext cx="3810000" cy="1066800"/>
          </a:xfrm>
          <a:noFill/>
          <a:ln/>
        </p:spPr>
        <p:txBody>
          <a:bodyPr anchor="b">
            <a:normAutofit fontScale="90000"/>
          </a:bodyPr>
          <a:lstStyle/>
          <a:p>
            <a:r>
              <a:rPr lang="tr-TR" sz="3200" b="1" dirty="0">
                <a:solidFill>
                  <a:srgbClr val="FF0000"/>
                </a:solidFill>
                <a:effectLst>
                  <a:outerShdw blurRad="38100" dist="38100" dir="2700000" algn="tl">
                    <a:srgbClr val="000000"/>
                  </a:outerShdw>
                </a:effectLst>
                <a:latin typeface="Comic Sans MS" charset="0"/>
              </a:rPr>
              <a:t>Deniz Su Seviye</a:t>
            </a:r>
            <a:br>
              <a:rPr lang="tr-TR" sz="3200" b="1" dirty="0">
                <a:solidFill>
                  <a:srgbClr val="FF0000"/>
                </a:solidFill>
                <a:effectLst>
                  <a:outerShdw blurRad="38100" dist="38100" dir="2700000" algn="tl">
                    <a:srgbClr val="000000"/>
                  </a:outerShdw>
                </a:effectLst>
                <a:latin typeface="Comic Sans MS" charset="0"/>
              </a:rPr>
            </a:br>
            <a:r>
              <a:rPr lang="tr-TR" sz="3200" b="1" dirty="0">
                <a:solidFill>
                  <a:srgbClr val="FF0000"/>
                </a:solidFill>
                <a:effectLst>
                  <a:outerShdw blurRad="38100" dist="38100" dir="2700000" algn="tl">
                    <a:srgbClr val="000000"/>
                  </a:outerShdw>
                </a:effectLst>
                <a:latin typeface="Comic Sans MS" charset="0"/>
              </a:rPr>
              <a:t>Yükselmesi</a:t>
            </a:r>
            <a:endParaRPr lang="en-US" sz="3200" b="1" dirty="0">
              <a:solidFill>
                <a:srgbClr val="FF0000"/>
              </a:solidFill>
              <a:effectLst>
                <a:outerShdw blurRad="38100" dist="38100" dir="2700000" algn="tl">
                  <a:srgbClr val="000000"/>
                </a:outerShdw>
              </a:effectLst>
              <a:latin typeface="Comic Sans MS" charset="0"/>
            </a:endParaRPr>
          </a:p>
        </p:txBody>
      </p:sp>
      <p:sp>
        <p:nvSpPr>
          <p:cNvPr id="5470213" name="Line 5"/>
          <p:cNvSpPr>
            <a:spLocks noChangeShapeType="1"/>
          </p:cNvSpPr>
          <p:nvPr/>
        </p:nvSpPr>
        <p:spPr bwMode="auto">
          <a:xfrm flipV="1">
            <a:off x="4648200" y="457200"/>
            <a:ext cx="3352800" cy="2209800"/>
          </a:xfrm>
          <a:prstGeom prst="line">
            <a:avLst/>
          </a:prstGeom>
          <a:noFill/>
          <a:ln w="28575">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5470214" name="Line 6"/>
          <p:cNvSpPr>
            <a:spLocks noChangeShapeType="1"/>
          </p:cNvSpPr>
          <p:nvPr/>
        </p:nvSpPr>
        <p:spPr bwMode="auto">
          <a:xfrm flipV="1">
            <a:off x="4191000" y="1981200"/>
            <a:ext cx="3810000" cy="1143000"/>
          </a:xfrm>
          <a:prstGeom prst="line">
            <a:avLst/>
          </a:prstGeom>
          <a:noFill/>
          <a:ln w="28575">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5470215" name="Line 7"/>
          <p:cNvSpPr>
            <a:spLocks noChangeShapeType="1"/>
          </p:cNvSpPr>
          <p:nvPr/>
        </p:nvSpPr>
        <p:spPr bwMode="auto">
          <a:xfrm flipV="1">
            <a:off x="4343400" y="2667000"/>
            <a:ext cx="3657600" cy="1066800"/>
          </a:xfrm>
          <a:prstGeom prst="line">
            <a:avLst/>
          </a:prstGeom>
          <a:noFill/>
          <a:ln w="28575">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5470216" name="Line 8"/>
          <p:cNvSpPr>
            <a:spLocks noChangeShapeType="1"/>
          </p:cNvSpPr>
          <p:nvPr/>
        </p:nvSpPr>
        <p:spPr bwMode="auto">
          <a:xfrm flipV="1">
            <a:off x="4876800" y="3429000"/>
            <a:ext cx="3276600" cy="685800"/>
          </a:xfrm>
          <a:prstGeom prst="line">
            <a:avLst/>
          </a:prstGeom>
          <a:noFill/>
          <a:ln w="28575">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5470217" name="Line 9"/>
          <p:cNvSpPr>
            <a:spLocks noChangeShapeType="1"/>
          </p:cNvSpPr>
          <p:nvPr/>
        </p:nvSpPr>
        <p:spPr bwMode="auto">
          <a:xfrm flipV="1">
            <a:off x="4267200" y="4191000"/>
            <a:ext cx="3886200" cy="685800"/>
          </a:xfrm>
          <a:prstGeom prst="line">
            <a:avLst/>
          </a:prstGeom>
          <a:noFill/>
          <a:ln w="28575">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5470218" name="Line 10"/>
          <p:cNvSpPr>
            <a:spLocks noChangeShapeType="1"/>
          </p:cNvSpPr>
          <p:nvPr/>
        </p:nvSpPr>
        <p:spPr bwMode="auto">
          <a:xfrm>
            <a:off x="5791200" y="4953000"/>
            <a:ext cx="2362200" cy="685800"/>
          </a:xfrm>
          <a:prstGeom prst="line">
            <a:avLst/>
          </a:prstGeom>
          <a:noFill/>
          <a:ln w="28575">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pic>
        <p:nvPicPr>
          <p:cNvPr id="5470219" name="Picture 11" descr="AN03487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838" y="4849813"/>
            <a:ext cx="1828800" cy="1819275"/>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041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70" y="1595496"/>
            <a:ext cx="9016100" cy="5235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6037508" name="Text Box 4"/>
          <p:cNvSpPr txBox="1">
            <a:spLocks noChangeArrowheads="1"/>
          </p:cNvSpPr>
          <p:nvPr/>
        </p:nvSpPr>
        <p:spPr bwMode="auto">
          <a:xfrm>
            <a:off x="0" y="228600"/>
            <a:ext cx="9144000" cy="946150"/>
          </a:xfrm>
          <a:prstGeom prst="rect">
            <a:avLst/>
          </a:prstGeom>
          <a:noFill/>
          <a:ln w="9525">
            <a:noFill/>
            <a:miter lim="800000"/>
            <a:headEnd/>
            <a:tailEnd/>
          </a:ln>
          <a:effectLst/>
        </p:spPr>
        <p:txBody>
          <a:bodyPr>
            <a:spAutoFit/>
          </a:bodyPr>
          <a:lstStyle>
            <a:lvl1pPr eaLnBrk="0" hangingPunct="0">
              <a:defRPr sz="2400" b="1">
                <a:solidFill>
                  <a:schemeClr val="tx1"/>
                </a:solidFill>
                <a:latin typeface="Times New Roman" charset="0"/>
                <a:ea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a:spcBef>
                <a:spcPct val="50000"/>
              </a:spcBef>
              <a:defRPr/>
            </a:pPr>
            <a:r>
              <a:rPr lang="tr-TR" sz="2800" dirty="0" smtClean="0">
                <a:solidFill>
                  <a:srgbClr val="FF0000"/>
                </a:solidFill>
                <a:effectLst>
                  <a:outerShdw blurRad="38100" dist="38100" dir="2700000" algn="tl">
                    <a:srgbClr val="000000"/>
                  </a:outerShdw>
                </a:effectLst>
                <a:latin typeface="Comic Sans MS" charset="0"/>
                <a:cs typeface="+mn-cs"/>
              </a:rPr>
              <a:t>Milyonlarca insan yükselen deniz su seviyeleri nedeniyle göç etmek tehlikesinde</a:t>
            </a:r>
            <a:endParaRPr lang="en-US" sz="2000" b="0" dirty="0" smtClean="0">
              <a:solidFill>
                <a:srgbClr val="FF0000"/>
              </a:solidFill>
              <a:latin typeface="Comic Sans MS" charset="0"/>
              <a:cs typeface="+mn-cs"/>
            </a:endParaRPr>
          </a:p>
        </p:txBody>
      </p:sp>
      <p:pic>
        <p:nvPicPr>
          <p:cNvPr id="5" name="Picture 4" descr="Macintosh HD:Users:mikdatkadioglu:Desktop:image61.png"/>
          <p:cNvPicPr/>
          <p:nvPr/>
        </p:nvPicPr>
        <p:blipFill>
          <a:blip r:embed="rId4">
            <a:extLst>
              <a:ext uri="{28A0092B-C50C-407E-A947-70E740481C1C}">
                <a14:useLocalDpi xmlns:a14="http://schemas.microsoft.com/office/drawing/2010/main" val="0"/>
              </a:ext>
            </a:extLst>
          </a:blip>
          <a:srcRect/>
          <a:stretch>
            <a:fillRect/>
          </a:stretch>
        </p:blipFill>
        <p:spPr bwMode="auto">
          <a:xfrm>
            <a:off x="100028" y="1648995"/>
            <a:ext cx="3906507" cy="2541095"/>
          </a:xfrm>
          <a:prstGeom prst="rect">
            <a:avLst/>
          </a:prstGeom>
          <a:noFill/>
          <a:ln w="38100" cmpd="sng">
            <a:solidFill>
              <a:srgbClr val="FF0000"/>
            </a:solidFill>
          </a:ln>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0337" y="3852379"/>
            <a:ext cx="3116447" cy="2922416"/>
          </a:xfrm>
          <a:prstGeom prst="rect">
            <a:avLst/>
          </a:prstGeom>
          <a:noFill/>
          <a:ln w="38100" cmpd="sng">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2"/>
          <p:cNvSpPr txBox="1">
            <a:spLocks noChangeArrowheads="1"/>
          </p:cNvSpPr>
          <p:nvPr/>
        </p:nvSpPr>
        <p:spPr bwMode="auto">
          <a:xfrm>
            <a:off x="6477232" y="3718434"/>
            <a:ext cx="2344148" cy="369332"/>
          </a:xfrm>
          <a:prstGeom prst="rect">
            <a:avLst/>
          </a:prstGeom>
          <a:noFill/>
          <a:ln w="9525">
            <a:noFill/>
            <a:miter lim="800000"/>
            <a:headEnd/>
            <a:tailEnd/>
          </a:ln>
          <a:effectLst/>
        </p:spPr>
        <p:txBody>
          <a:bodyPr wrap="square">
            <a:spAutoFit/>
          </a:bodyPr>
          <a:lstStyle>
            <a:lvl1pPr eaLnBrk="0" hangingPunct="0">
              <a:defRPr sz="2400" b="1">
                <a:solidFill>
                  <a:schemeClr val="tx1"/>
                </a:solidFill>
                <a:latin typeface="Times New Roman" charset="0"/>
                <a:ea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spcBef>
                <a:spcPct val="50000"/>
              </a:spcBef>
            </a:pPr>
            <a:r>
              <a:rPr lang="tr-TR" sz="1800" dirty="0" err="1">
                <a:effectLst>
                  <a:outerShdw blurRad="38100" dist="38100" dir="2700000" algn="tl">
                    <a:srgbClr val="000000"/>
                  </a:outerShdw>
                </a:effectLst>
                <a:latin typeface="+mn-lt"/>
              </a:rPr>
              <a:t>Bruun</a:t>
            </a:r>
            <a:r>
              <a:rPr lang="tr-TR" sz="1800" dirty="0">
                <a:effectLst>
                  <a:outerShdw blurRad="38100" dist="38100" dir="2700000" algn="tl">
                    <a:srgbClr val="000000"/>
                  </a:outerShdw>
                </a:effectLst>
                <a:latin typeface="+mn-lt"/>
              </a:rPr>
              <a:t> Kuralı (1/100</a:t>
            </a:r>
            <a:r>
              <a:rPr lang="tr-TR" sz="1800" dirty="0" smtClean="0">
                <a:effectLst>
                  <a:outerShdw blurRad="38100" dist="38100" dir="2700000" algn="tl">
                    <a:srgbClr val="000000"/>
                  </a:outerShdw>
                </a:effectLst>
                <a:latin typeface="+mn-lt"/>
              </a:rPr>
              <a:t>)</a:t>
            </a:r>
            <a:endParaRPr lang="en-US" sz="1800" dirty="0">
              <a:effectLst>
                <a:outerShdw blurRad="38100" dist="38100" dir="2700000" algn="tl">
                  <a:srgbClr val="000000"/>
                </a:outerShdw>
              </a:effectLst>
              <a:latin typeface="+mn-lt"/>
            </a:endParaRPr>
          </a:p>
        </p:txBody>
      </p:sp>
      <p:sp>
        <p:nvSpPr>
          <p:cNvPr id="3" name="Oval 2"/>
          <p:cNvSpPr/>
          <p:nvPr/>
        </p:nvSpPr>
        <p:spPr>
          <a:xfrm>
            <a:off x="5093466" y="2799184"/>
            <a:ext cx="757187" cy="423291"/>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99719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7618" name="Group 2"/>
          <p:cNvGrpSpPr>
            <a:grpSpLocks/>
          </p:cNvGrpSpPr>
          <p:nvPr/>
        </p:nvGrpSpPr>
        <p:grpSpPr bwMode="auto">
          <a:xfrm>
            <a:off x="0" y="3432175"/>
            <a:ext cx="9158288" cy="3425825"/>
            <a:chOff x="0" y="2162"/>
            <a:chExt cx="5769" cy="2158"/>
          </a:xfrm>
        </p:grpSpPr>
        <p:pic>
          <p:nvPicPr>
            <p:cNvPr id="367619" name="Picture 3" descr="pu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72"/>
              <a:ext cx="5760" cy="1848"/>
            </a:xfrm>
            <a:prstGeom prst="rect">
              <a:avLst/>
            </a:prstGeom>
            <a:noFill/>
            <a:extLst>
              <a:ext uri="{909E8E84-426E-40dd-AFC4-6F175D3DCCD1}">
                <a14:hiddenFill xmlns:a14="http://schemas.microsoft.com/office/drawing/2010/main">
                  <a:solidFill>
                    <a:srgbClr val="FFFFFF"/>
                  </a:solidFill>
                </a14:hiddenFill>
              </a:ext>
            </a:extLst>
          </p:spPr>
        </p:pic>
        <p:sp>
          <p:nvSpPr>
            <p:cNvPr id="367620" name="Text Box 4"/>
            <p:cNvSpPr txBox="1">
              <a:spLocks noChangeArrowheads="1"/>
            </p:cNvSpPr>
            <p:nvPr/>
          </p:nvSpPr>
          <p:spPr bwMode="auto">
            <a:xfrm>
              <a:off x="104" y="2162"/>
              <a:ext cx="566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1" hangingPunct="1">
                <a:spcBef>
                  <a:spcPct val="50000"/>
                </a:spcBef>
              </a:pPr>
              <a:r>
                <a:rPr lang="en-US" sz="2400" b="1" dirty="0" err="1" smtClean="0">
                  <a:solidFill>
                    <a:srgbClr val="FF0000"/>
                  </a:solidFill>
                </a:rPr>
                <a:t>Kıyıdaki</a:t>
              </a:r>
              <a:r>
                <a:rPr lang="en-US" sz="2400" b="1" dirty="0" smtClean="0">
                  <a:solidFill>
                    <a:srgbClr val="FF0000"/>
                  </a:solidFill>
                </a:rPr>
                <a:t> </a:t>
              </a:r>
              <a:r>
                <a:rPr lang="en-US" sz="2400" b="1" dirty="0" err="1" smtClean="0">
                  <a:solidFill>
                    <a:srgbClr val="FF0000"/>
                  </a:solidFill>
                </a:rPr>
                <a:t>Kuyulardan</a:t>
              </a:r>
              <a:r>
                <a:rPr lang="en-US" sz="2400" b="1" dirty="0" smtClean="0">
                  <a:solidFill>
                    <a:srgbClr val="FF0000"/>
                  </a:solidFill>
                </a:rPr>
                <a:t> Su </a:t>
              </a:r>
              <a:r>
                <a:rPr lang="en-US" sz="2400" b="1" dirty="0" err="1" smtClean="0">
                  <a:solidFill>
                    <a:srgbClr val="FF0000"/>
                  </a:solidFill>
                </a:rPr>
                <a:t>Çekilmesi</a:t>
              </a:r>
              <a:r>
                <a:rPr lang="en-US" sz="2400" b="1" dirty="0" smtClean="0">
                  <a:solidFill>
                    <a:srgbClr val="FF0000"/>
                  </a:solidFill>
                </a:rPr>
                <a:t> </a:t>
              </a:r>
              <a:r>
                <a:rPr lang="en-US" sz="2400" b="1" dirty="0" err="1" smtClean="0">
                  <a:solidFill>
                    <a:srgbClr val="FF0000"/>
                  </a:solidFill>
                </a:rPr>
                <a:t>ve</a:t>
              </a:r>
              <a:r>
                <a:rPr lang="en-US" sz="2400" b="1" dirty="0" smtClean="0">
                  <a:solidFill>
                    <a:srgbClr val="FF0000"/>
                  </a:solidFill>
                </a:rPr>
                <a:t> </a:t>
              </a:r>
              <a:r>
                <a:rPr lang="en-US" sz="2400" b="1" dirty="0" err="1" smtClean="0">
                  <a:solidFill>
                    <a:srgbClr val="FF0000"/>
                  </a:solidFill>
                </a:rPr>
                <a:t>Deniz</a:t>
              </a:r>
              <a:r>
                <a:rPr lang="en-US" sz="2400" b="1" dirty="0" smtClean="0">
                  <a:solidFill>
                    <a:srgbClr val="FF0000"/>
                  </a:solidFill>
                </a:rPr>
                <a:t> </a:t>
              </a:r>
              <a:r>
                <a:rPr lang="en-US" sz="2400" b="1" dirty="0" err="1" smtClean="0">
                  <a:solidFill>
                    <a:srgbClr val="FF0000"/>
                  </a:solidFill>
                </a:rPr>
                <a:t>Yükselmesi</a:t>
              </a:r>
              <a:r>
                <a:rPr lang="en-US" sz="2400" b="1" dirty="0" smtClean="0">
                  <a:solidFill>
                    <a:srgbClr val="FF0000"/>
                  </a:solidFill>
                </a:rPr>
                <a:t> </a:t>
              </a:r>
              <a:r>
                <a:rPr lang="en-US" sz="2400" b="1" dirty="0" err="1" smtClean="0">
                  <a:solidFill>
                    <a:srgbClr val="FF0000"/>
                  </a:solidFill>
                </a:rPr>
                <a:t>Durumunda</a:t>
              </a:r>
              <a:endParaRPr lang="en-US" sz="2400" b="1" dirty="0">
                <a:solidFill>
                  <a:srgbClr val="FF0000"/>
                </a:solidFill>
              </a:endParaRPr>
            </a:p>
          </p:txBody>
        </p:sp>
      </p:grpSp>
      <p:grpSp>
        <p:nvGrpSpPr>
          <p:cNvPr id="367621" name="Group 5"/>
          <p:cNvGrpSpPr>
            <a:grpSpLocks/>
          </p:cNvGrpSpPr>
          <p:nvPr/>
        </p:nvGrpSpPr>
        <p:grpSpPr bwMode="auto">
          <a:xfrm>
            <a:off x="0" y="0"/>
            <a:ext cx="9144000" cy="3465513"/>
            <a:chOff x="0" y="0"/>
            <a:chExt cx="5760" cy="2183"/>
          </a:xfrm>
        </p:grpSpPr>
        <p:pic>
          <p:nvPicPr>
            <p:cNvPr id="367622" name="Picture 6" descr="natur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6"/>
              <a:ext cx="5760" cy="1847"/>
            </a:xfrm>
            <a:prstGeom prst="rect">
              <a:avLst/>
            </a:prstGeom>
            <a:noFill/>
            <a:extLst>
              <a:ext uri="{909E8E84-426E-40dd-AFC4-6F175D3DCCD1}">
                <a14:hiddenFill xmlns:a14="http://schemas.microsoft.com/office/drawing/2010/main">
                  <a:solidFill>
                    <a:srgbClr val="FFFFFF"/>
                  </a:solidFill>
                </a14:hiddenFill>
              </a:ext>
            </a:extLst>
          </p:spPr>
        </p:pic>
        <p:sp>
          <p:nvSpPr>
            <p:cNvPr id="367623" name="Text Box 7"/>
            <p:cNvSpPr txBox="1">
              <a:spLocks noChangeArrowheads="1"/>
            </p:cNvSpPr>
            <p:nvPr/>
          </p:nvSpPr>
          <p:spPr bwMode="auto">
            <a:xfrm>
              <a:off x="2304" y="0"/>
              <a:ext cx="1008"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en-US" sz="3200" dirty="0" err="1" smtClean="0"/>
                <a:t>Doğal</a:t>
              </a:r>
              <a:endParaRPr lang="en-US" sz="3200" dirty="0"/>
            </a:p>
          </p:txBody>
        </p:sp>
      </p:grpSp>
      <p:sp>
        <p:nvSpPr>
          <p:cNvPr id="367626" name="Oval 10"/>
          <p:cNvSpPr>
            <a:spLocks noChangeArrowheads="1"/>
          </p:cNvSpPr>
          <p:nvPr/>
        </p:nvSpPr>
        <p:spPr bwMode="auto">
          <a:xfrm>
            <a:off x="6389817" y="5993141"/>
            <a:ext cx="838200" cy="609600"/>
          </a:xfrm>
          <a:prstGeom prst="ellipse">
            <a:avLst/>
          </a:prstGeom>
          <a:noFill/>
          <a:ln w="76200" cmpd="sng">
            <a:solidFill>
              <a:srgbClr val="FF0000"/>
            </a:solidFill>
            <a:round/>
            <a:headEnd/>
            <a:tailEnd/>
          </a:ln>
          <a:effectLst/>
          <a:extLst>
            <a:ext uri="{909E8E84-426E-40dd-AFC4-6F175D3DCCD1}">
              <a14:hiddenFill xmlns:a14="http://schemas.microsoft.com/office/drawing/2010/main">
                <a:solidFill>
                  <a:srgbClr val="FFFF99">
                    <a:alpha val="50000"/>
                  </a:srgbClr>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7627" name="Text Box 11"/>
          <p:cNvSpPr txBox="1">
            <a:spLocks noChangeArrowheads="1"/>
          </p:cNvSpPr>
          <p:nvPr/>
        </p:nvSpPr>
        <p:spPr bwMode="auto">
          <a:xfrm>
            <a:off x="7215188" y="123825"/>
            <a:ext cx="19288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a:t>Source: Ken Bradbury</a:t>
            </a:r>
          </a:p>
        </p:txBody>
      </p:sp>
      <p:sp>
        <p:nvSpPr>
          <p:cNvPr id="2" name="Rectangle 1"/>
          <p:cNvSpPr/>
          <p:nvPr/>
        </p:nvSpPr>
        <p:spPr>
          <a:xfrm>
            <a:off x="2286000" y="2828836"/>
            <a:ext cx="4572000" cy="646331"/>
          </a:xfrm>
          <a:prstGeom prst="rect">
            <a:avLst/>
          </a:prstGeom>
          <a:solidFill>
            <a:srgbClr val="FFFF00"/>
          </a:solidFill>
        </p:spPr>
        <p:txBody>
          <a:bodyPr>
            <a:spAutoFit/>
          </a:bodyPr>
          <a:lstStyle/>
          <a:p>
            <a:pPr algn="ctr"/>
            <a:r>
              <a:rPr lang="tr-TR" b="1" dirty="0" smtClean="0"/>
              <a:t>kıyılarımızda </a:t>
            </a:r>
            <a:r>
              <a:rPr lang="tr-TR" b="1" dirty="0"/>
              <a:t>deniz su seviyesi </a:t>
            </a:r>
            <a:r>
              <a:rPr lang="tr-TR" b="1" dirty="0" smtClean="0"/>
              <a:t>yükselecek ve yer altı suyunda tuzlanma artacak</a:t>
            </a:r>
            <a:r>
              <a:rPr lang="en-US" b="1" dirty="0" smtClean="0"/>
              <a:t> </a:t>
            </a:r>
            <a:endParaRPr lang="en-US" b="1" dirty="0"/>
          </a:p>
        </p:txBody>
      </p:sp>
    </p:spTree>
    <p:extLst>
      <p:ext uri="{BB962C8B-B14F-4D97-AF65-F5344CB8AC3E}">
        <p14:creationId xmlns:p14="http://schemas.microsoft.com/office/powerpoint/2010/main" val="276280268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5954" name="Oval 2"/>
          <p:cNvSpPr>
            <a:spLocks noChangeArrowheads="1"/>
          </p:cNvSpPr>
          <p:nvPr/>
        </p:nvSpPr>
        <p:spPr bwMode="auto">
          <a:xfrm>
            <a:off x="3956050" y="1512566"/>
            <a:ext cx="1504950" cy="1207102"/>
          </a:xfrm>
          <a:prstGeom prst="ellipse">
            <a:avLst/>
          </a:prstGeom>
          <a:gradFill rotWithShape="0">
            <a:gsLst>
              <a:gs pos="0">
                <a:schemeClr val="accent1"/>
              </a:gs>
              <a:gs pos="100000">
                <a:schemeClr val="accent1">
                  <a:gamma/>
                  <a:shade val="81961"/>
                  <a:invGamma/>
                </a:schemeClr>
              </a:gs>
            </a:gsLst>
            <a:path path="shape">
              <a:fillToRect l="50000" t="50000" r="50000" b="50000"/>
            </a:path>
          </a:gradFill>
          <a:ln w="9525">
            <a:solidFill>
              <a:schemeClr val="tx1"/>
            </a:solidFill>
            <a:round/>
            <a:headEnd/>
            <a:tailEnd/>
          </a:ln>
          <a:effectLst/>
        </p:spPr>
        <p:txBody>
          <a:bodyPr wrap="none" anchor="ctr"/>
          <a:lstStyle/>
          <a:p>
            <a:pPr algn="ctr">
              <a:defRPr/>
            </a:pPr>
            <a:r>
              <a:rPr lang="en-US" altLang="ja-JP" sz="4400" dirty="0">
                <a:solidFill>
                  <a:srgbClr val="FFFF00"/>
                </a:solidFill>
                <a:effectLst>
                  <a:outerShdw blurRad="38100" dist="38100" dir="2700000" algn="tl">
                    <a:srgbClr val="000000"/>
                  </a:outerShdw>
                </a:effectLst>
                <a:latin typeface="Tahoma" charset="0"/>
              </a:rPr>
              <a:t>Risk</a:t>
            </a:r>
          </a:p>
        </p:txBody>
      </p:sp>
      <p:sp>
        <p:nvSpPr>
          <p:cNvPr id="120835" name="Text Box 3"/>
          <p:cNvSpPr txBox="1">
            <a:spLocks noChangeArrowheads="1"/>
          </p:cNvSpPr>
          <p:nvPr/>
        </p:nvSpPr>
        <p:spPr bwMode="auto">
          <a:xfrm>
            <a:off x="134938" y="5022977"/>
            <a:ext cx="3068284" cy="1569660"/>
          </a:xfrm>
          <a:prstGeom prst="rect">
            <a:avLst/>
          </a:prstGeom>
          <a:noFill/>
          <a:ln w="9525">
            <a:noFill/>
            <a:miter lim="800000"/>
            <a:headEnd/>
            <a:tailEnd/>
          </a:ln>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defRPr/>
            </a:pPr>
            <a:r>
              <a:rPr kumimoji="1" lang="tr-TR" altLang="ja-JP" sz="3200" dirty="0" smtClean="0">
                <a:solidFill>
                  <a:srgbClr val="FF0000"/>
                </a:solidFill>
                <a:effectLst>
                  <a:outerShdw blurRad="38100" dist="38100" dir="2700000" algn="tl">
                    <a:srgbClr val="000000"/>
                  </a:outerShdw>
                </a:effectLst>
                <a:latin typeface="Tahoma" charset="0"/>
                <a:ea typeface="MS PGothic" charset="0"/>
                <a:cs typeface="MS PGothic" charset="0"/>
              </a:rPr>
              <a:t>Risk</a:t>
            </a:r>
            <a:r>
              <a:rPr kumimoji="1" lang="tr-TR" altLang="ja-JP" sz="3200" b="0" dirty="0" smtClean="0">
                <a:solidFill>
                  <a:srgbClr val="000000"/>
                </a:solidFill>
                <a:effectLst>
                  <a:outerShdw blurRad="38100" dist="38100" dir="2700000" algn="tl">
                    <a:srgbClr val="000000"/>
                  </a:outerShdw>
                </a:effectLst>
                <a:latin typeface="Tahoma" charset="0"/>
                <a:ea typeface="MS PGothic" charset="0"/>
                <a:cs typeface="MS PGothic" charset="0"/>
              </a:rPr>
              <a:t> </a:t>
            </a:r>
            <a:r>
              <a:rPr kumimoji="1" lang="tr-TR" altLang="ja-JP" sz="3200" b="0" dirty="0" smtClean="0">
                <a:solidFill>
                  <a:schemeClr val="bg1">
                    <a:lumMod val="75000"/>
                  </a:schemeClr>
                </a:solidFill>
                <a:effectLst>
                  <a:outerShdw blurRad="38100" dist="38100" dir="2700000" algn="tl">
                    <a:srgbClr val="000000"/>
                  </a:outerShdw>
                </a:effectLst>
                <a:latin typeface="Tahoma" charset="0"/>
                <a:ea typeface="MS PGothic" charset="0"/>
                <a:cs typeface="MS PGothic" charset="0"/>
              </a:rPr>
              <a:t>Algılamasındaki</a:t>
            </a:r>
            <a:r>
              <a:rPr kumimoji="1" lang="tr-TR" altLang="ja-JP" sz="3200" b="0" dirty="0" smtClean="0">
                <a:solidFill>
                  <a:srgbClr val="000000"/>
                </a:solidFill>
                <a:effectLst>
                  <a:outerShdw blurRad="38100" dist="38100" dir="2700000" algn="tl">
                    <a:srgbClr val="000000"/>
                  </a:outerShdw>
                </a:effectLst>
                <a:latin typeface="Tahoma" charset="0"/>
                <a:ea typeface="MS PGothic" charset="0"/>
                <a:cs typeface="MS PGothic" charset="0"/>
              </a:rPr>
              <a:t> </a:t>
            </a:r>
            <a:r>
              <a:rPr kumimoji="1" lang="tr-TR" altLang="ja-JP" sz="3200" dirty="0" smtClean="0">
                <a:solidFill>
                  <a:srgbClr val="FF0000"/>
                </a:solidFill>
                <a:effectLst>
                  <a:outerShdw blurRad="38100" dist="38100" dir="2700000" algn="tl">
                    <a:srgbClr val="000000"/>
                  </a:outerShdw>
                </a:effectLst>
                <a:latin typeface="Tahoma" charset="0"/>
                <a:ea typeface="MS PGothic" charset="0"/>
                <a:cs typeface="MS PGothic" charset="0"/>
              </a:rPr>
              <a:t>Boşluk</a:t>
            </a:r>
          </a:p>
        </p:txBody>
      </p:sp>
      <p:sp>
        <p:nvSpPr>
          <p:cNvPr id="22531" name="AutoShape 7"/>
          <p:cNvSpPr>
            <a:spLocks noChangeArrowheads="1"/>
          </p:cNvSpPr>
          <p:nvPr/>
        </p:nvSpPr>
        <p:spPr bwMode="auto">
          <a:xfrm rot="1440669">
            <a:off x="2993542" y="3063544"/>
            <a:ext cx="2778166" cy="390525"/>
          </a:xfrm>
          <a:prstGeom prst="leftRightArrow">
            <a:avLst>
              <a:gd name="adj1" fmla="val 50000"/>
              <a:gd name="adj2" fmla="val 37584"/>
            </a:avLst>
          </a:prstGeom>
          <a:solidFill>
            <a:schemeClr val="tx1"/>
          </a:solidFill>
          <a:ln w="9525">
            <a:solidFill>
              <a:srgbClr val="000000"/>
            </a:solidFill>
            <a:miter lim="800000"/>
            <a:headEnd/>
            <a:tailEnd/>
          </a:ln>
        </p:spPr>
        <p:txBody>
          <a:bodyPr wrap="none" anchor="ctr"/>
          <a:lstStyle/>
          <a:p>
            <a:endParaRPr lang="en-US"/>
          </a:p>
        </p:txBody>
      </p:sp>
      <p:pic>
        <p:nvPicPr>
          <p:cNvPr id="22532" name="Picture 8" descr="j00787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6050" y="3962400"/>
            <a:ext cx="1225550" cy="25654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 name="Text Box 12"/>
          <p:cNvSpPr txBox="1">
            <a:spLocks noChangeArrowheads="1"/>
          </p:cNvSpPr>
          <p:nvPr/>
        </p:nvSpPr>
        <p:spPr bwMode="auto">
          <a:xfrm>
            <a:off x="5830862" y="1739227"/>
            <a:ext cx="2916238" cy="954107"/>
          </a:xfrm>
          <a:prstGeom prst="rect">
            <a:avLst/>
          </a:prstGeom>
          <a:solidFill>
            <a:srgbClr val="FFFF00"/>
          </a:solidFill>
          <a:ln w="9525" algn="ctr">
            <a:noFill/>
            <a:miter lim="800000"/>
            <a:headEnd/>
            <a:tailEnd/>
          </a:ln>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spcBef>
                <a:spcPct val="50000"/>
              </a:spcBef>
              <a:defRPr/>
            </a:pPr>
            <a:r>
              <a:rPr kumimoji="1" lang="tr-TR" altLang="ja-JP" sz="2800" dirty="0" smtClean="0">
                <a:solidFill>
                  <a:srgbClr val="000000"/>
                </a:solidFill>
                <a:effectLst>
                  <a:outerShdw blurRad="38100" dist="38100" dir="2700000" algn="tl">
                    <a:srgbClr val="000000"/>
                  </a:outerShdw>
                </a:effectLst>
                <a:latin typeface="+mn-lt"/>
                <a:ea typeface="MS PGothic" charset="0"/>
                <a:cs typeface="MS PGothic" charset="0"/>
              </a:rPr>
              <a:t>Eğitim &amp; Araştırma şart!</a:t>
            </a:r>
            <a:endParaRPr kumimoji="1" lang="en-US" altLang="ja-JP" sz="2800" dirty="0" smtClean="0">
              <a:solidFill>
                <a:srgbClr val="000000"/>
              </a:solidFill>
              <a:effectLst>
                <a:outerShdw blurRad="38100" dist="38100" dir="2700000" algn="tl">
                  <a:srgbClr val="000000"/>
                </a:outerShdw>
              </a:effectLst>
              <a:latin typeface="+mn-lt"/>
              <a:ea typeface="MS PGothic" charset="0"/>
              <a:cs typeface="MS PGothic" charset="0"/>
            </a:endParaRPr>
          </a:p>
        </p:txBody>
      </p:sp>
      <p:pic>
        <p:nvPicPr>
          <p:cNvPr id="22534"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938" y="1247419"/>
            <a:ext cx="2913062"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UAE-officially-names-food-security-as-a-national-issue_wrbm_larg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0862" y="3359024"/>
            <a:ext cx="3149277" cy="3085930"/>
          </a:xfrm>
          <a:prstGeom prst="rect">
            <a:avLst/>
          </a:prstGeom>
        </p:spPr>
      </p:pic>
      <p:sp>
        <p:nvSpPr>
          <p:cNvPr id="10" name="Title 1"/>
          <p:cNvSpPr txBox="1">
            <a:spLocks/>
          </p:cNvSpPr>
          <p:nvPr/>
        </p:nvSpPr>
        <p:spPr bwMode="auto">
          <a:xfrm>
            <a:off x="457200" y="6097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US" sz="6000" b="1" dirty="0">
                <a:solidFill>
                  <a:srgbClr val="FF0000"/>
                </a:solidFill>
                <a:latin typeface="Apple Chancery" charset="0"/>
                <a:cs typeface="Apple Chancery" charset="0"/>
              </a:rPr>
              <a:t>5</a:t>
            </a:r>
            <a:r>
              <a:rPr lang="en-US" sz="6000" b="1" dirty="0" smtClean="0">
                <a:solidFill>
                  <a:srgbClr val="FF0000"/>
                </a:solidFill>
                <a:latin typeface="Apple Chancery" charset="0"/>
                <a:cs typeface="Apple Chancery" charset="0"/>
              </a:rPr>
              <a:t>. AFETLER</a:t>
            </a:r>
            <a:endParaRPr lang="en-US" sz="6000" b="1" dirty="0">
              <a:solidFill>
                <a:srgbClr val="FF0000"/>
              </a:solidFill>
              <a:latin typeface="Apple Chancery" charset="0"/>
              <a:cs typeface="Apple Chancery" charset="0"/>
            </a:endParaRPr>
          </a:p>
        </p:txBody>
      </p:sp>
    </p:spTree>
    <p:extLst>
      <p:ext uri="{BB962C8B-B14F-4D97-AF65-F5344CB8AC3E}">
        <p14:creationId xmlns:p14="http://schemas.microsoft.com/office/powerpoint/2010/main" val="28700883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2225" y="1139990"/>
            <a:ext cx="2612056" cy="2031325"/>
          </a:xfrm>
          <a:prstGeom prst="rect">
            <a:avLst/>
          </a:prstGeom>
          <a:noFill/>
          <a:ln w="38100" cmpd="sng">
            <a:solidFill>
              <a:srgbClr val="0000FF"/>
            </a:solidFill>
          </a:ln>
        </p:spPr>
        <p:txBody>
          <a:bodyPr wrap="square" rtlCol="0">
            <a:spAutoFit/>
          </a:bodyPr>
          <a:lstStyle/>
          <a:p>
            <a:pPr marL="285750" indent="-285750">
              <a:buFont typeface="Arial"/>
              <a:buChar char="•"/>
            </a:pPr>
            <a:r>
              <a:rPr lang="tr-TR" smtClean="0"/>
              <a:t>Sıcaklık artışı</a:t>
            </a:r>
          </a:p>
          <a:p>
            <a:pPr marL="285750" indent="-285750">
              <a:buFont typeface="Arial"/>
              <a:buChar char="•"/>
            </a:pPr>
            <a:r>
              <a:rPr lang="tr-TR" smtClean="0"/>
              <a:t>Bitki büyüme mevsimi</a:t>
            </a:r>
          </a:p>
          <a:p>
            <a:pPr marL="285750" indent="-285750">
              <a:buFont typeface="Arial"/>
              <a:buChar char="•"/>
            </a:pPr>
            <a:r>
              <a:rPr lang="tr-TR" smtClean="0"/>
              <a:t>Orman yangını mevsimi</a:t>
            </a:r>
          </a:p>
          <a:p>
            <a:pPr marL="285750" indent="-285750">
              <a:buFont typeface="Arial"/>
              <a:buChar char="•"/>
            </a:pPr>
            <a:r>
              <a:rPr lang="tr-TR" smtClean="0"/>
              <a:t>Ağaç ve kar sınırı</a:t>
            </a:r>
          </a:p>
          <a:p>
            <a:pPr marL="285750" indent="-285750">
              <a:buFont typeface="Arial"/>
              <a:buChar char="•"/>
            </a:pPr>
            <a:r>
              <a:rPr lang="tr-TR" smtClean="0"/>
              <a:t>Buharlaşama kayıpları</a:t>
            </a:r>
          </a:p>
          <a:p>
            <a:pPr marL="285750" indent="-285750">
              <a:buFont typeface="Arial"/>
              <a:buChar char="•"/>
            </a:pPr>
            <a:r>
              <a:rPr lang="tr-TR" smtClean="0"/>
              <a:t>…</a:t>
            </a:r>
          </a:p>
        </p:txBody>
      </p:sp>
      <p:sp>
        <p:nvSpPr>
          <p:cNvPr id="5" name="TextBox 4"/>
          <p:cNvSpPr txBox="1"/>
          <p:nvPr/>
        </p:nvSpPr>
        <p:spPr>
          <a:xfrm>
            <a:off x="4929144" y="1139990"/>
            <a:ext cx="2612056" cy="2031325"/>
          </a:xfrm>
          <a:prstGeom prst="rect">
            <a:avLst/>
          </a:prstGeom>
          <a:noFill/>
          <a:ln w="38100" cmpd="sng">
            <a:solidFill>
              <a:srgbClr val="0000FF"/>
            </a:solidFill>
          </a:ln>
        </p:spPr>
        <p:txBody>
          <a:bodyPr wrap="square" rtlCol="0">
            <a:spAutoFit/>
          </a:bodyPr>
          <a:lstStyle/>
          <a:p>
            <a:pPr marL="285750" indent="-285750">
              <a:buFont typeface="Arial"/>
              <a:buChar char="•"/>
            </a:pPr>
            <a:r>
              <a:rPr lang="tr-TR" smtClean="0"/>
              <a:t>Sıcak, kuru mevsimler</a:t>
            </a:r>
          </a:p>
          <a:p>
            <a:pPr marL="285750" indent="-285750">
              <a:buFont typeface="Arial"/>
              <a:buChar char="•"/>
            </a:pPr>
            <a:r>
              <a:rPr lang="tr-TR" smtClean="0"/>
              <a:t>Şiddetli ve ani yağışlar</a:t>
            </a:r>
          </a:p>
          <a:p>
            <a:pPr marL="285750" indent="-285750">
              <a:buFont typeface="Arial"/>
              <a:buChar char="•"/>
            </a:pPr>
            <a:r>
              <a:rPr lang="tr-TR" smtClean="0"/>
              <a:t>Sıklaşan fırtınalar</a:t>
            </a:r>
          </a:p>
          <a:p>
            <a:pPr marL="285750" indent="-285750">
              <a:buFont typeface="Arial"/>
              <a:buChar char="•"/>
            </a:pPr>
            <a:r>
              <a:rPr lang="tr-TR" smtClean="0"/>
              <a:t>Uzayan kurak periyotlar</a:t>
            </a:r>
          </a:p>
          <a:p>
            <a:pPr marL="285750" indent="-285750">
              <a:buFont typeface="Arial"/>
              <a:buChar char="•"/>
            </a:pPr>
            <a:r>
              <a:rPr lang="tr-TR" smtClean="0"/>
              <a:t>Dolu, yıldırım, </a:t>
            </a:r>
          </a:p>
          <a:p>
            <a:pPr marL="285750" indent="-285750">
              <a:buFont typeface="Arial"/>
              <a:buChar char="•"/>
            </a:pPr>
            <a:r>
              <a:rPr lang="tr-TR" smtClean="0"/>
              <a:t>…</a:t>
            </a:r>
          </a:p>
        </p:txBody>
      </p:sp>
      <p:sp>
        <p:nvSpPr>
          <p:cNvPr id="6" name="TextBox 5"/>
          <p:cNvSpPr txBox="1"/>
          <p:nvPr/>
        </p:nvSpPr>
        <p:spPr>
          <a:xfrm>
            <a:off x="4959751" y="4279454"/>
            <a:ext cx="2612056" cy="2308324"/>
          </a:xfrm>
          <a:prstGeom prst="rect">
            <a:avLst/>
          </a:prstGeom>
          <a:noFill/>
          <a:ln w="38100" cmpd="sng">
            <a:solidFill>
              <a:srgbClr val="0000FF"/>
            </a:solidFill>
          </a:ln>
        </p:spPr>
        <p:txBody>
          <a:bodyPr wrap="square" rtlCol="0">
            <a:spAutoFit/>
          </a:bodyPr>
          <a:lstStyle/>
          <a:p>
            <a:pPr marL="285750" indent="-285750">
              <a:buFont typeface="Arial"/>
              <a:buChar char="•"/>
            </a:pPr>
            <a:r>
              <a:rPr lang="tr-TR" smtClean="0"/>
              <a:t>Ani seller, şehir selleri</a:t>
            </a:r>
          </a:p>
          <a:p>
            <a:pPr marL="285750" indent="-285750">
              <a:buFont typeface="Arial"/>
              <a:buChar char="•"/>
            </a:pPr>
            <a:r>
              <a:rPr lang="tr-TR" smtClean="0"/>
              <a:t>Sıcak hava dalgaları</a:t>
            </a:r>
          </a:p>
          <a:p>
            <a:pPr marL="285750" indent="-285750">
              <a:buFont typeface="Arial"/>
              <a:buChar char="•"/>
            </a:pPr>
            <a:r>
              <a:rPr lang="tr-TR" smtClean="0"/>
              <a:t>Orman Yangınları</a:t>
            </a:r>
          </a:p>
          <a:p>
            <a:pPr marL="285750" indent="-285750">
              <a:buFont typeface="Arial"/>
              <a:buChar char="•"/>
            </a:pPr>
            <a:r>
              <a:rPr lang="tr-TR" smtClean="0"/>
              <a:t>Rekolte düşüşleri</a:t>
            </a:r>
          </a:p>
          <a:p>
            <a:pPr marL="285750" indent="-285750">
              <a:buFont typeface="Arial"/>
              <a:buChar char="•"/>
            </a:pPr>
            <a:r>
              <a:rPr lang="tr-TR" smtClean="0"/>
              <a:t>Böçeklenme</a:t>
            </a:r>
          </a:p>
          <a:p>
            <a:pPr marL="285750" indent="-285750">
              <a:buFont typeface="Arial"/>
              <a:buChar char="•"/>
            </a:pPr>
            <a:r>
              <a:rPr lang="tr-TR" smtClean="0"/>
              <a:t>Heyelan, Kaya düşmesi</a:t>
            </a:r>
          </a:p>
          <a:p>
            <a:pPr marL="285750" indent="-285750">
              <a:buFont typeface="Arial"/>
              <a:buChar char="•"/>
            </a:pPr>
            <a:r>
              <a:rPr lang="tr-TR" smtClean="0"/>
              <a:t>Çığlar</a:t>
            </a:r>
          </a:p>
          <a:p>
            <a:pPr marL="285750" indent="-285750">
              <a:buFont typeface="Arial"/>
              <a:buChar char="•"/>
            </a:pPr>
            <a:r>
              <a:rPr lang="tr-TR" smtClean="0"/>
              <a:t>…</a:t>
            </a:r>
          </a:p>
        </p:txBody>
      </p:sp>
      <p:sp>
        <p:nvSpPr>
          <p:cNvPr id="7" name="TextBox 6"/>
          <p:cNvSpPr txBox="1"/>
          <p:nvPr/>
        </p:nvSpPr>
        <p:spPr>
          <a:xfrm>
            <a:off x="1201279" y="4244264"/>
            <a:ext cx="2612056" cy="2308324"/>
          </a:xfrm>
          <a:prstGeom prst="rect">
            <a:avLst/>
          </a:prstGeom>
          <a:noFill/>
          <a:ln w="38100" cmpd="sng">
            <a:solidFill>
              <a:srgbClr val="0000FF"/>
            </a:solidFill>
          </a:ln>
        </p:spPr>
        <p:txBody>
          <a:bodyPr wrap="square" rtlCol="0">
            <a:spAutoFit/>
          </a:bodyPr>
          <a:lstStyle/>
          <a:p>
            <a:pPr marL="285750" indent="-285750">
              <a:buFont typeface="Arial"/>
              <a:buChar char="•"/>
            </a:pPr>
            <a:r>
              <a:rPr lang="tr-TR" smtClean="0"/>
              <a:t>İklime uyum, zarar azaltma</a:t>
            </a:r>
          </a:p>
          <a:p>
            <a:pPr marL="285750" indent="-285750">
              <a:buFont typeface="Arial"/>
              <a:buChar char="•"/>
            </a:pPr>
            <a:r>
              <a:rPr lang="tr-TR" smtClean="0"/>
              <a:t>Arazı kullanımı/kısıtlamalar</a:t>
            </a:r>
          </a:p>
          <a:p>
            <a:pPr marL="285750" indent="-285750">
              <a:buFont typeface="Arial"/>
              <a:buChar char="•"/>
            </a:pPr>
            <a:r>
              <a:rPr lang="tr-TR" smtClean="0"/>
              <a:t>Afet önleme, koruma</a:t>
            </a:r>
          </a:p>
          <a:p>
            <a:pPr marL="285750" indent="-285750">
              <a:buFont typeface="Arial"/>
              <a:buChar char="•"/>
            </a:pPr>
            <a:r>
              <a:rPr lang="tr-TR" smtClean="0"/>
              <a:t>Sigorta, türevler</a:t>
            </a:r>
          </a:p>
          <a:p>
            <a:pPr marL="285750" indent="-285750">
              <a:buFont typeface="Arial"/>
              <a:buChar char="•"/>
            </a:pPr>
            <a:r>
              <a:rPr lang="tr-TR" smtClean="0"/>
              <a:t>Bina yönetmelikleri</a:t>
            </a:r>
          </a:p>
          <a:p>
            <a:pPr marL="285750" indent="-285750">
              <a:buFont typeface="Arial"/>
              <a:buChar char="•"/>
            </a:pPr>
            <a:r>
              <a:rPr lang="tr-TR" smtClean="0"/>
              <a:t>…</a:t>
            </a:r>
          </a:p>
        </p:txBody>
      </p:sp>
      <p:sp>
        <p:nvSpPr>
          <p:cNvPr id="8" name="TextBox 7"/>
          <p:cNvSpPr txBox="1"/>
          <p:nvPr/>
        </p:nvSpPr>
        <p:spPr>
          <a:xfrm>
            <a:off x="5426144" y="721512"/>
            <a:ext cx="1706050" cy="400110"/>
          </a:xfrm>
          <a:prstGeom prst="rect">
            <a:avLst/>
          </a:prstGeom>
          <a:noFill/>
        </p:spPr>
        <p:txBody>
          <a:bodyPr wrap="square" rtlCol="0">
            <a:spAutoFit/>
          </a:bodyPr>
          <a:lstStyle/>
          <a:p>
            <a:pPr algn="ctr"/>
            <a:r>
              <a:rPr lang="tr-TR" sz="2000" b="1" smtClean="0"/>
              <a:t>Aşırı Olaylar</a:t>
            </a:r>
            <a:endParaRPr lang="tr-TR" sz="2000" b="1"/>
          </a:p>
        </p:txBody>
      </p:sp>
      <p:sp>
        <p:nvSpPr>
          <p:cNvPr id="9" name="TextBox 8"/>
          <p:cNvSpPr txBox="1"/>
          <p:nvPr/>
        </p:nvSpPr>
        <p:spPr>
          <a:xfrm>
            <a:off x="1480071" y="732536"/>
            <a:ext cx="2026724" cy="400110"/>
          </a:xfrm>
          <a:prstGeom prst="rect">
            <a:avLst/>
          </a:prstGeom>
          <a:noFill/>
        </p:spPr>
        <p:txBody>
          <a:bodyPr wrap="square" rtlCol="0">
            <a:spAutoFit/>
          </a:bodyPr>
          <a:lstStyle/>
          <a:p>
            <a:pPr algn="ctr"/>
            <a:r>
              <a:rPr lang="tr-TR" sz="2000" b="1" smtClean="0"/>
              <a:t>İklim Değişikliği</a:t>
            </a:r>
            <a:endParaRPr lang="tr-TR" sz="2000" b="1"/>
          </a:p>
        </p:txBody>
      </p:sp>
      <p:sp>
        <p:nvSpPr>
          <p:cNvPr id="10" name="TextBox 9"/>
          <p:cNvSpPr txBox="1"/>
          <p:nvPr/>
        </p:nvSpPr>
        <p:spPr>
          <a:xfrm>
            <a:off x="1393485" y="3864032"/>
            <a:ext cx="2026724" cy="400110"/>
          </a:xfrm>
          <a:prstGeom prst="rect">
            <a:avLst/>
          </a:prstGeom>
          <a:noFill/>
        </p:spPr>
        <p:txBody>
          <a:bodyPr wrap="square" rtlCol="0">
            <a:spAutoFit/>
          </a:bodyPr>
          <a:lstStyle/>
          <a:p>
            <a:pPr algn="ctr"/>
            <a:r>
              <a:rPr lang="tr-TR" sz="2000" b="1" smtClean="0"/>
              <a:t>Önlem - Uyum</a:t>
            </a:r>
            <a:endParaRPr lang="tr-TR" sz="2000" b="1"/>
          </a:p>
        </p:txBody>
      </p:sp>
      <p:sp>
        <p:nvSpPr>
          <p:cNvPr id="11" name="TextBox 10"/>
          <p:cNvSpPr txBox="1"/>
          <p:nvPr/>
        </p:nvSpPr>
        <p:spPr>
          <a:xfrm>
            <a:off x="5235349" y="3868116"/>
            <a:ext cx="2026724" cy="400110"/>
          </a:xfrm>
          <a:prstGeom prst="rect">
            <a:avLst/>
          </a:prstGeom>
          <a:noFill/>
        </p:spPr>
        <p:txBody>
          <a:bodyPr wrap="square" rtlCol="0">
            <a:spAutoFit/>
          </a:bodyPr>
          <a:lstStyle/>
          <a:p>
            <a:pPr algn="ctr"/>
            <a:r>
              <a:rPr lang="tr-TR" sz="2000" b="1" smtClean="0"/>
              <a:t>Afetler</a:t>
            </a:r>
            <a:endParaRPr lang="tr-TR" sz="2000" b="1"/>
          </a:p>
        </p:txBody>
      </p:sp>
      <p:sp>
        <p:nvSpPr>
          <p:cNvPr id="12" name="Right Arrow 11"/>
          <p:cNvSpPr/>
          <p:nvPr/>
        </p:nvSpPr>
        <p:spPr>
          <a:xfrm>
            <a:off x="3939732" y="1789363"/>
            <a:ext cx="931688" cy="360758"/>
          </a:xfrm>
          <a:prstGeom prst="rightArrow">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13" name="Right Arrow 12"/>
          <p:cNvSpPr/>
          <p:nvPr/>
        </p:nvSpPr>
        <p:spPr>
          <a:xfrm rot="5400000">
            <a:off x="5939160" y="3384783"/>
            <a:ext cx="585675" cy="360758"/>
          </a:xfrm>
          <a:prstGeom prst="rightArrow">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14" name="Right Arrow 13"/>
          <p:cNvSpPr/>
          <p:nvPr/>
        </p:nvSpPr>
        <p:spPr>
          <a:xfrm rot="16200000">
            <a:off x="2310573" y="3390816"/>
            <a:ext cx="585675" cy="360758"/>
          </a:xfrm>
          <a:prstGeom prst="rightArrow">
            <a:avLst/>
          </a:prstGeom>
          <a:solidFill>
            <a:srgbClr val="FFFFFF"/>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15" name="Right Arrow 14"/>
          <p:cNvSpPr/>
          <p:nvPr/>
        </p:nvSpPr>
        <p:spPr>
          <a:xfrm rot="10800000">
            <a:off x="3939732" y="5116426"/>
            <a:ext cx="931688" cy="360758"/>
          </a:xfrm>
          <a:prstGeom prst="rightArrow">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16" name="TextBox 15"/>
          <p:cNvSpPr txBox="1"/>
          <p:nvPr/>
        </p:nvSpPr>
        <p:spPr>
          <a:xfrm>
            <a:off x="1566663" y="101010"/>
            <a:ext cx="5960106" cy="523220"/>
          </a:xfrm>
          <a:prstGeom prst="rect">
            <a:avLst/>
          </a:prstGeom>
          <a:noFill/>
        </p:spPr>
        <p:txBody>
          <a:bodyPr wrap="square" rtlCol="0">
            <a:spAutoFit/>
          </a:bodyPr>
          <a:lstStyle/>
          <a:p>
            <a:pPr algn="ctr"/>
            <a:r>
              <a:rPr lang="tr-TR" sz="2800" b="1" smtClean="0">
                <a:solidFill>
                  <a:srgbClr val="FF0000"/>
                </a:solidFill>
              </a:rPr>
              <a:t>Küresel İkim Değişikliği ve Afetler</a:t>
            </a:r>
            <a:endParaRPr lang="tr-TR" sz="2800" b="1">
              <a:solidFill>
                <a:srgbClr val="FF0000"/>
              </a:solidFill>
            </a:endParaRPr>
          </a:p>
        </p:txBody>
      </p:sp>
    </p:spTree>
    <p:extLst>
      <p:ext uri="{BB962C8B-B14F-4D97-AF65-F5344CB8AC3E}">
        <p14:creationId xmlns:p14="http://schemas.microsoft.com/office/powerpoint/2010/main" val="4361099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0" y="3652838"/>
            <a:ext cx="8358188"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Content Placeholder 2"/>
          <p:cNvSpPr>
            <a:spLocks noGrp="1"/>
          </p:cNvSpPr>
          <p:nvPr>
            <p:ph idx="1"/>
          </p:nvPr>
        </p:nvSpPr>
        <p:spPr>
          <a:xfrm>
            <a:off x="788988" y="3567113"/>
            <a:ext cx="1941512" cy="725487"/>
          </a:xfrm>
        </p:spPr>
        <p:txBody>
          <a:bodyPr/>
          <a:lstStyle/>
          <a:p>
            <a:pPr>
              <a:spcAft>
                <a:spcPts val="2400"/>
              </a:spcAft>
              <a:buFont typeface="Arial" charset="0"/>
              <a:buNone/>
            </a:pPr>
            <a:r>
              <a:rPr lang="tr-TR" b="1">
                <a:solidFill>
                  <a:srgbClr val="0000FF"/>
                </a:solidFill>
                <a:latin typeface="Calibri" charset="0"/>
              </a:rPr>
              <a:t>Türkiye</a:t>
            </a:r>
            <a:endParaRPr lang="en-US">
              <a:solidFill>
                <a:srgbClr val="0000FF"/>
              </a:solidFill>
              <a:latin typeface="Calibri" charset="0"/>
            </a:endParaRPr>
          </a:p>
        </p:txBody>
      </p:sp>
      <p:sp>
        <p:nvSpPr>
          <p:cNvPr id="12" name="2 Düz Ok Bağlayıcısı"/>
          <p:cNvSpPr/>
          <p:nvPr/>
        </p:nvSpPr>
        <p:spPr>
          <a:xfrm flipV="1">
            <a:off x="5795963" y="4672013"/>
            <a:ext cx="2363787" cy="1557337"/>
          </a:xfrm>
          <a:prstGeom prst="straightConnector1">
            <a:avLst/>
          </a:prstGeom>
          <a:ln w="76200" cmpd="sng">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fontAlgn="auto">
              <a:spcBef>
                <a:spcPts val="0"/>
              </a:spcBef>
              <a:spcAft>
                <a:spcPts val="0"/>
              </a:spcAft>
              <a:defRPr/>
            </a:pPr>
            <a:endParaRPr lang="tr-TR"/>
          </a:p>
        </p:txBody>
      </p:sp>
      <p:sp>
        <p:nvSpPr>
          <p:cNvPr id="24582" name="Content Placeholder 2"/>
          <p:cNvSpPr txBox="1">
            <a:spLocks/>
          </p:cNvSpPr>
          <p:nvPr/>
        </p:nvSpPr>
        <p:spPr bwMode="auto">
          <a:xfrm>
            <a:off x="473075" y="65088"/>
            <a:ext cx="8056563"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spcBef>
                <a:spcPct val="20000"/>
              </a:spcBef>
              <a:spcAft>
                <a:spcPts val="2400"/>
              </a:spcAft>
              <a:buFont typeface="Arial" charset="0"/>
              <a:buNone/>
            </a:pPr>
            <a:r>
              <a:rPr lang="tr-TR" sz="3200" b="1" dirty="0" smtClean="0">
                <a:solidFill>
                  <a:srgbClr val="FF0000"/>
                </a:solidFill>
              </a:rPr>
              <a:t>	</a:t>
            </a:r>
            <a:r>
              <a:rPr lang="tr-TR" sz="3200" b="1" dirty="0" err="1" smtClean="0">
                <a:solidFill>
                  <a:srgbClr val="FF0000"/>
                </a:solidFill>
              </a:rPr>
              <a:t>Hidro</a:t>
            </a:r>
            <a:r>
              <a:rPr lang="tr-TR" sz="3200" b="1" dirty="0" smtClean="0">
                <a:solidFill>
                  <a:srgbClr val="FF0000"/>
                </a:solidFill>
              </a:rPr>
              <a:t>-meteorolojik Afetlerde Eğilimler</a:t>
            </a:r>
            <a:endParaRPr lang="tr-TR" sz="3200" dirty="0">
              <a:solidFill>
                <a:srgbClr val="0000FF"/>
              </a:solidFill>
            </a:endParaRPr>
          </a:p>
        </p:txBody>
      </p:sp>
      <p:pic>
        <p:nvPicPr>
          <p:cNvPr id="3" name="Picture 2" descr="salih çalı BUSİAD_Topl SON_221114 (page 11 of 29) 2018-03-25 23-40-5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768" y="733777"/>
            <a:ext cx="8327670" cy="2873762"/>
          </a:xfrm>
          <a:prstGeom prst="rect">
            <a:avLst/>
          </a:prstGeom>
        </p:spPr>
      </p:pic>
      <p:sp>
        <p:nvSpPr>
          <p:cNvPr id="11" name="TextBox 10"/>
          <p:cNvSpPr txBox="1"/>
          <p:nvPr/>
        </p:nvSpPr>
        <p:spPr>
          <a:xfrm rot="16200000">
            <a:off x="7971852" y="2830602"/>
            <a:ext cx="1069524" cy="307777"/>
          </a:xfrm>
          <a:prstGeom prst="rect">
            <a:avLst/>
          </a:prstGeom>
          <a:noFill/>
        </p:spPr>
        <p:txBody>
          <a:bodyPr wrap="none" rtlCol="0">
            <a:spAutoFit/>
          </a:bodyPr>
          <a:lstStyle/>
          <a:p>
            <a:r>
              <a:rPr lang="en-US" sz="1400" dirty="0" err="1" smtClean="0"/>
              <a:t>Çalı</a:t>
            </a:r>
            <a:r>
              <a:rPr lang="en-US" sz="1400" dirty="0" smtClean="0"/>
              <a:t>, S. 2014</a:t>
            </a:r>
            <a:endParaRPr lang="en-US" sz="1400" dirty="0"/>
          </a:p>
        </p:txBody>
      </p:sp>
      <p:pic>
        <p:nvPicPr>
          <p:cNvPr id="4" name="Picture 3" descr="salih çalı BUSİAD_Topl SON_221114 (page 18 of 29) 2018-03-25 23-42-3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166" y="733777"/>
            <a:ext cx="8613374" cy="2832516"/>
          </a:xfrm>
          <a:prstGeom prst="rect">
            <a:avLst/>
          </a:prstGeom>
        </p:spPr>
      </p:pic>
    </p:spTree>
    <p:extLst>
      <p:ext uri="{BB962C8B-B14F-4D97-AF65-F5344CB8AC3E}">
        <p14:creationId xmlns:p14="http://schemas.microsoft.com/office/powerpoint/2010/main" val="3023936923"/>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uf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341438"/>
            <a:ext cx="8853488" cy="5345112"/>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082244" name="Text Box 4"/>
          <p:cNvSpPr txBox="1">
            <a:spLocks noChangeArrowheads="1"/>
          </p:cNvSpPr>
          <p:nvPr/>
        </p:nvSpPr>
        <p:spPr bwMode="auto">
          <a:xfrm>
            <a:off x="179388" y="103188"/>
            <a:ext cx="8853487" cy="877887"/>
          </a:xfrm>
          <a:prstGeom prst="rect">
            <a:avLst/>
          </a:prstGeom>
          <a:noFill/>
          <a:ln w="9525">
            <a:noFill/>
            <a:miter lim="800000"/>
            <a:headEnd/>
            <a:tailEnd/>
          </a:ln>
          <a:effectLst/>
        </p:spPr>
        <p:txBody>
          <a:bodyPr>
            <a:spAutoFit/>
          </a:bodyPr>
          <a:lstStyle>
            <a:lvl1pPr eaLnBrk="0" hangingPunct="0">
              <a:defRPr sz="2400" b="1">
                <a:solidFill>
                  <a:schemeClr val="tx1"/>
                </a:solidFill>
                <a:latin typeface="Times New Roman" charset="0"/>
                <a:ea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lnSpc>
                <a:spcPct val="130000"/>
              </a:lnSpc>
              <a:spcBef>
                <a:spcPct val="50000"/>
              </a:spcBef>
              <a:defRPr/>
            </a:pPr>
            <a:r>
              <a:rPr lang="tr-TR" sz="2000" dirty="0" smtClean="0">
                <a:solidFill>
                  <a:srgbClr val="FF0000"/>
                </a:solidFill>
                <a:effectLst>
                  <a:outerShdw blurRad="38100" dist="38100" dir="2700000" algn="tl">
                    <a:srgbClr val="69676D"/>
                  </a:outerShdw>
                </a:effectLst>
                <a:latin typeface="Arial" charset="0"/>
                <a:cs typeface="Arial" charset="0"/>
              </a:rPr>
              <a:t>"Hiç bir şeyi görünüşüne, ön yargılara ve kulaktan dolma bilgilere göre değil; somut delil ve bulgulara göre değerlendirin."  Charles Dickens</a:t>
            </a:r>
            <a:endParaRPr lang="en-US" sz="2000" dirty="0" smtClean="0">
              <a:solidFill>
                <a:srgbClr val="FF0000"/>
              </a:solidFill>
              <a:effectLst>
                <a:outerShdw blurRad="38100" dist="38100" dir="2700000" algn="tl">
                  <a:srgbClr val="69676D"/>
                </a:outerShdw>
              </a:effectLst>
              <a:latin typeface="Arial" charset="0"/>
              <a:cs typeface="Arial" charset="0"/>
            </a:endParaRPr>
          </a:p>
        </p:txBody>
      </p:sp>
      <p:sp>
        <p:nvSpPr>
          <p:cNvPr id="3082245" name="Text Box 5"/>
          <p:cNvSpPr txBox="1">
            <a:spLocks noChangeArrowheads="1"/>
          </p:cNvSpPr>
          <p:nvPr/>
        </p:nvSpPr>
        <p:spPr bwMode="white">
          <a:xfrm>
            <a:off x="142875" y="5073650"/>
            <a:ext cx="45370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tr-TR" b="1">
                <a:solidFill>
                  <a:srgbClr val="FFFF00"/>
                </a:solidFill>
                <a:latin typeface="Arial" charset="0"/>
              </a:rPr>
              <a:t>Soruyu anında cevaplayabildiğim için çok mutluyum. </a:t>
            </a:r>
            <a:r>
              <a:rPr lang="tr-TR" b="1">
                <a:solidFill>
                  <a:schemeClr val="bg1"/>
                </a:solidFill>
                <a:latin typeface="Arial" charset="0"/>
              </a:rPr>
              <a:t>"Bilmiyorum" </a:t>
            </a:r>
            <a:r>
              <a:rPr lang="tr-TR" b="1">
                <a:solidFill>
                  <a:srgbClr val="FFFF00"/>
                </a:solidFill>
                <a:latin typeface="Arial" charset="0"/>
              </a:rPr>
              <a:t>dedim.  Mark Twain</a:t>
            </a:r>
            <a:endParaRPr lang="en-US" b="1">
              <a:solidFill>
                <a:srgbClr val="FFFF00"/>
              </a:solidFill>
              <a:latin typeface="Arial" charset="0"/>
            </a:endParaRPr>
          </a:p>
        </p:txBody>
      </p:sp>
      <p:sp>
        <p:nvSpPr>
          <p:cNvPr id="3082246" name="Text Box 6"/>
          <p:cNvSpPr txBox="1">
            <a:spLocks noChangeArrowheads="1"/>
          </p:cNvSpPr>
          <p:nvPr/>
        </p:nvSpPr>
        <p:spPr bwMode="auto">
          <a:xfrm>
            <a:off x="3275013" y="1773238"/>
            <a:ext cx="2665412" cy="396875"/>
          </a:xfrm>
          <a:prstGeom prst="rect">
            <a:avLst/>
          </a:prstGeom>
          <a:noFill/>
          <a:ln w="9525">
            <a:noFill/>
            <a:miter lim="800000"/>
            <a:headEnd/>
            <a:tailEnd/>
          </a:ln>
          <a:effectLst/>
        </p:spPr>
        <p:txBody>
          <a:bodyPr>
            <a:spAutoFit/>
          </a:bodyPr>
          <a:lstStyle>
            <a:lvl1pPr eaLnBrk="0" hangingPunct="0">
              <a:defRPr sz="2400" b="1">
                <a:solidFill>
                  <a:schemeClr val="tx1"/>
                </a:solidFill>
                <a:latin typeface="Times New Roman" charset="0"/>
                <a:ea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spcBef>
                <a:spcPct val="50000"/>
              </a:spcBef>
              <a:defRPr/>
            </a:pPr>
            <a:r>
              <a:rPr lang="tr-TR" sz="2000" smtClean="0">
                <a:solidFill>
                  <a:srgbClr val="FFFF00"/>
                </a:solidFill>
                <a:effectLst>
                  <a:outerShdw blurRad="38100" dist="38100" dir="2700000" algn="tl">
                    <a:srgbClr val="FFFFFF"/>
                  </a:outerShdw>
                </a:effectLst>
                <a:latin typeface="Comic Sans MS" charset="0"/>
                <a:cs typeface="Arial" charset="0"/>
              </a:rPr>
              <a:t>Mercek Bulutları</a:t>
            </a:r>
            <a:endParaRPr lang="en-US" sz="2000" smtClean="0">
              <a:solidFill>
                <a:srgbClr val="FFFF00"/>
              </a:solidFill>
              <a:effectLst>
                <a:outerShdw blurRad="38100" dist="38100" dir="2700000" algn="tl">
                  <a:srgbClr val="FFFFFF"/>
                </a:outerShdw>
              </a:effectLst>
              <a:latin typeface="Comic Sans MS" charset="0"/>
              <a:cs typeface="Arial" charset="0"/>
            </a:endParaRPr>
          </a:p>
        </p:txBody>
      </p:sp>
    </p:spTree>
    <p:extLst>
      <p:ext uri="{BB962C8B-B14F-4D97-AF65-F5344CB8AC3E}">
        <p14:creationId xmlns:p14="http://schemas.microsoft.com/office/powerpoint/2010/main" val="22021267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082244"/>
                                        </p:tgtEl>
                                        <p:attrNameLst>
                                          <p:attrName>style.visibility</p:attrName>
                                        </p:attrNameLst>
                                      </p:cBhvr>
                                      <p:to>
                                        <p:strVal val="visible"/>
                                      </p:to>
                                    </p:set>
                                    <p:animEffect transition="in" filter="checkerboard(across)">
                                      <p:cBhvr>
                                        <p:cTn id="7" dur="500"/>
                                        <p:tgtEl>
                                          <p:spTgt spid="30822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082245"/>
                                        </p:tgtEl>
                                        <p:attrNameLst>
                                          <p:attrName>style.visibility</p:attrName>
                                        </p:attrNameLst>
                                      </p:cBhvr>
                                      <p:to>
                                        <p:strVal val="visible"/>
                                      </p:to>
                                    </p:set>
                                    <p:animEffect transition="in" filter="diamond(in)">
                                      <p:cBhvr>
                                        <p:cTn id="12" dur="2000"/>
                                        <p:tgtEl>
                                          <p:spTgt spid="308224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082246"/>
                                        </p:tgtEl>
                                        <p:attrNameLst>
                                          <p:attrName>style.visibility</p:attrName>
                                        </p:attrNameLst>
                                      </p:cBhvr>
                                      <p:to>
                                        <p:strVal val="visible"/>
                                      </p:to>
                                    </p:set>
                                    <p:anim calcmode="lin" valueType="num">
                                      <p:cBhvr additive="base">
                                        <p:cTn id="17" dur="500" fill="hold"/>
                                        <p:tgtEl>
                                          <p:spTgt spid="3082246"/>
                                        </p:tgtEl>
                                        <p:attrNameLst>
                                          <p:attrName>ppt_x</p:attrName>
                                        </p:attrNameLst>
                                      </p:cBhvr>
                                      <p:tavLst>
                                        <p:tav tm="0">
                                          <p:val>
                                            <p:strVal val="#ppt_x"/>
                                          </p:val>
                                        </p:tav>
                                        <p:tav tm="100000">
                                          <p:val>
                                            <p:strVal val="#ppt_x"/>
                                          </p:val>
                                        </p:tav>
                                      </p:tavLst>
                                    </p:anim>
                                    <p:anim calcmode="lin" valueType="num">
                                      <p:cBhvr additive="base">
                                        <p:cTn id="18" dur="500" fill="hold"/>
                                        <p:tgtEl>
                                          <p:spTgt spid="30822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244" grpId="0"/>
      <p:bldP spid="3082245" grpId="0"/>
      <p:bldP spid="308224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3" descr="classic_supercel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 y="960438"/>
            <a:ext cx="909320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549275" y="69850"/>
            <a:ext cx="71088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eaLnBrk="1" hangingPunct="1">
              <a:buFont typeface="Arial" charset="0"/>
              <a:buNone/>
              <a:defRPr/>
            </a:pPr>
            <a:r>
              <a:rPr lang="en-US" sz="3600" b="1" dirty="0" err="1" smtClean="0">
                <a:solidFill>
                  <a:srgbClr val="FF0000"/>
                </a:solidFill>
                <a:cs typeface="+mn-cs"/>
              </a:rPr>
              <a:t>Süper</a:t>
            </a:r>
            <a:r>
              <a:rPr lang="en-US" sz="3600" b="1" dirty="0" smtClean="0">
                <a:solidFill>
                  <a:srgbClr val="FF0000"/>
                </a:solidFill>
                <a:cs typeface="+mn-cs"/>
              </a:rPr>
              <a:t> </a:t>
            </a:r>
            <a:r>
              <a:rPr lang="en-US" sz="3600" b="1" dirty="0" err="1" smtClean="0">
                <a:solidFill>
                  <a:srgbClr val="FF0000"/>
                </a:solidFill>
                <a:cs typeface="+mn-cs"/>
              </a:rPr>
              <a:t>Hücre</a:t>
            </a:r>
            <a:r>
              <a:rPr lang="en-US" sz="3600" b="1" dirty="0" smtClean="0">
                <a:solidFill>
                  <a:srgbClr val="FF0000"/>
                </a:solidFill>
                <a:cs typeface="+mn-cs"/>
              </a:rPr>
              <a:t> </a:t>
            </a:r>
            <a:r>
              <a:rPr lang="en-US" sz="3600" b="1" dirty="0" err="1" smtClean="0">
                <a:solidFill>
                  <a:srgbClr val="FF0000"/>
                </a:solidFill>
                <a:cs typeface="+mn-cs"/>
              </a:rPr>
              <a:t>Boranı</a:t>
            </a:r>
            <a:r>
              <a:rPr lang="en-US" sz="3600" b="1" dirty="0" smtClean="0">
                <a:solidFill>
                  <a:srgbClr val="FF0000"/>
                </a:solidFill>
                <a:cs typeface="+mn-cs"/>
              </a:rPr>
              <a:t> </a:t>
            </a:r>
            <a:r>
              <a:rPr lang="en-US" sz="3600" b="1" dirty="0" err="1" smtClean="0">
                <a:solidFill>
                  <a:srgbClr val="FF0000"/>
                </a:solidFill>
                <a:cs typeface="+mn-cs"/>
              </a:rPr>
              <a:t>Tanıyalım</a:t>
            </a:r>
            <a:endParaRPr lang="en-US" sz="2000" b="1" dirty="0" smtClean="0">
              <a:solidFill>
                <a:srgbClr val="FF0000"/>
              </a:solidFill>
              <a:cs typeface="+mn-cs"/>
            </a:endParaRPr>
          </a:p>
        </p:txBody>
      </p:sp>
      <p:pic>
        <p:nvPicPr>
          <p:cNvPr id="79875" name="Picture 6" descr="animated-lighning-bolt-strike-storm-gif-2.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05550" y="4657725"/>
            <a:ext cx="11620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7" descr="giphy.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19450" y="4676775"/>
            <a:ext cx="133032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158566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3" descr="Animation_1a.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7688" y="598488"/>
            <a:ext cx="8274050" cy="620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0" name="TextBox 4"/>
          <p:cNvSpPr txBox="1">
            <a:spLocks noChangeArrowheads="1"/>
          </p:cNvSpPr>
          <p:nvPr/>
        </p:nvSpPr>
        <p:spPr bwMode="auto">
          <a:xfrm>
            <a:off x="3325813" y="46038"/>
            <a:ext cx="250348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b="1">
                <a:solidFill>
                  <a:srgbClr val="FF0000"/>
                </a:solidFill>
              </a:rPr>
              <a:t>Boran Oluşumu</a:t>
            </a:r>
          </a:p>
        </p:txBody>
      </p:sp>
    </p:spTree>
    <p:extLst>
      <p:ext uri="{BB962C8B-B14F-4D97-AF65-F5344CB8AC3E}">
        <p14:creationId xmlns:p14="http://schemas.microsoft.com/office/powerpoint/2010/main" val="199054431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244455" y="489922"/>
            <a:ext cx="4767570" cy="3505200"/>
          </a:xfrm>
          <a:prstGeom prst="rect">
            <a:avLst/>
          </a:prstGeom>
          <a:noFill/>
          <a:ln>
            <a:noFill/>
          </a:ln>
        </p:spPr>
      </p:pic>
      <p:pic>
        <p:nvPicPr>
          <p:cNvPr id="2" name="Picture 1" descr="salih çalı BUSİAD_Topl SON_221114 (page 14 of 29) 2018-03-25 23-42-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2957" y="4818604"/>
            <a:ext cx="3922485" cy="1964105"/>
          </a:xfrm>
          <a:prstGeom prst="rect">
            <a:avLst/>
          </a:prstGeom>
          <a:ln w="38100" cmpd="sng">
            <a:solidFill>
              <a:srgbClr val="FF0000"/>
            </a:solidFill>
          </a:ln>
        </p:spPr>
      </p:pic>
      <p:pic>
        <p:nvPicPr>
          <p:cNvPr id="3" name="Picture 2" descr="salih çalı BUSİAD_Topl SON_221114 (page 13 of 29) 2018-03-25 23-41-5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9862" y="130940"/>
            <a:ext cx="3911514" cy="2238538"/>
          </a:xfrm>
          <a:prstGeom prst="rect">
            <a:avLst/>
          </a:prstGeom>
          <a:ln w="38100" cmpd="sng">
            <a:solidFill>
              <a:srgbClr val="FF0000"/>
            </a:solidFill>
          </a:ln>
        </p:spPr>
      </p:pic>
      <p:pic>
        <p:nvPicPr>
          <p:cNvPr id="4" name="Picture 3" descr="salih çalı BUSİAD_Topl SON_221114 (page 12 of 29) 2018-03-25 23-41-3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3928" y="2516344"/>
            <a:ext cx="3911514" cy="2158852"/>
          </a:xfrm>
          <a:prstGeom prst="rect">
            <a:avLst/>
          </a:prstGeom>
          <a:ln w="28575" cmpd="sng">
            <a:solidFill>
              <a:srgbClr val="FF0000"/>
            </a:solidFill>
          </a:ln>
        </p:spPr>
      </p:pic>
      <p:pic>
        <p:nvPicPr>
          <p:cNvPr id="5" name="Picture 4"/>
          <p:cNvPicPr/>
          <p:nvPr/>
        </p:nvPicPr>
        <p:blipFill>
          <a:blip r:embed="rId6">
            <a:extLst>
              <a:ext uri="{28A0092B-C50C-407E-A947-70E740481C1C}">
                <a14:useLocalDpi xmlns:a14="http://schemas.microsoft.com/office/drawing/2010/main" val="0"/>
              </a:ext>
            </a:extLst>
          </a:blip>
          <a:srcRect/>
          <a:stretch>
            <a:fillRect/>
          </a:stretch>
        </p:blipFill>
        <p:spPr bwMode="auto">
          <a:xfrm>
            <a:off x="244454" y="4014860"/>
            <a:ext cx="4767570" cy="2790834"/>
          </a:xfrm>
          <a:prstGeom prst="rect">
            <a:avLst/>
          </a:prstGeom>
          <a:noFill/>
          <a:ln>
            <a:noFill/>
          </a:ln>
        </p:spPr>
      </p:pic>
      <p:sp>
        <p:nvSpPr>
          <p:cNvPr id="7" name="TextBox 6"/>
          <p:cNvSpPr txBox="1"/>
          <p:nvPr/>
        </p:nvSpPr>
        <p:spPr>
          <a:xfrm>
            <a:off x="301152" y="26188"/>
            <a:ext cx="2972839" cy="461665"/>
          </a:xfrm>
          <a:prstGeom prst="rect">
            <a:avLst/>
          </a:prstGeom>
          <a:noFill/>
        </p:spPr>
        <p:txBody>
          <a:bodyPr wrap="none" rtlCol="0">
            <a:spAutoFit/>
          </a:bodyPr>
          <a:lstStyle/>
          <a:p>
            <a:r>
              <a:rPr lang="tr-TR" sz="2400" b="1" dirty="0" smtClean="0">
                <a:solidFill>
                  <a:srgbClr val="FF0000"/>
                </a:solidFill>
              </a:rPr>
              <a:t>Aşırı Yağışlar ve Seller</a:t>
            </a:r>
            <a:endParaRPr lang="tr-TR" sz="2400" b="1" dirty="0">
              <a:solidFill>
                <a:srgbClr val="FF0000"/>
              </a:solidFill>
            </a:endParaRPr>
          </a:p>
        </p:txBody>
      </p:sp>
      <p:sp>
        <p:nvSpPr>
          <p:cNvPr id="8" name="TextBox 7"/>
          <p:cNvSpPr txBox="1"/>
          <p:nvPr/>
        </p:nvSpPr>
        <p:spPr>
          <a:xfrm>
            <a:off x="7971852" y="1943064"/>
            <a:ext cx="1069524" cy="307777"/>
          </a:xfrm>
          <a:prstGeom prst="rect">
            <a:avLst/>
          </a:prstGeom>
          <a:noFill/>
        </p:spPr>
        <p:txBody>
          <a:bodyPr wrap="none" rtlCol="0">
            <a:spAutoFit/>
          </a:bodyPr>
          <a:lstStyle/>
          <a:p>
            <a:r>
              <a:rPr lang="en-US" sz="1400" dirty="0" err="1" smtClean="0"/>
              <a:t>Çalı</a:t>
            </a:r>
            <a:r>
              <a:rPr lang="en-US" sz="1400" dirty="0" smtClean="0"/>
              <a:t>, S. 2014</a:t>
            </a:r>
            <a:endParaRPr lang="en-US" sz="1400" dirty="0"/>
          </a:p>
        </p:txBody>
      </p:sp>
      <p:sp>
        <p:nvSpPr>
          <p:cNvPr id="9" name="TextBox 8"/>
          <p:cNvSpPr txBox="1"/>
          <p:nvPr/>
        </p:nvSpPr>
        <p:spPr>
          <a:xfrm>
            <a:off x="7995918" y="4367419"/>
            <a:ext cx="1069524" cy="307777"/>
          </a:xfrm>
          <a:prstGeom prst="rect">
            <a:avLst/>
          </a:prstGeom>
          <a:noFill/>
        </p:spPr>
        <p:txBody>
          <a:bodyPr wrap="none" rtlCol="0">
            <a:spAutoFit/>
          </a:bodyPr>
          <a:lstStyle/>
          <a:p>
            <a:r>
              <a:rPr lang="en-US" sz="1400" dirty="0" err="1" smtClean="0"/>
              <a:t>Çalı</a:t>
            </a:r>
            <a:r>
              <a:rPr lang="en-US" sz="1400" dirty="0" smtClean="0"/>
              <a:t>, S. 2014</a:t>
            </a:r>
            <a:endParaRPr lang="en-US" sz="1400" dirty="0"/>
          </a:p>
        </p:txBody>
      </p:sp>
      <p:sp>
        <p:nvSpPr>
          <p:cNvPr id="10" name="TextBox 9"/>
          <p:cNvSpPr txBox="1"/>
          <p:nvPr/>
        </p:nvSpPr>
        <p:spPr>
          <a:xfrm>
            <a:off x="7995918" y="6474932"/>
            <a:ext cx="1069524" cy="307777"/>
          </a:xfrm>
          <a:prstGeom prst="rect">
            <a:avLst/>
          </a:prstGeom>
          <a:noFill/>
        </p:spPr>
        <p:txBody>
          <a:bodyPr wrap="none" rtlCol="0">
            <a:spAutoFit/>
          </a:bodyPr>
          <a:lstStyle/>
          <a:p>
            <a:r>
              <a:rPr lang="en-US" sz="1400" dirty="0" err="1" smtClean="0"/>
              <a:t>Çalı</a:t>
            </a:r>
            <a:r>
              <a:rPr lang="en-US" sz="1400" dirty="0" smtClean="0"/>
              <a:t>, S. 2014</a:t>
            </a:r>
            <a:endParaRPr lang="en-US" sz="1400" dirty="0"/>
          </a:p>
        </p:txBody>
      </p:sp>
      <p:sp>
        <p:nvSpPr>
          <p:cNvPr id="11" name="Connector 10"/>
          <p:cNvSpPr/>
          <p:nvPr/>
        </p:nvSpPr>
        <p:spPr>
          <a:xfrm rot="20575494">
            <a:off x="2031285" y="2593772"/>
            <a:ext cx="579709" cy="348468"/>
          </a:xfrm>
          <a:prstGeom prst="flowChartConnector">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607836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260" y="-33039"/>
            <a:ext cx="2378430" cy="852949"/>
          </a:xfrm>
        </p:spPr>
        <p:txBody>
          <a:bodyPr/>
          <a:lstStyle/>
          <a:p>
            <a:pPr>
              <a:spcAft>
                <a:spcPts val="2400"/>
              </a:spcAft>
              <a:buNone/>
            </a:pPr>
            <a:r>
              <a:rPr lang="en-US" sz="4000" b="1" dirty="0" err="1" smtClean="0">
                <a:solidFill>
                  <a:srgbClr val="FF0000"/>
                </a:solidFill>
              </a:rPr>
              <a:t>Yıldırım</a:t>
            </a:r>
            <a:endParaRPr lang="en-US" sz="4000" dirty="0" smtClean="0">
              <a:solidFill>
                <a:srgbClr val="FF0000"/>
              </a:solidFill>
            </a:endParaRPr>
          </a:p>
        </p:txBody>
      </p:sp>
      <p:pic>
        <p:nvPicPr>
          <p:cNvPr id="11" name="Picture 10" descr="142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74" y="842058"/>
            <a:ext cx="4131439" cy="2820663"/>
          </a:xfrm>
          <a:prstGeom prst="rect">
            <a:avLst/>
          </a:prstGeom>
        </p:spPr>
      </p:pic>
      <p:pic>
        <p:nvPicPr>
          <p:cNvPr id="12" name="Picture 11" descr="_6BildirimTurkiye_iklim_degisikligi (page 193 of 278) 2018-03-26 00-26-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60" y="3744299"/>
            <a:ext cx="4105253" cy="3064004"/>
          </a:xfrm>
          <a:prstGeom prst="rect">
            <a:avLst/>
          </a:prstGeom>
        </p:spPr>
      </p:pic>
      <p:pic>
        <p:nvPicPr>
          <p:cNvPr id="14" name="Picture 13" descr="_6BildirimTurkiye_iklim_degisikligi (page 192 of 278) 2018-03-26 00-27-1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0699" y="274974"/>
            <a:ext cx="4867835" cy="3377397"/>
          </a:xfrm>
          <a:prstGeom prst="rect">
            <a:avLst/>
          </a:prstGeom>
        </p:spPr>
      </p:pic>
      <p:pic>
        <p:nvPicPr>
          <p:cNvPr id="15" name="Picture 14"/>
          <p:cNvPicPr>
            <a:picLocks noChangeAspect="1"/>
          </p:cNvPicPr>
          <p:nvPr/>
        </p:nvPicPr>
        <p:blipFill>
          <a:blip r:embed="rId5"/>
          <a:stretch>
            <a:fillRect/>
          </a:stretch>
        </p:blipFill>
        <p:spPr>
          <a:xfrm>
            <a:off x="7493000" y="46258"/>
            <a:ext cx="1622778" cy="1622778"/>
          </a:xfrm>
          <a:prstGeom prst="rect">
            <a:avLst/>
          </a:prstGeom>
        </p:spPr>
      </p:pic>
      <p:pic>
        <p:nvPicPr>
          <p:cNvPr id="2" name="Picture 1" descr="_6BildirimTurkiye_iklim_degisikligi (page 193 of 278) 2018-03-26 00-26-0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0698" y="3488865"/>
            <a:ext cx="4867835" cy="3319438"/>
          </a:xfrm>
          <a:prstGeom prst="rect">
            <a:avLst/>
          </a:prstGeom>
        </p:spPr>
      </p:pic>
      <p:cxnSp>
        <p:nvCxnSpPr>
          <p:cNvPr id="9" name="Straight Arrow Connector 8"/>
          <p:cNvCxnSpPr/>
          <p:nvPr/>
        </p:nvCxnSpPr>
        <p:spPr>
          <a:xfrm flipV="1">
            <a:off x="8188191" y="4332910"/>
            <a:ext cx="798688" cy="1073115"/>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Connector 15"/>
          <p:cNvSpPr/>
          <p:nvPr/>
        </p:nvSpPr>
        <p:spPr>
          <a:xfrm rot="20575494">
            <a:off x="1531355" y="5674046"/>
            <a:ext cx="579709" cy="348468"/>
          </a:xfrm>
          <a:prstGeom prst="flowChartConnector">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V="1">
            <a:off x="5820413" y="396895"/>
            <a:ext cx="79370" cy="295024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7070753" y="370435"/>
            <a:ext cx="79370" cy="295024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58257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1" descr="yasli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74988" y="19050"/>
            <a:ext cx="6069012"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43079" y="260077"/>
            <a:ext cx="2651612" cy="1200329"/>
          </a:xfrm>
          <a:prstGeom prst="rect">
            <a:avLst/>
          </a:prstGeom>
          <a:noFill/>
        </p:spPr>
        <p:txBody>
          <a:bodyPr wrap="none">
            <a:spAutoFit/>
            <a:scene3d>
              <a:camera prst="orthographicFront"/>
              <a:lightRig rig="soft" dir="t">
                <a:rot lat="0" lon="0" rev="10800000"/>
              </a:lightRig>
            </a:scene3d>
            <a:sp3d>
              <a:bevelT w="27940" h="12700"/>
              <a:contourClr>
                <a:srgbClr val="DDDDDD"/>
              </a:contourClr>
            </a:sp3d>
          </a:bodyPr>
          <a:lstStyle/>
          <a:p>
            <a:pPr algn="ctr">
              <a:defRPr/>
            </a:pPr>
            <a:r>
              <a:rPr lang="en-US" sz="3600" b="1" spc="150" dirty="0" err="1">
                <a:ln w="11430"/>
                <a:solidFill>
                  <a:srgbClr val="FF0000"/>
                </a:solidFill>
                <a:effectLst>
                  <a:outerShdw blurRad="25400" algn="tl" rotWithShape="0">
                    <a:srgbClr val="000000">
                      <a:alpha val="43000"/>
                    </a:srgbClr>
                  </a:outerShdw>
                </a:effectLst>
              </a:rPr>
              <a:t>Adım</a:t>
            </a:r>
            <a:r>
              <a:rPr lang="en-US" sz="3600" b="1" spc="150" dirty="0">
                <a:ln w="11430"/>
                <a:solidFill>
                  <a:srgbClr val="FF0000"/>
                </a:solidFill>
                <a:effectLst>
                  <a:outerShdw blurRad="25400" algn="tl" rotWithShape="0">
                    <a:srgbClr val="000000">
                      <a:alpha val="43000"/>
                    </a:srgbClr>
                  </a:outerShdw>
                </a:effectLst>
              </a:rPr>
              <a:t> </a:t>
            </a:r>
          </a:p>
          <a:p>
            <a:pPr algn="ctr">
              <a:defRPr/>
            </a:pPr>
            <a:r>
              <a:rPr lang="en-US" sz="3600" b="1" spc="150" dirty="0" err="1">
                <a:ln w="11430"/>
                <a:solidFill>
                  <a:srgbClr val="FF0000"/>
                </a:solidFill>
                <a:effectLst>
                  <a:outerShdw blurRad="25400" algn="tl" rotWithShape="0">
                    <a:srgbClr val="000000">
                      <a:alpha val="43000"/>
                    </a:srgbClr>
                  </a:outerShdw>
                </a:effectLst>
              </a:rPr>
              <a:t>Potansiyeli</a:t>
            </a:r>
            <a:r>
              <a:rPr lang="en-US" sz="3600" b="1" spc="150" dirty="0">
                <a:ln w="11430"/>
                <a:solidFill>
                  <a:srgbClr val="FF0000"/>
                </a:solidFill>
                <a:effectLst>
                  <a:outerShdw blurRad="25400" algn="tl" rotWithShape="0">
                    <a:srgbClr val="000000">
                      <a:alpha val="43000"/>
                    </a:srgbClr>
                  </a:outerShdw>
                </a:effectLst>
              </a:rPr>
              <a:t>!</a:t>
            </a:r>
          </a:p>
        </p:txBody>
      </p:sp>
      <p:pic>
        <p:nvPicPr>
          <p:cNvPr id="82947" name="Picture 2" descr="1332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74988" y="3924300"/>
            <a:ext cx="6069012" cy="2808288"/>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82948" name="Picture 3" descr="Unknown.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200" y="1774825"/>
            <a:ext cx="2897188"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09938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_6BildirimTurkiye_iklim_degisikligi (page 194 of 278) 2018-03-26 00-28-5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4540" y="-9894"/>
            <a:ext cx="4609459" cy="4111526"/>
          </a:xfrm>
          <a:prstGeom prst="rect">
            <a:avLst/>
          </a:prstGeom>
        </p:spPr>
      </p:pic>
      <p:sp>
        <p:nvSpPr>
          <p:cNvPr id="3" name="Content Placeholder 2"/>
          <p:cNvSpPr>
            <a:spLocks noGrp="1"/>
          </p:cNvSpPr>
          <p:nvPr>
            <p:ph idx="1"/>
          </p:nvPr>
        </p:nvSpPr>
        <p:spPr>
          <a:xfrm>
            <a:off x="0" y="280157"/>
            <a:ext cx="4456187" cy="852949"/>
          </a:xfrm>
        </p:spPr>
        <p:txBody>
          <a:bodyPr/>
          <a:lstStyle/>
          <a:p>
            <a:pPr>
              <a:spcAft>
                <a:spcPts val="2400"/>
              </a:spcAft>
              <a:buNone/>
            </a:pPr>
            <a:r>
              <a:rPr lang="en-US" sz="4000" b="1" dirty="0" smtClean="0">
                <a:solidFill>
                  <a:srgbClr val="FF0000"/>
                </a:solidFill>
              </a:rPr>
              <a:t>	</a:t>
            </a:r>
            <a:r>
              <a:rPr lang="en-US" sz="4000" b="1" dirty="0" err="1" smtClean="0">
                <a:solidFill>
                  <a:srgbClr val="FF0000"/>
                </a:solidFill>
              </a:rPr>
              <a:t>Rüzgar</a:t>
            </a:r>
            <a:r>
              <a:rPr lang="en-US" sz="4000" b="1" dirty="0" smtClean="0">
                <a:solidFill>
                  <a:srgbClr val="FF0000"/>
                </a:solidFill>
              </a:rPr>
              <a:t> </a:t>
            </a:r>
            <a:r>
              <a:rPr lang="en-US" sz="4000" b="1" dirty="0" err="1" smtClean="0">
                <a:solidFill>
                  <a:srgbClr val="FF0000"/>
                </a:solidFill>
              </a:rPr>
              <a:t>Fırtınaları</a:t>
            </a:r>
            <a:endParaRPr lang="en-US" sz="4000" dirty="0" smtClean="0">
              <a:solidFill>
                <a:srgbClr val="FF0000"/>
              </a:solidFill>
            </a:endParaRPr>
          </a:p>
        </p:txBody>
      </p:sp>
      <p:pic>
        <p:nvPicPr>
          <p:cNvPr id="8" name="Picture 7"/>
          <p:cNvPicPr>
            <a:picLocks noChangeAspect="1"/>
          </p:cNvPicPr>
          <p:nvPr/>
        </p:nvPicPr>
        <p:blipFill>
          <a:blip r:embed="rId3"/>
          <a:stretch>
            <a:fillRect/>
          </a:stretch>
        </p:blipFill>
        <p:spPr>
          <a:xfrm>
            <a:off x="8282731" y="27020"/>
            <a:ext cx="743049" cy="743049"/>
          </a:xfrm>
          <a:prstGeom prst="rect">
            <a:avLst/>
          </a:prstGeom>
        </p:spPr>
      </p:pic>
      <p:pic>
        <p:nvPicPr>
          <p:cNvPr id="11" name="Picture 10" descr="_6BildirimTurkiye_iklim_degisikligi (page 194 of 278) 2018-03-26 00-28-3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466" y="3037817"/>
            <a:ext cx="4648534" cy="3928708"/>
          </a:xfrm>
          <a:prstGeom prst="rect">
            <a:avLst/>
          </a:prstGeom>
        </p:spPr>
      </p:pic>
      <p:pic>
        <p:nvPicPr>
          <p:cNvPr id="12" name="Picture 11" descr="mersin-in-batisinda-hortum-felaketi.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861" y="1332499"/>
            <a:ext cx="4324326" cy="2490034"/>
          </a:xfrm>
          <a:prstGeom prst="rect">
            <a:avLst/>
          </a:prstGeom>
        </p:spPr>
      </p:pic>
      <p:sp>
        <p:nvSpPr>
          <p:cNvPr id="9" name="2 Düz Ok Bağlayıcısı"/>
          <p:cNvSpPr/>
          <p:nvPr/>
        </p:nvSpPr>
        <p:spPr>
          <a:xfrm flipV="1">
            <a:off x="7516699" y="3918583"/>
            <a:ext cx="1178093" cy="1420775"/>
          </a:xfrm>
          <a:prstGeom prst="straightConnector1">
            <a:avLst/>
          </a:prstGeom>
          <a:ln w="57150" cmpd="sng">
            <a:solidFill>
              <a:srgbClr val="FFFF00"/>
            </a:solidFill>
            <a:tailEnd type="arrow"/>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tr-TR"/>
          </a:p>
        </p:txBody>
      </p:sp>
      <p:pic>
        <p:nvPicPr>
          <p:cNvPr id="13"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786" y="4006773"/>
            <a:ext cx="4363401" cy="28512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7"/>
          <a:stretch>
            <a:fillRect/>
          </a:stretch>
        </p:blipFill>
        <p:spPr>
          <a:xfrm>
            <a:off x="3249912" y="4010241"/>
            <a:ext cx="1206275" cy="978585"/>
          </a:xfrm>
          <a:prstGeom prst="rect">
            <a:avLst/>
          </a:prstGeom>
        </p:spPr>
      </p:pic>
      <p:sp>
        <p:nvSpPr>
          <p:cNvPr id="15" name="Connector 14"/>
          <p:cNvSpPr/>
          <p:nvPr/>
        </p:nvSpPr>
        <p:spPr>
          <a:xfrm rot="20575494">
            <a:off x="1687067" y="6131627"/>
            <a:ext cx="693965" cy="367418"/>
          </a:xfrm>
          <a:prstGeom prst="flowChartConnector">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onnector 15"/>
          <p:cNvSpPr/>
          <p:nvPr/>
        </p:nvSpPr>
        <p:spPr>
          <a:xfrm rot="20575494">
            <a:off x="6230748" y="2149975"/>
            <a:ext cx="693965" cy="367418"/>
          </a:xfrm>
          <a:prstGeom prst="flowChartConnector">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69384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56" y="-49922"/>
            <a:ext cx="5884132" cy="852949"/>
          </a:xfrm>
        </p:spPr>
        <p:txBody>
          <a:bodyPr/>
          <a:lstStyle/>
          <a:p>
            <a:pPr>
              <a:spcAft>
                <a:spcPts val="2400"/>
              </a:spcAft>
              <a:buNone/>
            </a:pPr>
            <a:r>
              <a:rPr lang="en-US" sz="4000" b="1" dirty="0" smtClean="0">
                <a:solidFill>
                  <a:srgbClr val="FF0000"/>
                </a:solidFill>
              </a:rPr>
              <a:t>	</a:t>
            </a:r>
            <a:r>
              <a:rPr lang="en-US" sz="4000" b="1" dirty="0" err="1" smtClean="0">
                <a:solidFill>
                  <a:srgbClr val="FF0000"/>
                </a:solidFill>
              </a:rPr>
              <a:t>Dolu</a:t>
            </a:r>
            <a:endParaRPr lang="en-US" sz="4000" dirty="0" smtClean="0">
              <a:solidFill>
                <a:srgbClr val="FF0000"/>
              </a:solidFill>
            </a:endParaRPr>
          </a:p>
        </p:txBody>
      </p:sp>
      <p:pic>
        <p:nvPicPr>
          <p:cNvPr id="4" name="Picture 3" descr="salih çalı BUSİAD_Topl SON_221114 (page 19 of 29) 2018-03-25 23-42-5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971" y="3691955"/>
            <a:ext cx="4881747" cy="3039205"/>
          </a:xfrm>
          <a:prstGeom prst="rect">
            <a:avLst/>
          </a:prstGeom>
        </p:spPr>
      </p:pic>
      <p:pic>
        <p:nvPicPr>
          <p:cNvPr id="17" name="Picture 16" descr="_6BildirimTurkiye_iklim_degisikligi (page 195 of 278) 2018-03-26 00-29-4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6937" y="30887"/>
            <a:ext cx="3585410" cy="2640296"/>
          </a:xfrm>
          <a:prstGeom prst="rect">
            <a:avLst/>
          </a:prstGeom>
        </p:spPr>
      </p:pic>
      <p:pic>
        <p:nvPicPr>
          <p:cNvPr id="15" name="Picture 14" descr="_6BildirimTurkiye_iklim_degisikligi (page 194 of 278) 2018-03-26 00-29-0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9704" y="1967844"/>
            <a:ext cx="3581668" cy="2601974"/>
          </a:xfrm>
          <a:prstGeom prst="rect">
            <a:avLst/>
          </a:prstGeom>
        </p:spPr>
      </p:pic>
      <p:cxnSp>
        <p:nvCxnSpPr>
          <p:cNvPr id="14" name="Straight Arrow Connector 13"/>
          <p:cNvCxnSpPr/>
          <p:nvPr/>
        </p:nvCxnSpPr>
        <p:spPr>
          <a:xfrm flipV="1">
            <a:off x="8188191" y="2671183"/>
            <a:ext cx="798688" cy="536855"/>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6" name="Picture 15" descr="_6BildirimTurkiye_iklim_degisikligi (page 194 of 278) 2018-03-26 00-29-3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5889" y="4160489"/>
            <a:ext cx="3556455" cy="2697511"/>
          </a:xfrm>
          <a:prstGeom prst="rect">
            <a:avLst/>
          </a:prstGeom>
        </p:spPr>
      </p:pic>
      <p:sp>
        <p:nvSpPr>
          <p:cNvPr id="9" name="TextBox 8"/>
          <p:cNvSpPr txBox="1"/>
          <p:nvPr/>
        </p:nvSpPr>
        <p:spPr>
          <a:xfrm rot="16200000">
            <a:off x="4303470" y="5976713"/>
            <a:ext cx="1069524" cy="307777"/>
          </a:xfrm>
          <a:prstGeom prst="rect">
            <a:avLst/>
          </a:prstGeom>
          <a:noFill/>
        </p:spPr>
        <p:txBody>
          <a:bodyPr wrap="none" rtlCol="0">
            <a:spAutoFit/>
          </a:bodyPr>
          <a:lstStyle/>
          <a:p>
            <a:r>
              <a:rPr lang="en-US" sz="1400" dirty="0" err="1" smtClean="0"/>
              <a:t>Çalı</a:t>
            </a:r>
            <a:r>
              <a:rPr lang="en-US" sz="1400" dirty="0" smtClean="0"/>
              <a:t>, S. 2014</a:t>
            </a:r>
            <a:endParaRPr lang="en-US" sz="1400" dirty="0"/>
          </a:p>
        </p:txBody>
      </p:sp>
      <p:sp>
        <p:nvSpPr>
          <p:cNvPr id="10" name="Connector 9"/>
          <p:cNvSpPr/>
          <p:nvPr/>
        </p:nvSpPr>
        <p:spPr>
          <a:xfrm rot="20575494">
            <a:off x="6659347" y="1268037"/>
            <a:ext cx="693965" cy="367418"/>
          </a:xfrm>
          <a:prstGeom prst="flowChartConnector">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2017-03-12_909541298.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7177" y="696382"/>
            <a:ext cx="4731541" cy="2826493"/>
          </a:xfrm>
          <a:prstGeom prst="rect">
            <a:avLst/>
          </a:prstGeom>
        </p:spPr>
      </p:pic>
      <p:pic>
        <p:nvPicPr>
          <p:cNvPr id="5" name="Picture 4" descr="salih çalı BUSİAD_Topl SON_221114 (page 25 of 29) 2018-03-25 23-30-26.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34239" y="91093"/>
            <a:ext cx="3463352" cy="537014"/>
          </a:xfrm>
          <a:prstGeom prst="rect">
            <a:avLst/>
          </a:prstGeom>
        </p:spPr>
      </p:pic>
    </p:spTree>
    <p:extLst>
      <p:ext uri="{BB962C8B-B14F-4D97-AF65-F5344CB8AC3E}">
        <p14:creationId xmlns:p14="http://schemas.microsoft.com/office/powerpoint/2010/main" val="13925452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Number Placeholder 5"/>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FF429D1-01D5-0D4B-AE0D-9A3E9D70761B}" type="slidenum">
              <a:rPr lang="en-GB" sz="1400"/>
              <a:pPr/>
              <a:t>37</a:t>
            </a:fld>
            <a:endParaRPr lang="en-GB" sz="1400"/>
          </a:p>
        </p:txBody>
      </p:sp>
      <p:pic>
        <p:nvPicPr>
          <p:cNvPr id="129027" name="Picture 6" descr="crop%20net%203"/>
          <p:cNvPicPr>
            <a:picLocks noChangeAspect="1" noChangeArrowheads="1"/>
          </p:cNvPicPr>
          <p:nvPr/>
        </p:nvPicPr>
        <p:blipFill>
          <a:blip r:embed="rId2">
            <a:extLst>
              <a:ext uri="{28A0092B-C50C-407E-A947-70E740481C1C}">
                <a14:useLocalDpi xmlns:a14="http://schemas.microsoft.com/office/drawing/2010/main" val="0"/>
              </a:ext>
            </a:extLst>
          </a:blip>
          <a:srcRect l="24336" r="4860" b="8981"/>
          <a:stretch>
            <a:fillRect/>
          </a:stretch>
        </p:blipFill>
        <p:spPr bwMode="auto">
          <a:xfrm>
            <a:off x="17993" y="2976915"/>
            <a:ext cx="4635623" cy="3858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0_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4287" y="0"/>
            <a:ext cx="5219713" cy="3207183"/>
          </a:xfrm>
          <a:prstGeom prst="rect">
            <a:avLst/>
          </a:prstGeom>
        </p:spPr>
      </p:pic>
      <p:pic>
        <p:nvPicPr>
          <p:cNvPr id="3" name="Picture 2" descr="en-C3-anti-graniz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4287" y="3215935"/>
            <a:ext cx="5219713" cy="3619500"/>
          </a:xfrm>
          <a:prstGeom prst="rect">
            <a:avLst/>
          </a:prstGeom>
        </p:spPr>
      </p:pic>
      <p:sp>
        <p:nvSpPr>
          <p:cNvPr id="4" name="TextBox 3"/>
          <p:cNvSpPr txBox="1"/>
          <p:nvPr/>
        </p:nvSpPr>
        <p:spPr>
          <a:xfrm>
            <a:off x="537285" y="1041925"/>
            <a:ext cx="2473153" cy="1077218"/>
          </a:xfrm>
          <a:prstGeom prst="rect">
            <a:avLst/>
          </a:prstGeom>
          <a:noFill/>
        </p:spPr>
        <p:txBody>
          <a:bodyPr wrap="none" rtlCol="0">
            <a:spAutoFit/>
          </a:bodyPr>
          <a:lstStyle/>
          <a:p>
            <a:pPr algn="ctr"/>
            <a:r>
              <a:rPr lang="en-US" sz="3200" b="1" dirty="0" err="1" smtClean="0">
                <a:solidFill>
                  <a:srgbClr val="FF0000"/>
                </a:solidFill>
              </a:rPr>
              <a:t>Dolu</a:t>
            </a:r>
            <a:r>
              <a:rPr lang="en-US" sz="3200" b="1" dirty="0" smtClean="0">
                <a:solidFill>
                  <a:srgbClr val="FF0000"/>
                </a:solidFill>
              </a:rPr>
              <a:t> </a:t>
            </a:r>
            <a:r>
              <a:rPr lang="en-US" sz="3200" b="1" dirty="0" err="1" smtClean="0">
                <a:solidFill>
                  <a:srgbClr val="FF0000"/>
                </a:solidFill>
              </a:rPr>
              <a:t>Hasarını</a:t>
            </a:r>
            <a:r>
              <a:rPr lang="en-US" sz="3200" b="1" dirty="0" smtClean="0">
                <a:solidFill>
                  <a:srgbClr val="FF0000"/>
                </a:solidFill>
              </a:rPr>
              <a:t> </a:t>
            </a:r>
          </a:p>
          <a:p>
            <a:pPr algn="ctr"/>
            <a:r>
              <a:rPr lang="en-US" sz="3200" b="1" dirty="0" err="1" smtClean="0">
                <a:solidFill>
                  <a:srgbClr val="FF0000"/>
                </a:solidFill>
              </a:rPr>
              <a:t>Önleme</a:t>
            </a:r>
            <a:r>
              <a:rPr lang="en-US" sz="3200" b="1" dirty="0" smtClean="0">
                <a:solidFill>
                  <a:srgbClr val="FF0000"/>
                </a:solidFill>
              </a:rPr>
              <a:t> </a:t>
            </a:r>
            <a:r>
              <a:rPr lang="en-US" sz="3200" b="1" dirty="0" err="1" smtClean="0">
                <a:solidFill>
                  <a:srgbClr val="FF0000"/>
                </a:solidFill>
              </a:rPr>
              <a:t>Ağı</a:t>
            </a:r>
            <a:endParaRPr lang="en-US" sz="3200" b="1" dirty="0">
              <a:solidFill>
                <a:srgbClr val="FF0000"/>
              </a:solidFill>
            </a:endParaRPr>
          </a:p>
        </p:txBody>
      </p:sp>
      <p:pic>
        <p:nvPicPr>
          <p:cNvPr id="5" name="Picture 4" descr="Hail cannon - Wikipedia 2018-03-25 15-40-2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93" y="3551855"/>
            <a:ext cx="9144000" cy="3121801"/>
          </a:xfrm>
          <a:prstGeom prst="rect">
            <a:avLst/>
          </a:prstGeom>
        </p:spPr>
      </p:pic>
      <p:pic>
        <p:nvPicPr>
          <p:cNvPr id="6" name="Picture 5" descr="Hail - Wikipedia 2018-03-25 15-43-3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778656"/>
            <a:ext cx="9144000" cy="3098800"/>
          </a:xfrm>
          <a:prstGeom prst="rect">
            <a:avLst/>
          </a:prstGeom>
        </p:spPr>
      </p:pic>
    </p:spTree>
    <p:extLst>
      <p:ext uri="{BB962C8B-B14F-4D97-AF65-F5344CB8AC3E}">
        <p14:creationId xmlns:p14="http://schemas.microsoft.com/office/powerpoint/2010/main" val="270814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4" descr="http://www.buddycom.com/animal/envirimg/footprint/ecoftprt.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375" y="74613"/>
            <a:ext cx="2441575"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6" name="Rectangle 3"/>
          <p:cNvSpPr txBox="1">
            <a:spLocks noChangeArrowheads="1"/>
          </p:cNvSpPr>
          <p:nvPr/>
        </p:nvSpPr>
        <p:spPr bwMode="auto">
          <a:xfrm>
            <a:off x="187325" y="780341"/>
            <a:ext cx="6097436" cy="120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Calibri" charset="0"/>
                <a:ea typeface="ＭＳ Ｐゴシック" charset="0"/>
                <a:cs typeface="ＭＳ Ｐゴシック" charset="0"/>
              </a:defRPr>
            </a:lvl1pPr>
            <a:lvl2pPr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lvl="1" algn="ctr" eaLnBrk="1" hangingPunct="1">
              <a:spcBef>
                <a:spcPct val="20000"/>
              </a:spcBef>
            </a:pPr>
            <a:r>
              <a:rPr lang="tr-TR" sz="6000" b="1" dirty="0" smtClean="0">
                <a:solidFill>
                  <a:srgbClr val="FF0000"/>
                </a:solidFill>
                <a:latin typeface="Apple Chancery" charset="0"/>
                <a:cs typeface="Apple Chancery" charset="0"/>
              </a:rPr>
              <a:t>6. +ÖNERİLER</a:t>
            </a:r>
            <a:endParaRPr lang="tr-TR" sz="6000" b="1" dirty="0">
              <a:solidFill>
                <a:srgbClr val="FF0000"/>
              </a:solidFill>
              <a:latin typeface="Apple Chancery" charset="0"/>
              <a:cs typeface="Apple Chancery" charset="0"/>
            </a:endParaRPr>
          </a:p>
        </p:txBody>
      </p:sp>
      <p:pic>
        <p:nvPicPr>
          <p:cNvPr id="134147" name="Picture 3" descr="DLUWBYZW4AAUtLg.jpg-larg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7325" y="3263900"/>
            <a:ext cx="8739188"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811323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FHPx21XoAE1Ks7.png-lar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716" y="1191557"/>
            <a:ext cx="8619861" cy="5393650"/>
          </a:xfrm>
          <a:prstGeom prst="rect">
            <a:avLst/>
          </a:prstGeom>
        </p:spPr>
      </p:pic>
      <p:cxnSp>
        <p:nvCxnSpPr>
          <p:cNvPr id="3" name="Straight Arrow Connector 2"/>
          <p:cNvCxnSpPr/>
          <p:nvPr/>
        </p:nvCxnSpPr>
        <p:spPr>
          <a:xfrm>
            <a:off x="7230624" y="3190000"/>
            <a:ext cx="0" cy="903111"/>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6797252" y="2772302"/>
            <a:ext cx="857326" cy="369332"/>
          </a:xfrm>
          <a:prstGeom prst="rect">
            <a:avLst/>
          </a:prstGeom>
          <a:noFill/>
        </p:spPr>
        <p:txBody>
          <a:bodyPr wrap="none" rtlCol="0">
            <a:spAutoFit/>
          </a:bodyPr>
          <a:lstStyle/>
          <a:p>
            <a:r>
              <a:rPr lang="en-US" b="1" dirty="0" smtClean="0">
                <a:solidFill>
                  <a:srgbClr val="FF0000"/>
                </a:solidFill>
              </a:rPr>
              <a:t>Mersin</a:t>
            </a:r>
            <a:endParaRPr lang="en-US" b="1" dirty="0">
              <a:solidFill>
                <a:srgbClr val="FF0000"/>
              </a:solidFill>
            </a:endParaRPr>
          </a:p>
        </p:txBody>
      </p:sp>
      <p:sp>
        <p:nvSpPr>
          <p:cNvPr id="2" name="TextBox 1"/>
          <p:cNvSpPr txBox="1"/>
          <p:nvPr/>
        </p:nvSpPr>
        <p:spPr>
          <a:xfrm>
            <a:off x="3879319" y="157129"/>
            <a:ext cx="1359835" cy="769441"/>
          </a:xfrm>
          <a:prstGeom prst="rect">
            <a:avLst/>
          </a:prstGeom>
          <a:noFill/>
        </p:spPr>
        <p:txBody>
          <a:bodyPr wrap="none" rtlCol="0">
            <a:spAutoFit/>
          </a:bodyPr>
          <a:lstStyle/>
          <a:p>
            <a:r>
              <a:rPr lang="en-US" sz="4400" b="1" dirty="0" err="1" smtClean="0">
                <a:solidFill>
                  <a:srgbClr val="FF0000"/>
                </a:solidFill>
                <a:latin typeface="Apple Chancery"/>
                <a:cs typeface="Apple Chancery"/>
              </a:rPr>
              <a:t>Özet</a:t>
            </a:r>
            <a:endParaRPr lang="en-US" sz="4400" b="1" dirty="0">
              <a:solidFill>
                <a:srgbClr val="FF0000"/>
              </a:solidFill>
              <a:latin typeface="Apple Chancery"/>
              <a:cs typeface="Apple Chancery"/>
            </a:endParaRPr>
          </a:p>
        </p:txBody>
      </p:sp>
    </p:spTree>
    <p:extLst>
      <p:ext uri="{BB962C8B-B14F-4D97-AF65-F5344CB8AC3E}">
        <p14:creationId xmlns:p14="http://schemas.microsoft.com/office/powerpoint/2010/main" val="365535755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60" y="920253"/>
            <a:ext cx="3570302" cy="1143000"/>
          </a:xfrm>
        </p:spPr>
        <p:txBody>
          <a:bodyPr>
            <a:normAutofit/>
          </a:bodyPr>
          <a:lstStyle/>
          <a:p>
            <a:r>
              <a:rPr lang="en-US" sz="6000" b="1" dirty="0" smtClean="0">
                <a:solidFill>
                  <a:srgbClr val="FF0000"/>
                </a:solidFill>
                <a:latin typeface="Apple Chancery"/>
                <a:cs typeface="Apple Chancery"/>
              </a:rPr>
              <a:t>1.GİRİŞ</a:t>
            </a:r>
            <a:endParaRPr lang="en-US" sz="6000" b="1" dirty="0">
              <a:solidFill>
                <a:srgbClr val="FF0000"/>
              </a:solidFill>
              <a:latin typeface="Apple Chancery"/>
              <a:cs typeface="Apple Chancery"/>
            </a:endParaRPr>
          </a:p>
        </p:txBody>
      </p:sp>
      <p:pic>
        <p:nvPicPr>
          <p:cNvPr id="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03713" y="211693"/>
            <a:ext cx="3424205" cy="3002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6213" y="3528228"/>
            <a:ext cx="3741489" cy="2804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fft16_mf36889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9934" y="3545868"/>
            <a:ext cx="4293286" cy="2804947"/>
          </a:xfrm>
          <a:prstGeom prst="rect">
            <a:avLst/>
          </a:prstGeom>
        </p:spPr>
      </p:pic>
    </p:spTree>
    <p:extLst>
      <p:ext uri="{BB962C8B-B14F-4D97-AF65-F5344CB8AC3E}">
        <p14:creationId xmlns:p14="http://schemas.microsoft.com/office/powerpoint/2010/main" val="28230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had3_impac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9875" y="704850"/>
            <a:ext cx="5267325"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Picture 3" descr="ccm3_impac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9875" y="3524250"/>
            <a:ext cx="5267325"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4612" name="Rectangle 4"/>
          <p:cNvSpPr>
            <a:spLocks noChangeArrowheads="1"/>
          </p:cNvSpPr>
          <p:nvPr/>
        </p:nvSpPr>
        <p:spPr bwMode="auto">
          <a:xfrm>
            <a:off x="-814388" y="430213"/>
            <a:ext cx="9144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p>
        </p:txBody>
      </p:sp>
      <p:sp>
        <p:nvSpPr>
          <p:cNvPr id="324613" name="Rectangle 5"/>
          <p:cNvSpPr>
            <a:spLocks noChangeArrowheads="1"/>
          </p:cNvSpPr>
          <p:nvPr/>
        </p:nvSpPr>
        <p:spPr bwMode="auto">
          <a:xfrm>
            <a:off x="-814388" y="3306763"/>
            <a:ext cx="914400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p>
        </p:txBody>
      </p:sp>
      <p:sp>
        <p:nvSpPr>
          <p:cNvPr id="324614" name="Rectangle 6"/>
          <p:cNvSpPr>
            <a:spLocks noChangeArrowheads="1"/>
          </p:cNvSpPr>
          <p:nvPr/>
        </p:nvSpPr>
        <p:spPr bwMode="auto">
          <a:xfrm>
            <a:off x="228600" y="1752600"/>
            <a:ext cx="1981200" cy="4191000"/>
          </a:xfrm>
          <a:prstGeom prst="rect">
            <a:avLst/>
          </a:prstGeom>
          <a:solidFill>
            <a:srgbClr val="EAEAEA"/>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r">
              <a:defRPr/>
            </a:pPr>
            <a:r>
              <a:rPr lang="en-US" sz="1600">
                <a:latin typeface="Palatino" charset="0"/>
                <a:ea typeface="Times New Roman" charset="0"/>
                <a:cs typeface="Arial" charset="0"/>
              </a:rPr>
              <a:t>Average changes in suitability for the HADCM3 model (top) and CCCMA model (bottom). </a:t>
            </a:r>
          </a:p>
          <a:p>
            <a:pPr algn="r">
              <a:defRPr/>
            </a:pPr>
            <a:endParaRPr lang="en-US" sz="1600">
              <a:latin typeface="Palatino" charset="0"/>
              <a:ea typeface="Times New Roman" charset="0"/>
              <a:cs typeface="Arial" charset="0"/>
            </a:endParaRPr>
          </a:p>
          <a:p>
            <a:pPr algn="r">
              <a:defRPr/>
            </a:pPr>
            <a:r>
              <a:rPr lang="en-US" sz="1600">
                <a:solidFill>
                  <a:schemeClr val="accent2"/>
                </a:solidFill>
                <a:latin typeface="Palatino" charset="0"/>
                <a:ea typeface="Times New Roman" charset="0"/>
                <a:cs typeface="Arial" charset="0"/>
              </a:rPr>
              <a:t>Blue</a:t>
            </a:r>
            <a:r>
              <a:rPr lang="en-US" sz="1600">
                <a:latin typeface="Palatino" charset="0"/>
                <a:ea typeface="Times New Roman" charset="0"/>
                <a:cs typeface="Arial" charset="0"/>
              </a:rPr>
              <a:t> =  increase in suitability</a:t>
            </a:r>
            <a:br>
              <a:rPr lang="en-US" sz="1600">
                <a:latin typeface="Palatino" charset="0"/>
                <a:ea typeface="Times New Roman" charset="0"/>
                <a:cs typeface="Arial" charset="0"/>
              </a:rPr>
            </a:br>
            <a:r>
              <a:rPr lang="en-US" sz="1600">
                <a:solidFill>
                  <a:srgbClr val="FF0000"/>
                </a:solidFill>
                <a:latin typeface="Palatino" charset="0"/>
                <a:ea typeface="Times New Roman" charset="0"/>
                <a:cs typeface="Arial" charset="0"/>
              </a:rPr>
              <a:t>Red</a:t>
            </a:r>
            <a:r>
              <a:rPr lang="en-US" sz="1600">
                <a:latin typeface="Palatino" charset="0"/>
                <a:ea typeface="Times New Roman" charset="0"/>
                <a:cs typeface="Arial" charset="0"/>
              </a:rPr>
              <a:t> = reduction in suitability.</a:t>
            </a:r>
          </a:p>
          <a:p>
            <a:pPr algn="r">
              <a:defRPr/>
            </a:pPr>
            <a:endParaRPr lang="en-US" sz="1600" b="0">
              <a:latin typeface="Palatino" charset="0"/>
              <a:ea typeface="Times New Roman" charset="0"/>
              <a:cs typeface="Arial" charset="0"/>
            </a:endParaRPr>
          </a:p>
          <a:p>
            <a:pPr algn="r">
              <a:defRPr/>
            </a:pPr>
            <a:r>
              <a:rPr lang="en-US" sz="1600" u="sng">
                <a:latin typeface="Palatino" charset="0"/>
                <a:ea typeface="Times New Roman" charset="0"/>
                <a:cs typeface="Arial" charset="0"/>
              </a:rPr>
              <a:t>Crops include</a:t>
            </a:r>
            <a:r>
              <a:rPr lang="en-US" sz="1600">
                <a:latin typeface="Palatino" charset="0"/>
                <a:ea typeface="Times New Roman" charset="0"/>
                <a:cs typeface="Arial" charset="0"/>
              </a:rPr>
              <a:t/>
            </a:r>
            <a:br>
              <a:rPr lang="en-US" sz="1600">
                <a:latin typeface="Palatino" charset="0"/>
                <a:ea typeface="Times New Roman" charset="0"/>
                <a:cs typeface="Arial" charset="0"/>
              </a:rPr>
            </a:br>
            <a:r>
              <a:rPr lang="en-US" sz="1400">
                <a:latin typeface="Palatino" charset="0"/>
                <a:ea typeface="Times New Roman" charset="0"/>
                <a:cs typeface="Arial" charset="0"/>
              </a:rPr>
              <a:t>Annex 1 of ITPGRFA</a:t>
            </a:r>
            <a:r>
              <a:rPr lang="en-US" sz="1600">
                <a:latin typeface="Palatino" charset="0"/>
                <a:ea typeface="Times New Roman" charset="0"/>
                <a:cs typeface="Arial" charset="0"/>
              </a:rPr>
              <a:t> </a:t>
            </a:r>
          </a:p>
          <a:p>
            <a:pPr algn="r">
              <a:defRPr/>
            </a:pPr>
            <a:r>
              <a:rPr lang="en-US" sz="1400">
                <a:latin typeface="Palatino" charset="0"/>
                <a:ea typeface="Times New Roman" charset="0"/>
                <a:cs typeface="Arial" charset="0"/>
              </a:rPr>
              <a:t>Other cash crops</a:t>
            </a:r>
          </a:p>
        </p:txBody>
      </p:sp>
      <p:sp>
        <p:nvSpPr>
          <p:cNvPr id="324615" name="Line 7"/>
          <p:cNvSpPr>
            <a:spLocks noChangeShapeType="1"/>
          </p:cNvSpPr>
          <p:nvPr/>
        </p:nvSpPr>
        <p:spPr bwMode="auto">
          <a:xfrm>
            <a:off x="1066800" y="3505200"/>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 name="Rectangle 1"/>
          <p:cNvSpPr/>
          <p:nvPr/>
        </p:nvSpPr>
        <p:spPr>
          <a:xfrm>
            <a:off x="5570121" y="6406514"/>
            <a:ext cx="2507079" cy="369332"/>
          </a:xfrm>
          <a:prstGeom prst="rect">
            <a:avLst/>
          </a:prstGeom>
        </p:spPr>
        <p:txBody>
          <a:bodyPr wrap="none">
            <a:spAutoFit/>
          </a:bodyPr>
          <a:lstStyle/>
          <a:p>
            <a:r>
              <a:rPr lang="en-US" dirty="0">
                <a:latin typeface="Helvetica" charset="0"/>
                <a:ea typeface="ＭＳ Ｐゴシック" charset="0"/>
                <a:cs typeface="ＭＳ Ｐゴシック" charset="0"/>
                <a:hlinkClick r:id="rId5"/>
              </a:rPr>
              <a:t>http://ecocrop.fao.org</a:t>
            </a:r>
            <a:r>
              <a:rPr lang="en-US" dirty="0" smtClean="0">
                <a:latin typeface="Helvetica" charset="0"/>
                <a:ea typeface="ＭＳ Ｐゴシック" charset="0"/>
                <a:cs typeface="ＭＳ Ｐゴシック" charset="0"/>
                <a:hlinkClick r:id="rId5"/>
              </a:rPr>
              <a:t>/</a:t>
            </a:r>
            <a:r>
              <a:rPr lang="en-US" dirty="0" smtClean="0">
                <a:latin typeface="Helvetica" charset="0"/>
                <a:ea typeface="ＭＳ Ｐゴシック" charset="0"/>
                <a:cs typeface="ＭＳ Ｐゴシック" charset="0"/>
              </a:rPr>
              <a:t> </a:t>
            </a:r>
            <a:endParaRPr lang="en-US" dirty="0"/>
          </a:p>
        </p:txBody>
      </p:sp>
      <p:sp>
        <p:nvSpPr>
          <p:cNvPr id="3" name="TextBox 2"/>
          <p:cNvSpPr txBox="1"/>
          <p:nvPr/>
        </p:nvSpPr>
        <p:spPr>
          <a:xfrm>
            <a:off x="662632" y="125008"/>
            <a:ext cx="7772531" cy="523220"/>
          </a:xfrm>
          <a:prstGeom prst="rect">
            <a:avLst/>
          </a:prstGeom>
          <a:noFill/>
        </p:spPr>
        <p:txBody>
          <a:bodyPr wrap="none" rtlCol="0">
            <a:spAutoFit/>
          </a:bodyPr>
          <a:lstStyle/>
          <a:p>
            <a:r>
              <a:rPr lang="tr-TR" sz="2800" b="1" dirty="0" smtClean="0">
                <a:solidFill>
                  <a:srgbClr val="FF0000"/>
                </a:solidFill>
              </a:rPr>
              <a:t>Önemli tarım ürünlerine iklim değişikliğinin etkileri</a:t>
            </a:r>
            <a:endParaRPr lang="tr-TR" sz="2800" b="1" dirty="0">
              <a:solidFill>
                <a:srgbClr val="FF0000"/>
              </a:solidFill>
            </a:endParaRPr>
          </a:p>
        </p:txBody>
      </p:sp>
      <p:sp>
        <p:nvSpPr>
          <p:cNvPr id="10" name="Connector 9"/>
          <p:cNvSpPr/>
          <p:nvPr/>
        </p:nvSpPr>
        <p:spPr>
          <a:xfrm>
            <a:off x="5489049" y="4147562"/>
            <a:ext cx="766837" cy="459339"/>
          </a:xfrm>
          <a:prstGeom prst="flowChartConnector">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nector 10"/>
          <p:cNvSpPr/>
          <p:nvPr/>
        </p:nvSpPr>
        <p:spPr>
          <a:xfrm>
            <a:off x="5489049" y="1293261"/>
            <a:ext cx="766837" cy="459339"/>
          </a:xfrm>
          <a:prstGeom prst="flowChartConnector">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1  Mr Jeong Wook Kim_150615_final (page 5 of 28) 2018-03-25 17-40-47.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 y="878075"/>
            <a:ext cx="8628790" cy="5587892"/>
          </a:xfrm>
          <a:prstGeom prst="rect">
            <a:avLst/>
          </a:prstGeom>
        </p:spPr>
      </p:pic>
    </p:spTree>
    <p:extLst>
      <p:ext uri="{BB962C8B-B14F-4D97-AF65-F5344CB8AC3E}">
        <p14:creationId xmlns:p14="http://schemas.microsoft.com/office/powerpoint/2010/main" val="4450487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b="8701"/>
          <a:stretch>
            <a:fillRect/>
          </a:stretch>
        </p:blipFill>
        <p:spPr>
          <a:xfrm>
            <a:off x="71440" y="1017588"/>
            <a:ext cx="9109075" cy="5795963"/>
          </a:xfrm>
        </p:spPr>
      </p:pic>
      <p:sp>
        <p:nvSpPr>
          <p:cNvPr id="5981188" name="Text Box 4"/>
          <p:cNvSpPr txBox="1">
            <a:spLocks noChangeArrowheads="1"/>
          </p:cNvSpPr>
          <p:nvPr/>
        </p:nvSpPr>
        <p:spPr bwMode="auto">
          <a:xfrm>
            <a:off x="976957" y="113691"/>
            <a:ext cx="7370728" cy="584776"/>
          </a:xfrm>
          <a:prstGeom prst="rect">
            <a:avLst/>
          </a:prstGeom>
          <a:noFill/>
          <a:ln w="9525">
            <a:noFill/>
            <a:miter lim="800000"/>
            <a:headEnd/>
            <a:tailEnd/>
          </a:ln>
          <a:effec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defRPr/>
            </a:pPr>
            <a:r>
              <a:rPr lang="tr-TR" sz="3200" dirty="0" smtClean="0">
                <a:effectLst>
                  <a:outerShdw blurRad="38100" dist="38100" dir="2700000" algn="tl">
                    <a:srgbClr val="000000"/>
                  </a:outerShdw>
                </a:effectLst>
                <a:latin typeface="+mj-lt"/>
              </a:rPr>
              <a:t>Küresel İklim Değişiminin Etkileri ve Uyum</a:t>
            </a:r>
          </a:p>
        </p:txBody>
      </p:sp>
      <p:sp>
        <p:nvSpPr>
          <p:cNvPr id="2" name="Rectangle 1"/>
          <p:cNvSpPr/>
          <p:nvPr/>
        </p:nvSpPr>
        <p:spPr>
          <a:xfrm>
            <a:off x="1715979" y="4593014"/>
            <a:ext cx="1432233" cy="2220537"/>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9321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345" name="Object 2"/>
          <p:cNvGraphicFramePr>
            <a:graphicFrameLocks noChangeAspect="1"/>
          </p:cNvGraphicFramePr>
          <p:nvPr/>
        </p:nvGraphicFramePr>
        <p:xfrm>
          <a:off x="125413" y="1219200"/>
          <a:ext cx="8942387" cy="5083175"/>
        </p:xfrm>
        <a:graphic>
          <a:graphicData uri="http://schemas.openxmlformats.org/presentationml/2006/ole">
            <mc:AlternateContent xmlns:mc="http://schemas.openxmlformats.org/markup-compatibility/2006">
              <mc:Choice xmlns:v="urn:schemas-microsoft-com:vml" Requires="v">
                <p:oleObj spid="_x0000_s24703" name="Document" r:id="rId3" imgW="16000000" imgH="9092063" progId="Word.Document.8">
                  <p:link updateAutomatic="1"/>
                </p:oleObj>
              </mc:Choice>
              <mc:Fallback>
                <p:oleObj name="Document" r:id="rId3" imgW="16000000" imgH="9092063" progId="Word.Document.8">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413" y="1219200"/>
                        <a:ext cx="8942387" cy="508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7961" dir="2700000" algn="ctr" rotWithShape="0">
                                <a:srgbClr val="2F4D71">
                                  <a:alpha val="50000"/>
                                </a:srgbClr>
                              </a:outerShdw>
                            </a:effectLst>
                          </a14:hiddenEffects>
                        </a:ext>
                      </a:extLst>
                    </p:spPr>
                  </p:pic>
                </p:oleObj>
              </mc:Fallback>
            </mc:AlternateContent>
          </a:graphicData>
        </a:graphic>
      </p:graphicFrame>
      <p:sp>
        <p:nvSpPr>
          <p:cNvPr id="57346" name="Rectangle 23"/>
          <p:cNvSpPr>
            <a:spLocks noChangeArrowheads="1"/>
          </p:cNvSpPr>
          <p:nvPr/>
        </p:nvSpPr>
        <p:spPr bwMode="auto">
          <a:xfrm>
            <a:off x="381000" y="468313"/>
            <a:ext cx="838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b="1">
                <a:solidFill>
                  <a:srgbClr val="FF0000"/>
                </a:solidFill>
              </a:rPr>
              <a:t>Mümkün Olduğu Kadar Makul ve Yapılabilir (ALARP) Havuç Diyagramı</a:t>
            </a:r>
          </a:p>
        </p:txBody>
      </p:sp>
      <p:cxnSp>
        <p:nvCxnSpPr>
          <p:cNvPr id="5" name="Straight Arrow Connector 4"/>
          <p:cNvCxnSpPr/>
          <p:nvPr/>
        </p:nvCxnSpPr>
        <p:spPr>
          <a:xfrm rot="5400000">
            <a:off x="3010694" y="2628106"/>
            <a:ext cx="685800" cy="1588"/>
          </a:xfrm>
          <a:prstGeom prst="straightConnector1">
            <a:avLst/>
          </a:prstGeom>
          <a:ln w="762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1905000" y="1905000"/>
            <a:ext cx="2971800" cy="457200"/>
          </a:xfrm>
          <a:prstGeom prst="rect">
            <a:avLst/>
          </a:prstGeom>
          <a:noFill/>
          <a:ln w="76200" cap="flat" cmpd="tri"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51335944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ChangeArrowheads="1"/>
          </p:cNvSpPr>
          <p:nvPr/>
        </p:nvSpPr>
        <p:spPr bwMode="auto">
          <a:xfrm>
            <a:off x="3276600" y="1524000"/>
            <a:ext cx="2819400" cy="762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tr-TR" smtClean="0">
                <a:solidFill>
                  <a:schemeClr val="bg1"/>
                </a:solidFill>
                <a:latin typeface="Arial" charset="0"/>
              </a:rPr>
              <a:t>Küresel İklim Değişikliği</a:t>
            </a:r>
            <a:endParaRPr lang="tr-TR">
              <a:solidFill>
                <a:schemeClr val="bg1"/>
              </a:solidFill>
            </a:endParaRPr>
          </a:p>
        </p:txBody>
      </p:sp>
      <p:sp>
        <p:nvSpPr>
          <p:cNvPr id="62468" name="Rectangle 4"/>
          <p:cNvSpPr>
            <a:spLocks noChangeArrowheads="1"/>
          </p:cNvSpPr>
          <p:nvPr/>
        </p:nvSpPr>
        <p:spPr bwMode="auto">
          <a:xfrm>
            <a:off x="3276600" y="2971800"/>
            <a:ext cx="2819400" cy="762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tr-TR" smtClean="0">
                <a:solidFill>
                  <a:srgbClr val="FFFFFF"/>
                </a:solidFill>
                <a:latin typeface="Arial" charset="0"/>
              </a:rPr>
              <a:t>Etkileri</a:t>
            </a:r>
            <a:endParaRPr lang="tr-TR">
              <a:solidFill>
                <a:srgbClr val="FFFFFF"/>
              </a:solidFill>
              <a:latin typeface="Arial" charset="0"/>
            </a:endParaRPr>
          </a:p>
        </p:txBody>
      </p:sp>
      <p:sp>
        <p:nvSpPr>
          <p:cNvPr id="62469" name="Oval 5"/>
          <p:cNvSpPr>
            <a:spLocks noChangeArrowheads="1"/>
          </p:cNvSpPr>
          <p:nvPr/>
        </p:nvSpPr>
        <p:spPr bwMode="auto">
          <a:xfrm>
            <a:off x="3276600" y="5410200"/>
            <a:ext cx="2819400" cy="1066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tr-TR" smtClean="0">
                <a:solidFill>
                  <a:srgbClr val="FFFFFF"/>
                </a:solidFill>
                <a:latin typeface="Arial" charset="0"/>
              </a:rPr>
              <a:t>Müdahaleler</a:t>
            </a:r>
            <a:endParaRPr lang="tr-TR">
              <a:solidFill>
                <a:srgbClr val="FFFFFF"/>
              </a:solidFill>
              <a:latin typeface="Arial" charset="0"/>
            </a:endParaRPr>
          </a:p>
        </p:txBody>
      </p:sp>
      <p:sp>
        <p:nvSpPr>
          <p:cNvPr id="62470" name="Line 6"/>
          <p:cNvSpPr>
            <a:spLocks noChangeShapeType="1"/>
          </p:cNvSpPr>
          <p:nvPr/>
        </p:nvSpPr>
        <p:spPr bwMode="auto">
          <a:xfrm>
            <a:off x="4572000" y="2286000"/>
            <a:ext cx="0" cy="685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62471" name="Line 7"/>
          <p:cNvSpPr>
            <a:spLocks noChangeShapeType="1"/>
          </p:cNvSpPr>
          <p:nvPr/>
        </p:nvSpPr>
        <p:spPr bwMode="auto">
          <a:xfrm>
            <a:off x="4572000" y="3733800"/>
            <a:ext cx="0" cy="1676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grpSp>
        <p:nvGrpSpPr>
          <p:cNvPr id="62472" name="Group 8"/>
          <p:cNvGrpSpPr>
            <a:grpSpLocks/>
          </p:cNvGrpSpPr>
          <p:nvPr/>
        </p:nvGrpSpPr>
        <p:grpSpPr bwMode="auto">
          <a:xfrm>
            <a:off x="457200" y="4191000"/>
            <a:ext cx="2819400" cy="1752600"/>
            <a:chOff x="288" y="2640"/>
            <a:chExt cx="1776" cy="1104"/>
          </a:xfrm>
        </p:grpSpPr>
        <p:sp>
          <p:nvSpPr>
            <p:cNvPr id="62473" name="Rectangle 9"/>
            <p:cNvSpPr>
              <a:spLocks noChangeArrowheads="1"/>
            </p:cNvSpPr>
            <p:nvPr/>
          </p:nvSpPr>
          <p:spPr bwMode="auto">
            <a:xfrm>
              <a:off x="288" y="2640"/>
              <a:ext cx="1536" cy="624"/>
            </a:xfrm>
            <a:prstGeom prst="rect">
              <a:avLst/>
            </a:prstGeom>
            <a:solidFill>
              <a:srgbClr val="00CC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tr-TR" b="1" smtClean="0">
                  <a:latin typeface="Arial" charset="0"/>
                </a:rPr>
                <a:t>Zarar Azaltma</a:t>
              </a:r>
              <a:endParaRPr lang="tr-TR" b="1"/>
            </a:p>
          </p:txBody>
        </p:sp>
        <p:sp>
          <p:nvSpPr>
            <p:cNvPr id="62474" name="Line 10"/>
            <p:cNvSpPr>
              <a:spLocks noChangeShapeType="1"/>
            </p:cNvSpPr>
            <p:nvPr/>
          </p:nvSpPr>
          <p:spPr bwMode="auto">
            <a:xfrm flipH="1">
              <a:off x="960" y="3744"/>
              <a:ext cx="110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62475" name="Line 11"/>
            <p:cNvSpPr>
              <a:spLocks noChangeShapeType="1"/>
            </p:cNvSpPr>
            <p:nvPr/>
          </p:nvSpPr>
          <p:spPr bwMode="auto">
            <a:xfrm flipV="1">
              <a:off x="960" y="3264"/>
              <a:ext cx="0" cy="48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grpSp>
      <p:grpSp>
        <p:nvGrpSpPr>
          <p:cNvPr id="62476" name="Group 12"/>
          <p:cNvGrpSpPr>
            <a:grpSpLocks/>
          </p:cNvGrpSpPr>
          <p:nvPr/>
        </p:nvGrpSpPr>
        <p:grpSpPr bwMode="auto">
          <a:xfrm>
            <a:off x="1524000" y="1828800"/>
            <a:ext cx="1752600" cy="2362200"/>
            <a:chOff x="960" y="1152"/>
            <a:chExt cx="1104" cy="1488"/>
          </a:xfrm>
        </p:grpSpPr>
        <p:sp>
          <p:nvSpPr>
            <p:cNvPr id="62477" name="Line 13"/>
            <p:cNvSpPr>
              <a:spLocks noChangeShapeType="1"/>
            </p:cNvSpPr>
            <p:nvPr/>
          </p:nvSpPr>
          <p:spPr bwMode="auto">
            <a:xfrm flipV="1">
              <a:off x="960" y="1152"/>
              <a:ext cx="0" cy="14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62478" name="Line 14"/>
            <p:cNvSpPr>
              <a:spLocks noChangeShapeType="1"/>
            </p:cNvSpPr>
            <p:nvPr/>
          </p:nvSpPr>
          <p:spPr bwMode="auto">
            <a:xfrm>
              <a:off x="960" y="1152"/>
              <a:ext cx="1104"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grpSp>
      <p:grpSp>
        <p:nvGrpSpPr>
          <p:cNvPr id="62479" name="Group 15"/>
          <p:cNvGrpSpPr>
            <a:grpSpLocks/>
          </p:cNvGrpSpPr>
          <p:nvPr/>
        </p:nvGrpSpPr>
        <p:grpSpPr bwMode="auto">
          <a:xfrm>
            <a:off x="2286000" y="3352800"/>
            <a:ext cx="990600" cy="838200"/>
            <a:chOff x="1440" y="2112"/>
            <a:chExt cx="624" cy="528"/>
          </a:xfrm>
        </p:grpSpPr>
        <p:sp>
          <p:nvSpPr>
            <p:cNvPr id="62480" name="Line 16"/>
            <p:cNvSpPr>
              <a:spLocks noChangeShapeType="1"/>
            </p:cNvSpPr>
            <p:nvPr/>
          </p:nvSpPr>
          <p:spPr bwMode="auto">
            <a:xfrm flipV="1">
              <a:off x="1440" y="2112"/>
              <a:ext cx="0" cy="528"/>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62481" name="Line 17"/>
            <p:cNvSpPr>
              <a:spLocks noChangeShapeType="1"/>
            </p:cNvSpPr>
            <p:nvPr/>
          </p:nvSpPr>
          <p:spPr bwMode="auto">
            <a:xfrm>
              <a:off x="1440" y="2112"/>
              <a:ext cx="624" cy="0"/>
            </a:xfrm>
            <a:prstGeom prst="line">
              <a:avLst/>
            </a:prstGeom>
            <a:noFill/>
            <a:ln w="2857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grpSp>
      <p:grpSp>
        <p:nvGrpSpPr>
          <p:cNvPr id="62482" name="Group 18"/>
          <p:cNvGrpSpPr>
            <a:grpSpLocks/>
          </p:cNvGrpSpPr>
          <p:nvPr/>
        </p:nvGrpSpPr>
        <p:grpSpPr bwMode="auto">
          <a:xfrm>
            <a:off x="6096000" y="4267200"/>
            <a:ext cx="2667000" cy="1676400"/>
            <a:chOff x="3840" y="2688"/>
            <a:chExt cx="1680" cy="1056"/>
          </a:xfrm>
        </p:grpSpPr>
        <p:sp>
          <p:nvSpPr>
            <p:cNvPr id="62483" name="Rectangle 19"/>
            <p:cNvSpPr>
              <a:spLocks noChangeArrowheads="1"/>
            </p:cNvSpPr>
            <p:nvPr/>
          </p:nvSpPr>
          <p:spPr bwMode="auto">
            <a:xfrm>
              <a:off x="4128" y="2688"/>
              <a:ext cx="1392" cy="672"/>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tr-TR" sz="2000" b="1" smtClean="0">
                  <a:latin typeface="Arial" charset="0"/>
                </a:rPr>
                <a:t>Uyarlama</a:t>
              </a:r>
              <a:endParaRPr lang="tr-TR" sz="2000" b="1"/>
            </a:p>
          </p:txBody>
        </p:sp>
        <p:sp>
          <p:nvSpPr>
            <p:cNvPr id="62484" name="Line 20"/>
            <p:cNvSpPr>
              <a:spLocks noChangeShapeType="1"/>
            </p:cNvSpPr>
            <p:nvPr/>
          </p:nvSpPr>
          <p:spPr bwMode="auto">
            <a:xfrm>
              <a:off x="3840" y="3744"/>
              <a:ext cx="100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62485" name="Line 21"/>
            <p:cNvSpPr>
              <a:spLocks noChangeShapeType="1"/>
            </p:cNvSpPr>
            <p:nvPr/>
          </p:nvSpPr>
          <p:spPr bwMode="auto">
            <a:xfrm flipV="1">
              <a:off x="4848" y="3360"/>
              <a:ext cx="0" cy="38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grpSp>
      <p:grpSp>
        <p:nvGrpSpPr>
          <p:cNvPr id="62486" name="Group 22"/>
          <p:cNvGrpSpPr>
            <a:grpSpLocks/>
          </p:cNvGrpSpPr>
          <p:nvPr/>
        </p:nvGrpSpPr>
        <p:grpSpPr bwMode="auto">
          <a:xfrm>
            <a:off x="6096000" y="3352800"/>
            <a:ext cx="990600" cy="914400"/>
            <a:chOff x="3840" y="2112"/>
            <a:chExt cx="624" cy="576"/>
          </a:xfrm>
        </p:grpSpPr>
        <p:sp>
          <p:nvSpPr>
            <p:cNvPr id="62487" name="Line 23"/>
            <p:cNvSpPr>
              <a:spLocks noChangeShapeType="1"/>
            </p:cNvSpPr>
            <p:nvPr/>
          </p:nvSpPr>
          <p:spPr bwMode="auto">
            <a:xfrm flipV="1">
              <a:off x="4464" y="2112"/>
              <a:ext cx="0" cy="57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62488" name="Line 24"/>
            <p:cNvSpPr>
              <a:spLocks noChangeShapeType="1"/>
            </p:cNvSpPr>
            <p:nvPr/>
          </p:nvSpPr>
          <p:spPr bwMode="auto">
            <a:xfrm flipH="1">
              <a:off x="3840" y="2112"/>
              <a:ext cx="624"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grpSp>
      <p:grpSp>
        <p:nvGrpSpPr>
          <p:cNvPr id="62489" name="Group 25"/>
          <p:cNvGrpSpPr>
            <a:grpSpLocks/>
          </p:cNvGrpSpPr>
          <p:nvPr/>
        </p:nvGrpSpPr>
        <p:grpSpPr bwMode="auto">
          <a:xfrm>
            <a:off x="6096000" y="1905000"/>
            <a:ext cx="1524000" cy="2362200"/>
            <a:chOff x="3840" y="1200"/>
            <a:chExt cx="960" cy="1488"/>
          </a:xfrm>
        </p:grpSpPr>
        <p:sp>
          <p:nvSpPr>
            <p:cNvPr id="62490" name="Line 26"/>
            <p:cNvSpPr>
              <a:spLocks noChangeShapeType="1"/>
            </p:cNvSpPr>
            <p:nvPr/>
          </p:nvSpPr>
          <p:spPr bwMode="auto">
            <a:xfrm flipV="1">
              <a:off x="4800" y="1200"/>
              <a:ext cx="0" cy="1488"/>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sp>
          <p:nvSpPr>
            <p:cNvPr id="62491" name="Line 27"/>
            <p:cNvSpPr>
              <a:spLocks noChangeShapeType="1"/>
            </p:cNvSpPr>
            <p:nvPr/>
          </p:nvSpPr>
          <p:spPr bwMode="auto">
            <a:xfrm flipH="1">
              <a:off x="3840" y="1200"/>
              <a:ext cx="960" cy="0"/>
            </a:xfrm>
            <a:prstGeom prst="line">
              <a:avLst/>
            </a:prstGeom>
            <a:noFill/>
            <a:ln w="2857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tr-TR"/>
            </a:p>
          </p:txBody>
        </p:sp>
      </p:grpSp>
      <p:sp>
        <p:nvSpPr>
          <p:cNvPr id="2" name="TextBox 1"/>
          <p:cNvSpPr txBox="1"/>
          <p:nvPr/>
        </p:nvSpPr>
        <p:spPr>
          <a:xfrm>
            <a:off x="1193800" y="381000"/>
            <a:ext cx="6723540" cy="523220"/>
          </a:xfrm>
          <a:prstGeom prst="rect">
            <a:avLst/>
          </a:prstGeom>
          <a:noFill/>
        </p:spPr>
        <p:txBody>
          <a:bodyPr wrap="none" rtlCol="0">
            <a:spAutoFit/>
          </a:bodyPr>
          <a:lstStyle/>
          <a:p>
            <a:r>
              <a:rPr lang="tr-TR" sz="2800" b="1" dirty="0" smtClean="0">
                <a:solidFill>
                  <a:srgbClr val="FF0000"/>
                </a:solidFill>
              </a:rPr>
              <a:t>Küresel İklim Değişikliği ile Mücadele Yolları</a:t>
            </a:r>
            <a:endParaRPr lang="tr-TR" sz="2800" b="1" dirty="0">
              <a:solidFill>
                <a:srgbClr val="FF0000"/>
              </a:solidFill>
            </a:endParaRPr>
          </a:p>
        </p:txBody>
      </p:sp>
    </p:spTree>
    <p:extLst>
      <p:ext uri="{BB962C8B-B14F-4D97-AF65-F5344CB8AC3E}">
        <p14:creationId xmlns:p14="http://schemas.microsoft.com/office/powerpoint/2010/main" val="142299384"/>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_LansmanIklimTarım_KISA.pptx 2017-10-16 19-48-3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8705" y="0"/>
            <a:ext cx="6681247" cy="6858000"/>
          </a:xfrm>
          <a:prstGeom prst="rect">
            <a:avLst/>
          </a:prstGeom>
        </p:spPr>
      </p:pic>
      <p:sp>
        <p:nvSpPr>
          <p:cNvPr id="5" name="TextBox 4"/>
          <p:cNvSpPr txBox="1"/>
          <p:nvPr/>
        </p:nvSpPr>
        <p:spPr>
          <a:xfrm>
            <a:off x="289329" y="2918155"/>
            <a:ext cx="1615346" cy="584776"/>
          </a:xfrm>
          <a:prstGeom prst="rect">
            <a:avLst/>
          </a:prstGeom>
          <a:noFill/>
        </p:spPr>
        <p:txBody>
          <a:bodyPr wrap="none" rtlCol="0">
            <a:spAutoFit/>
          </a:bodyPr>
          <a:lstStyle/>
          <a:p>
            <a:r>
              <a:rPr lang="en-US" sz="3200" b="1" dirty="0" smtClean="0">
                <a:solidFill>
                  <a:srgbClr val="FF0000"/>
                </a:solidFill>
              </a:rPr>
              <a:t>ÇÖZÜM:</a:t>
            </a:r>
            <a:endParaRPr lang="en-US" sz="3200" b="1" dirty="0">
              <a:solidFill>
                <a:srgbClr val="FF0000"/>
              </a:solidFill>
            </a:endParaRPr>
          </a:p>
        </p:txBody>
      </p:sp>
    </p:spTree>
    <p:extLst>
      <p:ext uri="{BB962C8B-B14F-4D97-AF65-F5344CB8AC3E}">
        <p14:creationId xmlns:p14="http://schemas.microsoft.com/office/powerpoint/2010/main" val="86221954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klimDegisikligiRaporu.pdf (page 21 of 86) 2018-03-25 18-29-38.png"/>
          <p:cNvPicPr>
            <a:picLocks noChangeAspect="1"/>
          </p:cNvPicPr>
          <p:nvPr/>
        </p:nvPicPr>
        <p:blipFill rotWithShape="1">
          <a:blip r:embed="rId3">
            <a:extLst>
              <a:ext uri="{28A0092B-C50C-407E-A947-70E740481C1C}">
                <a14:useLocalDpi xmlns:a14="http://schemas.microsoft.com/office/drawing/2010/main" val="0"/>
              </a:ext>
            </a:extLst>
          </a:blip>
          <a:srcRect l="1003" r="2918"/>
          <a:stretch/>
        </p:blipFill>
        <p:spPr>
          <a:xfrm>
            <a:off x="117840" y="848718"/>
            <a:ext cx="8785572" cy="6088455"/>
          </a:xfrm>
          <a:prstGeom prst="rect">
            <a:avLst/>
          </a:prstGeom>
        </p:spPr>
      </p:pic>
      <p:sp>
        <p:nvSpPr>
          <p:cNvPr id="3" name="Rectangle 2"/>
          <p:cNvSpPr/>
          <p:nvPr/>
        </p:nvSpPr>
        <p:spPr>
          <a:xfrm>
            <a:off x="209491" y="0"/>
            <a:ext cx="8785572" cy="892552"/>
          </a:xfrm>
          <a:prstGeom prst="rect">
            <a:avLst/>
          </a:prstGeom>
          <a:solidFill>
            <a:srgbClr val="FFFF00"/>
          </a:solidFill>
        </p:spPr>
        <p:txBody>
          <a:bodyPr wrap="square">
            <a:spAutoFit/>
          </a:bodyPr>
          <a:lstStyle/>
          <a:p>
            <a:pPr algn="just"/>
            <a:r>
              <a:rPr lang="tr-TR" sz="2600" b="1" dirty="0" smtClean="0">
                <a:solidFill>
                  <a:srgbClr val="FF0000"/>
                </a:solidFill>
              </a:rPr>
              <a:t>1. Her ölçekte iklim </a:t>
            </a:r>
            <a:r>
              <a:rPr lang="tr-TR" sz="2600" b="1" dirty="0">
                <a:solidFill>
                  <a:srgbClr val="FF0000"/>
                </a:solidFill>
              </a:rPr>
              <a:t>değişikliğine </a:t>
            </a:r>
            <a:r>
              <a:rPr lang="tr-TR" sz="2600" b="1" dirty="0" smtClean="0">
                <a:solidFill>
                  <a:srgbClr val="FF0000"/>
                </a:solidFill>
              </a:rPr>
              <a:t>uyum </a:t>
            </a:r>
            <a:r>
              <a:rPr lang="tr-TR" sz="2600" b="1" dirty="0">
                <a:solidFill>
                  <a:srgbClr val="FF0000"/>
                </a:solidFill>
              </a:rPr>
              <a:t>için tarımsal </a:t>
            </a:r>
            <a:r>
              <a:rPr lang="tr-TR" sz="2600" b="1" dirty="0" smtClean="0">
                <a:solidFill>
                  <a:srgbClr val="FF0000"/>
                </a:solidFill>
              </a:rPr>
              <a:t>faaliyetler planlamasına yönelik kapsamlı bir yol haritanız olmalı</a:t>
            </a:r>
            <a:endParaRPr lang="en-US" sz="2600" b="1" dirty="0">
              <a:solidFill>
                <a:srgbClr val="FF0000"/>
              </a:solidFill>
            </a:endParaRPr>
          </a:p>
        </p:txBody>
      </p:sp>
    </p:spTree>
    <p:extLst>
      <p:ext uri="{BB962C8B-B14F-4D97-AF65-F5344CB8AC3E}">
        <p14:creationId xmlns:p14="http://schemas.microsoft.com/office/powerpoint/2010/main" val="4044201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klim degisikligi rapor3.pdf (page 52 of 84) 2017-10-06 20-04-4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6968"/>
            <a:ext cx="4409425" cy="6760189"/>
          </a:xfrm>
          <a:prstGeom prst="rect">
            <a:avLst/>
          </a:prstGeom>
        </p:spPr>
      </p:pic>
      <p:pic>
        <p:nvPicPr>
          <p:cNvPr id="7" name="Picture 6" descr="iklim degisikligi rapor3.pdf (page 52 of 84) 2017-10-06 20-05-3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9425" y="0"/>
            <a:ext cx="4734576" cy="6858000"/>
          </a:xfrm>
          <a:prstGeom prst="rect">
            <a:avLst/>
          </a:prstGeom>
        </p:spPr>
      </p:pic>
      <p:sp>
        <p:nvSpPr>
          <p:cNvPr id="6" name="Rectangle 5"/>
          <p:cNvSpPr/>
          <p:nvPr/>
        </p:nvSpPr>
        <p:spPr>
          <a:xfrm>
            <a:off x="1384300" y="2866598"/>
            <a:ext cx="5411098" cy="830997"/>
          </a:xfrm>
          <a:prstGeom prst="rect">
            <a:avLst/>
          </a:prstGeom>
          <a:solidFill>
            <a:srgbClr val="FFFF00"/>
          </a:solidFill>
        </p:spPr>
        <p:txBody>
          <a:bodyPr wrap="square">
            <a:spAutoFit/>
          </a:bodyPr>
          <a:lstStyle/>
          <a:p>
            <a:pPr algn="ctr"/>
            <a:r>
              <a:rPr lang="tr-TR" sz="2400" b="1" dirty="0" smtClean="0"/>
              <a:t>İklim değişirken, gıda ve tarım sektörleri de gecikmeden değişmeli...</a:t>
            </a:r>
            <a:endParaRPr lang="en-US" sz="2400" b="1" dirty="0"/>
          </a:p>
        </p:txBody>
      </p:sp>
    </p:spTree>
    <p:extLst>
      <p:ext uri="{BB962C8B-B14F-4D97-AF65-F5344CB8AC3E}">
        <p14:creationId xmlns:p14="http://schemas.microsoft.com/office/powerpoint/2010/main" val="209072096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2" descr="j016358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3377"/>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p:cNvGrpSpPr>
            <a:grpSpLocks/>
          </p:cNvGrpSpPr>
          <p:nvPr/>
        </p:nvGrpSpPr>
        <p:grpSpPr bwMode="auto">
          <a:xfrm>
            <a:off x="4067175" y="1484313"/>
            <a:ext cx="4179888" cy="3716337"/>
            <a:chOff x="2640" y="1247"/>
            <a:chExt cx="2633" cy="2341"/>
          </a:xfrm>
        </p:grpSpPr>
        <p:sp>
          <p:nvSpPr>
            <p:cNvPr id="6309892" name="Freeform 4"/>
            <p:cNvSpPr>
              <a:spLocks/>
            </p:cNvSpPr>
            <p:nvPr/>
          </p:nvSpPr>
          <p:spPr bwMode="auto">
            <a:xfrm flipH="1">
              <a:off x="3772" y="2335"/>
              <a:ext cx="1425" cy="1052"/>
            </a:xfrm>
            <a:custGeom>
              <a:avLst/>
              <a:gdLst/>
              <a:ahLst/>
              <a:cxnLst>
                <a:cxn ang="0">
                  <a:pos x="1116" y="42"/>
                </a:cxn>
                <a:cxn ang="0">
                  <a:pos x="724" y="0"/>
                </a:cxn>
                <a:cxn ang="0">
                  <a:pos x="363" y="242"/>
                </a:cxn>
                <a:cxn ang="0">
                  <a:pos x="304" y="1089"/>
                </a:cxn>
                <a:cxn ang="0">
                  <a:pos x="0" y="1146"/>
                </a:cxn>
                <a:cxn ang="0">
                  <a:pos x="13" y="1333"/>
                </a:cxn>
                <a:cxn ang="0">
                  <a:pos x="1238" y="1646"/>
                </a:cxn>
                <a:cxn ang="0">
                  <a:pos x="2120" y="1688"/>
                </a:cxn>
                <a:cxn ang="0">
                  <a:pos x="2190" y="1624"/>
                </a:cxn>
                <a:cxn ang="0">
                  <a:pos x="2852" y="1610"/>
                </a:cxn>
                <a:cxn ang="0">
                  <a:pos x="2745" y="1453"/>
                </a:cxn>
                <a:cxn ang="0">
                  <a:pos x="2730" y="1310"/>
                </a:cxn>
                <a:cxn ang="0">
                  <a:pos x="2019" y="1281"/>
                </a:cxn>
                <a:cxn ang="0">
                  <a:pos x="1962" y="1146"/>
                </a:cxn>
                <a:cxn ang="0">
                  <a:pos x="1188" y="1118"/>
                </a:cxn>
                <a:cxn ang="0">
                  <a:pos x="1116" y="42"/>
                </a:cxn>
                <a:cxn ang="0">
                  <a:pos x="1116" y="42"/>
                </a:cxn>
              </a:cxnLst>
              <a:rect l="0" t="0" r="r" b="b"/>
              <a:pathLst>
                <a:path w="2852" h="1688">
                  <a:moveTo>
                    <a:pt x="1116" y="42"/>
                  </a:moveTo>
                  <a:lnTo>
                    <a:pt x="724" y="0"/>
                  </a:lnTo>
                  <a:lnTo>
                    <a:pt x="363" y="242"/>
                  </a:lnTo>
                  <a:lnTo>
                    <a:pt x="304" y="1089"/>
                  </a:lnTo>
                  <a:lnTo>
                    <a:pt x="0" y="1146"/>
                  </a:lnTo>
                  <a:lnTo>
                    <a:pt x="13" y="1333"/>
                  </a:lnTo>
                  <a:lnTo>
                    <a:pt x="1238" y="1646"/>
                  </a:lnTo>
                  <a:lnTo>
                    <a:pt x="2120" y="1688"/>
                  </a:lnTo>
                  <a:lnTo>
                    <a:pt x="2190" y="1624"/>
                  </a:lnTo>
                  <a:lnTo>
                    <a:pt x="2852" y="1610"/>
                  </a:lnTo>
                  <a:lnTo>
                    <a:pt x="2745" y="1453"/>
                  </a:lnTo>
                  <a:lnTo>
                    <a:pt x="2730" y="1310"/>
                  </a:lnTo>
                  <a:lnTo>
                    <a:pt x="2019" y="1281"/>
                  </a:lnTo>
                  <a:lnTo>
                    <a:pt x="1962" y="1146"/>
                  </a:lnTo>
                  <a:lnTo>
                    <a:pt x="1188" y="1118"/>
                  </a:lnTo>
                  <a:lnTo>
                    <a:pt x="1116" y="42"/>
                  </a:lnTo>
                  <a:lnTo>
                    <a:pt x="1116" y="42"/>
                  </a:lnTo>
                  <a:close/>
                </a:path>
              </a:pathLst>
            </a:custGeom>
            <a:solidFill>
              <a:srgbClr val="FFFF99"/>
            </a:solidFill>
            <a:ln w="9525">
              <a:noFill/>
              <a:round/>
              <a:headEnd/>
              <a:tailEnd/>
            </a:ln>
          </p:spPr>
          <p:txBody>
            <a:bodyPr/>
            <a:lstStyle/>
            <a:p>
              <a:pPr>
                <a:defRPr/>
              </a:pPr>
              <a:endParaRPr lang="tr-TR">
                <a:effectLst>
                  <a:outerShdw blurRad="38100" dist="38100" dir="2700000" algn="tl">
                    <a:srgbClr val="000000">
                      <a:alpha val="43137"/>
                    </a:srgbClr>
                  </a:outerShdw>
                </a:effectLst>
                <a:latin typeface="Times New Roman" pitchFamily="18" charset="0"/>
                <a:ea typeface="+mn-ea"/>
                <a:cs typeface="+mn-cs"/>
              </a:endParaRPr>
            </a:p>
          </p:txBody>
        </p:sp>
        <p:sp>
          <p:nvSpPr>
            <p:cNvPr id="6309893" name="Freeform 5"/>
            <p:cNvSpPr>
              <a:spLocks/>
            </p:cNvSpPr>
            <p:nvPr/>
          </p:nvSpPr>
          <p:spPr bwMode="auto">
            <a:xfrm flipH="1">
              <a:off x="2736" y="2042"/>
              <a:ext cx="1391" cy="567"/>
            </a:xfrm>
            <a:custGeom>
              <a:avLst/>
              <a:gdLst/>
              <a:ahLst/>
              <a:cxnLst>
                <a:cxn ang="0">
                  <a:pos x="49" y="669"/>
                </a:cxn>
                <a:cxn ang="0">
                  <a:pos x="0" y="619"/>
                </a:cxn>
                <a:cxn ang="0">
                  <a:pos x="13" y="539"/>
                </a:cxn>
                <a:cxn ang="0">
                  <a:pos x="36" y="454"/>
                </a:cxn>
                <a:cxn ang="0">
                  <a:pos x="93" y="342"/>
                </a:cxn>
                <a:cxn ang="0">
                  <a:pos x="220" y="319"/>
                </a:cxn>
                <a:cxn ang="0">
                  <a:pos x="241" y="249"/>
                </a:cxn>
                <a:cxn ang="0">
                  <a:pos x="384" y="220"/>
                </a:cxn>
                <a:cxn ang="0">
                  <a:pos x="449" y="98"/>
                </a:cxn>
                <a:cxn ang="0">
                  <a:pos x="534" y="57"/>
                </a:cxn>
                <a:cxn ang="0">
                  <a:pos x="675" y="70"/>
                </a:cxn>
                <a:cxn ang="0">
                  <a:pos x="755" y="36"/>
                </a:cxn>
                <a:cxn ang="0">
                  <a:pos x="1053" y="49"/>
                </a:cxn>
                <a:cxn ang="0">
                  <a:pos x="1217" y="28"/>
                </a:cxn>
                <a:cxn ang="0">
                  <a:pos x="1331" y="0"/>
                </a:cxn>
                <a:cxn ang="0">
                  <a:pos x="1494" y="106"/>
                </a:cxn>
                <a:cxn ang="0">
                  <a:pos x="1707" y="85"/>
                </a:cxn>
                <a:cxn ang="0">
                  <a:pos x="1863" y="199"/>
                </a:cxn>
                <a:cxn ang="0">
                  <a:pos x="1956" y="347"/>
                </a:cxn>
                <a:cxn ang="0">
                  <a:pos x="2141" y="319"/>
                </a:cxn>
                <a:cxn ang="0">
                  <a:pos x="2241" y="298"/>
                </a:cxn>
                <a:cxn ang="0">
                  <a:pos x="2397" y="484"/>
                </a:cxn>
                <a:cxn ang="0">
                  <a:pos x="2475" y="526"/>
                </a:cxn>
                <a:cxn ang="0">
                  <a:pos x="2781" y="519"/>
                </a:cxn>
                <a:cxn ang="0">
                  <a:pos x="2633" y="591"/>
                </a:cxn>
                <a:cxn ang="0">
                  <a:pos x="2411" y="648"/>
                </a:cxn>
                <a:cxn ang="0">
                  <a:pos x="2234" y="598"/>
                </a:cxn>
                <a:cxn ang="0">
                  <a:pos x="2156" y="505"/>
                </a:cxn>
                <a:cxn ang="0">
                  <a:pos x="2055" y="534"/>
                </a:cxn>
                <a:cxn ang="0">
                  <a:pos x="2063" y="598"/>
                </a:cxn>
                <a:cxn ang="0">
                  <a:pos x="2249" y="690"/>
                </a:cxn>
                <a:cxn ang="0">
                  <a:pos x="2304" y="768"/>
                </a:cxn>
                <a:cxn ang="0">
                  <a:pos x="2532" y="718"/>
                </a:cxn>
                <a:cxn ang="0">
                  <a:pos x="2576" y="804"/>
                </a:cxn>
                <a:cxn ang="0">
                  <a:pos x="2781" y="783"/>
                </a:cxn>
                <a:cxn ang="0">
                  <a:pos x="2610" y="868"/>
                </a:cxn>
                <a:cxn ang="0">
                  <a:pos x="2091" y="910"/>
                </a:cxn>
                <a:cxn ang="0">
                  <a:pos x="2021" y="825"/>
                </a:cxn>
                <a:cxn ang="0">
                  <a:pos x="1850" y="832"/>
                </a:cxn>
                <a:cxn ang="0">
                  <a:pos x="1707" y="598"/>
                </a:cxn>
                <a:cxn ang="0">
                  <a:pos x="1536" y="576"/>
                </a:cxn>
                <a:cxn ang="0">
                  <a:pos x="1331" y="399"/>
                </a:cxn>
                <a:cxn ang="0">
                  <a:pos x="981" y="534"/>
                </a:cxn>
                <a:cxn ang="0">
                  <a:pos x="1167" y="562"/>
                </a:cxn>
                <a:cxn ang="0">
                  <a:pos x="1217" y="619"/>
                </a:cxn>
                <a:cxn ang="0">
                  <a:pos x="1302" y="612"/>
                </a:cxn>
                <a:cxn ang="0">
                  <a:pos x="1479" y="690"/>
                </a:cxn>
                <a:cxn ang="0">
                  <a:pos x="1217" y="669"/>
                </a:cxn>
                <a:cxn ang="0">
                  <a:pos x="1152" y="705"/>
                </a:cxn>
                <a:cxn ang="0">
                  <a:pos x="988" y="676"/>
                </a:cxn>
                <a:cxn ang="0">
                  <a:pos x="755" y="633"/>
                </a:cxn>
                <a:cxn ang="0">
                  <a:pos x="675" y="633"/>
                </a:cxn>
                <a:cxn ang="0">
                  <a:pos x="641" y="726"/>
                </a:cxn>
                <a:cxn ang="0">
                  <a:pos x="540" y="733"/>
                </a:cxn>
                <a:cxn ang="0">
                  <a:pos x="498" y="804"/>
                </a:cxn>
                <a:cxn ang="0">
                  <a:pos x="363" y="790"/>
                </a:cxn>
                <a:cxn ang="0">
                  <a:pos x="249" y="754"/>
                </a:cxn>
                <a:cxn ang="0">
                  <a:pos x="228" y="669"/>
                </a:cxn>
                <a:cxn ang="0">
                  <a:pos x="171" y="718"/>
                </a:cxn>
                <a:cxn ang="0">
                  <a:pos x="49" y="669"/>
                </a:cxn>
                <a:cxn ang="0">
                  <a:pos x="49" y="669"/>
                </a:cxn>
              </a:cxnLst>
              <a:rect l="0" t="0" r="r" b="b"/>
              <a:pathLst>
                <a:path w="2781" h="910">
                  <a:moveTo>
                    <a:pt x="49" y="669"/>
                  </a:moveTo>
                  <a:lnTo>
                    <a:pt x="0" y="619"/>
                  </a:lnTo>
                  <a:lnTo>
                    <a:pt x="13" y="539"/>
                  </a:lnTo>
                  <a:lnTo>
                    <a:pt x="36" y="454"/>
                  </a:lnTo>
                  <a:lnTo>
                    <a:pt x="93" y="342"/>
                  </a:lnTo>
                  <a:lnTo>
                    <a:pt x="220" y="319"/>
                  </a:lnTo>
                  <a:lnTo>
                    <a:pt x="241" y="249"/>
                  </a:lnTo>
                  <a:lnTo>
                    <a:pt x="384" y="220"/>
                  </a:lnTo>
                  <a:lnTo>
                    <a:pt x="449" y="98"/>
                  </a:lnTo>
                  <a:lnTo>
                    <a:pt x="534" y="57"/>
                  </a:lnTo>
                  <a:lnTo>
                    <a:pt x="675" y="70"/>
                  </a:lnTo>
                  <a:lnTo>
                    <a:pt x="755" y="36"/>
                  </a:lnTo>
                  <a:lnTo>
                    <a:pt x="1053" y="49"/>
                  </a:lnTo>
                  <a:lnTo>
                    <a:pt x="1217" y="28"/>
                  </a:lnTo>
                  <a:lnTo>
                    <a:pt x="1331" y="0"/>
                  </a:lnTo>
                  <a:lnTo>
                    <a:pt x="1494" y="106"/>
                  </a:lnTo>
                  <a:lnTo>
                    <a:pt x="1707" y="85"/>
                  </a:lnTo>
                  <a:lnTo>
                    <a:pt x="1863" y="199"/>
                  </a:lnTo>
                  <a:lnTo>
                    <a:pt x="1956" y="347"/>
                  </a:lnTo>
                  <a:lnTo>
                    <a:pt x="2141" y="319"/>
                  </a:lnTo>
                  <a:lnTo>
                    <a:pt x="2241" y="298"/>
                  </a:lnTo>
                  <a:lnTo>
                    <a:pt x="2397" y="484"/>
                  </a:lnTo>
                  <a:lnTo>
                    <a:pt x="2475" y="526"/>
                  </a:lnTo>
                  <a:lnTo>
                    <a:pt x="2781" y="519"/>
                  </a:lnTo>
                  <a:lnTo>
                    <a:pt x="2633" y="591"/>
                  </a:lnTo>
                  <a:lnTo>
                    <a:pt x="2411" y="648"/>
                  </a:lnTo>
                  <a:lnTo>
                    <a:pt x="2234" y="598"/>
                  </a:lnTo>
                  <a:lnTo>
                    <a:pt x="2156" y="505"/>
                  </a:lnTo>
                  <a:lnTo>
                    <a:pt x="2055" y="534"/>
                  </a:lnTo>
                  <a:lnTo>
                    <a:pt x="2063" y="598"/>
                  </a:lnTo>
                  <a:lnTo>
                    <a:pt x="2249" y="690"/>
                  </a:lnTo>
                  <a:lnTo>
                    <a:pt x="2304" y="768"/>
                  </a:lnTo>
                  <a:lnTo>
                    <a:pt x="2532" y="718"/>
                  </a:lnTo>
                  <a:lnTo>
                    <a:pt x="2576" y="804"/>
                  </a:lnTo>
                  <a:lnTo>
                    <a:pt x="2781" y="783"/>
                  </a:lnTo>
                  <a:lnTo>
                    <a:pt x="2610" y="868"/>
                  </a:lnTo>
                  <a:lnTo>
                    <a:pt x="2091" y="910"/>
                  </a:lnTo>
                  <a:lnTo>
                    <a:pt x="2021" y="825"/>
                  </a:lnTo>
                  <a:lnTo>
                    <a:pt x="1850" y="832"/>
                  </a:lnTo>
                  <a:lnTo>
                    <a:pt x="1707" y="598"/>
                  </a:lnTo>
                  <a:lnTo>
                    <a:pt x="1536" y="576"/>
                  </a:lnTo>
                  <a:lnTo>
                    <a:pt x="1331" y="399"/>
                  </a:lnTo>
                  <a:lnTo>
                    <a:pt x="981" y="534"/>
                  </a:lnTo>
                  <a:lnTo>
                    <a:pt x="1167" y="562"/>
                  </a:lnTo>
                  <a:lnTo>
                    <a:pt x="1217" y="619"/>
                  </a:lnTo>
                  <a:lnTo>
                    <a:pt x="1302" y="612"/>
                  </a:lnTo>
                  <a:lnTo>
                    <a:pt x="1479" y="690"/>
                  </a:lnTo>
                  <a:lnTo>
                    <a:pt x="1217" y="669"/>
                  </a:lnTo>
                  <a:lnTo>
                    <a:pt x="1152" y="705"/>
                  </a:lnTo>
                  <a:lnTo>
                    <a:pt x="988" y="676"/>
                  </a:lnTo>
                  <a:lnTo>
                    <a:pt x="755" y="633"/>
                  </a:lnTo>
                  <a:lnTo>
                    <a:pt x="675" y="633"/>
                  </a:lnTo>
                  <a:lnTo>
                    <a:pt x="641" y="726"/>
                  </a:lnTo>
                  <a:lnTo>
                    <a:pt x="540" y="733"/>
                  </a:lnTo>
                  <a:lnTo>
                    <a:pt x="498" y="804"/>
                  </a:lnTo>
                  <a:lnTo>
                    <a:pt x="363" y="790"/>
                  </a:lnTo>
                  <a:lnTo>
                    <a:pt x="249" y="754"/>
                  </a:lnTo>
                  <a:lnTo>
                    <a:pt x="228" y="669"/>
                  </a:lnTo>
                  <a:lnTo>
                    <a:pt x="171" y="718"/>
                  </a:lnTo>
                  <a:lnTo>
                    <a:pt x="49" y="669"/>
                  </a:lnTo>
                  <a:lnTo>
                    <a:pt x="49" y="669"/>
                  </a:lnTo>
                  <a:close/>
                </a:path>
              </a:pathLst>
            </a:custGeom>
            <a:solidFill>
              <a:srgbClr val="525285"/>
            </a:solidFill>
            <a:ln w="9525">
              <a:noFill/>
              <a:round/>
              <a:headEnd/>
              <a:tailEnd/>
            </a:ln>
          </p:spPr>
          <p:txBody>
            <a:bodyPr/>
            <a:lstStyle/>
            <a:p>
              <a:pPr>
                <a:defRPr/>
              </a:pPr>
              <a:endParaRPr lang="tr-TR">
                <a:effectLst>
                  <a:outerShdw blurRad="38100" dist="38100" dir="2700000" algn="tl">
                    <a:srgbClr val="000000">
                      <a:alpha val="43137"/>
                    </a:srgbClr>
                  </a:outerShdw>
                </a:effectLst>
                <a:latin typeface="Times New Roman" pitchFamily="18" charset="0"/>
                <a:ea typeface="+mn-ea"/>
                <a:cs typeface="+mn-cs"/>
              </a:endParaRPr>
            </a:p>
          </p:txBody>
        </p:sp>
        <p:sp>
          <p:nvSpPr>
            <p:cNvPr id="6309894" name="Freeform 6"/>
            <p:cNvSpPr>
              <a:spLocks/>
            </p:cNvSpPr>
            <p:nvPr/>
          </p:nvSpPr>
          <p:spPr bwMode="auto">
            <a:xfrm flipH="1">
              <a:off x="2640" y="1283"/>
              <a:ext cx="1900" cy="896"/>
            </a:xfrm>
            <a:custGeom>
              <a:avLst/>
              <a:gdLst/>
              <a:ahLst/>
              <a:cxnLst>
                <a:cxn ang="0">
                  <a:pos x="64" y="1382"/>
                </a:cxn>
                <a:cxn ang="0">
                  <a:pos x="0" y="1325"/>
                </a:cxn>
                <a:cxn ang="0">
                  <a:pos x="28" y="1219"/>
                </a:cxn>
                <a:cxn ang="0">
                  <a:pos x="64" y="1089"/>
                </a:cxn>
                <a:cxn ang="0">
                  <a:pos x="121" y="1061"/>
                </a:cxn>
                <a:cxn ang="0">
                  <a:pos x="163" y="962"/>
                </a:cxn>
                <a:cxn ang="0">
                  <a:pos x="291" y="920"/>
                </a:cxn>
                <a:cxn ang="0">
                  <a:pos x="426" y="827"/>
                </a:cxn>
                <a:cxn ang="0">
                  <a:pos x="511" y="726"/>
                </a:cxn>
                <a:cxn ang="0">
                  <a:pos x="646" y="755"/>
                </a:cxn>
                <a:cxn ang="0">
                  <a:pos x="669" y="656"/>
                </a:cxn>
                <a:cxn ang="0">
                  <a:pos x="796" y="620"/>
                </a:cxn>
                <a:cxn ang="0">
                  <a:pos x="874" y="477"/>
                </a:cxn>
                <a:cxn ang="0">
                  <a:pos x="1066" y="485"/>
                </a:cxn>
                <a:cxn ang="0">
                  <a:pos x="1167" y="384"/>
                </a:cxn>
                <a:cxn ang="0">
                  <a:pos x="1380" y="321"/>
                </a:cxn>
                <a:cxn ang="0">
                  <a:pos x="1813" y="356"/>
                </a:cxn>
                <a:cxn ang="0">
                  <a:pos x="1920" y="200"/>
                </a:cxn>
                <a:cxn ang="0">
                  <a:pos x="2247" y="150"/>
                </a:cxn>
                <a:cxn ang="0">
                  <a:pos x="2376" y="86"/>
                </a:cxn>
                <a:cxn ang="0">
                  <a:pos x="2483" y="164"/>
                </a:cxn>
                <a:cxn ang="0">
                  <a:pos x="2519" y="78"/>
                </a:cxn>
                <a:cxn ang="0">
                  <a:pos x="2745" y="0"/>
                </a:cxn>
                <a:cxn ang="0">
                  <a:pos x="3023" y="44"/>
                </a:cxn>
                <a:cxn ang="0">
                  <a:pos x="3401" y="8"/>
                </a:cxn>
                <a:cxn ang="0">
                  <a:pos x="3186" y="114"/>
                </a:cxn>
                <a:cxn ang="0">
                  <a:pos x="2903" y="143"/>
                </a:cxn>
                <a:cxn ang="0">
                  <a:pos x="2732" y="221"/>
                </a:cxn>
                <a:cxn ang="0">
                  <a:pos x="3038" y="257"/>
                </a:cxn>
                <a:cxn ang="0">
                  <a:pos x="3365" y="150"/>
                </a:cxn>
                <a:cxn ang="0">
                  <a:pos x="3458" y="200"/>
                </a:cxn>
                <a:cxn ang="0">
                  <a:pos x="3798" y="21"/>
                </a:cxn>
                <a:cxn ang="0">
                  <a:pos x="3536" y="285"/>
                </a:cxn>
                <a:cxn ang="0">
                  <a:pos x="2981" y="420"/>
                </a:cxn>
                <a:cxn ang="0">
                  <a:pos x="2724" y="713"/>
                </a:cxn>
                <a:cxn ang="0">
                  <a:pos x="2270" y="962"/>
                </a:cxn>
                <a:cxn ang="0">
                  <a:pos x="1686" y="947"/>
                </a:cxn>
                <a:cxn ang="0">
                  <a:pos x="1323" y="876"/>
                </a:cxn>
                <a:cxn ang="0">
                  <a:pos x="1188" y="920"/>
                </a:cxn>
                <a:cxn ang="0">
                  <a:pos x="1116" y="990"/>
                </a:cxn>
                <a:cxn ang="0">
                  <a:pos x="1123" y="1105"/>
                </a:cxn>
                <a:cxn ang="0">
                  <a:pos x="1024" y="1190"/>
                </a:cxn>
                <a:cxn ang="0">
                  <a:pos x="988" y="1260"/>
                </a:cxn>
                <a:cxn ang="0">
                  <a:pos x="853" y="1304"/>
                </a:cxn>
                <a:cxn ang="0">
                  <a:pos x="732" y="1354"/>
                </a:cxn>
                <a:cxn ang="0">
                  <a:pos x="534" y="1297"/>
                </a:cxn>
                <a:cxn ang="0">
                  <a:pos x="454" y="1325"/>
                </a:cxn>
                <a:cxn ang="0">
                  <a:pos x="355" y="1374"/>
                </a:cxn>
                <a:cxn ang="0">
                  <a:pos x="277" y="1439"/>
                </a:cxn>
                <a:cxn ang="0">
                  <a:pos x="64" y="1382"/>
                </a:cxn>
                <a:cxn ang="0">
                  <a:pos x="64" y="1382"/>
                </a:cxn>
              </a:cxnLst>
              <a:rect l="0" t="0" r="r" b="b"/>
              <a:pathLst>
                <a:path w="3798" h="1439">
                  <a:moveTo>
                    <a:pt x="64" y="1382"/>
                  </a:moveTo>
                  <a:lnTo>
                    <a:pt x="0" y="1325"/>
                  </a:lnTo>
                  <a:lnTo>
                    <a:pt x="28" y="1219"/>
                  </a:lnTo>
                  <a:lnTo>
                    <a:pt x="64" y="1089"/>
                  </a:lnTo>
                  <a:lnTo>
                    <a:pt x="121" y="1061"/>
                  </a:lnTo>
                  <a:lnTo>
                    <a:pt x="163" y="962"/>
                  </a:lnTo>
                  <a:lnTo>
                    <a:pt x="291" y="920"/>
                  </a:lnTo>
                  <a:lnTo>
                    <a:pt x="426" y="827"/>
                  </a:lnTo>
                  <a:lnTo>
                    <a:pt x="511" y="726"/>
                  </a:lnTo>
                  <a:lnTo>
                    <a:pt x="646" y="755"/>
                  </a:lnTo>
                  <a:lnTo>
                    <a:pt x="669" y="656"/>
                  </a:lnTo>
                  <a:lnTo>
                    <a:pt x="796" y="620"/>
                  </a:lnTo>
                  <a:lnTo>
                    <a:pt x="874" y="477"/>
                  </a:lnTo>
                  <a:lnTo>
                    <a:pt x="1066" y="485"/>
                  </a:lnTo>
                  <a:lnTo>
                    <a:pt x="1167" y="384"/>
                  </a:lnTo>
                  <a:lnTo>
                    <a:pt x="1380" y="321"/>
                  </a:lnTo>
                  <a:lnTo>
                    <a:pt x="1813" y="356"/>
                  </a:lnTo>
                  <a:lnTo>
                    <a:pt x="1920" y="200"/>
                  </a:lnTo>
                  <a:lnTo>
                    <a:pt x="2247" y="150"/>
                  </a:lnTo>
                  <a:lnTo>
                    <a:pt x="2376" y="86"/>
                  </a:lnTo>
                  <a:lnTo>
                    <a:pt x="2483" y="164"/>
                  </a:lnTo>
                  <a:lnTo>
                    <a:pt x="2519" y="78"/>
                  </a:lnTo>
                  <a:lnTo>
                    <a:pt x="2745" y="0"/>
                  </a:lnTo>
                  <a:lnTo>
                    <a:pt x="3023" y="44"/>
                  </a:lnTo>
                  <a:lnTo>
                    <a:pt x="3401" y="8"/>
                  </a:lnTo>
                  <a:lnTo>
                    <a:pt x="3186" y="114"/>
                  </a:lnTo>
                  <a:lnTo>
                    <a:pt x="2903" y="143"/>
                  </a:lnTo>
                  <a:lnTo>
                    <a:pt x="2732" y="221"/>
                  </a:lnTo>
                  <a:lnTo>
                    <a:pt x="3038" y="257"/>
                  </a:lnTo>
                  <a:lnTo>
                    <a:pt x="3365" y="150"/>
                  </a:lnTo>
                  <a:lnTo>
                    <a:pt x="3458" y="200"/>
                  </a:lnTo>
                  <a:lnTo>
                    <a:pt x="3798" y="21"/>
                  </a:lnTo>
                  <a:lnTo>
                    <a:pt x="3536" y="285"/>
                  </a:lnTo>
                  <a:lnTo>
                    <a:pt x="2981" y="420"/>
                  </a:lnTo>
                  <a:lnTo>
                    <a:pt x="2724" y="713"/>
                  </a:lnTo>
                  <a:lnTo>
                    <a:pt x="2270" y="962"/>
                  </a:lnTo>
                  <a:lnTo>
                    <a:pt x="1686" y="947"/>
                  </a:lnTo>
                  <a:lnTo>
                    <a:pt x="1323" y="876"/>
                  </a:lnTo>
                  <a:lnTo>
                    <a:pt x="1188" y="920"/>
                  </a:lnTo>
                  <a:lnTo>
                    <a:pt x="1116" y="990"/>
                  </a:lnTo>
                  <a:lnTo>
                    <a:pt x="1123" y="1105"/>
                  </a:lnTo>
                  <a:lnTo>
                    <a:pt x="1024" y="1190"/>
                  </a:lnTo>
                  <a:lnTo>
                    <a:pt x="988" y="1260"/>
                  </a:lnTo>
                  <a:lnTo>
                    <a:pt x="853" y="1304"/>
                  </a:lnTo>
                  <a:lnTo>
                    <a:pt x="732" y="1354"/>
                  </a:lnTo>
                  <a:lnTo>
                    <a:pt x="534" y="1297"/>
                  </a:lnTo>
                  <a:lnTo>
                    <a:pt x="454" y="1325"/>
                  </a:lnTo>
                  <a:lnTo>
                    <a:pt x="355" y="1374"/>
                  </a:lnTo>
                  <a:lnTo>
                    <a:pt x="277" y="1439"/>
                  </a:lnTo>
                  <a:lnTo>
                    <a:pt x="64" y="1382"/>
                  </a:lnTo>
                  <a:lnTo>
                    <a:pt x="64" y="1382"/>
                  </a:lnTo>
                  <a:close/>
                </a:path>
              </a:pathLst>
            </a:custGeom>
            <a:solidFill>
              <a:srgbClr val="525285"/>
            </a:solidFill>
            <a:ln w="9525">
              <a:noFill/>
              <a:round/>
              <a:headEnd/>
              <a:tailEnd/>
            </a:ln>
          </p:spPr>
          <p:txBody>
            <a:bodyPr/>
            <a:lstStyle/>
            <a:p>
              <a:pPr>
                <a:defRPr/>
              </a:pPr>
              <a:endParaRPr lang="tr-TR">
                <a:effectLst>
                  <a:outerShdw blurRad="38100" dist="38100" dir="2700000" algn="tl">
                    <a:srgbClr val="000000">
                      <a:alpha val="43137"/>
                    </a:srgbClr>
                  </a:outerShdw>
                </a:effectLst>
                <a:latin typeface="Times New Roman" pitchFamily="18" charset="0"/>
                <a:ea typeface="+mn-ea"/>
                <a:cs typeface="+mn-cs"/>
              </a:endParaRPr>
            </a:p>
          </p:txBody>
        </p:sp>
        <p:sp>
          <p:nvSpPr>
            <p:cNvPr id="6309895" name="Freeform 7"/>
            <p:cNvSpPr>
              <a:spLocks/>
            </p:cNvSpPr>
            <p:nvPr/>
          </p:nvSpPr>
          <p:spPr bwMode="auto">
            <a:xfrm flipH="1">
              <a:off x="4582" y="2273"/>
              <a:ext cx="691" cy="1158"/>
            </a:xfrm>
            <a:custGeom>
              <a:avLst/>
              <a:gdLst/>
              <a:ahLst/>
              <a:cxnLst>
                <a:cxn ang="0">
                  <a:pos x="99" y="1538"/>
                </a:cxn>
                <a:cxn ang="0">
                  <a:pos x="114" y="1204"/>
                </a:cxn>
                <a:cxn ang="0">
                  <a:pos x="433" y="1139"/>
                </a:cxn>
                <a:cxn ang="0">
                  <a:pos x="462" y="291"/>
                </a:cxn>
                <a:cxn ang="0">
                  <a:pos x="854" y="0"/>
                </a:cxn>
                <a:cxn ang="0">
                  <a:pos x="1365" y="71"/>
                </a:cxn>
                <a:cxn ang="0">
                  <a:pos x="1380" y="1595"/>
                </a:cxn>
                <a:cxn ang="0">
                  <a:pos x="1258" y="1580"/>
                </a:cxn>
                <a:cxn ang="0">
                  <a:pos x="1230" y="221"/>
                </a:cxn>
                <a:cxn ang="0">
                  <a:pos x="903" y="177"/>
                </a:cxn>
                <a:cxn ang="0">
                  <a:pos x="903" y="1574"/>
                </a:cxn>
                <a:cxn ang="0">
                  <a:pos x="760" y="1609"/>
                </a:cxn>
                <a:cxn ang="0">
                  <a:pos x="732" y="278"/>
                </a:cxn>
                <a:cxn ang="0">
                  <a:pos x="534" y="413"/>
                </a:cxn>
                <a:cxn ang="0">
                  <a:pos x="506" y="1232"/>
                </a:cxn>
                <a:cxn ang="0">
                  <a:pos x="184" y="1282"/>
                </a:cxn>
                <a:cxn ang="0">
                  <a:pos x="192" y="1546"/>
                </a:cxn>
                <a:cxn ang="0">
                  <a:pos x="483" y="1645"/>
                </a:cxn>
                <a:cxn ang="0">
                  <a:pos x="392" y="1686"/>
                </a:cxn>
                <a:cxn ang="0">
                  <a:pos x="441" y="1759"/>
                </a:cxn>
                <a:cxn ang="0">
                  <a:pos x="648" y="1858"/>
                </a:cxn>
                <a:cxn ang="0">
                  <a:pos x="314" y="1852"/>
                </a:cxn>
                <a:cxn ang="0">
                  <a:pos x="213" y="1787"/>
                </a:cxn>
                <a:cxn ang="0">
                  <a:pos x="306" y="1702"/>
                </a:cxn>
                <a:cxn ang="0">
                  <a:pos x="0" y="1552"/>
                </a:cxn>
                <a:cxn ang="0">
                  <a:pos x="99" y="1538"/>
                </a:cxn>
                <a:cxn ang="0">
                  <a:pos x="99" y="1538"/>
                </a:cxn>
              </a:cxnLst>
              <a:rect l="0" t="0" r="r" b="b"/>
              <a:pathLst>
                <a:path w="1380" h="1858">
                  <a:moveTo>
                    <a:pt x="99" y="1538"/>
                  </a:moveTo>
                  <a:lnTo>
                    <a:pt x="114" y="1204"/>
                  </a:lnTo>
                  <a:lnTo>
                    <a:pt x="433" y="1139"/>
                  </a:lnTo>
                  <a:lnTo>
                    <a:pt x="462" y="291"/>
                  </a:lnTo>
                  <a:lnTo>
                    <a:pt x="854" y="0"/>
                  </a:lnTo>
                  <a:lnTo>
                    <a:pt x="1365" y="71"/>
                  </a:lnTo>
                  <a:lnTo>
                    <a:pt x="1380" y="1595"/>
                  </a:lnTo>
                  <a:lnTo>
                    <a:pt x="1258" y="1580"/>
                  </a:lnTo>
                  <a:lnTo>
                    <a:pt x="1230" y="221"/>
                  </a:lnTo>
                  <a:lnTo>
                    <a:pt x="903" y="177"/>
                  </a:lnTo>
                  <a:lnTo>
                    <a:pt x="903" y="1574"/>
                  </a:lnTo>
                  <a:lnTo>
                    <a:pt x="760" y="1609"/>
                  </a:lnTo>
                  <a:lnTo>
                    <a:pt x="732" y="278"/>
                  </a:lnTo>
                  <a:lnTo>
                    <a:pt x="534" y="413"/>
                  </a:lnTo>
                  <a:lnTo>
                    <a:pt x="506" y="1232"/>
                  </a:lnTo>
                  <a:lnTo>
                    <a:pt x="184" y="1282"/>
                  </a:lnTo>
                  <a:lnTo>
                    <a:pt x="192" y="1546"/>
                  </a:lnTo>
                  <a:lnTo>
                    <a:pt x="483" y="1645"/>
                  </a:lnTo>
                  <a:lnTo>
                    <a:pt x="392" y="1686"/>
                  </a:lnTo>
                  <a:lnTo>
                    <a:pt x="441" y="1759"/>
                  </a:lnTo>
                  <a:lnTo>
                    <a:pt x="648" y="1858"/>
                  </a:lnTo>
                  <a:lnTo>
                    <a:pt x="314" y="1852"/>
                  </a:lnTo>
                  <a:lnTo>
                    <a:pt x="213" y="1787"/>
                  </a:lnTo>
                  <a:lnTo>
                    <a:pt x="306" y="1702"/>
                  </a:lnTo>
                  <a:lnTo>
                    <a:pt x="0" y="1552"/>
                  </a:lnTo>
                  <a:lnTo>
                    <a:pt x="99" y="1538"/>
                  </a:lnTo>
                  <a:lnTo>
                    <a:pt x="99" y="1538"/>
                  </a:lnTo>
                  <a:close/>
                </a:path>
              </a:pathLst>
            </a:custGeom>
            <a:solidFill>
              <a:srgbClr val="000000"/>
            </a:solidFill>
            <a:ln w="9525">
              <a:noFill/>
              <a:round/>
              <a:headEnd/>
              <a:tailEnd/>
            </a:ln>
          </p:spPr>
          <p:txBody>
            <a:bodyPr/>
            <a:lstStyle/>
            <a:p>
              <a:pPr>
                <a:defRPr/>
              </a:pPr>
              <a:endParaRPr lang="tr-TR">
                <a:effectLst>
                  <a:outerShdw blurRad="38100" dist="38100" dir="2700000" algn="tl">
                    <a:srgbClr val="000000">
                      <a:alpha val="43137"/>
                    </a:srgbClr>
                  </a:outerShdw>
                </a:effectLst>
                <a:latin typeface="Times New Roman" pitchFamily="18" charset="0"/>
                <a:ea typeface="+mn-ea"/>
                <a:cs typeface="+mn-cs"/>
              </a:endParaRPr>
            </a:p>
          </p:txBody>
        </p:sp>
        <p:sp>
          <p:nvSpPr>
            <p:cNvPr id="6309896" name="Freeform 8"/>
            <p:cNvSpPr>
              <a:spLocks/>
            </p:cNvSpPr>
            <p:nvPr/>
          </p:nvSpPr>
          <p:spPr bwMode="auto">
            <a:xfrm flipH="1">
              <a:off x="4163" y="2987"/>
              <a:ext cx="427" cy="324"/>
            </a:xfrm>
            <a:custGeom>
              <a:avLst/>
              <a:gdLst/>
              <a:ahLst/>
              <a:cxnLst>
                <a:cxn ang="0">
                  <a:pos x="8" y="0"/>
                </a:cxn>
                <a:cxn ang="0">
                  <a:pos x="825" y="36"/>
                </a:cxn>
                <a:cxn ang="0">
                  <a:pos x="854" y="519"/>
                </a:cxn>
                <a:cxn ang="0">
                  <a:pos x="770" y="505"/>
                </a:cxn>
                <a:cxn ang="0">
                  <a:pos x="719" y="199"/>
                </a:cxn>
                <a:cxn ang="0">
                  <a:pos x="0" y="135"/>
                </a:cxn>
                <a:cxn ang="0">
                  <a:pos x="8" y="0"/>
                </a:cxn>
                <a:cxn ang="0">
                  <a:pos x="8" y="0"/>
                </a:cxn>
              </a:cxnLst>
              <a:rect l="0" t="0" r="r" b="b"/>
              <a:pathLst>
                <a:path w="854" h="519">
                  <a:moveTo>
                    <a:pt x="8" y="0"/>
                  </a:moveTo>
                  <a:lnTo>
                    <a:pt x="825" y="36"/>
                  </a:lnTo>
                  <a:lnTo>
                    <a:pt x="854" y="519"/>
                  </a:lnTo>
                  <a:lnTo>
                    <a:pt x="770" y="505"/>
                  </a:lnTo>
                  <a:lnTo>
                    <a:pt x="719" y="199"/>
                  </a:lnTo>
                  <a:lnTo>
                    <a:pt x="0" y="135"/>
                  </a:lnTo>
                  <a:lnTo>
                    <a:pt x="8" y="0"/>
                  </a:lnTo>
                  <a:lnTo>
                    <a:pt x="8" y="0"/>
                  </a:lnTo>
                  <a:close/>
                </a:path>
              </a:pathLst>
            </a:custGeom>
            <a:solidFill>
              <a:srgbClr val="000000"/>
            </a:solidFill>
            <a:ln w="9525">
              <a:noFill/>
              <a:round/>
              <a:headEnd/>
              <a:tailEnd/>
            </a:ln>
          </p:spPr>
          <p:txBody>
            <a:bodyPr/>
            <a:lstStyle/>
            <a:p>
              <a:pPr>
                <a:defRPr/>
              </a:pPr>
              <a:endParaRPr lang="tr-TR">
                <a:effectLst>
                  <a:outerShdw blurRad="38100" dist="38100" dir="2700000" algn="tl">
                    <a:srgbClr val="000000">
                      <a:alpha val="43137"/>
                    </a:srgbClr>
                  </a:outerShdw>
                </a:effectLst>
                <a:latin typeface="Times New Roman" pitchFamily="18" charset="0"/>
                <a:ea typeface="+mn-ea"/>
                <a:cs typeface="+mn-cs"/>
              </a:endParaRPr>
            </a:p>
          </p:txBody>
        </p:sp>
        <p:sp>
          <p:nvSpPr>
            <p:cNvPr id="6309897" name="Freeform 9"/>
            <p:cNvSpPr>
              <a:spLocks/>
            </p:cNvSpPr>
            <p:nvPr/>
          </p:nvSpPr>
          <p:spPr bwMode="auto">
            <a:xfrm flipH="1">
              <a:off x="3804" y="3089"/>
              <a:ext cx="387" cy="196"/>
            </a:xfrm>
            <a:custGeom>
              <a:avLst/>
              <a:gdLst/>
              <a:ahLst/>
              <a:cxnLst>
                <a:cxn ang="0">
                  <a:pos x="27" y="0"/>
                </a:cxn>
                <a:cxn ang="0">
                  <a:pos x="769" y="29"/>
                </a:cxn>
                <a:cxn ang="0">
                  <a:pos x="774" y="314"/>
                </a:cxn>
                <a:cxn ang="0">
                  <a:pos x="691" y="295"/>
                </a:cxn>
                <a:cxn ang="0">
                  <a:pos x="691" y="114"/>
                </a:cxn>
                <a:cxn ang="0">
                  <a:pos x="0" y="93"/>
                </a:cxn>
                <a:cxn ang="0">
                  <a:pos x="27" y="0"/>
                </a:cxn>
                <a:cxn ang="0">
                  <a:pos x="27" y="0"/>
                </a:cxn>
              </a:cxnLst>
              <a:rect l="0" t="0" r="r" b="b"/>
              <a:pathLst>
                <a:path w="774" h="314">
                  <a:moveTo>
                    <a:pt x="27" y="0"/>
                  </a:moveTo>
                  <a:lnTo>
                    <a:pt x="769" y="29"/>
                  </a:lnTo>
                  <a:lnTo>
                    <a:pt x="774" y="314"/>
                  </a:lnTo>
                  <a:lnTo>
                    <a:pt x="691" y="295"/>
                  </a:lnTo>
                  <a:lnTo>
                    <a:pt x="691" y="114"/>
                  </a:lnTo>
                  <a:lnTo>
                    <a:pt x="0" y="93"/>
                  </a:lnTo>
                  <a:lnTo>
                    <a:pt x="27" y="0"/>
                  </a:lnTo>
                  <a:lnTo>
                    <a:pt x="27" y="0"/>
                  </a:lnTo>
                  <a:close/>
                </a:path>
              </a:pathLst>
            </a:custGeom>
            <a:solidFill>
              <a:srgbClr val="000000"/>
            </a:solidFill>
            <a:ln w="9525">
              <a:noFill/>
              <a:round/>
              <a:headEnd/>
              <a:tailEnd/>
            </a:ln>
          </p:spPr>
          <p:txBody>
            <a:bodyPr/>
            <a:lstStyle/>
            <a:p>
              <a:pPr>
                <a:defRPr/>
              </a:pPr>
              <a:endParaRPr lang="tr-TR">
                <a:effectLst>
                  <a:outerShdw blurRad="38100" dist="38100" dir="2700000" algn="tl">
                    <a:srgbClr val="000000">
                      <a:alpha val="43137"/>
                    </a:srgbClr>
                  </a:outerShdw>
                </a:effectLst>
                <a:latin typeface="Times New Roman" pitchFamily="18" charset="0"/>
                <a:ea typeface="+mn-ea"/>
                <a:cs typeface="+mn-cs"/>
              </a:endParaRPr>
            </a:p>
          </p:txBody>
        </p:sp>
        <p:sp>
          <p:nvSpPr>
            <p:cNvPr id="6309898" name="Freeform 10"/>
            <p:cNvSpPr>
              <a:spLocks/>
            </p:cNvSpPr>
            <p:nvPr/>
          </p:nvSpPr>
          <p:spPr bwMode="auto">
            <a:xfrm flipH="1">
              <a:off x="4381" y="2140"/>
              <a:ext cx="122" cy="867"/>
            </a:xfrm>
            <a:custGeom>
              <a:avLst/>
              <a:gdLst/>
              <a:ahLst/>
              <a:cxnLst>
                <a:cxn ang="0">
                  <a:pos x="0" y="1383"/>
                </a:cxn>
                <a:cxn ang="0">
                  <a:pos x="78" y="269"/>
                </a:cxn>
                <a:cxn ang="0">
                  <a:pos x="61" y="204"/>
                </a:cxn>
                <a:cxn ang="0">
                  <a:pos x="87" y="153"/>
                </a:cxn>
                <a:cxn ang="0">
                  <a:pos x="65" y="92"/>
                </a:cxn>
                <a:cxn ang="0">
                  <a:pos x="95" y="21"/>
                </a:cxn>
                <a:cxn ang="0">
                  <a:pos x="165" y="0"/>
                </a:cxn>
                <a:cxn ang="0">
                  <a:pos x="234" y="56"/>
                </a:cxn>
                <a:cxn ang="0">
                  <a:pos x="243" y="105"/>
                </a:cxn>
                <a:cxn ang="0">
                  <a:pos x="222" y="153"/>
                </a:cxn>
                <a:cxn ang="0">
                  <a:pos x="243" y="213"/>
                </a:cxn>
                <a:cxn ang="0">
                  <a:pos x="217" y="282"/>
                </a:cxn>
                <a:cxn ang="0">
                  <a:pos x="196" y="1392"/>
                </a:cxn>
                <a:cxn ang="0">
                  <a:pos x="0" y="1383"/>
                </a:cxn>
                <a:cxn ang="0">
                  <a:pos x="0" y="1383"/>
                </a:cxn>
              </a:cxnLst>
              <a:rect l="0" t="0" r="r" b="b"/>
              <a:pathLst>
                <a:path w="243" h="1392">
                  <a:moveTo>
                    <a:pt x="0" y="1383"/>
                  </a:moveTo>
                  <a:lnTo>
                    <a:pt x="78" y="269"/>
                  </a:lnTo>
                  <a:lnTo>
                    <a:pt x="61" y="204"/>
                  </a:lnTo>
                  <a:lnTo>
                    <a:pt x="87" y="153"/>
                  </a:lnTo>
                  <a:lnTo>
                    <a:pt x="65" y="92"/>
                  </a:lnTo>
                  <a:lnTo>
                    <a:pt x="95" y="21"/>
                  </a:lnTo>
                  <a:lnTo>
                    <a:pt x="165" y="0"/>
                  </a:lnTo>
                  <a:lnTo>
                    <a:pt x="234" y="56"/>
                  </a:lnTo>
                  <a:lnTo>
                    <a:pt x="243" y="105"/>
                  </a:lnTo>
                  <a:lnTo>
                    <a:pt x="222" y="153"/>
                  </a:lnTo>
                  <a:lnTo>
                    <a:pt x="243" y="213"/>
                  </a:lnTo>
                  <a:lnTo>
                    <a:pt x="217" y="282"/>
                  </a:lnTo>
                  <a:lnTo>
                    <a:pt x="196" y="1392"/>
                  </a:lnTo>
                  <a:lnTo>
                    <a:pt x="0" y="1383"/>
                  </a:lnTo>
                  <a:lnTo>
                    <a:pt x="0" y="1383"/>
                  </a:lnTo>
                  <a:close/>
                </a:path>
              </a:pathLst>
            </a:custGeom>
            <a:solidFill>
              <a:srgbClr val="000000"/>
            </a:solidFill>
            <a:ln w="9525">
              <a:noFill/>
              <a:round/>
              <a:headEnd/>
              <a:tailEnd/>
            </a:ln>
          </p:spPr>
          <p:txBody>
            <a:bodyPr/>
            <a:lstStyle/>
            <a:p>
              <a:pPr>
                <a:defRPr/>
              </a:pPr>
              <a:endParaRPr lang="tr-TR">
                <a:effectLst>
                  <a:outerShdw blurRad="38100" dist="38100" dir="2700000" algn="tl">
                    <a:srgbClr val="000000">
                      <a:alpha val="43137"/>
                    </a:srgbClr>
                  </a:outerShdw>
                </a:effectLst>
                <a:latin typeface="Times New Roman" pitchFamily="18" charset="0"/>
                <a:ea typeface="+mn-ea"/>
                <a:cs typeface="+mn-cs"/>
              </a:endParaRPr>
            </a:p>
          </p:txBody>
        </p:sp>
        <p:sp>
          <p:nvSpPr>
            <p:cNvPr id="6309899" name="Freeform 11"/>
            <p:cNvSpPr>
              <a:spLocks/>
            </p:cNvSpPr>
            <p:nvPr/>
          </p:nvSpPr>
          <p:spPr bwMode="auto">
            <a:xfrm flipH="1">
              <a:off x="4207" y="2049"/>
              <a:ext cx="126" cy="987"/>
            </a:xfrm>
            <a:custGeom>
              <a:avLst/>
              <a:gdLst/>
              <a:ahLst/>
              <a:cxnLst>
                <a:cxn ang="0">
                  <a:pos x="0" y="1570"/>
                </a:cxn>
                <a:cxn ang="0">
                  <a:pos x="57" y="253"/>
                </a:cxn>
                <a:cxn ang="0">
                  <a:pos x="40" y="205"/>
                </a:cxn>
                <a:cxn ang="0">
                  <a:pos x="71" y="165"/>
                </a:cxn>
                <a:cxn ang="0">
                  <a:pos x="67" y="87"/>
                </a:cxn>
                <a:cxn ang="0">
                  <a:pos x="92" y="21"/>
                </a:cxn>
                <a:cxn ang="0">
                  <a:pos x="158" y="0"/>
                </a:cxn>
                <a:cxn ang="0">
                  <a:pos x="236" y="51"/>
                </a:cxn>
                <a:cxn ang="0">
                  <a:pos x="249" y="108"/>
                </a:cxn>
                <a:cxn ang="0">
                  <a:pos x="227" y="148"/>
                </a:cxn>
                <a:cxn ang="0">
                  <a:pos x="253" y="226"/>
                </a:cxn>
                <a:cxn ang="0">
                  <a:pos x="227" y="283"/>
                </a:cxn>
                <a:cxn ang="0">
                  <a:pos x="223" y="1584"/>
                </a:cxn>
                <a:cxn ang="0">
                  <a:pos x="0" y="1570"/>
                </a:cxn>
                <a:cxn ang="0">
                  <a:pos x="0" y="1570"/>
                </a:cxn>
              </a:cxnLst>
              <a:rect l="0" t="0" r="r" b="b"/>
              <a:pathLst>
                <a:path w="253" h="1584">
                  <a:moveTo>
                    <a:pt x="0" y="1570"/>
                  </a:moveTo>
                  <a:lnTo>
                    <a:pt x="57" y="253"/>
                  </a:lnTo>
                  <a:lnTo>
                    <a:pt x="40" y="205"/>
                  </a:lnTo>
                  <a:lnTo>
                    <a:pt x="71" y="165"/>
                  </a:lnTo>
                  <a:lnTo>
                    <a:pt x="67" y="87"/>
                  </a:lnTo>
                  <a:lnTo>
                    <a:pt x="92" y="21"/>
                  </a:lnTo>
                  <a:lnTo>
                    <a:pt x="158" y="0"/>
                  </a:lnTo>
                  <a:lnTo>
                    <a:pt x="236" y="51"/>
                  </a:lnTo>
                  <a:lnTo>
                    <a:pt x="249" y="108"/>
                  </a:lnTo>
                  <a:lnTo>
                    <a:pt x="227" y="148"/>
                  </a:lnTo>
                  <a:lnTo>
                    <a:pt x="253" y="226"/>
                  </a:lnTo>
                  <a:lnTo>
                    <a:pt x="227" y="283"/>
                  </a:lnTo>
                  <a:lnTo>
                    <a:pt x="223" y="1584"/>
                  </a:lnTo>
                  <a:lnTo>
                    <a:pt x="0" y="1570"/>
                  </a:lnTo>
                  <a:lnTo>
                    <a:pt x="0" y="1570"/>
                  </a:lnTo>
                  <a:close/>
                </a:path>
              </a:pathLst>
            </a:custGeom>
            <a:solidFill>
              <a:srgbClr val="000000"/>
            </a:solidFill>
            <a:ln w="9525">
              <a:noFill/>
              <a:round/>
              <a:headEnd/>
              <a:tailEnd/>
            </a:ln>
          </p:spPr>
          <p:txBody>
            <a:bodyPr/>
            <a:lstStyle/>
            <a:p>
              <a:pPr>
                <a:defRPr/>
              </a:pPr>
              <a:endParaRPr lang="tr-TR">
                <a:effectLst>
                  <a:outerShdw blurRad="38100" dist="38100" dir="2700000" algn="tl">
                    <a:srgbClr val="000000">
                      <a:alpha val="43137"/>
                    </a:srgbClr>
                  </a:outerShdw>
                </a:effectLst>
                <a:latin typeface="Times New Roman" pitchFamily="18" charset="0"/>
                <a:ea typeface="+mn-ea"/>
                <a:cs typeface="+mn-cs"/>
              </a:endParaRPr>
            </a:p>
          </p:txBody>
        </p:sp>
        <p:sp>
          <p:nvSpPr>
            <p:cNvPr id="6309900" name="Freeform 12"/>
            <p:cNvSpPr>
              <a:spLocks/>
            </p:cNvSpPr>
            <p:nvPr/>
          </p:nvSpPr>
          <p:spPr bwMode="auto">
            <a:xfrm flipH="1">
              <a:off x="4044" y="2436"/>
              <a:ext cx="87" cy="678"/>
            </a:xfrm>
            <a:custGeom>
              <a:avLst/>
              <a:gdLst/>
              <a:ahLst/>
              <a:cxnLst>
                <a:cxn ang="0">
                  <a:pos x="0" y="1079"/>
                </a:cxn>
                <a:cxn ang="0">
                  <a:pos x="52" y="100"/>
                </a:cxn>
                <a:cxn ang="0">
                  <a:pos x="38" y="40"/>
                </a:cxn>
                <a:cxn ang="0">
                  <a:pos x="69" y="0"/>
                </a:cxn>
                <a:cxn ang="0">
                  <a:pos x="143" y="9"/>
                </a:cxn>
                <a:cxn ang="0">
                  <a:pos x="173" y="66"/>
                </a:cxn>
                <a:cxn ang="0">
                  <a:pos x="139" y="104"/>
                </a:cxn>
                <a:cxn ang="0">
                  <a:pos x="143" y="1087"/>
                </a:cxn>
                <a:cxn ang="0">
                  <a:pos x="0" y="1079"/>
                </a:cxn>
                <a:cxn ang="0">
                  <a:pos x="0" y="1079"/>
                </a:cxn>
              </a:cxnLst>
              <a:rect l="0" t="0" r="r" b="b"/>
              <a:pathLst>
                <a:path w="173" h="1087">
                  <a:moveTo>
                    <a:pt x="0" y="1079"/>
                  </a:moveTo>
                  <a:lnTo>
                    <a:pt x="52" y="100"/>
                  </a:lnTo>
                  <a:lnTo>
                    <a:pt x="38" y="40"/>
                  </a:lnTo>
                  <a:lnTo>
                    <a:pt x="69" y="0"/>
                  </a:lnTo>
                  <a:lnTo>
                    <a:pt x="143" y="9"/>
                  </a:lnTo>
                  <a:lnTo>
                    <a:pt x="173" y="66"/>
                  </a:lnTo>
                  <a:lnTo>
                    <a:pt x="139" y="104"/>
                  </a:lnTo>
                  <a:lnTo>
                    <a:pt x="143" y="1087"/>
                  </a:lnTo>
                  <a:lnTo>
                    <a:pt x="0" y="1079"/>
                  </a:lnTo>
                  <a:lnTo>
                    <a:pt x="0" y="1079"/>
                  </a:lnTo>
                  <a:close/>
                </a:path>
              </a:pathLst>
            </a:custGeom>
            <a:solidFill>
              <a:srgbClr val="000000"/>
            </a:solidFill>
            <a:ln w="9525">
              <a:noFill/>
              <a:round/>
              <a:headEnd/>
              <a:tailEnd/>
            </a:ln>
          </p:spPr>
          <p:txBody>
            <a:bodyPr/>
            <a:lstStyle/>
            <a:p>
              <a:pPr>
                <a:defRPr/>
              </a:pPr>
              <a:endParaRPr lang="tr-TR">
                <a:effectLst>
                  <a:outerShdw blurRad="38100" dist="38100" dir="2700000" algn="tl">
                    <a:srgbClr val="000000">
                      <a:alpha val="43137"/>
                    </a:srgbClr>
                  </a:outerShdw>
                </a:effectLst>
                <a:latin typeface="Times New Roman" pitchFamily="18" charset="0"/>
                <a:ea typeface="+mn-ea"/>
                <a:cs typeface="+mn-cs"/>
              </a:endParaRPr>
            </a:p>
          </p:txBody>
        </p:sp>
        <p:sp>
          <p:nvSpPr>
            <p:cNvPr id="6309901" name="Freeform 13"/>
            <p:cNvSpPr>
              <a:spLocks/>
            </p:cNvSpPr>
            <p:nvPr/>
          </p:nvSpPr>
          <p:spPr bwMode="auto">
            <a:xfrm flipH="1">
              <a:off x="3903" y="2485"/>
              <a:ext cx="74" cy="638"/>
            </a:xfrm>
            <a:custGeom>
              <a:avLst/>
              <a:gdLst/>
              <a:ahLst/>
              <a:cxnLst>
                <a:cxn ang="0">
                  <a:pos x="0" y="1001"/>
                </a:cxn>
                <a:cxn ang="0">
                  <a:pos x="27" y="104"/>
                </a:cxn>
                <a:cxn ang="0">
                  <a:pos x="0" y="57"/>
                </a:cxn>
                <a:cxn ang="0">
                  <a:pos x="44" y="0"/>
                </a:cxn>
                <a:cxn ang="0">
                  <a:pos x="109" y="5"/>
                </a:cxn>
                <a:cxn ang="0">
                  <a:pos x="149" y="66"/>
                </a:cxn>
                <a:cxn ang="0">
                  <a:pos x="122" y="104"/>
                </a:cxn>
                <a:cxn ang="0">
                  <a:pos x="126" y="1022"/>
                </a:cxn>
                <a:cxn ang="0">
                  <a:pos x="0" y="1001"/>
                </a:cxn>
                <a:cxn ang="0">
                  <a:pos x="0" y="1001"/>
                </a:cxn>
              </a:cxnLst>
              <a:rect l="0" t="0" r="r" b="b"/>
              <a:pathLst>
                <a:path w="149" h="1022">
                  <a:moveTo>
                    <a:pt x="0" y="1001"/>
                  </a:moveTo>
                  <a:lnTo>
                    <a:pt x="27" y="104"/>
                  </a:lnTo>
                  <a:lnTo>
                    <a:pt x="0" y="57"/>
                  </a:lnTo>
                  <a:lnTo>
                    <a:pt x="44" y="0"/>
                  </a:lnTo>
                  <a:lnTo>
                    <a:pt x="109" y="5"/>
                  </a:lnTo>
                  <a:lnTo>
                    <a:pt x="149" y="66"/>
                  </a:lnTo>
                  <a:lnTo>
                    <a:pt x="122" y="104"/>
                  </a:lnTo>
                  <a:lnTo>
                    <a:pt x="126" y="1022"/>
                  </a:lnTo>
                  <a:lnTo>
                    <a:pt x="0" y="1001"/>
                  </a:lnTo>
                  <a:lnTo>
                    <a:pt x="0" y="1001"/>
                  </a:lnTo>
                  <a:close/>
                </a:path>
              </a:pathLst>
            </a:custGeom>
            <a:solidFill>
              <a:srgbClr val="000000"/>
            </a:solidFill>
            <a:ln w="9525">
              <a:noFill/>
              <a:round/>
              <a:headEnd/>
              <a:tailEnd/>
            </a:ln>
          </p:spPr>
          <p:txBody>
            <a:bodyPr/>
            <a:lstStyle/>
            <a:p>
              <a:pPr>
                <a:defRPr/>
              </a:pPr>
              <a:endParaRPr lang="tr-TR">
                <a:effectLst>
                  <a:outerShdw blurRad="38100" dist="38100" dir="2700000" algn="tl">
                    <a:srgbClr val="000000">
                      <a:alpha val="43137"/>
                    </a:srgbClr>
                  </a:outerShdw>
                </a:effectLst>
                <a:latin typeface="Times New Roman" pitchFamily="18" charset="0"/>
                <a:ea typeface="+mn-ea"/>
                <a:cs typeface="+mn-cs"/>
              </a:endParaRPr>
            </a:p>
          </p:txBody>
        </p:sp>
        <p:sp>
          <p:nvSpPr>
            <p:cNvPr id="6309902" name="Freeform 14"/>
            <p:cNvSpPr>
              <a:spLocks/>
            </p:cNvSpPr>
            <p:nvPr/>
          </p:nvSpPr>
          <p:spPr bwMode="auto">
            <a:xfrm flipH="1">
              <a:off x="4644" y="2516"/>
              <a:ext cx="378" cy="135"/>
            </a:xfrm>
            <a:custGeom>
              <a:avLst/>
              <a:gdLst/>
              <a:ahLst/>
              <a:cxnLst>
                <a:cxn ang="0">
                  <a:pos x="395" y="0"/>
                </a:cxn>
                <a:cxn ang="0">
                  <a:pos x="755" y="25"/>
                </a:cxn>
                <a:cxn ang="0">
                  <a:pos x="747" y="114"/>
                </a:cxn>
                <a:cxn ang="0">
                  <a:pos x="399" y="78"/>
                </a:cxn>
                <a:cxn ang="0">
                  <a:pos x="0" y="217"/>
                </a:cxn>
                <a:cxn ang="0">
                  <a:pos x="0" y="169"/>
                </a:cxn>
                <a:cxn ang="0">
                  <a:pos x="395" y="0"/>
                </a:cxn>
                <a:cxn ang="0">
                  <a:pos x="395" y="0"/>
                </a:cxn>
              </a:cxnLst>
              <a:rect l="0" t="0" r="r" b="b"/>
              <a:pathLst>
                <a:path w="755" h="217">
                  <a:moveTo>
                    <a:pt x="395" y="0"/>
                  </a:moveTo>
                  <a:lnTo>
                    <a:pt x="755" y="25"/>
                  </a:lnTo>
                  <a:lnTo>
                    <a:pt x="747" y="114"/>
                  </a:lnTo>
                  <a:lnTo>
                    <a:pt x="399" y="78"/>
                  </a:lnTo>
                  <a:lnTo>
                    <a:pt x="0" y="217"/>
                  </a:lnTo>
                  <a:lnTo>
                    <a:pt x="0" y="169"/>
                  </a:lnTo>
                  <a:lnTo>
                    <a:pt x="395" y="0"/>
                  </a:lnTo>
                  <a:lnTo>
                    <a:pt x="395" y="0"/>
                  </a:lnTo>
                  <a:close/>
                </a:path>
              </a:pathLst>
            </a:custGeom>
            <a:solidFill>
              <a:srgbClr val="000000"/>
            </a:solidFill>
            <a:ln w="9525">
              <a:noFill/>
              <a:round/>
              <a:headEnd/>
              <a:tailEnd/>
            </a:ln>
          </p:spPr>
          <p:txBody>
            <a:bodyPr/>
            <a:lstStyle/>
            <a:p>
              <a:pPr>
                <a:defRPr/>
              </a:pPr>
              <a:endParaRPr lang="tr-TR">
                <a:effectLst>
                  <a:outerShdw blurRad="38100" dist="38100" dir="2700000" algn="tl">
                    <a:srgbClr val="000000">
                      <a:alpha val="43137"/>
                    </a:srgbClr>
                  </a:outerShdw>
                </a:effectLst>
                <a:latin typeface="Times New Roman" pitchFamily="18" charset="0"/>
                <a:ea typeface="+mn-ea"/>
                <a:cs typeface="+mn-cs"/>
              </a:endParaRPr>
            </a:p>
          </p:txBody>
        </p:sp>
        <p:sp>
          <p:nvSpPr>
            <p:cNvPr id="6309903" name="Freeform 15"/>
            <p:cNvSpPr>
              <a:spLocks/>
            </p:cNvSpPr>
            <p:nvPr/>
          </p:nvSpPr>
          <p:spPr bwMode="auto">
            <a:xfrm flipH="1">
              <a:off x="4644" y="2695"/>
              <a:ext cx="382" cy="78"/>
            </a:xfrm>
            <a:custGeom>
              <a:avLst/>
              <a:gdLst/>
              <a:ahLst/>
              <a:cxnLst>
                <a:cxn ang="0">
                  <a:pos x="0" y="82"/>
                </a:cxn>
                <a:cxn ang="0">
                  <a:pos x="274" y="0"/>
                </a:cxn>
                <a:cxn ang="0">
                  <a:pos x="765" y="17"/>
                </a:cxn>
                <a:cxn ang="0">
                  <a:pos x="765" y="112"/>
                </a:cxn>
                <a:cxn ang="0">
                  <a:pos x="297" y="74"/>
                </a:cxn>
                <a:cxn ang="0">
                  <a:pos x="4" y="126"/>
                </a:cxn>
                <a:cxn ang="0">
                  <a:pos x="0" y="82"/>
                </a:cxn>
                <a:cxn ang="0">
                  <a:pos x="0" y="82"/>
                </a:cxn>
              </a:cxnLst>
              <a:rect l="0" t="0" r="r" b="b"/>
              <a:pathLst>
                <a:path w="765" h="126">
                  <a:moveTo>
                    <a:pt x="0" y="82"/>
                  </a:moveTo>
                  <a:lnTo>
                    <a:pt x="274" y="0"/>
                  </a:lnTo>
                  <a:lnTo>
                    <a:pt x="765" y="17"/>
                  </a:lnTo>
                  <a:lnTo>
                    <a:pt x="765" y="112"/>
                  </a:lnTo>
                  <a:lnTo>
                    <a:pt x="297" y="74"/>
                  </a:lnTo>
                  <a:lnTo>
                    <a:pt x="4" y="126"/>
                  </a:lnTo>
                  <a:lnTo>
                    <a:pt x="0" y="82"/>
                  </a:lnTo>
                  <a:lnTo>
                    <a:pt x="0" y="82"/>
                  </a:lnTo>
                  <a:close/>
                </a:path>
              </a:pathLst>
            </a:custGeom>
            <a:solidFill>
              <a:srgbClr val="000000"/>
            </a:solidFill>
            <a:ln w="9525">
              <a:noFill/>
              <a:round/>
              <a:headEnd/>
              <a:tailEnd/>
            </a:ln>
          </p:spPr>
          <p:txBody>
            <a:bodyPr/>
            <a:lstStyle/>
            <a:p>
              <a:pPr>
                <a:defRPr/>
              </a:pPr>
              <a:endParaRPr lang="tr-TR">
                <a:effectLst>
                  <a:outerShdw blurRad="38100" dist="38100" dir="2700000" algn="tl">
                    <a:srgbClr val="000000">
                      <a:alpha val="43137"/>
                    </a:srgbClr>
                  </a:outerShdw>
                </a:effectLst>
                <a:latin typeface="Times New Roman" pitchFamily="18" charset="0"/>
                <a:ea typeface="+mn-ea"/>
                <a:cs typeface="+mn-cs"/>
              </a:endParaRPr>
            </a:p>
          </p:txBody>
        </p:sp>
        <p:sp>
          <p:nvSpPr>
            <p:cNvPr id="6309904" name="Freeform 16"/>
            <p:cNvSpPr>
              <a:spLocks/>
            </p:cNvSpPr>
            <p:nvPr/>
          </p:nvSpPr>
          <p:spPr bwMode="auto">
            <a:xfrm flipH="1">
              <a:off x="4638" y="2855"/>
              <a:ext cx="390" cy="69"/>
            </a:xfrm>
            <a:custGeom>
              <a:avLst/>
              <a:gdLst/>
              <a:ahLst/>
              <a:cxnLst>
                <a:cxn ang="0">
                  <a:pos x="0" y="43"/>
                </a:cxn>
                <a:cxn ang="0">
                  <a:pos x="282" y="0"/>
                </a:cxn>
                <a:cxn ang="0">
                  <a:pos x="782" y="43"/>
                </a:cxn>
                <a:cxn ang="0">
                  <a:pos x="776" y="110"/>
                </a:cxn>
                <a:cxn ang="0">
                  <a:pos x="295" y="68"/>
                </a:cxn>
                <a:cxn ang="0">
                  <a:pos x="4" y="95"/>
                </a:cxn>
                <a:cxn ang="0">
                  <a:pos x="0" y="43"/>
                </a:cxn>
                <a:cxn ang="0">
                  <a:pos x="0" y="43"/>
                </a:cxn>
              </a:cxnLst>
              <a:rect l="0" t="0" r="r" b="b"/>
              <a:pathLst>
                <a:path w="782" h="110">
                  <a:moveTo>
                    <a:pt x="0" y="43"/>
                  </a:moveTo>
                  <a:lnTo>
                    <a:pt x="282" y="0"/>
                  </a:lnTo>
                  <a:lnTo>
                    <a:pt x="782" y="43"/>
                  </a:lnTo>
                  <a:lnTo>
                    <a:pt x="776" y="110"/>
                  </a:lnTo>
                  <a:lnTo>
                    <a:pt x="295" y="68"/>
                  </a:lnTo>
                  <a:lnTo>
                    <a:pt x="4" y="95"/>
                  </a:lnTo>
                  <a:lnTo>
                    <a:pt x="0" y="43"/>
                  </a:lnTo>
                  <a:lnTo>
                    <a:pt x="0" y="43"/>
                  </a:lnTo>
                  <a:close/>
                </a:path>
              </a:pathLst>
            </a:custGeom>
            <a:solidFill>
              <a:srgbClr val="000000"/>
            </a:solidFill>
            <a:ln w="9525">
              <a:noFill/>
              <a:round/>
              <a:headEnd/>
              <a:tailEnd/>
            </a:ln>
          </p:spPr>
          <p:txBody>
            <a:bodyPr/>
            <a:lstStyle/>
            <a:p>
              <a:pPr>
                <a:defRPr/>
              </a:pPr>
              <a:endParaRPr lang="tr-TR">
                <a:effectLst>
                  <a:outerShdw blurRad="38100" dist="38100" dir="2700000" algn="tl">
                    <a:srgbClr val="000000">
                      <a:alpha val="43137"/>
                    </a:srgbClr>
                  </a:outerShdw>
                </a:effectLst>
                <a:latin typeface="Times New Roman" pitchFamily="18" charset="0"/>
                <a:ea typeface="+mn-ea"/>
                <a:cs typeface="+mn-cs"/>
              </a:endParaRPr>
            </a:p>
          </p:txBody>
        </p:sp>
        <p:sp>
          <p:nvSpPr>
            <p:cNvPr id="6309905" name="Freeform 17"/>
            <p:cNvSpPr>
              <a:spLocks/>
            </p:cNvSpPr>
            <p:nvPr/>
          </p:nvSpPr>
          <p:spPr bwMode="auto">
            <a:xfrm flipH="1">
              <a:off x="4633" y="3026"/>
              <a:ext cx="402" cy="56"/>
            </a:xfrm>
            <a:custGeom>
              <a:avLst/>
              <a:gdLst/>
              <a:ahLst/>
              <a:cxnLst>
                <a:cxn ang="0">
                  <a:pos x="10" y="4"/>
                </a:cxn>
                <a:cxn ang="0">
                  <a:pos x="301" y="0"/>
                </a:cxn>
                <a:cxn ang="0">
                  <a:pos x="793" y="18"/>
                </a:cxn>
                <a:cxn ang="0">
                  <a:pos x="804" y="92"/>
                </a:cxn>
                <a:cxn ang="0">
                  <a:pos x="361" y="65"/>
                </a:cxn>
                <a:cxn ang="0">
                  <a:pos x="0" y="44"/>
                </a:cxn>
                <a:cxn ang="0">
                  <a:pos x="10" y="4"/>
                </a:cxn>
                <a:cxn ang="0">
                  <a:pos x="10" y="4"/>
                </a:cxn>
              </a:cxnLst>
              <a:rect l="0" t="0" r="r" b="b"/>
              <a:pathLst>
                <a:path w="804" h="92">
                  <a:moveTo>
                    <a:pt x="10" y="4"/>
                  </a:moveTo>
                  <a:lnTo>
                    <a:pt x="301" y="0"/>
                  </a:lnTo>
                  <a:lnTo>
                    <a:pt x="793" y="18"/>
                  </a:lnTo>
                  <a:lnTo>
                    <a:pt x="804" y="92"/>
                  </a:lnTo>
                  <a:lnTo>
                    <a:pt x="361" y="65"/>
                  </a:lnTo>
                  <a:lnTo>
                    <a:pt x="0" y="44"/>
                  </a:lnTo>
                  <a:lnTo>
                    <a:pt x="10" y="4"/>
                  </a:lnTo>
                  <a:lnTo>
                    <a:pt x="10" y="4"/>
                  </a:lnTo>
                  <a:close/>
                </a:path>
              </a:pathLst>
            </a:custGeom>
            <a:solidFill>
              <a:srgbClr val="000000"/>
            </a:solidFill>
            <a:ln w="9525">
              <a:noFill/>
              <a:round/>
              <a:headEnd/>
              <a:tailEnd/>
            </a:ln>
          </p:spPr>
          <p:txBody>
            <a:bodyPr/>
            <a:lstStyle/>
            <a:p>
              <a:pPr>
                <a:defRPr/>
              </a:pPr>
              <a:endParaRPr lang="tr-TR">
                <a:effectLst>
                  <a:outerShdw blurRad="38100" dist="38100" dir="2700000" algn="tl">
                    <a:srgbClr val="000000">
                      <a:alpha val="43137"/>
                    </a:srgbClr>
                  </a:outerShdw>
                </a:effectLst>
                <a:latin typeface="Times New Roman" pitchFamily="18" charset="0"/>
                <a:ea typeface="+mn-ea"/>
                <a:cs typeface="+mn-cs"/>
              </a:endParaRPr>
            </a:p>
          </p:txBody>
        </p:sp>
        <p:sp>
          <p:nvSpPr>
            <p:cNvPr id="6309906" name="Freeform 18"/>
            <p:cNvSpPr>
              <a:spLocks/>
            </p:cNvSpPr>
            <p:nvPr/>
          </p:nvSpPr>
          <p:spPr bwMode="auto">
            <a:xfrm flipH="1">
              <a:off x="4198" y="3053"/>
              <a:ext cx="398" cy="248"/>
            </a:xfrm>
            <a:custGeom>
              <a:avLst/>
              <a:gdLst/>
              <a:ahLst/>
              <a:cxnLst>
                <a:cxn ang="0">
                  <a:pos x="3" y="0"/>
                </a:cxn>
                <a:cxn ang="0">
                  <a:pos x="98" y="17"/>
                </a:cxn>
                <a:cxn ang="0">
                  <a:pos x="98" y="190"/>
                </a:cxn>
                <a:cxn ang="0">
                  <a:pos x="334" y="190"/>
                </a:cxn>
                <a:cxn ang="0">
                  <a:pos x="328" y="38"/>
                </a:cxn>
                <a:cxn ang="0">
                  <a:pos x="359" y="38"/>
                </a:cxn>
                <a:cxn ang="0">
                  <a:pos x="372" y="186"/>
                </a:cxn>
                <a:cxn ang="0">
                  <a:pos x="528" y="186"/>
                </a:cxn>
                <a:cxn ang="0">
                  <a:pos x="538" y="61"/>
                </a:cxn>
                <a:cxn ang="0">
                  <a:pos x="568" y="57"/>
                </a:cxn>
                <a:cxn ang="0">
                  <a:pos x="568" y="186"/>
                </a:cxn>
                <a:cxn ang="0">
                  <a:pos x="760" y="209"/>
                </a:cxn>
                <a:cxn ang="0">
                  <a:pos x="794" y="399"/>
                </a:cxn>
                <a:cxn ang="0">
                  <a:pos x="0" y="361"/>
                </a:cxn>
                <a:cxn ang="0">
                  <a:pos x="3" y="0"/>
                </a:cxn>
                <a:cxn ang="0">
                  <a:pos x="3" y="0"/>
                </a:cxn>
              </a:cxnLst>
              <a:rect l="0" t="0" r="r" b="b"/>
              <a:pathLst>
                <a:path w="794" h="399">
                  <a:moveTo>
                    <a:pt x="3" y="0"/>
                  </a:moveTo>
                  <a:lnTo>
                    <a:pt x="98" y="17"/>
                  </a:lnTo>
                  <a:lnTo>
                    <a:pt x="98" y="190"/>
                  </a:lnTo>
                  <a:lnTo>
                    <a:pt x="334" y="190"/>
                  </a:lnTo>
                  <a:lnTo>
                    <a:pt x="328" y="38"/>
                  </a:lnTo>
                  <a:lnTo>
                    <a:pt x="359" y="38"/>
                  </a:lnTo>
                  <a:lnTo>
                    <a:pt x="372" y="186"/>
                  </a:lnTo>
                  <a:lnTo>
                    <a:pt x="528" y="186"/>
                  </a:lnTo>
                  <a:lnTo>
                    <a:pt x="538" y="61"/>
                  </a:lnTo>
                  <a:lnTo>
                    <a:pt x="568" y="57"/>
                  </a:lnTo>
                  <a:lnTo>
                    <a:pt x="568" y="186"/>
                  </a:lnTo>
                  <a:lnTo>
                    <a:pt x="760" y="209"/>
                  </a:lnTo>
                  <a:lnTo>
                    <a:pt x="794" y="399"/>
                  </a:lnTo>
                  <a:lnTo>
                    <a:pt x="0" y="361"/>
                  </a:lnTo>
                  <a:lnTo>
                    <a:pt x="3" y="0"/>
                  </a:lnTo>
                  <a:lnTo>
                    <a:pt x="3" y="0"/>
                  </a:lnTo>
                  <a:close/>
                </a:path>
              </a:pathLst>
            </a:custGeom>
            <a:solidFill>
              <a:srgbClr val="000000"/>
            </a:solidFill>
            <a:ln w="9525">
              <a:noFill/>
              <a:round/>
              <a:headEnd/>
              <a:tailEnd/>
            </a:ln>
          </p:spPr>
          <p:txBody>
            <a:bodyPr/>
            <a:lstStyle/>
            <a:p>
              <a:pPr>
                <a:defRPr/>
              </a:pPr>
              <a:endParaRPr lang="tr-TR">
                <a:effectLst>
                  <a:outerShdw blurRad="38100" dist="38100" dir="2700000" algn="tl">
                    <a:srgbClr val="000000">
                      <a:alpha val="43137"/>
                    </a:srgbClr>
                  </a:outerShdw>
                </a:effectLst>
                <a:latin typeface="Times New Roman" pitchFamily="18" charset="0"/>
                <a:ea typeface="+mn-ea"/>
                <a:cs typeface="+mn-cs"/>
              </a:endParaRPr>
            </a:p>
          </p:txBody>
        </p:sp>
        <p:sp>
          <p:nvSpPr>
            <p:cNvPr id="6309907" name="Freeform 19"/>
            <p:cNvSpPr>
              <a:spLocks/>
            </p:cNvSpPr>
            <p:nvPr/>
          </p:nvSpPr>
          <p:spPr bwMode="auto">
            <a:xfrm flipH="1">
              <a:off x="3823" y="3139"/>
              <a:ext cx="355" cy="191"/>
            </a:xfrm>
            <a:custGeom>
              <a:avLst/>
              <a:gdLst/>
              <a:ahLst/>
              <a:cxnLst>
                <a:cxn ang="0">
                  <a:pos x="109" y="8"/>
                </a:cxn>
                <a:cxn ang="0">
                  <a:pos x="109" y="104"/>
                </a:cxn>
                <a:cxn ang="0">
                  <a:pos x="264" y="101"/>
                </a:cxn>
                <a:cxn ang="0">
                  <a:pos x="272" y="0"/>
                </a:cxn>
                <a:cxn ang="0">
                  <a:pos x="299" y="0"/>
                </a:cxn>
                <a:cxn ang="0">
                  <a:pos x="304" y="91"/>
                </a:cxn>
                <a:cxn ang="0">
                  <a:pos x="468" y="87"/>
                </a:cxn>
                <a:cxn ang="0">
                  <a:pos x="468" y="8"/>
                </a:cxn>
                <a:cxn ang="0">
                  <a:pos x="495" y="4"/>
                </a:cxn>
                <a:cxn ang="0">
                  <a:pos x="508" y="95"/>
                </a:cxn>
                <a:cxn ang="0">
                  <a:pos x="698" y="101"/>
                </a:cxn>
                <a:cxn ang="0">
                  <a:pos x="711" y="230"/>
                </a:cxn>
                <a:cxn ang="0">
                  <a:pos x="533" y="234"/>
                </a:cxn>
                <a:cxn ang="0">
                  <a:pos x="559" y="296"/>
                </a:cxn>
                <a:cxn ang="0">
                  <a:pos x="521" y="306"/>
                </a:cxn>
                <a:cxn ang="0">
                  <a:pos x="504" y="234"/>
                </a:cxn>
                <a:cxn ang="0">
                  <a:pos x="321" y="230"/>
                </a:cxn>
                <a:cxn ang="0">
                  <a:pos x="356" y="300"/>
                </a:cxn>
                <a:cxn ang="0">
                  <a:pos x="293" y="304"/>
                </a:cxn>
                <a:cxn ang="0">
                  <a:pos x="285" y="234"/>
                </a:cxn>
                <a:cxn ang="0">
                  <a:pos x="8" y="236"/>
                </a:cxn>
                <a:cxn ang="0">
                  <a:pos x="0" y="0"/>
                </a:cxn>
                <a:cxn ang="0">
                  <a:pos x="109" y="8"/>
                </a:cxn>
                <a:cxn ang="0">
                  <a:pos x="109" y="8"/>
                </a:cxn>
              </a:cxnLst>
              <a:rect l="0" t="0" r="r" b="b"/>
              <a:pathLst>
                <a:path w="711" h="306">
                  <a:moveTo>
                    <a:pt x="109" y="8"/>
                  </a:moveTo>
                  <a:lnTo>
                    <a:pt x="109" y="104"/>
                  </a:lnTo>
                  <a:lnTo>
                    <a:pt x="264" y="101"/>
                  </a:lnTo>
                  <a:lnTo>
                    <a:pt x="272" y="0"/>
                  </a:lnTo>
                  <a:lnTo>
                    <a:pt x="299" y="0"/>
                  </a:lnTo>
                  <a:lnTo>
                    <a:pt x="304" y="91"/>
                  </a:lnTo>
                  <a:lnTo>
                    <a:pt x="468" y="87"/>
                  </a:lnTo>
                  <a:lnTo>
                    <a:pt x="468" y="8"/>
                  </a:lnTo>
                  <a:lnTo>
                    <a:pt x="495" y="4"/>
                  </a:lnTo>
                  <a:lnTo>
                    <a:pt x="508" y="95"/>
                  </a:lnTo>
                  <a:lnTo>
                    <a:pt x="698" y="101"/>
                  </a:lnTo>
                  <a:lnTo>
                    <a:pt x="711" y="230"/>
                  </a:lnTo>
                  <a:lnTo>
                    <a:pt x="533" y="234"/>
                  </a:lnTo>
                  <a:lnTo>
                    <a:pt x="559" y="296"/>
                  </a:lnTo>
                  <a:lnTo>
                    <a:pt x="521" y="306"/>
                  </a:lnTo>
                  <a:lnTo>
                    <a:pt x="504" y="234"/>
                  </a:lnTo>
                  <a:lnTo>
                    <a:pt x="321" y="230"/>
                  </a:lnTo>
                  <a:lnTo>
                    <a:pt x="356" y="300"/>
                  </a:lnTo>
                  <a:lnTo>
                    <a:pt x="293" y="304"/>
                  </a:lnTo>
                  <a:lnTo>
                    <a:pt x="285" y="234"/>
                  </a:lnTo>
                  <a:lnTo>
                    <a:pt x="8" y="236"/>
                  </a:lnTo>
                  <a:lnTo>
                    <a:pt x="0" y="0"/>
                  </a:lnTo>
                  <a:lnTo>
                    <a:pt x="109" y="8"/>
                  </a:lnTo>
                  <a:lnTo>
                    <a:pt x="109" y="8"/>
                  </a:lnTo>
                  <a:close/>
                </a:path>
              </a:pathLst>
            </a:custGeom>
            <a:solidFill>
              <a:srgbClr val="000000"/>
            </a:solidFill>
            <a:ln w="9525">
              <a:noFill/>
              <a:round/>
              <a:headEnd/>
              <a:tailEnd/>
            </a:ln>
          </p:spPr>
          <p:txBody>
            <a:bodyPr/>
            <a:lstStyle/>
            <a:p>
              <a:pPr>
                <a:defRPr/>
              </a:pPr>
              <a:endParaRPr lang="tr-TR">
                <a:effectLst>
                  <a:outerShdw blurRad="38100" dist="38100" dir="2700000" algn="tl">
                    <a:srgbClr val="000000">
                      <a:alpha val="43137"/>
                    </a:srgbClr>
                  </a:outerShdw>
                </a:effectLst>
                <a:latin typeface="Times New Roman" pitchFamily="18" charset="0"/>
                <a:ea typeface="+mn-ea"/>
                <a:cs typeface="+mn-cs"/>
              </a:endParaRPr>
            </a:p>
          </p:txBody>
        </p:sp>
        <p:sp>
          <p:nvSpPr>
            <p:cNvPr id="6309908" name="Freeform 20"/>
            <p:cNvSpPr>
              <a:spLocks/>
            </p:cNvSpPr>
            <p:nvPr/>
          </p:nvSpPr>
          <p:spPr bwMode="auto">
            <a:xfrm flipH="1">
              <a:off x="2818" y="1247"/>
              <a:ext cx="1704" cy="884"/>
            </a:xfrm>
            <a:custGeom>
              <a:avLst/>
              <a:gdLst/>
              <a:ahLst/>
              <a:cxnLst>
                <a:cxn ang="0">
                  <a:pos x="63" y="1418"/>
                </a:cxn>
                <a:cxn ang="0">
                  <a:pos x="0" y="1354"/>
                </a:cxn>
                <a:cxn ang="0">
                  <a:pos x="34" y="1260"/>
                </a:cxn>
                <a:cxn ang="0">
                  <a:pos x="63" y="1162"/>
                </a:cxn>
                <a:cxn ang="0">
                  <a:pos x="127" y="1146"/>
                </a:cxn>
                <a:cxn ang="0">
                  <a:pos x="177" y="1040"/>
                </a:cxn>
                <a:cxn ang="0">
                  <a:pos x="304" y="1040"/>
                </a:cxn>
                <a:cxn ang="0">
                  <a:pos x="412" y="905"/>
                </a:cxn>
                <a:cxn ang="0">
                  <a:pos x="483" y="819"/>
                </a:cxn>
                <a:cxn ang="0">
                  <a:pos x="553" y="890"/>
                </a:cxn>
                <a:cxn ang="0">
                  <a:pos x="646" y="848"/>
                </a:cxn>
                <a:cxn ang="0">
                  <a:pos x="675" y="747"/>
                </a:cxn>
                <a:cxn ang="0">
                  <a:pos x="789" y="726"/>
                </a:cxn>
                <a:cxn ang="0">
                  <a:pos x="810" y="648"/>
                </a:cxn>
                <a:cxn ang="0">
                  <a:pos x="895" y="527"/>
                </a:cxn>
                <a:cxn ang="0">
                  <a:pos x="1009" y="506"/>
                </a:cxn>
                <a:cxn ang="0">
                  <a:pos x="1103" y="399"/>
                </a:cxn>
                <a:cxn ang="0">
                  <a:pos x="1344" y="314"/>
                </a:cxn>
                <a:cxn ang="0">
                  <a:pos x="1492" y="355"/>
                </a:cxn>
                <a:cxn ang="0">
                  <a:pos x="1785" y="306"/>
                </a:cxn>
                <a:cxn ang="0">
                  <a:pos x="1842" y="200"/>
                </a:cxn>
                <a:cxn ang="0">
                  <a:pos x="1970" y="171"/>
                </a:cxn>
                <a:cxn ang="0">
                  <a:pos x="2068" y="213"/>
                </a:cxn>
                <a:cxn ang="0">
                  <a:pos x="2255" y="86"/>
                </a:cxn>
                <a:cxn ang="0">
                  <a:pos x="2418" y="135"/>
                </a:cxn>
                <a:cxn ang="0">
                  <a:pos x="2603" y="21"/>
                </a:cxn>
                <a:cxn ang="0">
                  <a:pos x="2831" y="0"/>
                </a:cxn>
                <a:cxn ang="0">
                  <a:pos x="3065" y="57"/>
                </a:cxn>
                <a:cxn ang="0">
                  <a:pos x="3407" y="44"/>
                </a:cxn>
                <a:cxn ang="0">
                  <a:pos x="3080" y="129"/>
                </a:cxn>
                <a:cxn ang="0">
                  <a:pos x="2823" y="78"/>
                </a:cxn>
                <a:cxn ang="0">
                  <a:pos x="2517" y="150"/>
                </a:cxn>
                <a:cxn ang="0">
                  <a:pos x="2447" y="278"/>
                </a:cxn>
                <a:cxn ang="0">
                  <a:pos x="2283" y="184"/>
                </a:cxn>
                <a:cxn ang="0">
                  <a:pos x="2154" y="249"/>
                </a:cxn>
                <a:cxn ang="0">
                  <a:pos x="2091" y="314"/>
                </a:cxn>
                <a:cxn ang="0">
                  <a:pos x="1899" y="270"/>
                </a:cxn>
                <a:cxn ang="0">
                  <a:pos x="1806" y="384"/>
                </a:cxn>
                <a:cxn ang="0">
                  <a:pos x="1785" y="464"/>
                </a:cxn>
                <a:cxn ang="0">
                  <a:pos x="1650" y="477"/>
                </a:cxn>
                <a:cxn ang="0">
                  <a:pos x="1515" y="441"/>
                </a:cxn>
                <a:cxn ang="0">
                  <a:pos x="1329" y="392"/>
                </a:cxn>
                <a:cxn ang="0">
                  <a:pos x="1209" y="435"/>
                </a:cxn>
                <a:cxn ang="0">
                  <a:pos x="1046" y="570"/>
                </a:cxn>
                <a:cxn ang="0">
                  <a:pos x="1074" y="633"/>
                </a:cxn>
                <a:cxn ang="0">
                  <a:pos x="945" y="627"/>
                </a:cxn>
                <a:cxn ang="0">
                  <a:pos x="838" y="840"/>
                </a:cxn>
                <a:cxn ang="0">
                  <a:pos x="703" y="876"/>
                </a:cxn>
                <a:cxn ang="0">
                  <a:pos x="789" y="970"/>
                </a:cxn>
                <a:cxn ang="0">
                  <a:pos x="661" y="977"/>
                </a:cxn>
                <a:cxn ang="0">
                  <a:pos x="498" y="1027"/>
                </a:cxn>
                <a:cxn ang="0">
                  <a:pos x="475" y="1146"/>
                </a:cxn>
                <a:cxn ang="0">
                  <a:pos x="511" y="1190"/>
                </a:cxn>
                <a:cxn ang="0">
                  <a:pos x="376" y="1232"/>
                </a:cxn>
                <a:cxn ang="0">
                  <a:pos x="369" y="1338"/>
                </a:cxn>
                <a:cxn ang="0">
                  <a:pos x="262" y="1418"/>
                </a:cxn>
                <a:cxn ang="0">
                  <a:pos x="198" y="1367"/>
                </a:cxn>
                <a:cxn ang="0">
                  <a:pos x="63" y="1418"/>
                </a:cxn>
                <a:cxn ang="0">
                  <a:pos x="63" y="1418"/>
                </a:cxn>
              </a:cxnLst>
              <a:rect l="0" t="0" r="r" b="b"/>
              <a:pathLst>
                <a:path w="3407" h="1418">
                  <a:moveTo>
                    <a:pt x="63" y="1418"/>
                  </a:moveTo>
                  <a:lnTo>
                    <a:pt x="0" y="1354"/>
                  </a:lnTo>
                  <a:lnTo>
                    <a:pt x="34" y="1260"/>
                  </a:lnTo>
                  <a:lnTo>
                    <a:pt x="63" y="1162"/>
                  </a:lnTo>
                  <a:lnTo>
                    <a:pt x="127" y="1146"/>
                  </a:lnTo>
                  <a:lnTo>
                    <a:pt x="177" y="1040"/>
                  </a:lnTo>
                  <a:lnTo>
                    <a:pt x="304" y="1040"/>
                  </a:lnTo>
                  <a:lnTo>
                    <a:pt x="412" y="905"/>
                  </a:lnTo>
                  <a:lnTo>
                    <a:pt x="483" y="819"/>
                  </a:lnTo>
                  <a:lnTo>
                    <a:pt x="553" y="890"/>
                  </a:lnTo>
                  <a:lnTo>
                    <a:pt x="646" y="848"/>
                  </a:lnTo>
                  <a:lnTo>
                    <a:pt x="675" y="747"/>
                  </a:lnTo>
                  <a:lnTo>
                    <a:pt x="789" y="726"/>
                  </a:lnTo>
                  <a:lnTo>
                    <a:pt x="810" y="648"/>
                  </a:lnTo>
                  <a:lnTo>
                    <a:pt x="895" y="527"/>
                  </a:lnTo>
                  <a:lnTo>
                    <a:pt x="1009" y="506"/>
                  </a:lnTo>
                  <a:lnTo>
                    <a:pt x="1103" y="399"/>
                  </a:lnTo>
                  <a:lnTo>
                    <a:pt x="1344" y="314"/>
                  </a:lnTo>
                  <a:lnTo>
                    <a:pt x="1492" y="355"/>
                  </a:lnTo>
                  <a:lnTo>
                    <a:pt x="1785" y="306"/>
                  </a:lnTo>
                  <a:lnTo>
                    <a:pt x="1842" y="200"/>
                  </a:lnTo>
                  <a:lnTo>
                    <a:pt x="1970" y="171"/>
                  </a:lnTo>
                  <a:lnTo>
                    <a:pt x="2068" y="213"/>
                  </a:lnTo>
                  <a:lnTo>
                    <a:pt x="2255" y="86"/>
                  </a:lnTo>
                  <a:lnTo>
                    <a:pt x="2418" y="135"/>
                  </a:lnTo>
                  <a:lnTo>
                    <a:pt x="2603" y="21"/>
                  </a:lnTo>
                  <a:lnTo>
                    <a:pt x="2831" y="0"/>
                  </a:lnTo>
                  <a:lnTo>
                    <a:pt x="3065" y="57"/>
                  </a:lnTo>
                  <a:lnTo>
                    <a:pt x="3407" y="44"/>
                  </a:lnTo>
                  <a:lnTo>
                    <a:pt x="3080" y="129"/>
                  </a:lnTo>
                  <a:lnTo>
                    <a:pt x="2823" y="78"/>
                  </a:lnTo>
                  <a:lnTo>
                    <a:pt x="2517" y="150"/>
                  </a:lnTo>
                  <a:lnTo>
                    <a:pt x="2447" y="278"/>
                  </a:lnTo>
                  <a:lnTo>
                    <a:pt x="2283" y="184"/>
                  </a:lnTo>
                  <a:lnTo>
                    <a:pt x="2154" y="249"/>
                  </a:lnTo>
                  <a:lnTo>
                    <a:pt x="2091" y="314"/>
                  </a:lnTo>
                  <a:lnTo>
                    <a:pt x="1899" y="270"/>
                  </a:lnTo>
                  <a:lnTo>
                    <a:pt x="1806" y="384"/>
                  </a:lnTo>
                  <a:lnTo>
                    <a:pt x="1785" y="464"/>
                  </a:lnTo>
                  <a:lnTo>
                    <a:pt x="1650" y="477"/>
                  </a:lnTo>
                  <a:lnTo>
                    <a:pt x="1515" y="441"/>
                  </a:lnTo>
                  <a:lnTo>
                    <a:pt x="1329" y="392"/>
                  </a:lnTo>
                  <a:lnTo>
                    <a:pt x="1209" y="435"/>
                  </a:lnTo>
                  <a:lnTo>
                    <a:pt x="1046" y="570"/>
                  </a:lnTo>
                  <a:lnTo>
                    <a:pt x="1074" y="633"/>
                  </a:lnTo>
                  <a:lnTo>
                    <a:pt x="945" y="627"/>
                  </a:lnTo>
                  <a:lnTo>
                    <a:pt x="838" y="840"/>
                  </a:lnTo>
                  <a:lnTo>
                    <a:pt x="703" y="876"/>
                  </a:lnTo>
                  <a:lnTo>
                    <a:pt x="789" y="970"/>
                  </a:lnTo>
                  <a:lnTo>
                    <a:pt x="661" y="977"/>
                  </a:lnTo>
                  <a:lnTo>
                    <a:pt x="498" y="1027"/>
                  </a:lnTo>
                  <a:lnTo>
                    <a:pt x="475" y="1146"/>
                  </a:lnTo>
                  <a:lnTo>
                    <a:pt x="511" y="1190"/>
                  </a:lnTo>
                  <a:lnTo>
                    <a:pt x="376" y="1232"/>
                  </a:lnTo>
                  <a:lnTo>
                    <a:pt x="369" y="1338"/>
                  </a:lnTo>
                  <a:lnTo>
                    <a:pt x="262" y="1418"/>
                  </a:lnTo>
                  <a:lnTo>
                    <a:pt x="198" y="1367"/>
                  </a:lnTo>
                  <a:lnTo>
                    <a:pt x="63" y="1418"/>
                  </a:lnTo>
                  <a:lnTo>
                    <a:pt x="63" y="1418"/>
                  </a:lnTo>
                  <a:close/>
                </a:path>
              </a:pathLst>
            </a:custGeom>
            <a:solidFill>
              <a:srgbClr val="000000"/>
            </a:solidFill>
            <a:ln w="9525">
              <a:noFill/>
              <a:round/>
              <a:headEnd/>
              <a:tailEnd/>
            </a:ln>
          </p:spPr>
          <p:txBody>
            <a:bodyPr/>
            <a:lstStyle/>
            <a:p>
              <a:pPr>
                <a:defRPr/>
              </a:pPr>
              <a:endParaRPr lang="tr-TR">
                <a:effectLst>
                  <a:outerShdw blurRad="38100" dist="38100" dir="2700000" algn="tl">
                    <a:srgbClr val="000000">
                      <a:alpha val="43137"/>
                    </a:srgbClr>
                  </a:outerShdw>
                </a:effectLst>
                <a:latin typeface="Times New Roman" pitchFamily="18" charset="0"/>
                <a:ea typeface="+mn-ea"/>
                <a:cs typeface="+mn-cs"/>
              </a:endParaRPr>
            </a:p>
          </p:txBody>
        </p:sp>
        <p:sp>
          <p:nvSpPr>
            <p:cNvPr id="6309909" name="Freeform 21"/>
            <p:cNvSpPr>
              <a:spLocks/>
            </p:cNvSpPr>
            <p:nvPr/>
          </p:nvSpPr>
          <p:spPr bwMode="auto">
            <a:xfrm flipH="1">
              <a:off x="2718" y="1389"/>
              <a:ext cx="1527" cy="709"/>
            </a:xfrm>
            <a:custGeom>
              <a:avLst/>
              <a:gdLst/>
              <a:ahLst/>
              <a:cxnLst>
                <a:cxn ang="0">
                  <a:pos x="15" y="1019"/>
                </a:cxn>
                <a:cxn ang="0">
                  <a:pos x="0" y="926"/>
                </a:cxn>
                <a:cxn ang="0">
                  <a:pos x="93" y="833"/>
                </a:cxn>
                <a:cxn ang="0">
                  <a:pos x="186" y="840"/>
                </a:cxn>
                <a:cxn ang="0">
                  <a:pos x="272" y="833"/>
                </a:cxn>
                <a:cxn ang="0">
                  <a:pos x="350" y="719"/>
                </a:cxn>
                <a:cxn ang="0">
                  <a:pos x="527" y="591"/>
                </a:cxn>
                <a:cxn ang="0">
                  <a:pos x="713" y="612"/>
                </a:cxn>
                <a:cxn ang="0">
                  <a:pos x="911" y="591"/>
                </a:cxn>
                <a:cxn ang="0">
                  <a:pos x="968" y="456"/>
                </a:cxn>
                <a:cxn ang="0">
                  <a:pos x="1154" y="428"/>
                </a:cxn>
                <a:cxn ang="0">
                  <a:pos x="1048" y="519"/>
                </a:cxn>
                <a:cxn ang="0">
                  <a:pos x="1061" y="605"/>
                </a:cxn>
                <a:cxn ang="0">
                  <a:pos x="1297" y="656"/>
                </a:cxn>
                <a:cxn ang="0">
                  <a:pos x="1445" y="742"/>
                </a:cxn>
                <a:cxn ang="0">
                  <a:pos x="1730" y="713"/>
                </a:cxn>
                <a:cxn ang="0">
                  <a:pos x="1759" y="570"/>
                </a:cxn>
                <a:cxn ang="0">
                  <a:pos x="2000" y="485"/>
                </a:cxn>
                <a:cxn ang="0">
                  <a:pos x="2164" y="257"/>
                </a:cxn>
                <a:cxn ang="0">
                  <a:pos x="2342" y="192"/>
                </a:cxn>
                <a:cxn ang="0">
                  <a:pos x="2563" y="179"/>
                </a:cxn>
                <a:cxn ang="0">
                  <a:pos x="2641" y="65"/>
                </a:cxn>
                <a:cxn ang="0">
                  <a:pos x="2861" y="114"/>
                </a:cxn>
                <a:cxn ang="0">
                  <a:pos x="3053" y="0"/>
                </a:cxn>
                <a:cxn ang="0">
                  <a:pos x="2960" y="185"/>
                </a:cxn>
                <a:cxn ang="0">
                  <a:pos x="2690" y="285"/>
                </a:cxn>
                <a:cxn ang="0">
                  <a:pos x="2434" y="299"/>
                </a:cxn>
                <a:cxn ang="0">
                  <a:pos x="2327" y="470"/>
                </a:cxn>
                <a:cxn ang="0">
                  <a:pos x="2314" y="641"/>
                </a:cxn>
                <a:cxn ang="0">
                  <a:pos x="2164" y="698"/>
                </a:cxn>
                <a:cxn ang="0">
                  <a:pos x="2000" y="690"/>
                </a:cxn>
                <a:cxn ang="0">
                  <a:pos x="1844" y="791"/>
                </a:cxn>
                <a:cxn ang="0">
                  <a:pos x="1694" y="861"/>
                </a:cxn>
                <a:cxn ang="0">
                  <a:pos x="1359" y="884"/>
                </a:cxn>
                <a:cxn ang="0">
                  <a:pos x="1118" y="897"/>
                </a:cxn>
                <a:cxn ang="0">
                  <a:pos x="934" y="848"/>
                </a:cxn>
                <a:cxn ang="0">
                  <a:pos x="869" y="749"/>
                </a:cxn>
                <a:cxn ang="0">
                  <a:pos x="742" y="783"/>
                </a:cxn>
                <a:cxn ang="0">
                  <a:pos x="570" y="713"/>
                </a:cxn>
                <a:cxn ang="0">
                  <a:pos x="485" y="799"/>
                </a:cxn>
                <a:cxn ang="0">
                  <a:pos x="493" y="905"/>
                </a:cxn>
                <a:cxn ang="0">
                  <a:pos x="378" y="998"/>
                </a:cxn>
                <a:cxn ang="0">
                  <a:pos x="342" y="1076"/>
                </a:cxn>
                <a:cxn ang="0">
                  <a:pos x="228" y="1025"/>
                </a:cxn>
                <a:cxn ang="0">
                  <a:pos x="228" y="1110"/>
                </a:cxn>
                <a:cxn ang="0">
                  <a:pos x="101" y="1139"/>
                </a:cxn>
                <a:cxn ang="0">
                  <a:pos x="101" y="1053"/>
                </a:cxn>
                <a:cxn ang="0">
                  <a:pos x="15" y="1019"/>
                </a:cxn>
                <a:cxn ang="0">
                  <a:pos x="15" y="1019"/>
                </a:cxn>
              </a:cxnLst>
              <a:rect l="0" t="0" r="r" b="b"/>
              <a:pathLst>
                <a:path w="3053" h="1139">
                  <a:moveTo>
                    <a:pt x="15" y="1019"/>
                  </a:moveTo>
                  <a:lnTo>
                    <a:pt x="0" y="926"/>
                  </a:lnTo>
                  <a:lnTo>
                    <a:pt x="93" y="833"/>
                  </a:lnTo>
                  <a:lnTo>
                    <a:pt x="186" y="840"/>
                  </a:lnTo>
                  <a:lnTo>
                    <a:pt x="272" y="833"/>
                  </a:lnTo>
                  <a:lnTo>
                    <a:pt x="350" y="719"/>
                  </a:lnTo>
                  <a:lnTo>
                    <a:pt x="527" y="591"/>
                  </a:lnTo>
                  <a:lnTo>
                    <a:pt x="713" y="612"/>
                  </a:lnTo>
                  <a:lnTo>
                    <a:pt x="911" y="591"/>
                  </a:lnTo>
                  <a:lnTo>
                    <a:pt x="968" y="456"/>
                  </a:lnTo>
                  <a:lnTo>
                    <a:pt x="1154" y="428"/>
                  </a:lnTo>
                  <a:lnTo>
                    <a:pt x="1048" y="519"/>
                  </a:lnTo>
                  <a:lnTo>
                    <a:pt x="1061" y="605"/>
                  </a:lnTo>
                  <a:lnTo>
                    <a:pt x="1297" y="656"/>
                  </a:lnTo>
                  <a:lnTo>
                    <a:pt x="1445" y="742"/>
                  </a:lnTo>
                  <a:lnTo>
                    <a:pt x="1730" y="713"/>
                  </a:lnTo>
                  <a:lnTo>
                    <a:pt x="1759" y="570"/>
                  </a:lnTo>
                  <a:lnTo>
                    <a:pt x="2000" y="485"/>
                  </a:lnTo>
                  <a:lnTo>
                    <a:pt x="2164" y="257"/>
                  </a:lnTo>
                  <a:lnTo>
                    <a:pt x="2342" y="192"/>
                  </a:lnTo>
                  <a:lnTo>
                    <a:pt x="2563" y="179"/>
                  </a:lnTo>
                  <a:lnTo>
                    <a:pt x="2641" y="65"/>
                  </a:lnTo>
                  <a:lnTo>
                    <a:pt x="2861" y="114"/>
                  </a:lnTo>
                  <a:lnTo>
                    <a:pt x="3053" y="0"/>
                  </a:lnTo>
                  <a:lnTo>
                    <a:pt x="2960" y="185"/>
                  </a:lnTo>
                  <a:lnTo>
                    <a:pt x="2690" y="285"/>
                  </a:lnTo>
                  <a:lnTo>
                    <a:pt x="2434" y="299"/>
                  </a:lnTo>
                  <a:lnTo>
                    <a:pt x="2327" y="470"/>
                  </a:lnTo>
                  <a:lnTo>
                    <a:pt x="2314" y="641"/>
                  </a:lnTo>
                  <a:lnTo>
                    <a:pt x="2164" y="698"/>
                  </a:lnTo>
                  <a:lnTo>
                    <a:pt x="2000" y="690"/>
                  </a:lnTo>
                  <a:lnTo>
                    <a:pt x="1844" y="791"/>
                  </a:lnTo>
                  <a:lnTo>
                    <a:pt x="1694" y="861"/>
                  </a:lnTo>
                  <a:lnTo>
                    <a:pt x="1359" y="884"/>
                  </a:lnTo>
                  <a:lnTo>
                    <a:pt x="1118" y="897"/>
                  </a:lnTo>
                  <a:lnTo>
                    <a:pt x="934" y="848"/>
                  </a:lnTo>
                  <a:lnTo>
                    <a:pt x="869" y="749"/>
                  </a:lnTo>
                  <a:lnTo>
                    <a:pt x="742" y="783"/>
                  </a:lnTo>
                  <a:lnTo>
                    <a:pt x="570" y="713"/>
                  </a:lnTo>
                  <a:lnTo>
                    <a:pt x="485" y="799"/>
                  </a:lnTo>
                  <a:lnTo>
                    <a:pt x="493" y="905"/>
                  </a:lnTo>
                  <a:lnTo>
                    <a:pt x="378" y="998"/>
                  </a:lnTo>
                  <a:lnTo>
                    <a:pt x="342" y="1076"/>
                  </a:lnTo>
                  <a:lnTo>
                    <a:pt x="228" y="1025"/>
                  </a:lnTo>
                  <a:lnTo>
                    <a:pt x="228" y="1110"/>
                  </a:lnTo>
                  <a:lnTo>
                    <a:pt x="101" y="1139"/>
                  </a:lnTo>
                  <a:lnTo>
                    <a:pt x="101" y="1053"/>
                  </a:lnTo>
                  <a:lnTo>
                    <a:pt x="15" y="1019"/>
                  </a:lnTo>
                  <a:lnTo>
                    <a:pt x="15" y="1019"/>
                  </a:lnTo>
                  <a:close/>
                </a:path>
              </a:pathLst>
            </a:custGeom>
            <a:solidFill>
              <a:srgbClr val="000000"/>
            </a:solidFill>
            <a:ln w="9525">
              <a:noFill/>
              <a:round/>
              <a:headEnd/>
              <a:tailEnd/>
            </a:ln>
          </p:spPr>
          <p:txBody>
            <a:bodyPr/>
            <a:lstStyle/>
            <a:p>
              <a:pPr>
                <a:defRPr/>
              </a:pPr>
              <a:endParaRPr lang="tr-TR">
                <a:effectLst>
                  <a:outerShdw blurRad="38100" dist="38100" dir="2700000" algn="tl">
                    <a:srgbClr val="000000">
                      <a:alpha val="43137"/>
                    </a:srgbClr>
                  </a:outerShdw>
                </a:effectLst>
                <a:latin typeface="Times New Roman" pitchFamily="18" charset="0"/>
                <a:ea typeface="+mn-ea"/>
                <a:cs typeface="+mn-cs"/>
              </a:endParaRPr>
            </a:p>
          </p:txBody>
        </p:sp>
        <p:sp>
          <p:nvSpPr>
            <p:cNvPr id="6309910" name="Freeform 22"/>
            <p:cNvSpPr>
              <a:spLocks/>
            </p:cNvSpPr>
            <p:nvPr/>
          </p:nvSpPr>
          <p:spPr bwMode="auto">
            <a:xfrm flipH="1">
              <a:off x="2788" y="2060"/>
              <a:ext cx="1317" cy="420"/>
            </a:xfrm>
            <a:custGeom>
              <a:avLst/>
              <a:gdLst/>
              <a:ahLst/>
              <a:cxnLst>
                <a:cxn ang="0">
                  <a:pos x="0" y="551"/>
                </a:cxn>
                <a:cxn ang="0">
                  <a:pos x="26" y="473"/>
                </a:cxn>
                <a:cxn ang="0">
                  <a:pos x="78" y="367"/>
                </a:cxn>
                <a:cxn ang="0">
                  <a:pos x="218" y="342"/>
                </a:cxn>
                <a:cxn ang="0">
                  <a:pos x="300" y="253"/>
                </a:cxn>
                <a:cxn ang="0">
                  <a:pos x="429" y="200"/>
                </a:cxn>
                <a:cxn ang="0">
                  <a:pos x="581" y="63"/>
                </a:cxn>
                <a:cxn ang="0">
                  <a:pos x="728" y="29"/>
                </a:cxn>
                <a:cxn ang="0">
                  <a:pos x="1125" y="61"/>
                </a:cxn>
                <a:cxn ang="0">
                  <a:pos x="1405" y="17"/>
                </a:cxn>
                <a:cxn ang="0">
                  <a:pos x="1678" y="74"/>
                </a:cxn>
                <a:cxn ang="0">
                  <a:pos x="2022" y="335"/>
                </a:cxn>
                <a:cxn ang="0">
                  <a:pos x="2395" y="473"/>
                </a:cxn>
                <a:cxn ang="0">
                  <a:pos x="2496" y="530"/>
                </a:cxn>
                <a:cxn ang="0">
                  <a:pos x="2374" y="511"/>
                </a:cxn>
                <a:cxn ang="0">
                  <a:pos x="2205" y="401"/>
                </a:cxn>
                <a:cxn ang="0">
                  <a:pos x="2121" y="363"/>
                </a:cxn>
                <a:cxn ang="0">
                  <a:pos x="1929" y="396"/>
                </a:cxn>
                <a:cxn ang="0">
                  <a:pos x="1785" y="270"/>
                </a:cxn>
                <a:cxn ang="0">
                  <a:pos x="1618" y="107"/>
                </a:cxn>
                <a:cxn ang="0">
                  <a:pos x="1382" y="164"/>
                </a:cxn>
                <a:cxn ang="0">
                  <a:pos x="1201" y="57"/>
                </a:cxn>
                <a:cxn ang="0">
                  <a:pos x="1009" y="86"/>
                </a:cxn>
                <a:cxn ang="0">
                  <a:pos x="789" y="146"/>
                </a:cxn>
                <a:cxn ang="0">
                  <a:pos x="625" y="196"/>
                </a:cxn>
                <a:cxn ang="0">
                  <a:pos x="500" y="232"/>
                </a:cxn>
                <a:cxn ang="0">
                  <a:pos x="348" y="306"/>
                </a:cxn>
                <a:cxn ang="0">
                  <a:pos x="384" y="401"/>
                </a:cxn>
                <a:cxn ang="0">
                  <a:pos x="545" y="380"/>
                </a:cxn>
                <a:cxn ang="0">
                  <a:pos x="789" y="367"/>
                </a:cxn>
                <a:cxn ang="0">
                  <a:pos x="1148" y="295"/>
                </a:cxn>
                <a:cxn ang="0">
                  <a:pos x="1079" y="344"/>
                </a:cxn>
                <a:cxn ang="0">
                  <a:pos x="867" y="477"/>
                </a:cxn>
                <a:cxn ang="0">
                  <a:pos x="593" y="430"/>
                </a:cxn>
                <a:cxn ang="0">
                  <a:pos x="429" y="445"/>
                </a:cxn>
                <a:cxn ang="0">
                  <a:pos x="294" y="470"/>
                </a:cxn>
                <a:cxn ang="0">
                  <a:pos x="251" y="570"/>
                </a:cxn>
                <a:cxn ang="0">
                  <a:pos x="218" y="633"/>
                </a:cxn>
                <a:cxn ang="0">
                  <a:pos x="140" y="662"/>
                </a:cxn>
                <a:cxn ang="0">
                  <a:pos x="59" y="588"/>
                </a:cxn>
                <a:cxn ang="0">
                  <a:pos x="5" y="588"/>
                </a:cxn>
              </a:cxnLst>
              <a:rect l="0" t="0" r="r" b="b"/>
              <a:pathLst>
                <a:path w="2635" h="673">
                  <a:moveTo>
                    <a:pt x="5" y="588"/>
                  </a:moveTo>
                  <a:lnTo>
                    <a:pt x="0" y="551"/>
                  </a:lnTo>
                  <a:lnTo>
                    <a:pt x="34" y="527"/>
                  </a:lnTo>
                  <a:lnTo>
                    <a:pt x="26" y="473"/>
                  </a:lnTo>
                  <a:lnTo>
                    <a:pt x="62" y="437"/>
                  </a:lnTo>
                  <a:lnTo>
                    <a:pt x="78" y="367"/>
                  </a:lnTo>
                  <a:lnTo>
                    <a:pt x="119" y="342"/>
                  </a:lnTo>
                  <a:lnTo>
                    <a:pt x="218" y="342"/>
                  </a:lnTo>
                  <a:lnTo>
                    <a:pt x="230" y="287"/>
                  </a:lnTo>
                  <a:lnTo>
                    <a:pt x="300" y="253"/>
                  </a:lnTo>
                  <a:lnTo>
                    <a:pt x="357" y="242"/>
                  </a:lnTo>
                  <a:lnTo>
                    <a:pt x="429" y="200"/>
                  </a:lnTo>
                  <a:lnTo>
                    <a:pt x="494" y="63"/>
                  </a:lnTo>
                  <a:lnTo>
                    <a:pt x="581" y="63"/>
                  </a:lnTo>
                  <a:lnTo>
                    <a:pt x="671" y="82"/>
                  </a:lnTo>
                  <a:lnTo>
                    <a:pt x="728" y="29"/>
                  </a:lnTo>
                  <a:lnTo>
                    <a:pt x="935" y="42"/>
                  </a:lnTo>
                  <a:lnTo>
                    <a:pt x="1125" y="61"/>
                  </a:lnTo>
                  <a:lnTo>
                    <a:pt x="1264" y="0"/>
                  </a:lnTo>
                  <a:lnTo>
                    <a:pt x="1405" y="17"/>
                  </a:lnTo>
                  <a:lnTo>
                    <a:pt x="1443" y="82"/>
                  </a:lnTo>
                  <a:lnTo>
                    <a:pt x="1678" y="74"/>
                  </a:lnTo>
                  <a:lnTo>
                    <a:pt x="1813" y="196"/>
                  </a:lnTo>
                  <a:lnTo>
                    <a:pt x="2022" y="335"/>
                  </a:lnTo>
                  <a:lnTo>
                    <a:pt x="2215" y="299"/>
                  </a:lnTo>
                  <a:lnTo>
                    <a:pt x="2395" y="473"/>
                  </a:lnTo>
                  <a:lnTo>
                    <a:pt x="2635" y="502"/>
                  </a:lnTo>
                  <a:lnTo>
                    <a:pt x="2496" y="530"/>
                  </a:lnTo>
                  <a:lnTo>
                    <a:pt x="2414" y="511"/>
                  </a:lnTo>
                  <a:lnTo>
                    <a:pt x="2374" y="511"/>
                  </a:lnTo>
                  <a:lnTo>
                    <a:pt x="2346" y="473"/>
                  </a:lnTo>
                  <a:lnTo>
                    <a:pt x="2205" y="401"/>
                  </a:lnTo>
                  <a:lnTo>
                    <a:pt x="2178" y="356"/>
                  </a:lnTo>
                  <a:lnTo>
                    <a:pt x="2121" y="363"/>
                  </a:lnTo>
                  <a:lnTo>
                    <a:pt x="2051" y="405"/>
                  </a:lnTo>
                  <a:lnTo>
                    <a:pt x="1929" y="396"/>
                  </a:lnTo>
                  <a:lnTo>
                    <a:pt x="1851" y="285"/>
                  </a:lnTo>
                  <a:lnTo>
                    <a:pt x="1785" y="270"/>
                  </a:lnTo>
                  <a:lnTo>
                    <a:pt x="1675" y="135"/>
                  </a:lnTo>
                  <a:lnTo>
                    <a:pt x="1618" y="107"/>
                  </a:lnTo>
                  <a:lnTo>
                    <a:pt x="1479" y="127"/>
                  </a:lnTo>
                  <a:lnTo>
                    <a:pt x="1382" y="164"/>
                  </a:lnTo>
                  <a:lnTo>
                    <a:pt x="1349" y="70"/>
                  </a:lnTo>
                  <a:lnTo>
                    <a:pt x="1201" y="57"/>
                  </a:lnTo>
                  <a:lnTo>
                    <a:pt x="1100" y="103"/>
                  </a:lnTo>
                  <a:lnTo>
                    <a:pt x="1009" y="86"/>
                  </a:lnTo>
                  <a:lnTo>
                    <a:pt x="878" y="82"/>
                  </a:lnTo>
                  <a:lnTo>
                    <a:pt x="789" y="146"/>
                  </a:lnTo>
                  <a:lnTo>
                    <a:pt x="735" y="95"/>
                  </a:lnTo>
                  <a:lnTo>
                    <a:pt x="625" y="196"/>
                  </a:lnTo>
                  <a:lnTo>
                    <a:pt x="528" y="184"/>
                  </a:lnTo>
                  <a:lnTo>
                    <a:pt x="500" y="232"/>
                  </a:lnTo>
                  <a:lnTo>
                    <a:pt x="471" y="291"/>
                  </a:lnTo>
                  <a:lnTo>
                    <a:pt x="348" y="306"/>
                  </a:lnTo>
                  <a:lnTo>
                    <a:pt x="308" y="396"/>
                  </a:lnTo>
                  <a:lnTo>
                    <a:pt x="384" y="401"/>
                  </a:lnTo>
                  <a:lnTo>
                    <a:pt x="475" y="359"/>
                  </a:lnTo>
                  <a:lnTo>
                    <a:pt x="545" y="380"/>
                  </a:lnTo>
                  <a:lnTo>
                    <a:pt x="714" y="316"/>
                  </a:lnTo>
                  <a:lnTo>
                    <a:pt x="789" y="367"/>
                  </a:lnTo>
                  <a:lnTo>
                    <a:pt x="1009" y="295"/>
                  </a:lnTo>
                  <a:lnTo>
                    <a:pt x="1148" y="295"/>
                  </a:lnTo>
                  <a:lnTo>
                    <a:pt x="1264" y="373"/>
                  </a:lnTo>
                  <a:lnTo>
                    <a:pt x="1079" y="344"/>
                  </a:lnTo>
                  <a:lnTo>
                    <a:pt x="960" y="392"/>
                  </a:lnTo>
                  <a:lnTo>
                    <a:pt x="867" y="477"/>
                  </a:lnTo>
                  <a:lnTo>
                    <a:pt x="699" y="462"/>
                  </a:lnTo>
                  <a:lnTo>
                    <a:pt x="593" y="430"/>
                  </a:lnTo>
                  <a:lnTo>
                    <a:pt x="463" y="430"/>
                  </a:lnTo>
                  <a:lnTo>
                    <a:pt x="429" y="445"/>
                  </a:lnTo>
                  <a:lnTo>
                    <a:pt x="401" y="477"/>
                  </a:lnTo>
                  <a:lnTo>
                    <a:pt x="294" y="470"/>
                  </a:lnTo>
                  <a:lnTo>
                    <a:pt x="283" y="527"/>
                  </a:lnTo>
                  <a:lnTo>
                    <a:pt x="251" y="570"/>
                  </a:lnTo>
                  <a:lnTo>
                    <a:pt x="258" y="620"/>
                  </a:lnTo>
                  <a:lnTo>
                    <a:pt x="218" y="633"/>
                  </a:lnTo>
                  <a:lnTo>
                    <a:pt x="201" y="673"/>
                  </a:lnTo>
                  <a:lnTo>
                    <a:pt x="140" y="662"/>
                  </a:lnTo>
                  <a:lnTo>
                    <a:pt x="140" y="595"/>
                  </a:lnTo>
                  <a:lnTo>
                    <a:pt x="59" y="588"/>
                  </a:lnTo>
                  <a:lnTo>
                    <a:pt x="5" y="588"/>
                  </a:lnTo>
                  <a:lnTo>
                    <a:pt x="5" y="588"/>
                  </a:lnTo>
                  <a:close/>
                </a:path>
              </a:pathLst>
            </a:custGeom>
            <a:solidFill>
              <a:srgbClr val="000000"/>
            </a:solidFill>
            <a:ln w="9525">
              <a:noFill/>
              <a:round/>
              <a:headEnd/>
              <a:tailEnd/>
            </a:ln>
          </p:spPr>
          <p:txBody>
            <a:bodyPr/>
            <a:lstStyle/>
            <a:p>
              <a:pPr>
                <a:defRPr/>
              </a:pPr>
              <a:endParaRPr lang="tr-TR">
                <a:effectLst>
                  <a:outerShdw blurRad="38100" dist="38100" dir="2700000" algn="tl">
                    <a:srgbClr val="000000">
                      <a:alpha val="43137"/>
                    </a:srgbClr>
                  </a:outerShdw>
                </a:effectLst>
                <a:latin typeface="Times New Roman" pitchFamily="18" charset="0"/>
                <a:ea typeface="+mn-ea"/>
                <a:cs typeface="+mn-cs"/>
              </a:endParaRPr>
            </a:p>
          </p:txBody>
        </p:sp>
        <p:sp>
          <p:nvSpPr>
            <p:cNvPr id="6309911" name="Freeform 23"/>
            <p:cNvSpPr>
              <a:spLocks/>
            </p:cNvSpPr>
            <p:nvPr/>
          </p:nvSpPr>
          <p:spPr bwMode="auto">
            <a:xfrm flipH="1">
              <a:off x="2786" y="2219"/>
              <a:ext cx="1188" cy="430"/>
            </a:xfrm>
            <a:custGeom>
              <a:avLst/>
              <a:gdLst/>
              <a:ahLst/>
              <a:cxnLst>
                <a:cxn ang="0">
                  <a:pos x="0" y="426"/>
                </a:cxn>
                <a:cxn ang="0">
                  <a:pos x="36" y="372"/>
                </a:cxn>
                <a:cxn ang="0">
                  <a:pos x="38" y="306"/>
                </a:cxn>
                <a:cxn ang="0">
                  <a:pos x="82" y="270"/>
                </a:cxn>
                <a:cxn ang="0">
                  <a:pos x="124" y="287"/>
                </a:cxn>
                <a:cxn ang="0">
                  <a:pos x="196" y="234"/>
                </a:cxn>
                <a:cxn ang="0">
                  <a:pos x="310" y="226"/>
                </a:cxn>
                <a:cxn ang="0">
                  <a:pos x="392" y="262"/>
                </a:cxn>
                <a:cxn ang="0">
                  <a:pos x="555" y="230"/>
                </a:cxn>
                <a:cxn ang="0">
                  <a:pos x="589" y="167"/>
                </a:cxn>
                <a:cxn ang="0">
                  <a:pos x="707" y="106"/>
                </a:cxn>
                <a:cxn ang="0">
                  <a:pos x="821" y="57"/>
                </a:cxn>
                <a:cxn ang="0">
                  <a:pos x="861" y="0"/>
                </a:cxn>
                <a:cxn ang="0">
                  <a:pos x="949" y="2"/>
                </a:cxn>
                <a:cxn ang="0">
                  <a:pos x="1006" y="74"/>
                </a:cxn>
                <a:cxn ang="0">
                  <a:pos x="1120" y="99"/>
                </a:cxn>
                <a:cxn ang="0">
                  <a:pos x="1221" y="99"/>
                </a:cxn>
                <a:cxn ang="0">
                  <a:pos x="1278" y="196"/>
                </a:cxn>
                <a:cxn ang="0">
                  <a:pos x="1356" y="262"/>
                </a:cxn>
                <a:cxn ang="0">
                  <a:pos x="1433" y="253"/>
                </a:cxn>
                <a:cxn ang="0">
                  <a:pos x="1479" y="359"/>
                </a:cxn>
                <a:cxn ang="0">
                  <a:pos x="1582" y="498"/>
                </a:cxn>
                <a:cxn ang="0">
                  <a:pos x="1743" y="486"/>
                </a:cxn>
                <a:cxn ang="0">
                  <a:pos x="1814" y="587"/>
                </a:cxn>
                <a:cxn ang="0">
                  <a:pos x="1973" y="572"/>
                </a:cxn>
                <a:cxn ang="0">
                  <a:pos x="2137" y="530"/>
                </a:cxn>
                <a:cxn ang="0">
                  <a:pos x="2222" y="477"/>
                </a:cxn>
                <a:cxn ang="0">
                  <a:pos x="2259" y="536"/>
                </a:cxn>
                <a:cxn ang="0">
                  <a:pos x="2376" y="543"/>
                </a:cxn>
                <a:cxn ang="0">
                  <a:pos x="2251" y="629"/>
                </a:cxn>
                <a:cxn ang="0">
                  <a:pos x="2108" y="616"/>
                </a:cxn>
                <a:cxn ang="0">
                  <a:pos x="1968" y="629"/>
                </a:cxn>
                <a:cxn ang="0">
                  <a:pos x="1800" y="690"/>
                </a:cxn>
                <a:cxn ang="0">
                  <a:pos x="1654" y="587"/>
                </a:cxn>
                <a:cxn ang="0">
                  <a:pos x="1540" y="576"/>
                </a:cxn>
                <a:cxn ang="0">
                  <a:pos x="1451" y="486"/>
                </a:cxn>
                <a:cxn ang="0">
                  <a:pos x="1388" y="351"/>
                </a:cxn>
                <a:cxn ang="0">
                  <a:pos x="1192" y="334"/>
                </a:cxn>
                <a:cxn ang="0">
                  <a:pos x="1099" y="205"/>
                </a:cxn>
                <a:cxn ang="0">
                  <a:pos x="871" y="226"/>
                </a:cxn>
                <a:cxn ang="0">
                  <a:pos x="781" y="310"/>
                </a:cxn>
                <a:cxn ang="0">
                  <a:pos x="622" y="348"/>
                </a:cxn>
                <a:cxn ang="0">
                  <a:pos x="690" y="376"/>
                </a:cxn>
                <a:cxn ang="0">
                  <a:pos x="781" y="369"/>
                </a:cxn>
                <a:cxn ang="0">
                  <a:pos x="808" y="416"/>
                </a:cxn>
                <a:cxn ang="0">
                  <a:pos x="939" y="372"/>
                </a:cxn>
                <a:cxn ang="0">
                  <a:pos x="1049" y="408"/>
                </a:cxn>
                <a:cxn ang="0">
                  <a:pos x="918" y="408"/>
                </a:cxn>
                <a:cxn ang="0">
                  <a:pos x="825" y="458"/>
                </a:cxn>
                <a:cxn ang="0">
                  <a:pos x="682" y="429"/>
                </a:cxn>
                <a:cxn ang="0">
                  <a:pos x="559" y="452"/>
                </a:cxn>
                <a:cxn ang="0">
                  <a:pos x="449" y="399"/>
                </a:cxn>
                <a:cxn ang="0">
                  <a:pos x="340" y="338"/>
                </a:cxn>
                <a:cxn ang="0">
                  <a:pos x="319" y="393"/>
                </a:cxn>
                <a:cxn ang="0">
                  <a:pos x="220" y="401"/>
                </a:cxn>
                <a:cxn ang="0">
                  <a:pos x="213" y="452"/>
                </a:cxn>
                <a:cxn ang="0">
                  <a:pos x="143" y="448"/>
                </a:cxn>
                <a:cxn ang="0">
                  <a:pos x="106" y="399"/>
                </a:cxn>
                <a:cxn ang="0">
                  <a:pos x="0" y="426"/>
                </a:cxn>
                <a:cxn ang="0">
                  <a:pos x="0" y="426"/>
                </a:cxn>
              </a:cxnLst>
              <a:rect l="0" t="0" r="r" b="b"/>
              <a:pathLst>
                <a:path w="2376" h="690">
                  <a:moveTo>
                    <a:pt x="0" y="426"/>
                  </a:moveTo>
                  <a:lnTo>
                    <a:pt x="36" y="372"/>
                  </a:lnTo>
                  <a:lnTo>
                    <a:pt x="38" y="306"/>
                  </a:lnTo>
                  <a:lnTo>
                    <a:pt x="82" y="270"/>
                  </a:lnTo>
                  <a:lnTo>
                    <a:pt x="124" y="287"/>
                  </a:lnTo>
                  <a:lnTo>
                    <a:pt x="196" y="234"/>
                  </a:lnTo>
                  <a:lnTo>
                    <a:pt x="310" y="226"/>
                  </a:lnTo>
                  <a:lnTo>
                    <a:pt x="392" y="262"/>
                  </a:lnTo>
                  <a:lnTo>
                    <a:pt x="555" y="230"/>
                  </a:lnTo>
                  <a:lnTo>
                    <a:pt x="589" y="167"/>
                  </a:lnTo>
                  <a:lnTo>
                    <a:pt x="707" y="106"/>
                  </a:lnTo>
                  <a:lnTo>
                    <a:pt x="821" y="57"/>
                  </a:lnTo>
                  <a:lnTo>
                    <a:pt x="861" y="0"/>
                  </a:lnTo>
                  <a:lnTo>
                    <a:pt x="949" y="2"/>
                  </a:lnTo>
                  <a:lnTo>
                    <a:pt x="1006" y="74"/>
                  </a:lnTo>
                  <a:lnTo>
                    <a:pt x="1120" y="99"/>
                  </a:lnTo>
                  <a:lnTo>
                    <a:pt x="1221" y="99"/>
                  </a:lnTo>
                  <a:lnTo>
                    <a:pt x="1278" y="196"/>
                  </a:lnTo>
                  <a:lnTo>
                    <a:pt x="1356" y="262"/>
                  </a:lnTo>
                  <a:lnTo>
                    <a:pt x="1433" y="253"/>
                  </a:lnTo>
                  <a:lnTo>
                    <a:pt x="1479" y="359"/>
                  </a:lnTo>
                  <a:lnTo>
                    <a:pt x="1582" y="498"/>
                  </a:lnTo>
                  <a:lnTo>
                    <a:pt x="1743" y="486"/>
                  </a:lnTo>
                  <a:lnTo>
                    <a:pt x="1814" y="587"/>
                  </a:lnTo>
                  <a:lnTo>
                    <a:pt x="1973" y="572"/>
                  </a:lnTo>
                  <a:lnTo>
                    <a:pt x="2137" y="530"/>
                  </a:lnTo>
                  <a:lnTo>
                    <a:pt x="2222" y="477"/>
                  </a:lnTo>
                  <a:lnTo>
                    <a:pt x="2259" y="536"/>
                  </a:lnTo>
                  <a:lnTo>
                    <a:pt x="2376" y="543"/>
                  </a:lnTo>
                  <a:lnTo>
                    <a:pt x="2251" y="629"/>
                  </a:lnTo>
                  <a:lnTo>
                    <a:pt x="2108" y="616"/>
                  </a:lnTo>
                  <a:lnTo>
                    <a:pt x="1968" y="629"/>
                  </a:lnTo>
                  <a:lnTo>
                    <a:pt x="1800" y="690"/>
                  </a:lnTo>
                  <a:lnTo>
                    <a:pt x="1654" y="587"/>
                  </a:lnTo>
                  <a:lnTo>
                    <a:pt x="1540" y="576"/>
                  </a:lnTo>
                  <a:lnTo>
                    <a:pt x="1451" y="486"/>
                  </a:lnTo>
                  <a:lnTo>
                    <a:pt x="1388" y="351"/>
                  </a:lnTo>
                  <a:lnTo>
                    <a:pt x="1192" y="334"/>
                  </a:lnTo>
                  <a:lnTo>
                    <a:pt x="1099" y="205"/>
                  </a:lnTo>
                  <a:lnTo>
                    <a:pt x="871" y="226"/>
                  </a:lnTo>
                  <a:lnTo>
                    <a:pt x="781" y="310"/>
                  </a:lnTo>
                  <a:lnTo>
                    <a:pt x="622" y="348"/>
                  </a:lnTo>
                  <a:lnTo>
                    <a:pt x="690" y="376"/>
                  </a:lnTo>
                  <a:lnTo>
                    <a:pt x="781" y="369"/>
                  </a:lnTo>
                  <a:lnTo>
                    <a:pt x="808" y="416"/>
                  </a:lnTo>
                  <a:lnTo>
                    <a:pt x="939" y="372"/>
                  </a:lnTo>
                  <a:lnTo>
                    <a:pt x="1049" y="408"/>
                  </a:lnTo>
                  <a:lnTo>
                    <a:pt x="918" y="408"/>
                  </a:lnTo>
                  <a:lnTo>
                    <a:pt x="825" y="458"/>
                  </a:lnTo>
                  <a:lnTo>
                    <a:pt x="682" y="429"/>
                  </a:lnTo>
                  <a:lnTo>
                    <a:pt x="559" y="452"/>
                  </a:lnTo>
                  <a:lnTo>
                    <a:pt x="449" y="399"/>
                  </a:lnTo>
                  <a:lnTo>
                    <a:pt x="340" y="338"/>
                  </a:lnTo>
                  <a:lnTo>
                    <a:pt x="319" y="393"/>
                  </a:lnTo>
                  <a:lnTo>
                    <a:pt x="220" y="401"/>
                  </a:lnTo>
                  <a:lnTo>
                    <a:pt x="213" y="452"/>
                  </a:lnTo>
                  <a:lnTo>
                    <a:pt x="143" y="448"/>
                  </a:lnTo>
                  <a:lnTo>
                    <a:pt x="106" y="399"/>
                  </a:lnTo>
                  <a:lnTo>
                    <a:pt x="0" y="426"/>
                  </a:lnTo>
                  <a:lnTo>
                    <a:pt x="0" y="426"/>
                  </a:lnTo>
                  <a:close/>
                </a:path>
              </a:pathLst>
            </a:custGeom>
            <a:solidFill>
              <a:srgbClr val="000000"/>
            </a:solidFill>
            <a:ln w="9525">
              <a:noFill/>
              <a:round/>
              <a:headEnd/>
              <a:tailEnd/>
            </a:ln>
          </p:spPr>
          <p:txBody>
            <a:bodyPr/>
            <a:lstStyle/>
            <a:p>
              <a:pPr>
                <a:defRPr/>
              </a:pPr>
              <a:endParaRPr lang="tr-TR">
                <a:effectLst>
                  <a:outerShdw blurRad="38100" dist="38100" dir="2700000" algn="tl">
                    <a:srgbClr val="000000">
                      <a:alpha val="43137"/>
                    </a:srgbClr>
                  </a:outerShdw>
                </a:effectLst>
                <a:latin typeface="Times New Roman" pitchFamily="18" charset="0"/>
                <a:ea typeface="+mn-ea"/>
                <a:cs typeface="+mn-cs"/>
              </a:endParaRPr>
            </a:p>
          </p:txBody>
        </p:sp>
        <p:sp>
          <p:nvSpPr>
            <p:cNvPr id="6309912" name="Freeform 24"/>
            <p:cNvSpPr>
              <a:spLocks/>
            </p:cNvSpPr>
            <p:nvPr/>
          </p:nvSpPr>
          <p:spPr bwMode="auto">
            <a:xfrm flipH="1">
              <a:off x="3351" y="3028"/>
              <a:ext cx="1844" cy="560"/>
            </a:xfrm>
            <a:custGeom>
              <a:avLst/>
              <a:gdLst/>
              <a:ahLst/>
              <a:cxnLst>
                <a:cxn ang="0">
                  <a:pos x="2760" y="335"/>
                </a:cxn>
                <a:cxn ang="0">
                  <a:pos x="3686" y="449"/>
                </a:cxn>
                <a:cxn ang="0">
                  <a:pos x="3316" y="512"/>
                </a:cxn>
                <a:cxn ang="0">
                  <a:pos x="2874" y="540"/>
                </a:cxn>
                <a:cxn ang="0">
                  <a:pos x="3393" y="694"/>
                </a:cxn>
                <a:cxn ang="0">
                  <a:pos x="3139" y="686"/>
                </a:cxn>
                <a:cxn ang="0">
                  <a:pos x="2698" y="536"/>
                </a:cxn>
                <a:cxn ang="0">
                  <a:pos x="2420" y="540"/>
                </a:cxn>
                <a:cxn ang="0">
                  <a:pos x="2698" y="757"/>
                </a:cxn>
                <a:cxn ang="0">
                  <a:pos x="2532" y="764"/>
                </a:cxn>
                <a:cxn ang="0">
                  <a:pos x="2277" y="531"/>
                </a:cxn>
                <a:cxn ang="0">
                  <a:pos x="2192" y="601"/>
                </a:cxn>
                <a:cxn ang="0">
                  <a:pos x="2291" y="694"/>
                </a:cxn>
                <a:cxn ang="0">
                  <a:pos x="2078" y="637"/>
                </a:cxn>
                <a:cxn ang="0">
                  <a:pos x="2093" y="757"/>
                </a:cxn>
                <a:cxn ang="0">
                  <a:pos x="2122" y="894"/>
                </a:cxn>
                <a:cxn ang="0">
                  <a:pos x="1893" y="899"/>
                </a:cxn>
                <a:cxn ang="0">
                  <a:pos x="1907" y="757"/>
                </a:cxn>
                <a:cxn ang="0">
                  <a:pos x="1694" y="601"/>
                </a:cxn>
                <a:cxn ang="0">
                  <a:pos x="1559" y="580"/>
                </a:cxn>
                <a:cxn ang="0">
                  <a:pos x="1473" y="879"/>
                </a:cxn>
                <a:cxn ang="0">
                  <a:pos x="1209" y="894"/>
                </a:cxn>
                <a:cxn ang="0">
                  <a:pos x="1338" y="780"/>
                </a:cxn>
                <a:cxn ang="0">
                  <a:pos x="1367" y="609"/>
                </a:cxn>
                <a:cxn ang="0">
                  <a:pos x="1154" y="565"/>
                </a:cxn>
                <a:cxn ang="0">
                  <a:pos x="1045" y="707"/>
                </a:cxn>
                <a:cxn ang="0">
                  <a:pos x="1004" y="858"/>
                </a:cxn>
                <a:cxn ang="0">
                  <a:pos x="378" y="879"/>
                </a:cxn>
                <a:cxn ang="0">
                  <a:pos x="506" y="700"/>
                </a:cxn>
                <a:cxn ang="0">
                  <a:pos x="249" y="614"/>
                </a:cxn>
                <a:cxn ang="0">
                  <a:pos x="0" y="363"/>
                </a:cxn>
                <a:cxn ang="0">
                  <a:pos x="0" y="177"/>
                </a:cxn>
                <a:cxn ang="0">
                  <a:pos x="277" y="149"/>
                </a:cxn>
                <a:cxn ang="0">
                  <a:pos x="285" y="0"/>
                </a:cxn>
                <a:cxn ang="0">
                  <a:pos x="640" y="50"/>
                </a:cxn>
                <a:cxn ang="0">
                  <a:pos x="1131" y="82"/>
                </a:cxn>
                <a:cxn ang="0">
                  <a:pos x="1160" y="266"/>
                </a:cxn>
                <a:cxn ang="0">
                  <a:pos x="1331" y="373"/>
                </a:cxn>
                <a:cxn ang="0">
                  <a:pos x="1274" y="523"/>
                </a:cxn>
                <a:cxn ang="0">
                  <a:pos x="1722" y="512"/>
                </a:cxn>
                <a:cxn ang="0">
                  <a:pos x="2078" y="548"/>
                </a:cxn>
                <a:cxn ang="0">
                  <a:pos x="1975" y="401"/>
                </a:cxn>
                <a:cxn ang="0">
                  <a:pos x="2148" y="394"/>
                </a:cxn>
                <a:cxn ang="0">
                  <a:pos x="2131" y="483"/>
                </a:cxn>
                <a:cxn ang="0">
                  <a:pos x="2785" y="466"/>
                </a:cxn>
                <a:cxn ang="0">
                  <a:pos x="2690" y="373"/>
                </a:cxn>
                <a:cxn ang="0">
                  <a:pos x="2760" y="335"/>
                </a:cxn>
                <a:cxn ang="0">
                  <a:pos x="2760" y="335"/>
                </a:cxn>
              </a:cxnLst>
              <a:rect l="0" t="0" r="r" b="b"/>
              <a:pathLst>
                <a:path w="3686" h="899">
                  <a:moveTo>
                    <a:pt x="2760" y="335"/>
                  </a:moveTo>
                  <a:lnTo>
                    <a:pt x="3686" y="449"/>
                  </a:lnTo>
                  <a:lnTo>
                    <a:pt x="3316" y="512"/>
                  </a:lnTo>
                  <a:lnTo>
                    <a:pt x="2874" y="540"/>
                  </a:lnTo>
                  <a:lnTo>
                    <a:pt x="3393" y="694"/>
                  </a:lnTo>
                  <a:lnTo>
                    <a:pt x="3139" y="686"/>
                  </a:lnTo>
                  <a:lnTo>
                    <a:pt x="2698" y="536"/>
                  </a:lnTo>
                  <a:lnTo>
                    <a:pt x="2420" y="540"/>
                  </a:lnTo>
                  <a:lnTo>
                    <a:pt x="2698" y="757"/>
                  </a:lnTo>
                  <a:lnTo>
                    <a:pt x="2532" y="764"/>
                  </a:lnTo>
                  <a:lnTo>
                    <a:pt x="2277" y="531"/>
                  </a:lnTo>
                  <a:lnTo>
                    <a:pt x="2192" y="601"/>
                  </a:lnTo>
                  <a:lnTo>
                    <a:pt x="2291" y="694"/>
                  </a:lnTo>
                  <a:lnTo>
                    <a:pt x="2078" y="637"/>
                  </a:lnTo>
                  <a:lnTo>
                    <a:pt x="2093" y="757"/>
                  </a:lnTo>
                  <a:lnTo>
                    <a:pt x="2122" y="894"/>
                  </a:lnTo>
                  <a:lnTo>
                    <a:pt x="1893" y="899"/>
                  </a:lnTo>
                  <a:lnTo>
                    <a:pt x="1907" y="757"/>
                  </a:lnTo>
                  <a:lnTo>
                    <a:pt x="1694" y="601"/>
                  </a:lnTo>
                  <a:lnTo>
                    <a:pt x="1559" y="580"/>
                  </a:lnTo>
                  <a:lnTo>
                    <a:pt x="1473" y="879"/>
                  </a:lnTo>
                  <a:lnTo>
                    <a:pt x="1209" y="894"/>
                  </a:lnTo>
                  <a:lnTo>
                    <a:pt x="1338" y="780"/>
                  </a:lnTo>
                  <a:lnTo>
                    <a:pt x="1367" y="609"/>
                  </a:lnTo>
                  <a:lnTo>
                    <a:pt x="1154" y="565"/>
                  </a:lnTo>
                  <a:lnTo>
                    <a:pt x="1045" y="707"/>
                  </a:lnTo>
                  <a:lnTo>
                    <a:pt x="1004" y="858"/>
                  </a:lnTo>
                  <a:lnTo>
                    <a:pt x="378" y="879"/>
                  </a:lnTo>
                  <a:lnTo>
                    <a:pt x="506" y="700"/>
                  </a:lnTo>
                  <a:lnTo>
                    <a:pt x="249" y="614"/>
                  </a:lnTo>
                  <a:lnTo>
                    <a:pt x="0" y="363"/>
                  </a:lnTo>
                  <a:lnTo>
                    <a:pt x="0" y="177"/>
                  </a:lnTo>
                  <a:lnTo>
                    <a:pt x="277" y="149"/>
                  </a:lnTo>
                  <a:lnTo>
                    <a:pt x="285" y="0"/>
                  </a:lnTo>
                  <a:lnTo>
                    <a:pt x="640" y="50"/>
                  </a:lnTo>
                  <a:lnTo>
                    <a:pt x="1131" y="82"/>
                  </a:lnTo>
                  <a:lnTo>
                    <a:pt x="1160" y="266"/>
                  </a:lnTo>
                  <a:lnTo>
                    <a:pt x="1331" y="373"/>
                  </a:lnTo>
                  <a:lnTo>
                    <a:pt x="1274" y="523"/>
                  </a:lnTo>
                  <a:lnTo>
                    <a:pt x="1722" y="512"/>
                  </a:lnTo>
                  <a:lnTo>
                    <a:pt x="2078" y="548"/>
                  </a:lnTo>
                  <a:lnTo>
                    <a:pt x="1975" y="401"/>
                  </a:lnTo>
                  <a:lnTo>
                    <a:pt x="2148" y="394"/>
                  </a:lnTo>
                  <a:lnTo>
                    <a:pt x="2131" y="483"/>
                  </a:lnTo>
                  <a:lnTo>
                    <a:pt x="2785" y="466"/>
                  </a:lnTo>
                  <a:lnTo>
                    <a:pt x="2690" y="373"/>
                  </a:lnTo>
                  <a:lnTo>
                    <a:pt x="2760" y="335"/>
                  </a:lnTo>
                  <a:lnTo>
                    <a:pt x="2760" y="335"/>
                  </a:lnTo>
                  <a:close/>
                </a:path>
              </a:pathLst>
            </a:custGeom>
            <a:solidFill>
              <a:srgbClr val="000000"/>
            </a:solidFill>
            <a:ln w="9525">
              <a:noFill/>
              <a:round/>
              <a:headEnd/>
              <a:tailEnd/>
            </a:ln>
          </p:spPr>
          <p:txBody>
            <a:bodyPr/>
            <a:lstStyle/>
            <a:p>
              <a:pPr>
                <a:defRPr/>
              </a:pPr>
              <a:endParaRPr lang="tr-TR">
                <a:effectLst>
                  <a:outerShdw blurRad="38100" dist="38100" dir="2700000" algn="tl">
                    <a:srgbClr val="000000">
                      <a:alpha val="43137"/>
                    </a:srgbClr>
                  </a:outerShdw>
                </a:effectLst>
                <a:latin typeface="Times New Roman" pitchFamily="18" charset="0"/>
                <a:ea typeface="+mn-ea"/>
                <a:cs typeface="+mn-cs"/>
              </a:endParaRPr>
            </a:p>
          </p:txBody>
        </p:sp>
        <p:sp>
          <p:nvSpPr>
            <p:cNvPr id="6309913" name="Freeform 25"/>
            <p:cNvSpPr>
              <a:spLocks/>
            </p:cNvSpPr>
            <p:nvPr/>
          </p:nvSpPr>
          <p:spPr bwMode="auto">
            <a:xfrm flipH="1">
              <a:off x="4280" y="3288"/>
              <a:ext cx="46" cy="86"/>
            </a:xfrm>
            <a:custGeom>
              <a:avLst/>
              <a:gdLst/>
              <a:ahLst/>
              <a:cxnLst>
                <a:cxn ang="0">
                  <a:pos x="0" y="0"/>
                </a:cxn>
                <a:cxn ang="0">
                  <a:pos x="92" y="138"/>
                </a:cxn>
                <a:cxn ang="0">
                  <a:pos x="67" y="3"/>
                </a:cxn>
                <a:cxn ang="0">
                  <a:pos x="0" y="0"/>
                </a:cxn>
                <a:cxn ang="0">
                  <a:pos x="0" y="0"/>
                </a:cxn>
              </a:cxnLst>
              <a:rect l="0" t="0" r="r" b="b"/>
              <a:pathLst>
                <a:path w="92" h="138">
                  <a:moveTo>
                    <a:pt x="0" y="0"/>
                  </a:moveTo>
                  <a:lnTo>
                    <a:pt x="92" y="138"/>
                  </a:lnTo>
                  <a:lnTo>
                    <a:pt x="67" y="3"/>
                  </a:lnTo>
                  <a:lnTo>
                    <a:pt x="0" y="0"/>
                  </a:lnTo>
                  <a:lnTo>
                    <a:pt x="0" y="0"/>
                  </a:lnTo>
                  <a:close/>
                </a:path>
              </a:pathLst>
            </a:custGeom>
            <a:solidFill>
              <a:srgbClr val="000000"/>
            </a:solidFill>
            <a:ln w="9525">
              <a:noFill/>
              <a:round/>
              <a:headEnd/>
              <a:tailEnd/>
            </a:ln>
          </p:spPr>
          <p:txBody>
            <a:bodyPr/>
            <a:lstStyle/>
            <a:p>
              <a:pPr>
                <a:defRPr/>
              </a:pPr>
              <a:endParaRPr lang="tr-TR">
                <a:effectLst>
                  <a:outerShdw blurRad="38100" dist="38100" dir="2700000" algn="tl">
                    <a:srgbClr val="000000">
                      <a:alpha val="43137"/>
                    </a:srgbClr>
                  </a:outerShdw>
                </a:effectLst>
                <a:latin typeface="Times New Roman" pitchFamily="18" charset="0"/>
                <a:ea typeface="+mn-ea"/>
                <a:cs typeface="+mn-cs"/>
              </a:endParaRPr>
            </a:p>
          </p:txBody>
        </p:sp>
        <p:sp>
          <p:nvSpPr>
            <p:cNvPr id="6309914" name="Freeform 26"/>
            <p:cNvSpPr>
              <a:spLocks/>
            </p:cNvSpPr>
            <p:nvPr/>
          </p:nvSpPr>
          <p:spPr bwMode="auto">
            <a:xfrm flipH="1">
              <a:off x="4402" y="3280"/>
              <a:ext cx="30" cy="81"/>
            </a:xfrm>
            <a:custGeom>
              <a:avLst/>
              <a:gdLst/>
              <a:ahLst/>
              <a:cxnLst>
                <a:cxn ang="0">
                  <a:pos x="3" y="0"/>
                </a:cxn>
                <a:cxn ang="0">
                  <a:pos x="60" y="4"/>
                </a:cxn>
                <a:cxn ang="0">
                  <a:pos x="0" y="129"/>
                </a:cxn>
                <a:cxn ang="0">
                  <a:pos x="3" y="0"/>
                </a:cxn>
                <a:cxn ang="0">
                  <a:pos x="3" y="0"/>
                </a:cxn>
              </a:cxnLst>
              <a:rect l="0" t="0" r="r" b="b"/>
              <a:pathLst>
                <a:path w="60" h="129">
                  <a:moveTo>
                    <a:pt x="3" y="0"/>
                  </a:moveTo>
                  <a:lnTo>
                    <a:pt x="60" y="4"/>
                  </a:lnTo>
                  <a:lnTo>
                    <a:pt x="0" y="129"/>
                  </a:lnTo>
                  <a:lnTo>
                    <a:pt x="3" y="0"/>
                  </a:lnTo>
                  <a:lnTo>
                    <a:pt x="3" y="0"/>
                  </a:lnTo>
                  <a:close/>
                </a:path>
              </a:pathLst>
            </a:custGeom>
            <a:solidFill>
              <a:srgbClr val="000000"/>
            </a:solidFill>
            <a:ln w="9525">
              <a:noFill/>
              <a:round/>
              <a:headEnd/>
              <a:tailEnd/>
            </a:ln>
          </p:spPr>
          <p:txBody>
            <a:bodyPr/>
            <a:lstStyle/>
            <a:p>
              <a:pPr>
                <a:defRPr/>
              </a:pPr>
              <a:endParaRPr lang="tr-TR">
                <a:effectLst>
                  <a:outerShdw blurRad="38100" dist="38100" dir="2700000" algn="tl">
                    <a:srgbClr val="000000">
                      <a:alpha val="43137"/>
                    </a:srgbClr>
                  </a:outerShdw>
                </a:effectLst>
                <a:latin typeface="Times New Roman" pitchFamily="18" charset="0"/>
                <a:ea typeface="+mn-ea"/>
                <a:cs typeface="+mn-cs"/>
              </a:endParaRPr>
            </a:p>
          </p:txBody>
        </p:sp>
        <p:sp>
          <p:nvSpPr>
            <p:cNvPr id="6309915" name="Freeform 27"/>
            <p:cNvSpPr>
              <a:spLocks/>
            </p:cNvSpPr>
            <p:nvPr/>
          </p:nvSpPr>
          <p:spPr bwMode="auto">
            <a:xfrm flipH="1">
              <a:off x="4757" y="2381"/>
              <a:ext cx="19" cy="665"/>
            </a:xfrm>
            <a:custGeom>
              <a:avLst/>
              <a:gdLst/>
              <a:ahLst/>
              <a:cxnLst>
                <a:cxn ang="0">
                  <a:pos x="0" y="4"/>
                </a:cxn>
                <a:cxn ang="0">
                  <a:pos x="6" y="1067"/>
                </a:cxn>
                <a:cxn ang="0">
                  <a:pos x="38" y="1063"/>
                </a:cxn>
                <a:cxn ang="0">
                  <a:pos x="31" y="0"/>
                </a:cxn>
                <a:cxn ang="0">
                  <a:pos x="0" y="4"/>
                </a:cxn>
                <a:cxn ang="0">
                  <a:pos x="0" y="4"/>
                </a:cxn>
              </a:cxnLst>
              <a:rect l="0" t="0" r="r" b="b"/>
              <a:pathLst>
                <a:path w="38" h="1067">
                  <a:moveTo>
                    <a:pt x="0" y="4"/>
                  </a:moveTo>
                  <a:lnTo>
                    <a:pt x="6" y="1067"/>
                  </a:lnTo>
                  <a:lnTo>
                    <a:pt x="38" y="1063"/>
                  </a:lnTo>
                  <a:lnTo>
                    <a:pt x="31" y="0"/>
                  </a:lnTo>
                  <a:lnTo>
                    <a:pt x="0" y="4"/>
                  </a:lnTo>
                  <a:lnTo>
                    <a:pt x="0" y="4"/>
                  </a:lnTo>
                  <a:close/>
                </a:path>
              </a:pathLst>
            </a:custGeom>
            <a:solidFill>
              <a:srgbClr val="000000"/>
            </a:solidFill>
            <a:ln w="9525">
              <a:noFill/>
              <a:round/>
              <a:headEnd/>
              <a:tailEnd/>
            </a:ln>
          </p:spPr>
          <p:txBody>
            <a:bodyPr/>
            <a:lstStyle/>
            <a:p>
              <a:pPr>
                <a:defRPr/>
              </a:pPr>
              <a:endParaRPr lang="tr-TR">
                <a:effectLst>
                  <a:outerShdw blurRad="38100" dist="38100" dir="2700000" algn="tl">
                    <a:srgbClr val="000000">
                      <a:alpha val="43137"/>
                    </a:srgbClr>
                  </a:outerShdw>
                </a:effectLst>
                <a:latin typeface="Times New Roman" pitchFamily="18" charset="0"/>
                <a:ea typeface="+mn-ea"/>
                <a:cs typeface="+mn-cs"/>
              </a:endParaRPr>
            </a:p>
          </p:txBody>
        </p:sp>
        <p:sp>
          <p:nvSpPr>
            <p:cNvPr id="6309916" name="Freeform 28"/>
            <p:cNvSpPr>
              <a:spLocks/>
            </p:cNvSpPr>
            <p:nvPr/>
          </p:nvSpPr>
          <p:spPr bwMode="auto">
            <a:xfrm flipH="1">
              <a:off x="5147" y="3051"/>
              <a:ext cx="16" cy="96"/>
            </a:xfrm>
            <a:custGeom>
              <a:avLst/>
              <a:gdLst/>
              <a:ahLst/>
              <a:cxnLst>
                <a:cxn ang="0">
                  <a:pos x="0" y="16"/>
                </a:cxn>
                <a:cxn ang="0">
                  <a:pos x="26" y="154"/>
                </a:cxn>
                <a:cxn ang="0">
                  <a:pos x="32" y="0"/>
                </a:cxn>
                <a:cxn ang="0">
                  <a:pos x="0" y="16"/>
                </a:cxn>
                <a:cxn ang="0">
                  <a:pos x="0" y="16"/>
                </a:cxn>
              </a:cxnLst>
              <a:rect l="0" t="0" r="r" b="b"/>
              <a:pathLst>
                <a:path w="32" h="154">
                  <a:moveTo>
                    <a:pt x="0" y="16"/>
                  </a:moveTo>
                  <a:lnTo>
                    <a:pt x="26" y="154"/>
                  </a:lnTo>
                  <a:lnTo>
                    <a:pt x="32" y="0"/>
                  </a:lnTo>
                  <a:lnTo>
                    <a:pt x="0" y="16"/>
                  </a:lnTo>
                  <a:lnTo>
                    <a:pt x="0" y="16"/>
                  </a:lnTo>
                  <a:close/>
                </a:path>
              </a:pathLst>
            </a:custGeom>
            <a:solidFill>
              <a:srgbClr val="000000"/>
            </a:solidFill>
            <a:ln w="9525">
              <a:noFill/>
              <a:round/>
              <a:headEnd/>
              <a:tailEnd/>
            </a:ln>
          </p:spPr>
          <p:txBody>
            <a:bodyPr/>
            <a:lstStyle/>
            <a:p>
              <a:pPr>
                <a:defRPr/>
              </a:pPr>
              <a:endParaRPr lang="tr-TR">
                <a:effectLst>
                  <a:outerShdw blurRad="38100" dist="38100" dir="2700000" algn="tl">
                    <a:srgbClr val="000000">
                      <a:alpha val="43137"/>
                    </a:srgbClr>
                  </a:outerShdw>
                </a:effectLst>
                <a:latin typeface="Times New Roman" pitchFamily="18" charset="0"/>
                <a:ea typeface="+mn-ea"/>
                <a:cs typeface="+mn-cs"/>
              </a:endParaRPr>
            </a:p>
          </p:txBody>
        </p:sp>
        <p:sp>
          <p:nvSpPr>
            <p:cNvPr id="6309917" name="Freeform 29"/>
            <p:cNvSpPr>
              <a:spLocks/>
            </p:cNvSpPr>
            <p:nvPr/>
          </p:nvSpPr>
          <p:spPr bwMode="auto">
            <a:xfrm flipH="1">
              <a:off x="5094" y="3041"/>
              <a:ext cx="19" cy="101"/>
            </a:xfrm>
            <a:custGeom>
              <a:avLst/>
              <a:gdLst/>
              <a:ahLst/>
              <a:cxnLst>
                <a:cxn ang="0">
                  <a:pos x="0" y="12"/>
                </a:cxn>
                <a:cxn ang="0">
                  <a:pos x="23" y="162"/>
                </a:cxn>
                <a:cxn ang="0">
                  <a:pos x="38" y="0"/>
                </a:cxn>
                <a:cxn ang="0">
                  <a:pos x="0" y="12"/>
                </a:cxn>
                <a:cxn ang="0">
                  <a:pos x="0" y="12"/>
                </a:cxn>
              </a:cxnLst>
              <a:rect l="0" t="0" r="r" b="b"/>
              <a:pathLst>
                <a:path w="38" h="162">
                  <a:moveTo>
                    <a:pt x="0" y="12"/>
                  </a:moveTo>
                  <a:lnTo>
                    <a:pt x="23" y="162"/>
                  </a:lnTo>
                  <a:lnTo>
                    <a:pt x="38" y="0"/>
                  </a:lnTo>
                  <a:lnTo>
                    <a:pt x="0" y="12"/>
                  </a:lnTo>
                  <a:lnTo>
                    <a:pt x="0" y="12"/>
                  </a:lnTo>
                  <a:close/>
                </a:path>
              </a:pathLst>
            </a:custGeom>
            <a:solidFill>
              <a:srgbClr val="000000"/>
            </a:solidFill>
            <a:ln w="9525">
              <a:noFill/>
              <a:round/>
              <a:headEnd/>
              <a:tailEnd/>
            </a:ln>
          </p:spPr>
          <p:txBody>
            <a:bodyPr/>
            <a:lstStyle/>
            <a:p>
              <a:pPr>
                <a:defRPr/>
              </a:pPr>
              <a:endParaRPr lang="tr-TR">
                <a:effectLst>
                  <a:outerShdw blurRad="38100" dist="38100" dir="2700000" algn="tl">
                    <a:srgbClr val="000000">
                      <a:alpha val="43137"/>
                    </a:srgbClr>
                  </a:outerShdw>
                </a:effectLst>
                <a:latin typeface="Times New Roman" pitchFamily="18" charset="0"/>
                <a:ea typeface="+mn-ea"/>
                <a:cs typeface="+mn-cs"/>
              </a:endParaRPr>
            </a:p>
          </p:txBody>
        </p:sp>
        <p:sp>
          <p:nvSpPr>
            <p:cNvPr id="6309918" name="Freeform 30"/>
            <p:cNvSpPr>
              <a:spLocks/>
            </p:cNvSpPr>
            <p:nvPr/>
          </p:nvSpPr>
          <p:spPr bwMode="auto">
            <a:xfrm flipH="1">
              <a:off x="4966" y="2501"/>
              <a:ext cx="26" cy="556"/>
            </a:xfrm>
            <a:custGeom>
              <a:avLst/>
              <a:gdLst/>
              <a:ahLst/>
              <a:cxnLst>
                <a:cxn ang="0">
                  <a:pos x="23" y="0"/>
                </a:cxn>
                <a:cxn ang="0">
                  <a:pos x="0" y="890"/>
                </a:cxn>
                <a:cxn ang="0">
                  <a:pos x="51" y="894"/>
                </a:cxn>
                <a:cxn ang="0">
                  <a:pos x="23" y="0"/>
                </a:cxn>
                <a:cxn ang="0">
                  <a:pos x="23" y="0"/>
                </a:cxn>
              </a:cxnLst>
              <a:rect l="0" t="0" r="r" b="b"/>
              <a:pathLst>
                <a:path w="51" h="894">
                  <a:moveTo>
                    <a:pt x="23" y="0"/>
                  </a:moveTo>
                  <a:lnTo>
                    <a:pt x="0" y="890"/>
                  </a:lnTo>
                  <a:lnTo>
                    <a:pt x="51" y="894"/>
                  </a:lnTo>
                  <a:lnTo>
                    <a:pt x="23" y="0"/>
                  </a:lnTo>
                  <a:lnTo>
                    <a:pt x="23" y="0"/>
                  </a:lnTo>
                  <a:close/>
                </a:path>
              </a:pathLst>
            </a:custGeom>
            <a:solidFill>
              <a:srgbClr val="000000"/>
            </a:solidFill>
            <a:ln w="9525">
              <a:noFill/>
              <a:round/>
              <a:headEnd/>
              <a:tailEnd/>
            </a:ln>
          </p:spPr>
          <p:txBody>
            <a:bodyPr/>
            <a:lstStyle/>
            <a:p>
              <a:pPr>
                <a:defRPr/>
              </a:pPr>
              <a:endParaRPr lang="tr-TR">
                <a:effectLst>
                  <a:outerShdw blurRad="38100" dist="38100" dir="2700000" algn="tl">
                    <a:srgbClr val="000000">
                      <a:alpha val="43137"/>
                    </a:srgbClr>
                  </a:outerShdw>
                </a:effectLst>
                <a:latin typeface="Times New Roman" pitchFamily="18" charset="0"/>
                <a:ea typeface="+mn-ea"/>
                <a:cs typeface="+mn-cs"/>
              </a:endParaRPr>
            </a:p>
          </p:txBody>
        </p:sp>
        <p:sp>
          <p:nvSpPr>
            <p:cNvPr id="6309919" name="Freeform 31"/>
            <p:cNvSpPr>
              <a:spLocks/>
            </p:cNvSpPr>
            <p:nvPr/>
          </p:nvSpPr>
          <p:spPr bwMode="auto">
            <a:xfrm flipH="1">
              <a:off x="4686" y="2374"/>
              <a:ext cx="33" cy="677"/>
            </a:xfrm>
            <a:custGeom>
              <a:avLst/>
              <a:gdLst/>
              <a:ahLst/>
              <a:cxnLst>
                <a:cxn ang="0">
                  <a:pos x="0" y="26"/>
                </a:cxn>
                <a:cxn ang="0">
                  <a:pos x="19" y="1078"/>
                </a:cxn>
                <a:cxn ang="0">
                  <a:pos x="67" y="1085"/>
                </a:cxn>
                <a:cxn ang="0">
                  <a:pos x="31" y="0"/>
                </a:cxn>
                <a:cxn ang="0">
                  <a:pos x="0" y="26"/>
                </a:cxn>
                <a:cxn ang="0">
                  <a:pos x="0" y="26"/>
                </a:cxn>
              </a:cxnLst>
              <a:rect l="0" t="0" r="r" b="b"/>
              <a:pathLst>
                <a:path w="67" h="1085">
                  <a:moveTo>
                    <a:pt x="0" y="26"/>
                  </a:moveTo>
                  <a:lnTo>
                    <a:pt x="19" y="1078"/>
                  </a:lnTo>
                  <a:lnTo>
                    <a:pt x="67" y="1085"/>
                  </a:lnTo>
                  <a:lnTo>
                    <a:pt x="31" y="0"/>
                  </a:lnTo>
                  <a:lnTo>
                    <a:pt x="0" y="26"/>
                  </a:lnTo>
                  <a:lnTo>
                    <a:pt x="0" y="26"/>
                  </a:lnTo>
                  <a:close/>
                </a:path>
              </a:pathLst>
            </a:custGeom>
            <a:solidFill>
              <a:srgbClr val="000000"/>
            </a:solidFill>
            <a:ln w="9525">
              <a:noFill/>
              <a:round/>
              <a:headEnd/>
              <a:tailEnd/>
            </a:ln>
          </p:spPr>
          <p:txBody>
            <a:bodyPr/>
            <a:lstStyle/>
            <a:p>
              <a:pPr>
                <a:defRPr/>
              </a:pPr>
              <a:endParaRPr lang="tr-TR">
                <a:effectLst>
                  <a:outerShdw blurRad="38100" dist="38100" dir="2700000" algn="tl">
                    <a:srgbClr val="000000">
                      <a:alpha val="43137"/>
                    </a:srgbClr>
                  </a:outerShdw>
                </a:effectLst>
                <a:latin typeface="Times New Roman" pitchFamily="18" charset="0"/>
                <a:ea typeface="+mn-ea"/>
                <a:cs typeface="+mn-cs"/>
              </a:endParaRPr>
            </a:p>
          </p:txBody>
        </p:sp>
        <p:sp>
          <p:nvSpPr>
            <p:cNvPr id="6309920" name="Freeform 32"/>
            <p:cNvSpPr>
              <a:spLocks/>
            </p:cNvSpPr>
            <p:nvPr/>
          </p:nvSpPr>
          <p:spPr bwMode="auto">
            <a:xfrm flipH="1">
              <a:off x="4932" y="2512"/>
              <a:ext cx="19" cy="534"/>
            </a:xfrm>
            <a:custGeom>
              <a:avLst/>
              <a:gdLst/>
              <a:ahLst/>
              <a:cxnLst>
                <a:cxn ang="0">
                  <a:pos x="4" y="844"/>
                </a:cxn>
                <a:cxn ang="0">
                  <a:pos x="0" y="0"/>
                </a:cxn>
                <a:cxn ang="0">
                  <a:pos x="39" y="856"/>
                </a:cxn>
                <a:cxn ang="0">
                  <a:pos x="4" y="844"/>
                </a:cxn>
                <a:cxn ang="0">
                  <a:pos x="4" y="844"/>
                </a:cxn>
              </a:cxnLst>
              <a:rect l="0" t="0" r="r" b="b"/>
              <a:pathLst>
                <a:path w="39" h="856">
                  <a:moveTo>
                    <a:pt x="4" y="844"/>
                  </a:moveTo>
                  <a:lnTo>
                    <a:pt x="0" y="0"/>
                  </a:lnTo>
                  <a:lnTo>
                    <a:pt x="39" y="856"/>
                  </a:lnTo>
                  <a:lnTo>
                    <a:pt x="4" y="844"/>
                  </a:lnTo>
                  <a:lnTo>
                    <a:pt x="4" y="844"/>
                  </a:lnTo>
                  <a:close/>
                </a:path>
              </a:pathLst>
            </a:custGeom>
            <a:solidFill>
              <a:srgbClr val="000000"/>
            </a:solidFill>
            <a:ln w="9525">
              <a:noFill/>
              <a:round/>
              <a:headEnd/>
              <a:tailEnd/>
            </a:ln>
          </p:spPr>
          <p:txBody>
            <a:bodyPr/>
            <a:lstStyle/>
            <a:p>
              <a:pPr>
                <a:defRPr/>
              </a:pPr>
              <a:endParaRPr lang="tr-TR">
                <a:effectLst>
                  <a:outerShdw blurRad="38100" dist="38100" dir="2700000" algn="tl">
                    <a:srgbClr val="000000">
                      <a:alpha val="43137"/>
                    </a:srgbClr>
                  </a:outerShdw>
                </a:effectLst>
                <a:latin typeface="Times New Roman" pitchFamily="18" charset="0"/>
                <a:ea typeface="+mn-ea"/>
                <a:cs typeface="+mn-cs"/>
              </a:endParaRPr>
            </a:p>
          </p:txBody>
        </p:sp>
      </p:grpSp>
      <p:sp>
        <p:nvSpPr>
          <p:cNvPr id="161795" name="Text Box 33"/>
          <p:cNvSpPr txBox="1">
            <a:spLocks noChangeArrowheads="1"/>
          </p:cNvSpPr>
          <p:nvPr/>
        </p:nvSpPr>
        <p:spPr bwMode="auto">
          <a:xfrm>
            <a:off x="0" y="89796"/>
            <a:ext cx="9109076" cy="830997"/>
          </a:xfrm>
          <a:prstGeom prst="rect">
            <a:avLst/>
          </a:prstGeom>
          <a:solidFill>
            <a:srgbClr val="FFFF00"/>
          </a:solid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r" eaLnBrk="0" fontAlgn="base" hangingPunct="0">
              <a:spcBef>
                <a:spcPct val="50000"/>
              </a:spcBef>
              <a:spcAft>
                <a:spcPct val="0"/>
              </a:spcAft>
              <a:defRPr sz="2400">
                <a:solidFill>
                  <a:schemeClr val="tx1"/>
                </a:solidFill>
                <a:latin typeface="Times New Roman" charset="0"/>
                <a:ea typeface="ＭＳ Ｐゴシック" charset="0"/>
              </a:defRPr>
            </a:lvl6pPr>
            <a:lvl7pPr marL="2971800" indent="-228600" algn="r" eaLnBrk="0" fontAlgn="base" hangingPunct="0">
              <a:spcBef>
                <a:spcPct val="50000"/>
              </a:spcBef>
              <a:spcAft>
                <a:spcPct val="0"/>
              </a:spcAft>
              <a:defRPr sz="2400">
                <a:solidFill>
                  <a:schemeClr val="tx1"/>
                </a:solidFill>
                <a:latin typeface="Times New Roman" charset="0"/>
                <a:ea typeface="ＭＳ Ｐゴシック" charset="0"/>
              </a:defRPr>
            </a:lvl7pPr>
            <a:lvl8pPr marL="3429000" indent="-228600" algn="r" eaLnBrk="0" fontAlgn="base" hangingPunct="0">
              <a:spcBef>
                <a:spcPct val="50000"/>
              </a:spcBef>
              <a:spcAft>
                <a:spcPct val="0"/>
              </a:spcAft>
              <a:defRPr sz="2400">
                <a:solidFill>
                  <a:schemeClr val="tx1"/>
                </a:solidFill>
                <a:latin typeface="Times New Roman" charset="0"/>
                <a:ea typeface="ＭＳ Ｐゴシック" charset="0"/>
              </a:defRPr>
            </a:lvl8pPr>
            <a:lvl9pPr marL="3886200" indent="-228600" algn="r" eaLnBrk="0" fontAlgn="base" hangingPunct="0">
              <a:spcBef>
                <a:spcPct val="50000"/>
              </a:spcBef>
              <a:spcAft>
                <a:spcPct val="0"/>
              </a:spcAft>
              <a:defRPr sz="2400">
                <a:solidFill>
                  <a:schemeClr val="tx1"/>
                </a:solidFill>
                <a:latin typeface="Times New Roman" charset="0"/>
                <a:ea typeface="ＭＳ Ｐゴシック" charset="0"/>
              </a:defRPr>
            </a:lvl9pPr>
          </a:lstStyle>
          <a:p>
            <a:pPr algn="ctr"/>
            <a:r>
              <a:rPr lang="tr-TR" b="1" dirty="0" smtClean="0">
                <a:solidFill>
                  <a:srgbClr val="FF0000"/>
                </a:solidFill>
                <a:latin typeface="Verdana" charset="0"/>
              </a:rPr>
              <a:t>2. Tarım ve su havzaları korunarak </a:t>
            </a:r>
            <a:r>
              <a:rPr lang="tr-TR" b="1" dirty="0">
                <a:solidFill>
                  <a:srgbClr val="FF0000"/>
                </a:solidFill>
                <a:latin typeface="Verdana" charset="0"/>
              </a:rPr>
              <a:t>amaç dışı </a:t>
            </a:r>
            <a:r>
              <a:rPr lang="tr-TR" b="1" dirty="0" smtClean="0">
                <a:solidFill>
                  <a:srgbClr val="FF0000"/>
                </a:solidFill>
                <a:latin typeface="Verdana" charset="0"/>
              </a:rPr>
              <a:t>kullanımı tümüyle engellenmeli</a:t>
            </a:r>
            <a:endParaRPr lang="en-AU" b="1" dirty="0">
              <a:solidFill>
                <a:srgbClr val="FF0000"/>
              </a:solidFill>
              <a:latin typeface="Verdana" charset="0"/>
            </a:endParaRPr>
          </a:p>
        </p:txBody>
      </p:sp>
      <p:sp>
        <p:nvSpPr>
          <p:cNvPr id="6309922" name="Rectangle 34"/>
          <p:cNvSpPr>
            <a:spLocks noChangeArrowheads="1"/>
          </p:cNvSpPr>
          <p:nvPr/>
        </p:nvSpPr>
        <p:spPr bwMode="auto">
          <a:xfrm>
            <a:off x="2206620" y="6379036"/>
            <a:ext cx="6902456" cy="461665"/>
          </a:xfrm>
          <a:prstGeom prst="rect">
            <a:avLst/>
          </a:prstGeom>
          <a:noFill/>
          <a:ln w="9525">
            <a:noFill/>
            <a:miter lim="800000"/>
            <a:headEnd/>
            <a:tailEnd/>
          </a:ln>
          <a:effectLst/>
        </p:spPr>
        <p:txBody>
          <a:bodyPr wrap="square">
            <a:spAutoFit/>
          </a:bodyPr>
          <a:lstStyle/>
          <a:p>
            <a:pPr>
              <a:defRPr/>
            </a:pPr>
            <a:r>
              <a:rPr lang="tr-TR" sz="1200" dirty="0">
                <a:effectLst>
                  <a:outerShdw blurRad="38100" dist="38100" dir="2700000" algn="tl">
                    <a:srgbClr val="000000"/>
                  </a:outerShdw>
                </a:effectLst>
              </a:rPr>
              <a:t>Prof. Dr. Semra Tuncel, Çevre Kirliliği ve Kirleticilere Genel Bakış, TED POLATLI KOLEJI ÖZEL LISESI</a:t>
            </a:r>
          </a:p>
          <a:p>
            <a:pPr>
              <a:defRPr/>
            </a:pPr>
            <a:r>
              <a:rPr lang="tr-TR" sz="1200" dirty="0">
                <a:effectLst>
                  <a:outerShdw blurRad="38100" dist="38100" dir="2700000" algn="tl">
                    <a:srgbClr val="000000"/>
                  </a:outerShdw>
                </a:effectLst>
              </a:rPr>
              <a:t>I. Çevre Sempozyumu 1 Haziran 2007 ANKARA</a:t>
            </a:r>
          </a:p>
        </p:txBody>
      </p:sp>
      <p:sp>
        <p:nvSpPr>
          <p:cNvPr id="3" name="TextBox 2"/>
          <p:cNvSpPr txBox="1"/>
          <p:nvPr/>
        </p:nvSpPr>
        <p:spPr>
          <a:xfrm>
            <a:off x="368300" y="1709738"/>
            <a:ext cx="2032000" cy="1754327"/>
          </a:xfrm>
          <a:prstGeom prst="rect">
            <a:avLst/>
          </a:prstGeom>
          <a:noFill/>
        </p:spPr>
        <p:txBody>
          <a:bodyPr wrap="square" rtlCol="0">
            <a:spAutoFit/>
          </a:bodyPr>
          <a:lstStyle/>
          <a:p>
            <a:pPr algn="ctr"/>
            <a:r>
              <a:rPr lang="tr-TR" b="1" dirty="0" smtClean="0">
                <a:solidFill>
                  <a:srgbClr val="FFFF00"/>
                </a:solidFill>
              </a:rPr>
              <a:t>Tarım alanlarını yapılaşmaya kapatmak şehirlerimizi depremin yıkıcı etkisinden de korur</a:t>
            </a:r>
            <a:endParaRPr lang="tr-TR" b="1" dirty="0">
              <a:solidFill>
                <a:srgbClr val="FFFF00"/>
              </a:solidFill>
            </a:endParaRPr>
          </a:p>
        </p:txBody>
      </p:sp>
    </p:spTree>
    <p:extLst>
      <p:ext uri="{BB962C8B-B14F-4D97-AF65-F5344CB8AC3E}">
        <p14:creationId xmlns:p14="http://schemas.microsoft.com/office/powerpoint/2010/main" val="4438006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Text Box 2"/>
          <p:cNvSpPr txBox="1">
            <a:spLocks noChangeArrowheads="1"/>
          </p:cNvSpPr>
          <p:nvPr/>
        </p:nvSpPr>
        <p:spPr bwMode="auto">
          <a:xfrm>
            <a:off x="184150" y="1379913"/>
            <a:ext cx="4100513"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r" eaLnBrk="0" fontAlgn="base" hangingPunct="0">
              <a:spcBef>
                <a:spcPct val="50000"/>
              </a:spcBef>
              <a:spcAft>
                <a:spcPct val="0"/>
              </a:spcAft>
              <a:defRPr sz="2400">
                <a:solidFill>
                  <a:schemeClr val="tx1"/>
                </a:solidFill>
                <a:latin typeface="Times New Roman" charset="0"/>
                <a:ea typeface="ＭＳ Ｐゴシック" charset="0"/>
              </a:defRPr>
            </a:lvl6pPr>
            <a:lvl7pPr marL="2971800" indent="-228600" algn="r" eaLnBrk="0" fontAlgn="base" hangingPunct="0">
              <a:spcBef>
                <a:spcPct val="50000"/>
              </a:spcBef>
              <a:spcAft>
                <a:spcPct val="0"/>
              </a:spcAft>
              <a:defRPr sz="2400">
                <a:solidFill>
                  <a:schemeClr val="tx1"/>
                </a:solidFill>
                <a:latin typeface="Times New Roman" charset="0"/>
                <a:ea typeface="ＭＳ Ｐゴシック" charset="0"/>
              </a:defRPr>
            </a:lvl7pPr>
            <a:lvl8pPr marL="3429000" indent="-228600" algn="r" eaLnBrk="0" fontAlgn="base" hangingPunct="0">
              <a:spcBef>
                <a:spcPct val="50000"/>
              </a:spcBef>
              <a:spcAft>
                <a:spcPct val="0"/>
              </a:spcAft>
              <a:defRPr sz="2400">
                <a:solidFill>
                  <a:schemeClr val="tx1"/>
                </a:solidFill>
                <a:latin typeface="Times New Roman" charset="0"/>
                <a:ea typeface="ＭＳ Ｐゴシック" charset="0"/>
              </a:defRPr>
            </a:lvl8pPr>
            <a:lvl9pPr marL="3886200" indent="-228600" algn="r" eaLnBrk="0" fontAlgn="base" hangingPunct="0">
              <a:spcBef>
                <a:spcPct val="50000"/>
              </a:spcBef>
              <a:spcAft>
                <a:spcPct val="0"/>
              </a:spcAft>
              <a:defRPr sz="2400">
                <a:solidFill>
                  <a:schemeClr val="tx1"/>
                </a:solidFill>
                <a:latin typeface="Times New Roman" charset="0"/>
                <a:ea typeface="ＭＳ Ｐゴシック" charset="0"/>
              </a:defRPr>
            </a:lvl9pPr>
          </a:lstStyle>
          <a:p>
            <a:pPr algn="ctr" eaLnBrk="1" hangingPunct="1">
              <a:spcBef>
                <a:spcPct val="0"/>
              </a:spcBef>
              <a:buFont typeface="Wingdings" charset="0"/>
              <a:buNone/>
            </a:pPr>
            <a:r>
              <a:rPr lang="tr-TR" sz="3000" b="1" dirty="0">
                <a:solidFill>
                  <a:srgbClr val="000000"/>
                </a:solidFill>
                <a:latin typeface="Verdana" charset="0"/>
              </a:rPr>
              <a:t>Plansız ve çarpık kentleşmeye izin </a:t>
            </a:r>
          </a:p>
          <a:p>
            <a:pPr algn="ctr" eaLnBrk="1" hangingPunct="1">
              <a:spcBef>
                <a:spcPct val="0"/>
              </a:spcBef>
              <a:buFont typeface="Wingdings" charset="0"/>
              <a:buNone/>
            </a:pPr>
            <a:r>
              <a:rPr lang="tr-TR" sz="3000" b="1" dirty="0" smtClean="0">
                <a:solidFill>
                  <a:srgbClr val="000000"/>
                </a:solidFill>
                <a:latin typeface="Verdana" charset="0"/>
              </a:rPr>
              <a:t>vermeyiz</a:t>
            </a:r>
            <a:endParaRPr lang="tr-TR" sz="3000" b="1" dirty="0">
              <a:solidFill>
                <a:srgbClr val="000000"/>
              </a:solidFill>
              <a:latin typeface="Verdana" charset="0"/>
            </a:endParaRPr>
          </a:p>
        </p:txBody>
      </p:sp>
      <p:pic>
        <p:nvPicPr>
          <p:cNvPr id="197634" name="Picture 3" descr="f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851384"/>
            <a:ext cx="4500562"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5" name="Picture 4" descr="f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75" y="2979661"/>
            <a:ext cx="4505325"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7" name="Picture 6" descr="Tema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5825" y="6043613"/>
            <a:ext cx="18288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3"/>
          <p:cNvSpPr txBox="1">
            <a:spLocks noChangeArrowheads="1"/>
          </p:cNvSpPr>
          <p:nvPr/>
        </p:nvSpPr>
        <p:spPr bwMode="auto">
          <a:xfrm>
            <a:off x="130821" y="142641"/>
            <a:ext cx="8913752" cy="830997"/>
          </a:xfrm>
          <a:prstGeom prst="rect">
            <a:avLst/>
          </a:prstGeom>
          <a:solidFill>
            <a:srgbClr val="FFFF00"/>
          </a:solidFill>
          <a:ln>
            <a:noFill/>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r" eaLnBrk="0" fontAlgn="base" hangingPunct="0">
              <a:spcBef>
                <a:spcPct val="50000"/>
              </a:spcBef>
              <a:spcAft>
                <a:spcPct val="0"/>
              </a:spcAft>
              <a:defRPr sz="2400">
                <a:solidFill>
                  <a:schemeClr val="tx1"/>
                </a:solidFill>
                <a:latin typeface="Times New Roman" charset="0"/>
                <a:ea typeface="ＭＳ Ｐゴシック" charset="0"/>
              </a:defRPr>
            </a:lvl6pPr>
            <a:lvl7pPr marL="2971800" indent="-228600" algn="r" eaLnBrk="0" fontAlgn="base" hangingPunct="0">
              <a:spcBef>
                <a:spcPct val="50000"/>
              </a:spcBef>
              <a:spcAft>
                <a:spcPct val="0"/>
              </a:spcAft>
              <a:defRPr sz="2400">
                <a:solidFill>
                  <a:schemeClr val="tx1"/>
                </a:solidFill>
                <a:latin typeface="Times New Roman" charset="0"/>
                <a:ea typeface="ＭＳ Ｐゴシック" charset="0"/>
              </a:defRPr>
            </a:lvl7pPr>
            <a:lvl8pPr marL="3429000" indent="-228600" algn="r" eaLnBrk="0" fontAlgn="base" hangingPunct="0">
              <a:spcBef>
                <a:spcPct val="50000"/>
              </a:spcBef>
              <a:spcAft>
                <a:spcPct val="0"/>
              </a:spcAft>
              <a:defRPr sz="2400">
                <a:solidFill>
                  <a:schemeClr val="tx1"/>
                </a:solidFill>
                <a:latin typeface="Times New Roman" charset="0"/>
                <a:ea typeface="ＭＳ Ｐゴシック" charset="0"/>
              </a:defRPr>
            </a:lvl8pPr>
            <a:lvl9pPr marL="3886200" indent="-228600" algn="r" eaLnBrk="0" fontAlgn="base" hangingPunct="0">
              <a:spcBef>
                <a:spcPct val="50000"/>
              </a:spcBef>
              <a:spcAft>
                <a:spcPct val="0"/>
              </a:spcAft>
              <a:defRPr sz="2400">
                <a:solidFill>
                  <a:schemeClr val="tx1"/>
                </a:solidFill>
                <a:latin typeface="Times New Roman" charset="0"/>
                <a:ea typeface="ＭＳ Ｐゴシック" charset="0"/>
              </a:defRPr>
            </a:lvl9pPr>
          </a:lstStyle>
          <a:p>
            <a:pPr algn="ctr"/>
            <a:r>
              <a:rPr lang="tr-TR" b="1" dirty="0" smtClean="0">
                <a:solidFill>
                  <a:srgbClr val="000000"/>
                </a:solidFill>
                <a:latin typeface="Verdana" charset="0"/>
              </a:rPr>
              <a:t>Su havzalarımız korunarak amaç </a:t>
            </a:r>
            <a:r>
              <a:rPr lang="tr-TR" b="1" dirty="0">
                <a:solidFill>
                  <a:srgbClr val="000000"/>
                </a:solidFill>
                <a:latin typeface="Verdana" charset="0"/>
              </a:rPr>
              <a:t>dışı </a:t>
            </a:r>
            <a:r>
              <a:rPr lang="tr-TR" b="1" dirty="0" smtClean="0">
                <a:solidFill>
                  <a:srgbClr val="000000"/>
                </a:solidFill>
                <a:latin typeface="Verdana" charset="0"/>
              </a:rPr>
              <a:t>kullanımı tümüyle engellenmeli</a:t>
            </a:r>
            <a:endParaRPr lang="en-AU" b="1" dirty="0">
              <a:solidFill>
                <a:srgbClr val="000000"/>
              </a:solidFill>
              <a:latin typeface="Verdana" charset="0"/>
            </a:endParaRPr>
          </a:p>
        </p:txBody>
      </p:sp>
    </p:spTree>
    <p:extLst>
      <p:ext uri="{BB962C8B-B14F-4D97-AF65-F5344CB8AC3E}">
        <p14:creationId xmlns:p14="http://schemas.microsoft.com/office/powerpoint/2010/main" val="350628901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2111" y="208341"/>
            <a:ext cx="8393687" cy="1288867"/>
          </a:xfrm>
          <a:solidFill>
            <a:srgbClr val="FFFF00"/>
          </a:solidFill>
        </p:spPr>
        <p:txBody>
          <a:bodyPr/>
          <a:lstStyle/>
          <a:p>
            <a:pPr marL="0" lvl="0" indent="0" algn="just">
              <a:buNone/>
            </a:pPr>
            <a:r>
              <a:rPr lang="tr-TR" sz="4400" b="1" dirty="0" smtClean="0">
                <a:solidFill>
                  <a:srgbClr val="FF0000"/>
                </a:solidFill>
              </a:rPr>
              <a:t>3. </a:t>
            </a:r>
            <a:r>
              <a:rPr lang="tr-TR" b="1" dirty="0">
                <a:solidFill>
                  <a:srgbClr val="FF0000"/>
                </a:solidFill>
              </a:rPr>
              <a:t>D</a:t>
            </a:r>
            <a:r>
              <a:rPr lang="tr-TR" b="1" dirty="0" smtClean="0">
                <a:solidFill>
                  <a:srgbClr val="FF0000"/>
                </a:solidFill>
              </a:rPr>
              <a:t>oğru </a:t>
            </a:r>
            <a:r>
              <a:rPr lang="tr-TR" b="1" dirty="0">
                <a:solidFill>
                  <a:srgbClr val="FF0000"/>
                </a:solidFill>
              </a:rPr>
              <a:t>yerde, doğru bitki türünün seçilmesi</a:t>
            </a:r>
            <a:r>
              <a:rPr lang="tr-TR" dirty="0">
                <a:solidFill>
                  <a:srgbClr val="FF0000"/>
                </a:solidFill>
              </a:rPr>
              <a:t> ve </a:t>
            </a:r>
            <a:r>
              <a:rPr lang="tr-TR" b="1" dirty="0">
                <a:solidFill>
                  <a:srgbClr val="FF0000"/>
                </a:solidFill>
              </a:rPr>
              <a:t>doğru zamanda ekilmesi teşvik </a:t>
            </a:r>
            <a:r>
              <a:rPr lang="tr-TR" b="1" dirty="0" smtClean="0">
                <a:solidFill>
                  <a:srgbClr val="FF0000"/>
                </a:solidFill>
              </a:rPr>
              <a:t>edilmeli</a:t>
            </a:r>
            <a:endParaRPr lang="en-US" sz="1800" dirty="0">
              <a:solidFill>
                <a:srgbClr val="FF0000"/>
              </a:solidFill>
            </a:endParaRPr>
          </a:p>
        </p:txBody>
      </p:sp>
      <p:pic>
        <p:nvPicPr>
          <p:cNvPr id="6" name="Picture 5" descr="_LansmanIklimTarım_MK.pptx 2017-10-09 23-18-3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111" y="1609016"/>
            <a:ext cx="4543493" cy="3181980"/>
          </a:xfrm>
          <a:prstGeom prst="rect">
            <a:avLst/>
          </a:prstGeom>
        </p:spPr>
      </p:pic>
      <p:graphicFrame>
        <p:nvGraphicFramePr>
          <p:cNvPr id="7" name="Group 3"/>
          <p:cNvGraphicFramePr>
            <a:graphicFrameLocks noGrp="1"/>
          </p:cNvGraphicFramePr>
          <p:nvPr>
            <p:extLst>
              <p:ext uri="{D42A27DB-BD31-4B8C-83A1-F6EECF244321}">
                <p14:modId xmlns:p14="http://schemas.microsoft.com/office/powerpoint/2010/main" val="2898925846"/>
              </p:ext>
            </p:extLst>
          </p:nvPr>
        </p:nvGraphicFramePr>
        <p:xfrm>
          <a:off x="5130113" y="1647761"/>
          <a:ext cx="3513753" cy="3127360"/>
        </p:xfrm>
        <a:graphic>
          <a:graphicData uri="http://schemas.openxmlformats.org/drawingml/2006/table">
            <a:tbl>
              <a:tblPr>
                <a:tableStyleId>{284E427A-3D55-4303-BF80-6455036E1DE7}</a:tableStyleId>
              </a:tblPr>
              <a:tblGrid>
                <a:gridCol w="1814517"/>
                <a:gridCol w="1699236"/>
              </a:tblGrid>
              <a:tr h="585328">
                <a:tc>
                  <a:txBody>
                    <a:bodyPr/>
                    <a:lstStyle/>
                    <a:p>
                      <a:pPr marL="0" marR="0" lvl="0" indent="0" algn="l" defTabSz="914400" rtl="0" eaLnBrk="0" fontAlgn="base" latinLnBrk="0" hangingPunct="0">
                        <a:lnSpc>
                          <a:spcPct val="100000"/>
                        </a:lnSpc>
                        <a:spcBef>
                          <a:spcPct val="20000"/>
                        </a:spcBef>
                        <a:spcAft>
                          <a:spcPct val="0"/>
                        </a:spcAft>
                        <a:buClr>
                          <a:srgbClr val="CCFFFF"/>
                        </a:buClr>
                        <a:buSzPct val="80000"/>
                        <a:buFont typeface="Monotype Sorts" charset="0"/>
                        <a:buNone/>
                        <a:tabLst/>
                      </a:pPr>
                      <a:r>
                        <a:rPr kumimoji="0" lang="nl-NL" sz="2400" b="1" u="none" strike="noStrike" cap="none" normalizeH="0" baseline="0" dirty="0">
                          <a:ln>
                            <a:noFill/>
                          </a:ln>
                          <a:solidFill>
                            <a:schemeClr val="tx1"/>
                          </a:solidFill>
                          <a:effectLst/>
                        </a:rPr>
                        <a:t>1 kg </a:t>
                      </a:r>
                      <a:r>
                        <a:rPr kumimoji="0" lang="nl-NL" sz="2400" b="1" u="none" strike="noStrike" cap="none" normalizeH="0" baseline="0" dirty="0" err="1" smtClean="0">
                          <a:ln>
                            <a:noFill/>
                          </a:ln>
                          <a:solidFill>
                            <a:schemeClr val="tx1"/>
                          </a:solidFill>
                          <a:effectLst/>
                        </a:rPr>
                        <a:t>tahıl</a:t>
                      </a:r>
                      <a:endParaRPr kumimoji="0" lang="en-GB" sz="2400" b="1" i="0" u="none" strike="noStrike" cap="none" normalizeH="0" baseline="0" dirty="0">
                        <a:ln>
                          <a:noFill/>
                        </a:ln>
                        <a:solidFill>
                          <a:schemeClr val="tx1"/>
                        </a:solidFill>
                        <a:effectLst/>
                        <a:latin typeface="Arial" charset="0"/>
                        <a:ea typeface="ＭＳ Ｐゴシック" charset="0"/>
                      </a:endParaRPr>
                    </a:p>
                  </a:txBody>
                  <a:tcPr horzOverflow="overflow"/>
                </a:tc>
                <a:tc>
                  <a:txBody>
                    <a:bodyPr/>
                    <a:lstStyle/>
                    <a:p>
                      <a:pPr marL="0" marR="0" lvl="0" indent="0" algn="l" defTabSz="914400" rtl="0" eaLnBrk="0" fontAlgn="base" latinLnBrk="0" hangingPunct="0">
                        <a:lnSpc>
                          <a:spcPct val="100000"/>
                        </a:lnSpc>
                        <a:spcBef>
                          <a:spcPct val="20000"/>
                        </a:spcBef>
                        <a:spcAft>
                          <a:spcPct val="0"/>
                        </a:spcAft>
                        <a:buClr>
                          <a:srgbClr val="CCFFFF"/>
                        </a:buClr>
                        <a:buSzPct val="80000"/>
                        <a:buFont typeface="Monotype Sorts" charset="0"/>
                        <a:buNone/>
                        <a:tabLst/>
                      </a:pPr>
                      <a:r>
                        <a:rPr kumimoji="0" lang="nl-NL" sz="2400" b="1" u="none" strike="noStrike" cap="none" normalizeH="0" baseline="0" dirty="0">
                          <a:ln>
                            <a:noFill/>
                          </a:ln>
                          <a:solidFill>
                            <a:schemeClr val="tx1"/>
                          </a:solidFill>
                          <a:effectLst/>
                        </a:rPr>
                        <a:t>1-2 m</a:t>
                      </a:r>
                      <a:r>
                        <a:rPr kumimoji="0" lang="nl-NL" sz="2400" b="1" u="none" strike="noStrike" cap="none" normalizeH="0" baseline="30000" dirty="0">
                          <a:ln>
                            <a:noFill/>
                          </a:ln>
                          <a:solidFill>
                            <a:schemeClr val="tx1"/>
                          </a:solidFill>
                          <a:effectLst/>
                        </a:rPr>
                        <a:t>3</a:t>
                      </a:r>
                      <a:r>
                        <a:rPr kumimoji="0" lang="nl-NL" sz="2400" b="1" u="none" strike="noStrike" cap="none" normalizeH="0" baseline="0" dirty="0">
                          <a:ln>
                            <a:noFill/>
                          </a:ln>
                          <a:solidFill>
                            <a:schemeClr val="tx1"/>
                          </a:solidFill>
                          <a:effectLst/>
                        </a:rPr>
                        <a:t> </a:t>
                      </a:r>
                      <a:r>
                        <a:rPr kumimoji="0" lang="nl-NL" sz="2400" b="1" u="none" strike="noStrike" cap="none" normalizeH="0" baseline="0" dirty="0" err="1" smtClean="0">
                          <a:ln>
                            <a:noFill/>
                          </a:ln>
                          <a:solidFill>
                            <a:schemeClr val="tx1"/>
                          </a:solidFill>
                          <a:effectLst/>
                        </a:rPr>
                        <a:t>su</a:t>
                      </a:r>
                      <a:endParaRPr kumimoji="0" lang="en-GB" sz="2400" b="1" i="0" u="none" strike="noStrike" cap="none" normalizeH="0" baseline="0" dirty="0">
                        <a:ln>
                          <a:noFill/>
                        </a:ln>
                        <a:solidFill>
                          <a:schemeClr val="tx1"/>
                        </a:solidFill>
                        <a:effectLst/>
                        <a:latin typeface="Arial" charset="0"/>
                        <a:ea typeface="ＭＳ Ｐゴシック" charset="0"/>
                      </a:endParaRPr>
                    </a:p>
                  </a:txBody>
                  <a:tcPr horzOverflow="overflow"/>
                </a:tc>
              </a:tr>
              <a:tr h="374276">
                <a:tc>
                  <a:txBody>
                    <a:bodyPr/>
                    <a:lstStyle/>
                    <a:p>
                      <a:pPr marL="0" marR="0" lvl="0" indent="0" algn="l" defTabSz="914400" rtl="0" eaLnBrk="0" fontAlgn="base" latinLnBrk="0" hangingPunct="0">
                        <a:lnSpc>
                          <a:spcPct val="100000"/>
                        </a:lnSpc>
                        <a:spcBef>
                          <a:spcPct val="20000"/>
                        </a:spcBef>
                        <a:spcAft>
                          <a:spcPct val="0"/>
                        </a:spcAft>
                        <a:buClr>
                          <a:srgbClr val="CCFFFF"/>
                        </a:buClr>
                        <a:buSzPct val="80000"/>
                        <a:buFont typeface="Monotype Sorts" charset="0"/>
                        <a:buNone/>
                        <a:tabLst/>
                      </a:pPr>
                      <a:r>
                        <a:rPr kumimoji="0" lang="nl-NL" sz="2400" b="1" u="none" strike="noStrike" cap="none" normalizeH="0" baseline="0" dirty="0">
                          <a:ln>
                            <a:noFill/>
                          </a:ln>
                          <a:solidFill>
                            <a:schemeClr val="tx1"/>
                          </a:solidFill>
                          <a:effectLst/>
                        </a:rPr>
                        <a:t>1 kg </a:t>
                      </a:r>
                      <a:r>
                        <a:rPr kumimoji="0" lang="nl-NL" sz="2400" b="1" u="none" strike="noStrike" cap="none" normalizeH="0" baseline="0" dirty="0" err="1" smtClean="0">
                          <a:ln>
                            <a:noFill/>
                          </a:ln>
                          <a:solidFill>
                            <a:schemeClr val="tx1"/>
                          </a:solidFill>
                          <a:effectLst/>
                        </a:rPr>
                        <a:t>peynir</a:t>
                      </a:r>
                      <a:endParaRPr kumimoji="0" lang="en-GB" sz="2400" b="1" i="0" u="none" strike="noStrike" cap="none" normalizeH="0" baseline="0" dirty="0">
                        <a:ln>
                          <a:noFill/>
                        </a:ln>
                        <a:solidFill>
                          <a:schemeClr val="tx1"/>
                        </a:solidFill>
                        <a:effectLst/>
                        <a:latin typeface="Arial" charset="0"/>
                        <a:ea typeface="ＭＳ Ｐゴシック" charset="0"/>
                      </a:endParaRPr>
                    </a:p>
                  </a:txBody>
                  <a:tcPr horzOverflow="overflow"/>
                </a:tc>
                <a:tc>
                  <a:txBody>
                    <a:bodyPr/>
                    <a:lstStyle/>
                    <a:p>
                      <a:pPr marL="0" marR="0" lvl="0" indent="0" algn="l" defTabSz="914400" rtl="0" eaLnBrk="0" fontAlgn="base" latinLnBrk="0" hangingPunct="0">
                        <a:lnSpc>
                          <a:spcPct val="100000"/>
                        </a:lnSpc>
                        <a:spcBef>
                          <a:spcPct val="20000"/>
                        </a:spcBef>
                        <a:spcAft>
                          <a:spcPct val="0"/>
                        </a:spcAft>
                        <a:buClr>
                          <a:srgbClr val="CCFFFF"/>
                        </a:buClr>
                        <a:buSzPct val="80000"/>
                        <a:buFont typeface="Monotype Sorts" charset="0"/>
                        <a:buNone/>
                        <a:tabLst/>
                      </a:pPr>
                      <a:r>
                        <a:rPr kumimoji="0" lang="nl-NL" sz="2400" b="1" u="none" strike="noStrike" cap="none" normalizeH="0" baseline="0" dirty="0">
                          <a:ln>
                            <a:noFill/>
                          </a:ln>
                          <a:solidFill>
                            <a:schemeClr val="tx1"/>
                          </a:solidFill>
                          <a:effectLst/>
                        </a:rPr>
                        <a:t>5 m</a:t>
                      </a:r>
                      <a:r>
                        <a:rPr kumimoji="0" lang="nl-NL" sz="2400" b="1" u="none" strike="noStrike" cap="none" normalizeH="0" baseline="30000" dirty="0">
                          <a:ln>
                            <a:noFill/>
                          </a:ln>
                          <a:solidFill>
                            <a:schemeClr val="tx1"/>
                          </a:solidFill>
                          <a:effectLst/>
                        </a:rPr>
                        <a:t>3</a:t>
                      </a:r>
                      <a:r>
                        <a:rPr kumimoji="0" lang="nl-NL" sz="2400" b="1" u="none" strike="noStrike" cap="none" normalizeH="0" baseline="0" dirty="0">
                          <a:ln>
                            <a:noFill/>
                          </a:ln>
                          <a:solidFill>
                            <a:schemeClr val="tx1"/>
                          </a:solidFill>
                          <a:effectLst/>
                        </a:rPr>
                        <a:t> </a:t>
                      </a:r>
                      <a:r>
                        <a:rPr kumimoji="0" lang="nl-NL" sz="2400" b="1" u="none" strike="noStrike" cap="none" normalizeH="0" baseline="0" dirty="0" err="1" smtClean="0">
                          <a:ln>
                            <a:noFill/>
                          </a:ln>
                          <a:solidFill>
                            <a:schemeClr val="tx1"/>
                          </a:solidFill>
                          <a:effectLst/>
                        </a:rPr>
                        <a:t>su</a:t>
                      </a:r>
                      <a:endParaRPr kumimoji="0" lang="en-GB" sz="2400" b="1" i="0" u="none" strike="noStrike" cap="none" normalizeH="0" baseline="0" dirty="0">
                        <a:ln>
                          <a:noFill/>
                        </a:ln>
                        <a:solidFill>
                          <a:schemeClr val="tx1"/>
                        </a:solidFill>
                        <a:effectLst/>
                        <a:latin typeface="Arial" charset="0"/>
                        <a:ea typeface="ＭＳ Ｐゴシック" charset="0"/>
                      </a:endParaRPr>
                    </a:p>
                  </a:txBody>
                  <a:tcPr horzOverflow="overflow"/>
                </a:tc>
              </a:tr>
              <a:tr h="374276">
                <a:tc>
                  <a:txBody>
                    <a:bodyPr/>
                    <a:lstStyle/>
                    <a:p>
                      <a:pPr marL="0" marR="0" lvl="0" indent="0" algn="l" defTabSz="914400" rtl="0" eaLnBrk="0" fontAlgn="base" latinLnBrk="0" hangingPunct="0">
                        <a:lnSpc>
                          <a:spcPct val="100000"/>
                        </a:lnSpc>
                        <a:spcBef>
                          <a:spcPct val="20000"/>
                        </a:spcBef>
                        <a:spcAft>
                          <a:spcPct val="0"/>
                        </a:spcAft>
                        <a:buClr>
                          <a:srgbClr val="CCFFFF"/>
                        </a:buClr>
                        <a:buSzPct val="80000"/>
                        <a:buFont typeface="Monotype Sorts" charset="0"/>
                        <a:buNone/>
                        <a:tabLst/>
                      </a:pPr>
                      <a:r>
                        <a:rPr kumimoji="0" lang="nl-NL" sz="2400" b="1" u="none" strike="noStrike" cap="none" normalizeH="0" baseline="0" dirty="0">
                          <a:ln>
                            <a:noFill/>
                          </a:ln>
                          <a:solidFill>
                            <a:schemeClr val="tx1"/>
                          </a:solidFill>
                          <a:effectLst/>
                        </a:rPr>
                        <a:t>1 kg </a:t>
                      </a:r>
                      <a:r>
                        <a:rPr kumimoji="0" lang="nl-NL" sz="2400" b="1" u="none" strike="noStrike" cap="none" normalizeH="0" baseline="0" dirty="0" smtClean="0">
                          <a:ln>
                            <a:noFill/>
                          </a:ln>
                          <a:solidFill>
                            <a:schemeClr val="tx1"/>
                          </a:solidFill>
                          <a:effectLst/>
                        </a:rPr>
                        <a:t>et</a:t>
                      </a:r>
                      <a:endParaRPr kumimoji="0" lang="en-GB" sz="2400" b="1" i="0" u="none" strike="noStrike" cap="none" normalizeH="0" baseline="0" dirty="0">
                        <a:ln>
                          <a:noFill/>
                        </a:ln>
                        <a:solidFill>
                          <a:schemeClr val="tx1"/>
                        </a:solidFill>
                        <a:effectLst/>
                        <a:latin typeface="Arial" charset="0"/>
                        <a:ea typeface="ＭＳ Ｐゴシック" charset="0"/>
                      </a:endParaRPr>
                    </a:p>
                  </a:txBody>
                  <a:tcPr horzOverflow="overflow"/>
                </a:tc>
                <a:tc>
                  <a:txBody>
                    <a:bodyPr/>
                    <a:lstStyle/>
                    <a:p>
                      <a:pPr marL="0" marR="0" lvl="0" indent="0" algn="l" defTabSz="914400" rtl="0" eaLnBrk="0" fontAlgn="base" latinLnBrk="0" hangingPunct="0">
                        <a:lnSpc>
                          <a:spcPct val="100000"/>
                        </a:lnSpc>
                        <a:spcBef>
                          <a:spcPct val="20000"/>
                        </a:spcBef>
                        <a:spcAft>
                          <a:spcPct val="0"/>
                        </a:spcAft>
                        <a:buClr>
                          <a:srgbClr val="CCFFFF"/>
                        </a:buClr>
                        <a:buSzPct val="80000"/>
                        <a:buFont typeface="Monotype Sorts" charset="0"/>
                        <a:buNone/>
                        <a:tabLst/>
                      </a:pPr>
                      <a:r>
                        <a:rPr kumimoji="0" lang="nl-NL" sz="2400" b="1" u="none" strike="noStrike" cap="none" normalizeH="0" baseline="0" dirty="0">
                          <a:ln>
                            <a:noFill/>
                          </a:ln>
                          <a:solidFill>
                            <a:schemeClr val="tx1"/>
                          </a:solidFill>
                          <a:effectLst/>
                        </a:rPr>
                        <a:t>16 m</a:t>
                      </a:r>
                      <a:r>
                        <a:rPr kumimoji="0" lang="nl-NL" sz="2400" b="1" u="none" strike="noStrike" cap="none" normalizeH="0" baseline="30000" dirty="0">
                          <a:ln>
                            <a:noFill/>
                          </a:ln>
                          <a:solidFill>
                            <a:schemeClr val="tx1"/>
                          </a:solidFill>
                          <a:effectLst/>
                        </a:rPr>
                        <a:t>3</a:t>
                      </a:r>
                      <a:r>
                        <a:rPr kumimoji="0" lang="nl-NL" sz="2400" b="1" u="none" strike="noStrike" cap="none" normalizeH="0" baseline="0" dirty="0">
                          <a:ln>
                            <a:noFill/>
                          </a:ln>
                          <a:solidFill>
                            <a:schemeClr val="tx1"/>
                          </a:solidFill>
                          <a:effectLst/>
                        </a:rPr>
                        <a:t> </a:t>
                      </a:r>
                      <a:r>
                        <a:rPr kumimoji="0" lang="nl-NL" sz="2400" b="1" u="none" strike="noStrike" cap="none" normalizeH="0" baseline="0" dirty="0" err="1" smtClean="0">
                          <a:ln>
                            <a:noFill/>
                          </a:ln>
                          <a:solidFill>
                            <a:schemeClr val="tx1"/>
                          </a:solidFill>
                          <a:effectLst/>
                        </a:rPr>
                        <a:t>su</a:t>
                      </a:r>
                      <a:endParaRPr kumimoji="0" lang="en-GB" sz="2400" b="1" i="0" u="none" strike="noStrike" cap="none" normalizeH="0" baseline="0" dirty="0">
                        <a:ln>
                          <a:noFill/>
                        </a:ln>
                        <a:solidFill>
                          <a:schemeClr val="tx1"/>
                        </a:solidFill>
                        <a:effectLst/>
                        <a:latin typeface="Arial" charset="0"/>
                        <a:ea typeface="ＭＳ Ｐゴシック" charset="0"/>
                      </a:endParaRPr>
                    </a:p>
                  </a:txBody>
                  <a:tcPr horzOverflow="overflow"/>
                </a:tc>
              </a:tr>
              <a:tr h="869366">
                <a:tc>
                  <a:txBody>
                    <a:bodyPr/>
                    <a:lstStyle/>
                    <a:p>
                      <a:pPr marL="0" marR="0" lvl="0" indent="0" algn="l" defTabSz="914400" rtl="0" eaLnBrk="0" fontAlgn="base" latinLnBrk="0" hangingPunct="0">
                        <a:lnSpc>
                          <a:spcPct val="100000"/>
                        </a:lnSpc>
                        <a:spcBef>
                          <a:spcPct val="20000"/>
                        </a:spcBef>
                        <a:spcAft>
                          <a:spcPct val="0"/>
                        </a:spcAft>
                        <a:buClr>
                          <a:srgbClr val="CCFFFF"/>
                        </a:buClr>
                        <a:buSzPct val="80000"/>
                        <a:buFont typeface="Monotype Sorts" charset="0"/>
                        <a:buNone/>
                        <a:tabLst/>
                      </a:pPr>
                      <a:r>
                        <a:rPr kumimoji="0" lang="nl-NL" sz="2400" b="1" u="none" strike="noStrike" cap="none" normalizeH="0" baseline="0" dirty="0" smtClean="0">
                          <a:ln>
                            <a:noFill/>
                          </a:ln>
                          <a:solidFill>
                            <a:schemeClr val="tx1"/>
                          </a:solidFill>
                          <a:effectLst/>
                        </a:rPr>
                        <a:t>500 </a:t>
                      </a:r>
                      <a:r>
                        <a:rPr kumimoji="0" lang="nl-NL" sz="2400" b="1" u="none" strike="noStrike" cap="none" normalizeH="0" baseline="0" dirty="0" err="1" smtClean="0">
                          <a:ln>
                            <a:noFill/>
                          </a:ln>
                          <a:solidFill>
                            <a:schemeClr val="tx1"/>
                          </a:solidFill>
                          <a:effectLst/>
                        </a:rPr>
                        <a:t>adet</a:t>
                      </a:r>
                      <a:r>
                        <a:rPr kumimoji="0" lang="nl-NL" sz="2400" b="1" u="none" strike="noStrike" cap="none" normalizeH="0" baseline="0" dirty="0" smtClean="0">
                          <a:ln>
                            <a:noFill/>
                          </a:ln>
                          <a:solidFill>
                            <a:schemeClr val="tx1"/>
                          </a:solidFill>
                          <a:effectLst/>
                        </a:rPr>
                        <a:t> 32-GB </a:t>
                      </a:r>
                      <a:r>
                        <a:rPr kumimoji="0" lang="nl-NL" sz="2400" b="1" u="none" strike="noStrike" cap="none" normalizeH="0" baseline="0" dirty="0" err="1" smtClean="0">
                          <a:ln>
                            <a:noFill/>
                          </a:ln>
                          <a:solidFill>
                            <a:schemeClr val="tx1"/>
                          </a:solidFill>
                          <a:effectLst/>
                        </a:rPr>
                        <a:t>mikroçip</a:t>
                      </a:r>
                      <a:endParaRPr kumimoji="0" lang="nl-NL" sz="2400" b="1"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20000"/>
                        </a:spcBef>
                        <a:spcAft>
                          <a:spcPct val="0"/>
                        </a:spcAft>
                        <a:buClr>
                          <a:srgbClr val="CCFFFF"/>
                        </a:buClr>
                        <a:buSzPct val="80000"/>
                        <a:buFont typeface="Monotype Sorts" charset="0"/>
                        <a:buNone/>
                        <a:tabLst/>
                      </a:pPr>
                      <a:r>
                        <a:rPr kumimoji="0" lang="nl-NL" sz="2400" b="1" u="none" strike="noStrike" cap="none" normalizeH="0" baseline="0" dirty="0" smtClean="0">
                          <a:ln>
                            <a:noFill/>
                          </a:ln>
                          <a:solidFill>
                            <a:schemeClr val="tx1"/>
                          </a:solidFill>
                          <a:effectLst/>
                        </a:rPr>
                        <a:t>(her </a:t>
                      </a:r>
                      <a:r>
                        <a:rPr kumimoji="0" lang="nl-NL" sz="2400" b="1" u="none" strike="noStrike" cap="none" normalizeH="0" baseline="0" dirty="0" err="1" smtClean="0">
                          <a:ln>
                            <a:noFill/>
                          </a:ln>
                          <a:solidFill>
                            <a:schemeClr val="tx1"/>
                          </a:solidFill>
                          <a:effectLst/>
                        </a:rPr>
                        <a:t>biri</a:t>
                      </a:r>
                      <a:r>
                        <a:rPr kumimoji="0" lang="nl-NL" sz="2400" b="1" u="none" strike="noStrike" cap="none" normalizeH="0" baseline="0" dirty="0" smtClean="0">
                          <a:ln>
                            <a:noFill/>
                          </a:ln>
                          <a:solidFill>
                            <a:schemeClr val="tx1"/>
                          </a:solidFill>
                          <a:effectLst/>
                        </a:rPr>
                        <a:t> 2 gram)</a:t>
                      </a:r>
                      <a:endParaRPr kumimoji="0" lang="en-GB" sz="2400" b="1" i="0" u="none" strike="noStrike" cap="none" normalizeH="0" baseline="0" dirty="0">
                        <a:ln>
                          <a:noFill/>
                        </a:ln>
                        <a:solidFill>
                          <a:schemeClr val="tx1"/>
                        </a:solidFill>
                        <a:effectLst/>
                        <a:latin typeface="Arial" charset="0"/>
                        <a:ea typeface="ＭＳ Ｐゴシック" charset="0"/>
                      </a:endParaRPr>
                    </a:p>
                  </a:txBody>
                  <a:tcPr horzOverflow="overflow"/>
                </a:tc>
                <a:tc>
                  <a:txBody>
                    <a:bodyPr/>
                    <a:lstStyle/>
                    <a:p>
                      <a:pPr marL="0" marR="0" lvl="0" indent="0" algn="l" defTabSz="914400" rtl="0" eaLnBrk="0" fontAlgn="base" latinLnBrk="0" hangingPunct="0">
                        <a:lnSpc>
                          <a:spcPct val="100000"/>
                        </a:lnSpc>
                        <a:spcBef>
                          <a:spcPct val="20000"/>
                        </a:spcBef>
                        <a:spcAft>
                          <a:spcPct val="0"/>
                        </a:spcAft>
                        <a:buClr>
                          <a:srgbClr val="CCFFFF"/>
                        </a:buClr>
                        <a:buSzPct val="80000"/>
                        <a:buFont typeface="Monotype Sorts" charset="0"/>
                        <a:buNone/>
                        <a:tabLst/>
                      </a:pPr>
                      <a:r>
                        <a:rPr kumimoji="0" lang="nl-NL" sz="2400" b="1" u="none" strike="noStrike" cap="none" normalizeH="0" baseline="0" dirty="0">
                          <a:ln>
                            <a:noFill/>
                          </a:ln>
                          <a:solidFill>
                            <a:schemeClr val="tx1"/>
                          </a:solidFill>
                          <a:effectLst/>
                        </a:rPr>
                        <a:t>16 m</a:t>
                      </a:r>
                      <a:r>
                        <a:rPr kumimoji="0" lang="nl-NL" sz="2400" b="1" u="none" strike="noStrike" cap="none" normalizeH="0" baseline="30000" dirty="0">
                          <a:ln>
                            <a:noFill/>
                          </a:ln>
                          <a:solidFill>
                            <a:schemeClr val="tx1"/>
                          </a:solidFill>
                          <a:effectLst/>
                        </a:rPr>
                        <a:t>3</a:t>
                      </a:r>
                      <a:r>
                        <a:rPr kumimoji="0" lang="nl-NL" sz="2400" b="1" u="none" strike="noStrike" cap="none" normalizeH="0" baseline="0" dirty="0">
                          <a:ln>
                            <a:noFill/>
                          </a:ln>
                          <a:solidFill>
                            <a:schemeClr val="tx1"/>
                          </a:solidFill>
                          <a:effectLst/>
                        </a:rPr>
                        <a:t> </a:t>
                      </a:r>
                      <a:r>
                        <a:rPr kumimoji="0" lang="nl-NL" sz="2400" b="1" u="none" strike="noStrike" cap="none" normalizeH="0" baseline="0" dirty="0" err="1" smtClean="0">
                          <a:ln>
                            <a:noFill/>
                          </a:ln>
                          <a:solidFill>
                            <a:schemeClr val="tx1"/>
                          </a:solidFill>
                          <a:effectLst/>
                        </a:rPr>
                        <a:t>su</a:t>
                      </a:r>
                      <a:endParaRPr kumimoji="0" lang="en-GB" sz="2400" b="1" i="0" u="none" strike="noStrike" cap="none" normalizeH="0" baseline="0" dirty="0">
                        <a:ln>
                          <a:noFill/>
                        </a:ln>
                        <a:solidFill>
                          <a:schemeClr val="tx1"/>
                        </a:solidFill>
                        <a:effectLst/>
                        <a:latin typeface="Arial" charset="0"/>
                        <a:ea typeface="ＭＳ Ｐゴシック" charset="0"/>
                      </a:endParaRPr>
                    </a:p>
                  </a:txBody>
                  <a:tcPr horzOverflow="overflow"/>
                </a:tc>
              </a:tr>
            </a:tbl>
          </a:graphicData>
        </a:graphic>
      </p:graphicFrame>
      <p:pic>
        <p:nvPicPr>
          <p:cNvPr id="8" name="Picture 7" descr="_53298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8164" y="4845616"/>
            <a:ext cx="2646765" cy="1985073"/>
          </a:xfrm>
          <a:prstGeom prst="rect">
            <a:avLst/>
          </a:prstGeom>
        </p:spPr>
      </p:pic>
    </p:spTree>
    <p:extLst>
      <p:ext uri="{BB962C8B-B14F-4D97-AF65-F5344CB8AC3E}">
        <p14:creationId xmlns:p14="http://schemas.microsoft.com/office/powerpoint/2010/main" val="490653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3170" name="Rectangle 2"/>
          <p:cNvSpPr>
            <a:spLocks noGrp="1" noChangeArrowheads="1"/>
          </p:cNvSpPr>
          <p:nvPr>
            <p:ph type="title"/>
          </p:nvPr>
        </p:nvSpPr>
        <p:spPr>
          <a:xfrm>
            <a:off x="107950" y="130175"/>
            <a:ext cx="8915400" cy="579438"/>
          </a:xfrm>
        </p:spPr>
        <p:txBody>
          <a:bodyPr/>
          <a:lstStyle/>
          <a:p>
            <a:pPr eaLnBrk="1" hangingPunct="1">
              <a:defRPr/>
            </a:pPr>
            <a:r>
              <a:rPr lang="tr-TR" sz="3200" b="1" dirty="0">
                <a:solidFill>
                  <a:srgbClr val="FF0000"/>
                </a:solidFill>
                <a:effectLst>
                  <a:outerShdw blurRad="38100" dist="38100" dir="2700000" algn="tl">
                    <a:srgbClr val="000000"/>
                  </a:outerShdw>
                </a:effectLst>
                <a:latin typeface="Comic Sans MS" charset="0"/>
              </a:rPr>
              <a:t>Doğal iklim değişiminin nedenleri</a:t>
            </a:r>
            <a:endParaRPr lang="en-US" sz="3200" b="1" dirty="0">
              <a:solidFill>
                <a:srgbClr val="FF0000"/>
              </a:solidFill>
              <a:effectLst>
                <a:outerShdw blurRad="38100" dist="38100" dir="2700000" algn="tl">
                  <a:srgbClr val="000000"/>
                </a:outerShdw>
              </a:effectLst>
              <a:latin typeface="Comic Sans MS" charset="0"/>
            </a:endParaRPr>
          </a:p>
        </p:txBody>
      </p:sp>
      <p:pic>
        <p:nvPicPr>
          <p:cNvPr id="77826"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r="50015"/>
          <a:stretch>
            <a:fillRect/>
          </a:stretch>
        </p:blipFill>
        <p:spPr>
          <a:xfrm>
            <a:off x="6661150" y="828675"/>
            <a:ext cx="2482850" cy="2744788"/>
          </a:xfrm>
          <a:noFill/>
        </p:spPr>
      </p:pic>
      <p:pic>
        <p:nvPicPr>
          <p:cNvPr id="77827" name="Picture 4" descr="Milankovitch cycles diagram"/>
          <p:cNvPicPr>
            <a:picLocks noChangeAspect="1" noChangeArrowheads="1"/>
          </p:cNvPicPr>
          <p:nvPr/>
        </p:nvPicPr>
        <p:blipFill>
          <a:blip r:embed="rId4">
            <a:extLst>
              <a:ext uri="{28A0092B-C50C-407E-A947-70E740481C1C}">
                <a14:useLocalDpi xmlns:a14="http://schemas.microsoft.com/office/drawing/2010/main" val="0"/>
              </a:ext>
            </a:extLst>
          </a:blip>
          <a:srcRect l="11359" t="2466" r="6491" b="3699"/>
          <a:stretch>
            <a:fillRect/>
          </a:stretch>
        </p:blipFill>
        <p:spPr bwMode="auto">
          <a:xfrm>
            <a:off x="2667000" y="836613"/>
            <a:ext cx="1965325" cy="28082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7828" name="Picture 5" descr="mt st hele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2963" y="792163"/>
            <a:ext cx="1935162"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7" descr="izotopdev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738" y="4211638"/>
            <a:ext cx="8707437" cy="195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43176" name="Line 8"/>
          <p:cNvSpPr>
            <a:spLocks noChangeShapeType="1"/>
          </p:cNvSpPr>
          <p:nvPr/>
        </p:nvSpPr>
        <p:spPr bwMode="auto">
          <a:xfrm>
            <a:off x="971550" y="3933825"/>
            <a:ext cx="0" cy="358775"/>
          </a:xfrm>
          <a:prstGeom prst="line">
            <a:avLst/>
          </a:prstGeom>
          <a:noFill/>
          <a:ln w="57150">
            <a:solidFill>
              <a:srgbClr val="4F81BD"/>
            </a:solidFill>
            <a:round/>
            <a:headEnd/>
            <a:tailEnd type="triangle" w="med" len="med"/>
          </a:ln>
          <a:effectLst>
            <a:outerShdw dist="35921" dir="2700000" algn="ctr" rotWithShape="0">
              <a:schemeClr val="bg2"/>
            </a:outerShdw>
          </a:effectLst>
        </p:spPr>
        <p:txBody>
          <a:bodyPr wrap="none"/>
          <a:lstStyle/>
          <a:p>
            <a:pPr>
              <a:defRPr/>
            </a:pPr>
            <a:endParaRPr lang="tr-TR">
              <a:effectLst>
                <a:outerShdw blurRad="38100" dist="38100" dir="2700000" algn="tl">
                  <a:srgbClr val="000000">
                    <a:alpha val="43137"/>
                  </a:srgbClr>
                </a:outerShdw>
              </a:effectLst>
              <a:latin typeface="Times New Roman" pitchFamily="18" charset="0"/>
              <a:ea typeface="+mn-ea"/>
              <a:cs typeface="+mn-cs"/>
            </a:endParaRPr>
          </a:p>
        </p:txBody>
      </p:sp>
      <p:sp>
        <p:nvSpPr>
          <p:cNvPr id="4743177" name="Text Box 9"/>
          <p:cNvSpPr txBox="1">
            <a:spLocks noChangeArrowheads="1"/>
          </p:cNvSpPr>
          <p:nvPr/>
        </p:nvSpPr>
        <p:spPr bwMode="auto">
          <a:xfrm>
            <a:off x="539750" y="3548063"/>
            <a:ext cx="1223963" cy="457200"/>
          </a:xfrm>
          <a:prstGeom prst="rect">
            <a:avLst/>
          </a:prstGeom>
          <a:noFill/>
          <a:ln w="9525">
            <a:noFill/>
            <a:miter lim="800000"/>
            <a:headEnd/>
            <a:tailEnd/>
          </a:ln>
          <a:effec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defRPr/>
            </a:pPr>
            <a:r>
              <a:rPr lang="tr-TR" dirty="0" smtClean="0">
                <a:solidFill>
                  <a:srgbClr val="800000"/>
                </a:solidFill>
                <a:effectLst>
                  <a:outerShdw blurRad="38100" dist="38100" dir="2700000" algn="tl">
                    <a:srgbClr val="000000"/>
                  </a:outerShdw>
                </a:effectLst>
              </a:rPr>
              <a:t>bu gün</a:t>
            </a:r>
            <a:endParaRPr lang="en-US" dirty="0" smtClean="0">
              <a:solidFill>
                <a:srgbClr val="800000"/>
              </a:solidFill>
              <a:effectLst>
                <a:outerShdw blurRad="38100" dist="38100" dir="2700000" algn="tl">
                  <a:srgbClr val="000000"/>
                </a:outerShdw>
              </a:effectLst>
            </a:endParaRPr>
          </a:p>
        </p:txBody>
      </p:sp>
      <p:sp>
        <p:nvSpPr>
          <p:cNvPr id="77832" name="Text Box 10"/>
          <p:cNvSpPr txBox="1">
            <a:spLocks noChangeArrowheads="1"/>
          </p:cNvSpPr>
          <p:nvPr/>
        </p:nvSpPr>
        <p:spPr bwMode="auto">
          <a:xfrm rot="-5400000">
            <a:off x="104775" y="4930775"/>
            <a:ext cx="8048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r" eaLnBrk="0" fontAlgn="base" hangingPunct="0">
              <a:spcBef>
                <a:spcPct val="50000"/>
              </a:spcBef>
              <a:spcAft>
                <a:spcPct val="0"/>
              </a:spcAft>
              <a:defRPr sz="2400">
                <a:solidFill>
                  <a:schemeClr val="tx1"/>
                </a:solidFill>
                <a:latin typeface="Times New Roman" charset="0"/>
                <a:ea typeface="ＭＳ Ｐゴシック" charset="0"/>
              </a:defRPr>
            </a:lvl6pPr>
            <a:lvl7pPr marL="2971800" indent="-228600" algn="r" eaLnBrk="0" fontAlgn="base" hangingPunct="0">
              <a:spcBef>
                <a:spcPct val="50000"/>
              </a:spcBef>
              <a:spcAft>
                <a:spcPct val="0"/>
              </a:spcAft>
              <a:defRPr sz="2400">
                <a:solidFill>
                  <a:schemeClr val="tx1"/>
                </a:solidFill>
                <a:latin typeface="Times New Roman" charset="0"/>
                <a:ea typeface="ＭＳ Ｐゴシック" charset="0"/>
              </a:defRPr>
            </a:lvl7pPr>
            <a:lvl8pPr marL="3429000" indent="-228600" algn="r" eaLnBrk="0" fontAlgn="base" hangingPunct="0">
              <a:spcBef>
                <a:spcPct val="50000"/>
              </a:spcBef>
              <a:spcAft>
                <a:spcPct val="0"/>
              </a:spcAft>
              <a:defRPr sz="2400">
                <a:solidFill>
                  <a:schemeClr val="tx1"/>
                </a:solidFill>
                <a:latin typeface="Times New Roman" charset="0"/>
                <a:ea typeface="ＭＳ Ｐゴシック" charset="0"/>
              </a:defRPr>
            </a:lvl8pPr>
            <a:lvl9pPr marL="3886200" indent="-228600" algn="r" eaLnBrk="0" fontAlgn="base" hangingPunct="0">
              <a:spcBef>
                <a:spcPct val="50000"/>
              </a:spcBef>
              <a:spcAft>
                <a:spcPct val="0"/>
              </a:spcAft>
              <a:defRPr sz="2400">
                <a:solidFill>
                  <a:schemeClr val="tx1"/>
                </a:solidFill>
                <a:latin typeface="Times New Roman" charset="0"/>
                <a:ea typeface="ＭＳ Ｐゴシック" charset="0"/>
              </a:defRPr>
            </a:lvl9pPr>
          </a:lstStyle>
          <a:p>
            <a:pPr eaLnBrk="1" hangingPunct="1"/>
            <a:r>
              <a:rPr lang="tr-TR" sz="1800" dirty="0">
                <a:solidFill>
                  <a:srgbClr val="000000"/>
                </a:solidFill>
                <a:latin typeface="Symbol" charset="0"/>
                <a:cs typeface="Arial" charset="0"/>
              </a:rPr>
              <a:t>d</a:t>
            </a:r>
            <a:r>
              <a:rPr lang="tr-TR" sz="1800" dirty="0">
                <a:solidFill>
                  <a:srgbClr val="000000"/>
                </a:solidFill>
                <a:latin typeface="Arial" charset="0"/>
                <a:cs typeface="Arial" charset="0"/>
              </a:rPr>
              <a:t>O-18</a:t>
            </a:r>
            <a:endParaRPr lang="en-US" sz="1800" dirty="0">
              <a:solidFill>
                <a:srgbClr val="000000"/>
              </a:solidFill>
              <a:latin typeface="Arial" charset="0"/>
              <a:cs typeface="Arial" charset="0"/>
            </a:endParaRPr>
          </a:p>
        </p:txBody>
      </p:sp>
      <p:sp>
        <p:nvSpPr>
          <p:cNvPr id="4743179" name="Text Box 11"/>
          <p:cNvSpPr txBox="1">
            <a:spLocks noChangeArrowheads="1"/>
          </p:cNvSpPr>
          <p:nvPr/>
        </p:nvSpPr>
        <p:spPr bwMode="auto">
          <a:xfrm>
            <a:off x="3635375" y="4221163"/>
            <a:ext cx="2432050" cy="457200"/>
          </a:xfrm>
          <a:prstGeom prst="rect">
            <a:avLst/>
          </a:prstGeom>
          <a:noFill/>
          <a:ln w="9525">
            <a:noFill/>
            <a:miter lim="800000"/>
            <a:headEnd/>
            <a:tailEnd/>
          </a:ln>
          <a:effec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defRPr/>
            </a:pPr>
            <a:r>
              <a:rPr lang="tr-TR" dirty="0" smtClean="0">
                <a:effectLst>
                  <a:outerShdw blurRad="38100" dist="38100" dir="2700000" algn="tl">
                    <a:srgbClr val="000000"/>
                  </a:outerShdw>
                </a:effectLst>
                <a:latin typeface="Comic Sans MS" charset="0"/>
                <a:cs typeface="Arial" charset="0"/>
              </a:rPr>
              <a:t>Son 750 bin yıl</a:t>
            </a:r>
            <a:endParaRPr lang="en-US" dirty="0" smtClean="0">
              <a:effectLst>
                <a:outerShdw blurRad="38100" dist="38100" dir="2700000" algn="tl">
                  <a:srgbClr val="000000"/>
                </a:outerShdw>
              </a:effectLst>
              <a:latin typeface="Comic Sans MS" charset="0"/>
              <a:cs typeface="Arial" charset="0"/>
            </a:endParaRPr>
          </a:p>
        </p:txBody>
      </p:sp>
      <p:sp>
        <p:nvSpPr>
          <p:cNvPr id="4743180" name="Oval 12"/>
          <p:cNvSpPr>
            <a:spLocks noChangeArrowheads="1"/>
          </p:cNvSpPr>
          <p:nvPr/>
        </p:nvSpPr>
        <p:spPr bwMode="auto">
          <a:xfrm>
            <a:off x="811213" y="4365625"/>
            <a:ext cx="304800" cy="304800"/>
          </a:xfrm>
          <a:prstGeom prst="ellipse">
            <a:avLst/>
          </a:prstGeom>
          <a:noFill/>
          <a:ln w="12700">
            <a:solidFill>
              <a:srgbClr val="FF3300"/>
            </a:solidFill>
            <a:round/>
            <a:headEnd/>
            <a:tailEnd/>
          </a:ln>
          <a:effectLst/>
        </p:spPr>
        <p:txBody>
          <a:bodyPr wrap="none" anchor="ctr"/>
          <a:lstStyle/>
          <a:p>
            <a:pPr>
              <a:defRPr/>
            </a:pPr>
            <a:endParaRPr lang="tr-TR">
              <a:effectLst>
                <a:outerShdw blurRad="38100" dist="38100" dir="2700000" algn="tl">
                  <a:srgbClr val="000000">
                    <a:alpha val="43137"/>
                  </a:srgbClr>
                </a:outerShdw>
              </a:effectLst>
              <a:latin typeface="Times New Roman" pitchFamily="18" charset="0"/>
              <a:ea typeface="+mn-ea"/>
              <a:cs typeface="+mn-cs"/>
            </a:endParaRPr>
          </a:p>
        </p:txBody>
      </p:sp>
      <p:sp>
        <p:nvSpPr>
          <p:cNvPr id="4743181" name="Text Box 13"/>
          <p:cNvSpPr txBox="1">
            <a:spLocks noChangeArrowheads="1"/>
          </p:cNvSpPr>
          <p:nvPr/>
        </p:nvSpPr>
        <p:spPr bwMode="auto">
          <a:xfrm>
            <a:off x="1755775" y="6196013"/>
            <a:ext cx="6720885" cy="677108"/>
          </a:xfrm>
          <a:prstGeom prst="rect">
            <a:avLst/>
          </a:prstGeom>
          <a:noFill/>
          <a:ln w="9525">
            <a:noFill/>
            <a:miter lim="800000"/>
            <a:headEnd/>
            <a:tailEnd/>
          </a:ln>
          <a:effec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defRPr/>
            </a:pPr>
            <a:r>
              <a:rPr lang="tr-TR" sz="1800" i="1" dirty="0" smtClean="0"/>
              <a:t>“İnsanlar yeryüzünden silinmedikçe bir daha Buz Çağı olmayacak”</a:t>
            </a:r>
          </a:p>
          <a:p>
            <a:pPr>
              <a:defRPr/>
            </a:pPr>
            <a:r>
              <a:rPr lang="tr-TR" sz="2000" i="1" dirty="0" smtClean="0"/>
              <a:t>James E. </a:t>
            </a:r>
            <a:r>
              <a:rPr lang="tr-TR" sz="2000" i="1" dirty="0" err="1" smtClean="0"/>
              <a:t>Hansen</a:t>
            </a:r>
            <a:r>
              <a:rPr lang="tr-TR" sz="2000" b="0" dirty="0" smtClean="0">
                <a:effectLst>
                  <a:outerShdw blurRad="38100" dist="38100" dir="2700000" algn="tl">
                    <a:srgbClr val="000000"/>
                  </a:outerShdw>
                </a:effectLst>
              </a:rPr>
              <a:t> </a:t>
            </a:r>
            <a:r>
              <a:rPr lang="tr-TR" sz="1800" b="0" dirty="0" smtClean="0">
                <a:effectLst>
                  <a:outerShdw blurRad="38100" dist="38100" dir="2700000" algn="tl">
                    <a:srgbClr val="000000"/>
                  </a:outerShdw>
                </a:effectLst>
              </a:rPr>
              <a:t> </a:t>
            </a:r>
            <a:endParaRPr lang="en-US" sz="1800" b="0" dirty="0" smtClean="0">
              <a:effectLst>
                <a:outerShdw blurRad="38100" dist="38100" dir="2700000" algn="tl">
                  <a:srgbClr val="000000"/>
                </a:outerShdw>
              </a:effectLst>
            </a:endParaRPr>
          </a:p>
        </p:txBody>
      </p:sp>
      <p:sp>
        <p:nvSpPr>
          <p:cNvPr id="4743184" name="Oval 16"/>
          <p:cNvSpPr>
            <a:spLocks noChangeArrowheads="1"/>
          </p:cNvSpPr>
          <p:nvPr/>
        </p:nvSpPr>
        <p:spPr bwMode="auto">
          <a:xfrm>
            <a:off x="2133600" y="4348163"/>
            <a:ext cx="304800" cy="304800"/>
          </a:xfrm>
          <a:prstGeom prst="ellipse">
            <a:avLst/>
          </a:prstGeom>
          <a:noFill/>
          <a:ln w="12700">
            <a:solidFill>
              <a:srgbClr val="FF3300"/>
            </a:solidFill>
            <a:round/>
            <a:headEnd/>
            <a:tailEnd/>
          </a:ln>
          <a:effectLst/>
        </p:spPr>
        <p:txBody>
          <a:bodyPr wrap="none" anchor="ctr"/>
          <a:lstStyle/>
          <a:p>
            <a:pPr>
              <a:defRPr/>
            </a:pPr>
            <a:endParaRPr lang="tr-TR">
              <a:effectLst>
                <a:outerShdw blurRad="38100" dist="38100" dir="2700000" algn="tl">
                  <a:srgbClr val="000000">
                    <a:alpha val="43137"/>
                  </a:srgbClr>
                </a:outerShdw>
              </a:effectLst>
              <a:latin typeface="Times New Roman" pitchFamily="18" charset="0"/>
              <a:ea typeface="+mn-ea"/>
              <a:cs typeface="+mn-cs"/>
            </a:endParaRPr>
          </a:p>
        </p:txBody>
      </p:sp>
      <p:pic>
        <p:nvPicPr>
          <p:cNvPr id="77837" name="NOV_SOHOplayful_mpeg_video_mpeg_Object_NOV_SOHOplayful.mpeg">
            <a:hlinkClick r:id="" action="ppaction://media"/>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463" y="836613"/>
            <a:ext cx="2582862"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DSC_3012.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266032" y="836613"/>
            <a:ext cx="6773862"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3124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0237" y="530738"/>
            <a:ext cx="2133262" cy="1569660"/>
          </a:xfrm>
          <a:prstGeom prst="rect">
            <a:avLst/>
          </a:prstGeom>
          <a:noFill/>
        </p:spPr>
        <p:txBody>
          <a:bodyPr wrap="square" rtlCol="0">
            <a:spAutoFit/>
          </a:bodyPr>
          <a:lstStyle/>
          <a:p>
            <a:pPr algn="ctr"/>
            <a:r>
              <a:rPr lang="tr-TR" sz="3200" b="1" dirty="0" smtClean="0">
                <a:solidFill>
                  <a:srgbClr val="FF0000"/>
                </a:solidFill>
              </a:rPr>
              <a:t>Bazı</a:t>
            </a:r>
          </a:p>
          <a:p>
            <a:pPr algn="ctr"/>
            <a:r>
              <a:rPr lang="tr-TR" sz="3200" b="1" dirty="0" smtClean="0">
                <a:solidFill>
                  <a:srgbClr val="FF0000"/>
                </a:solidFill>
              </a:rPr>
              <a:t> ürünlerin su ayak izi</a:t>
            </a:r>
            <a:endParaRPr lang="tr-TR" sz="3200" b="1" dirty="0">
              <a:solidFill>
                <a:srgbClr val="FF0000"/>
              </a:solidFill>
            </a:endParaRPr>
          </a:p>
        </p:txBody>
      </p:sp>
      <p:pic>
        <p:nvPicPr>
          <p:cNvPr id="2" name="Picture 1" descr="iklim degisikligi rapor3.pdf (page 16 of 84) 2017-10-06 18-28-5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0246" y="0"/>
            <a:ext cx="5572125" cy="6858000"/>
          </a:xfrm>
          <a:prstGeom prst="rect">
            <a:avLst/>
          </a:prstGeom>
        </p:spPr>
      </p:pic>
      <p:pic>
        <p:nvPicPr>
          <p:cNvPr id="3" name="Picture 2" descr="iklim degisikligi rapor3.pdf (page 16 of 84) 2017-10-06 18-29-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1650" y="1838517"/>
            <a:ext cx="1271248" cy="2439904"/>
          </a:xfrm>
          <a:prstGeom prst="rect">
            <a:avLst/>
          </a:prstGeom>
        </p:spPr>
      </p:pic>
      <p:pic>
        <p:nvPicPr>
          <p:cNvPr id="5" name="Picture 4"/>
          <p:cNvPicPr>
            <a:picLocks noChangeAspect="1"/>
          </p:cNvPicPr>
          <p:nvPr/>
        </p:nvPicPr>
        <p:blipFill>
          <a:blip r:embed="rId4"/>
          <a:stretch>
            <a:fillRect/>
          </a:stretch>
        </p:blipFill>
        <p:spPr>
          <a:xfrm>
            <a:off x="168788" y="3527807"/>
            <a:ext cx="2052339" cy="2783518"/>
          </a:xfrm>
          <a:prstGeom prst="rect">
            <a:avLst/>
          </a:prstGeom>
          <a:ln>
            <a:solidFill>
              <a:srgbClr val="FF0000"/>
            </a:solidFill>
          </a:ln>
        </p:spPr>
      </p:pic>
      <p:sp>
        <p:nvSpPr>
          <p:cNvPr id="6" name="Rectangle 5"/>
          <p:cNvSpPr/>
          <p:nvPr/>
        </p:nvSpPr>
        <p:spPr>
          <a:xfrm>
            <a:off x="2273499" y="4956125"/>
            <a:ext cx="5454316" cy="33421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6266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u_ayak_izi_raporweb (page 54 of 72) 2017-07-26 10-50-5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2448"/>
            <a:ext cx="9144000" cy="5155552"/>
          </a:xfrm>
          <a:prstGeom prst="rect">
            <a:avLst/>
          </a:prstGeom>
        </p:spPr>
      </p:pic>
      <p:pic>
        <p:nvPicPr>
          <p:cNvPr id="6" name="Picture 5" descr="su_ayak_izi_raporweb (page 54 of 72) 2017-07-26 10-50-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8392" y="40965"/>
            <a:ext cx="3288298" cy="2317412"/>
          </a:xfrm>
          <a:prstGeom prst="rect">
            <a:avLst/>
          </a:prstGeom>
          <a:ln>
            <a:solidFill>
              <a:srgbClr val="4F81BD"/>
            </a:solidFill>
          </a:ln>
        </p:spPr>
      </p:pic>
      <p:sp>
        <p:nvSpPr>
          <p:cNvPr id="7" name="TextBox 6"/>
          <p:cNvSpPr txBox="1"/>
          <p:nvPr/>
        </p:nvSpPr>
        <p:spPr>
          <a:xfrm>
            <a:off x="327730" y="352429"/>
            <a:ext cx="5298298" cy="954107"/>
          </a:xfrm>
          <a:prstGeom prst="rect">
            <a:avLst/>
          </a:prstGeom>
          <a:noFill/>
        </p:spPr>
        <p:txBody>
          <a:bodyPr wrap="square" rtlCol="0">
            <a:spAutoFit/>
          </a:bodyPr>
          <a:lstStyle/>
          <a:p>
            <a:pPr algn="ctr"/>
            <a:r>
              <a:rPr lang="en-US" sz="2800" b="1" dirty="0" err="1" smtClean="0">
                <a:solidFill>
                  <a:srgbClr val="FF0000"/>
                </a:solidFill>
              </a:rPr>
              <a:t>Türkiye’de</a:t>
            </a:r>
            <a:r>
              <a:rPr lang="en-US" sz="2800" b="1" dirty="0" smtClean="0">
                <a:solidFill>
                  <a:srgbClr val="FF0000"/>
                </a:solidFill>
              </a:rPr>
              <a:t> </a:t>
            </a:r>
            <a:r>
              <a:rPr lang="en-US" sz="2800" b="1" dirty="0" err="1" smtClean="0">
                <a:solidFill>
                  <a:srgbClr val="FF0000"/>
                </a:solidFill>
              </a:rPr>
              <a:t>pamuk</a:t>
            </a:r>
            <a:r>
              <a:rPr lang="en-US" sz="2800" b="1" dirty="0" smtClean="0">
                <a:solidFill>
                  <a:srgbClr val="FF0000"/>
                </a:solidFill>
              </a:rPr>
              <a:t> </a:t>
            </a:r>
            <a:r>
              <a:rPr lang="en-US" sz="2800" b="1" dirty="0" err="1" smtClean="0">
                <a:solidFill>
                  <a:srgbClr val="FF0000"/>
                </a:solidFill>
              </a:rPr>
              <a:t>yetiştirilen</a:t>
            </a:r>
            <a:r>
              <a:rPr lang="en-US" sz="2800" b="1" dirty="0" smtClean="0">
                <a:solidFill>
                  <a:srgbClr val="FF0000"/>
                </a:solidFill>
              </a:rPr>
              <a:t> </a:t>
            </a:r>
            <a:r>
              <a:rPr lang="en-US" sz="2800" b="1" dirty="0" err="1" smtClean="0">
                <a:solidFill>
                  <a:srgbClr val="FF0000"/>
                </a:solidFill>
              </a:rPr>
              <a:t>iller</a:t>
            </a:r>
            <a:r>
              <a:rPr lang="en-US" sz="2800" b="1" dirty="0" smtClean="0">
                <a:solidFill>
                  <a:srgbClr val="FF0000"/>
                </a:solidFill>
              </a:rPr>
              <a:t> </a:t>
            </a:r>
            <a:r>
              <a:rPr lang="en-US" sz="2800" b="1" dirty="0" err="1" smtClean="0">
                <a:solidFill>
                  <a:srgbClr val="FF0000"/>
                </a:solidFill>
              </a:rPr>
              <a:t>ve</a:t>
            </a:r>
            <a:r>
              <a:rPr lang="en-US" sz="2800" b="1" dirty="0" smtClean="0">
                <a:solidFill>
                  <a:srgbClr val="FF0000"/>
                </a:solidFill>
              </a:rPr>
              <a:t> </a:t>
            </a:r>
            <a:r>
              <a:rPr lang="en-US" sz="2800" b="1" dirty="0" err="1" smtClean="0">
                <a:solidFill>
                  <a:srgbClr val="FF0000"/>
                </a:solidFill>
              </a:rPr>
              <a:t>su</a:t>
            </a:r>
            <a:r>
              <a:rPr lang="en-US" sz="2800" b="1" dirty="0" smtClean="0">
                <a:solidFill>
                  <a:srgbClr val="FF0000"/>
                </a:solidFill>
              </a:rPr>
              <a:t> </a:t>
            </a:r>
            <a:r>
              <a:rPr lang="en-US" sz="2800" b="1" dirty="0" err="1" smtClean="0">
                <a:solidFill>
                  <a:srgbClr val="FF0000"/>
                </a:solidFill>
              </a:rPr>
              <a:t>ayak</a:t>
            </a:r>
            <a:r>
              <a:rPr lang="en-US" sz="2800" b="1" dirty="0" smtClean="0">
                <a:solidFill>
                  <a:srgbClr val="FF0000"/>
                </a:solidFill>
              </a:rPr>
              <a:t> </a:t>
            </a:r>
            <a:r>
              <a:rPr lang="en-US" sz="2800" b="1" dirty="0" err="1" smtClean="0">
                <a:solidFill>
                  <a:srgbClr val="FF0000"/>
                </a:solidFill>
              </a:rPr>
              <a:t>izi</a:t>
            </a:r>
            <a:endParaRPr lang="en-US" sz="2800" b="1" dirty="0">
              <a:solidFill>
                <a:srgbClr val="FF0000"/>
              </a:solidFill>
            </a:endParaRPr>
          </a:p>
        </p:txBody>
      </p:sp>
    </p:spTree>
    <p:extLst>
      <p:ext uri="{BB962C8B-B14F-4D97-AF65-F5344CB8AC3E}">
        <p14:creationId xmlns:p14="http://schemas.microsoft.com/office/powerpoint/2010/main" val="9052002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AutoShape 2" descr="http://cimss.ssec.wisc.edu/sage/images/spin-globe-wb.gif"/>
          <p:cNvSpPr>
            <a:spLocks noChangeAspect="1" noChangeArrowheads="1"/>
          </p:cNvSpPr>
          <p:nvPr/>
        </p:nvSpPr>
        <p:spPr bwMode="auto">
          <a:xfrm>
            <a:off x="-76200"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buClrTx/>
              <a:buSzTx/>
              <a:buFontTx/>
              <a:buNone/>
            </a:pPr>
            <a:endParaRPr lang="en-US">
              <a:solidFill>
                <a:schemeClr val="tx1"/>
              </a:solidFill>
            </a:endParaRPr>
          </a:p>
        </p:txBody>
      </p:sp>
      <p:pic>
        <p:nvPicPr>
          <p:cNvPr id="1029" name="Picture 8" descr="cottonseedo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3525" y="533400"/>
            <a:ext cx="12604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6" name="Object 0"/>
          <p:cNvGraphicFramePr>
            <a:graphicFrameLocks noChangeAspect="1"/>
          </p:cNvGraphicFramePr>
          <p:nvPr/>
        </p:nvGraphicFramePr>
        <p:xfrm>
          <a:off x="0" y="-41275"/>
          <a:ext cx="9144000" cy="6899275"/>
        </p:xfrm>
        <a:graphic>
          <a:graphicData uri="http://schemas.openxmlformats.org/presentationml/2006/ole">
            <mc:AlternateContent xmlns:mc="http://schemas.openxmlformats.org/markup-compatibility/2006">
              <mc:Choice xmlns:v="urn:schemas-microsoft-com:vml" Requires="v">
                <p:oleObj spid="_x0000_s1148" r:id="rId5" imgW="6385680" imgH="4816080" progId="Visio.Drawing.6">
                  <p:embed/>
                </p:oleObj>
              </mc:Choice>
              <mc:Fallback>
                <p:oleObj r:id="rId5" imgW="6385680" imgH="4816080" progId="Visio.Drawing.6">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1275"/>
                        <a:ext cx="9144000" cy="6899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0" name="Text Box 2"/>
          <p:cNvSpPr txBox="1">
            <a:spLocks noChangeArrowheads="1"/>
          </p:cNvSpPr>
          <p:nvPr/>
        </p:nvSpPr>
        <p:spPr bwMode="auto">
          <a:xfrm>
            <a:off x="92075" y="230188"/>
            <a:ext cx="26129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charset="0"/>
                <a:ea typeface="MS Gothic" charset="0"/>
                <a:cs typeface="MS Gothic" charset="0"/>
              </a:defRPr>
            </a:lvl1pPr>
            <a:lvl2pPr>
              <a:defRPr sz="2400">
                <a:solidFill>
                  <a:schemeClr val="bg1"/>
                </a:solidFill>
                <a:latin typeface="Times New Roman" charset="0"/>
                <a:ea typeface="MS Gothic" charset="0"/>
                <a:cs typeface="MS Gothic" charset="0"/>
              </a:defRPr>
            </a:lvl2pPr>
            <a:lvl3pPr>
              <a:defRPr sz="2400">
                <a:solidFill>
                  <a:schemeClr val="bg1"/>
                </a:solidFill>
                <a:latin typeface="Times New Roman" charset="0"/>
                <a:ea typeface="MS Gothic" charset="0"/>
                <a:cs typeface="MS Gothic" charset="0"/>
              </a:defRPr>
            </a:lvl3pPr>
            <a:lvl4pPr>
              <a:defRPr sz="2400">
                <a:solidFill>
                  <a:schemeClr val="bg1"/>
                </a:solidFill>
                <a:latin typeface="Times New Roman" charset="0"/>
                <a:ea typeface="MS Gothic" charset="0"/>
                <a:cs typeface="MS Gothic" charset="0"/>
              </a:defRPr>
            </a:lvl4pPr>
            <a:lvl5pPr>
              <a:defRPr sz="2400">
                <a:solidFill>
                  <a:schemeClr val="bg1"/>
                </a:solidFill>
                <a:latin typeface="Times New Roman" charset="0"/>
                <a:ea typeface="MS Gothic" charset="0"/>
                <a:cs typeface="MS Gothic" charset="0"/>
              </a:defRPr>
            </a:lvl5pPr>
            <a:lvl6pPr marL="2514600" indent="-228600" algn="r"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MS Gothic" charset="0"/>
                <a:cs typeface="MS Gothic" charset="0"/>
              </a:defRPr>
            </a:lvl6pPr>
            <a:lvl7pPr marL="2971800" indent="-228600" algn="r"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MS Gothic" charset="0"/>
                <a:cs typeface="MS Gothic" charset="0"/>
              </a:defRPr>
            </a:lvl7pPr>
            <a:lvl8pPr marL="3429000" indent="-228600" algn="r"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MS Gothic" charset="0"/>
                <a:cs typeface="MS Gothic" charset="0"/>
              </a:defRPr>
            </a:lvl8pPr>
            <a:lvl9pPr marL="3886200" indent="-228600" algn="r"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MS Gothic" charset="0"/>
                <a:cs typeface="MS Gothic" charset="0"/>
              </a:defRPr>
            </a:lvl9pPr>
          </a:lstStyle>
          <a:p>
            <a:pPr algn="ctr" defTabSz="914400">
              <a:buClrTx/>
              <a:buSzTx/>
              <a:buFontTx/>
              <a:buNone/>
            </a:pPr>
            <a:r>
              <a:rPr lang="nl-NL" b="1" dirty="0" err="1" smtClean="0">
                <a:solidFill>
                  <a:srgbClr val="FF0000"/>
                </a:solidFill>
                <a:latin typeface="Arial" charset="0"/>
              </a:rPr>
              <a:t>Pamuğun</a:t>
            </a:r>
            <a:r>
              <a:rPr lang="nl-NL" b="1" dirty="0" smtClean="0">
                <a:solidFill>
                  <a:srgbClr val="FF0000"/>
                </a:solidFill>
                <a:latin typeface="Arial" charset="0"/>
              </a:rPr>
              <a:t> </a:t>
            </a:r>
            <a:r>
              <a:rPr lang="nl-NL" b="1" dirty="0" err="1" smtClean="0">
                <a:solidFill>
                  <a:srgbClr val="FF0000"/>
                </a:solidFill>
                <a:latin typeface="Arial" charset="0"/>
              </a:rPr>
              <a:t>üretim</a:t>
            </a:r>
            <a:r>
              <a:rPr lang="nl-NL" b="1" dirty="0" smtClean="0">
                <a:solidFill>
                  <a:srgbClr val="FF0000"/>
                </a:solidFill>
                <a:latin typeface="Arial" charset="0"/>
              </a:rPr>
              <a:t> </a:t>
            </a:r>
          </a:p>
          <a:p>
            <a:pPr algn="ctr" defTabSz="914400">
              <a:buClrTx/>
              <a:buSzTx/>
              <a:buFontTx/>
              <a:buNone/>
            </a:pPr>
            <a:r>
              <a:rPr lang="nl-NL" b="1" dirty="0" err="1" smtClean="0">
                <a:solidFill>
                  <a:srgbClr val="FF0000"/>
                </a:solidFill>
                <a:latin typeface="Arial" charset="0"/>
              </a:rPr>
              <a:t>zinciri</a:t>
            </a:r>
            <a:r>
              <a:rPr lang="nl-NL" b="1" dirty="0" smtClean="0">
                <a:solidFill>
                  <a:srgbClr val="FF0000"/>
                </a:solidFill>
                <a:latin typeface="Arial" charset="0"/>
              </a:rPr>
              <a:t>:</a:t>
            </a:r>
            <a:endParaRPr lang="en-GB" sz="1800" b="1" dirty="0">
              <a:solidFill>
                <a:srgbClr val="FF0000"/>
              </a:solidFill>
              <a:latin typeface="Arial" charset="0"/>
            </a:endParaRPr>
          </a:p>
        </p:txBody>
      </p:sp>
      <p:pic>
        <p:nvPicPr>
          <p:cNvPr id="1031" name="Picture 6" descr="cottonPlan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209800"/>
            <a:ext cx="19113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7" descr="cottonshi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86700" y="5600700"/>
            <a:ext cx="12573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t-shi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15816" y="3573016"/>
            <a:ext cx="3453845" cy="2917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045"/>
          <p:cNvSpPr>
            <a:spLocks noChangeArrowheads="1"/>
          </p:cNvSpPr>
          <p:nvPr/>
        </p:nvSpPr>
        <p:spPr bwMode="auto">
          <a:xfrm>
            <a:off x="3786595" y="6426485"/>
            <a:ext cx="41148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lnSpc>
                <a:spcPct val="80000"/>
              </a:lnSpc>
              <a:spcBef>
                <a:spcPct val="20000"/>
              </a:spcBef>
              <a:buClr>
                <a:srgbClr val="CCFFFF"/>
              </a:buClr>
              <a:buSzPct val="80000"/>
              <a:buFont typeface="Monotype Sorts" charset="0"/>
              <a:buNone/>
              <a:tabLst>
                <a:tab pos="0" algn="l"/>
              </a:tabLst>
            </a:pPr>
            <a:r>
              <a:rPr lang="nl-NL" sz="1200" dirty="0">
                <a:solidFill>
                  <a:schemeClr val="tx1"/>
                </a:solidFill>
                <a:latin typeface="Arial" charset="0"/>
              </a:rPr>
              <a:t>[Hoekstra &amp; </a:t>
            </a:r>
            <a:r>
              <a:rPr lang="nl-NL" sz="1200" dirty="0" err="1">
                <a:solidFill>
                  <a:schemeClr val="tx1"/>
                </a:solidFill>
                <a:latin typeface="Arial" charset="0"/>
              </a:rPr>
              <a:t>Chapagain</a:t>
            </a:r>
            <a:r>
              <a:rPr lang="nl-NL" sz="1200" dirty="0">
                <a:solidFill>
                  <a:schemeClr val="tx1"/>
                </a:solidFill>
                <a:latin typeface="Arial" charset="0"/>
              </a:rPr>
              <a:t>, 2008]</a:t>
            </a:r>
            <a:endParaRPr lang="en-GB" sz="1200" dirty="0">
              <a:solidFill>
                <a:schemeClr val="tx1"/>
              </a:solidFill>
              <a:latin typeface="Arial" charset="0"/>
            </a:endParaRPr>
          </a:p>
        </p:txBody>
      </p:sp>
      <p:sp>
        <p:nvSpPr>
          <p:cNvPr id="10" name="Rectangle 9"/>
          <p:cNvSpPr/>
          <p:nvPr/>
        </p:nvSpPr>
        <p:spPr>
          <a:xfrm>
            <a:off x="5508104" y="4941168"/>
            <a:ext cx="720080" cy="43204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580112" y="4017258"/>
            <a:ext cx="1152128" cy="707886"/>
          </a:xfrm>
          <a:prstGeom prst="rect">
            <a:avLst/>
          </a:prstGeom>
          <a:noFill/>
        </p:spPr>
        <p:txBody>
          <a:bodyPr wrap="square" rtlCol="0">
            <a:spAutoFit/>
          </a:bodyPr>
          <a:lstStyle/>
          <a:p>
            <a:r>
              <a:rPr lang="en-US" sz="4000" b="1" dirty="0" smtClean="0">
                <a:solidFill>
                  <a:srgbClr val="FF0000"/>
                </a:solidFill>
              </a:rPr>
              <a:t>???</a:t>
            </a:r>
            <a:endParaRPr lang="en-US" sz="4000" b="1" dirty="0">
              <a:solidFill>
                <a:srgbClr val="FF0000"/>
              </a:solidFill>
            </a:endParaRPr>
          </a:p>
        </p:txBody>
      </p:sp>
    </p:spTree>
    <p:extLst>
      <p:ext uri="{BB962C8B-B14F-4D97-AF65-F5344CB8AC3E}">
        <p14:creationId xmlns:p14="http://schemas.microsoft.com/office/powerpoint/2010/main" val="40279728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7013" y="981075"/>
            <a:ext cx="8840787"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648248" y="177956"/>
            <a:ext cx="4550795" cy="461665"/>
          </a:xfrm>
          <a:prstGeom prst="rect">
            <a:avLst/>
          </a:prstGeom>
          <a:noFill/>
        </p:spPr>
        <p:txBody>
          <a:bodyPr wrap="none" rtlCol="0">
            <a:spAutoFit/>
          </a:bodyPr>
          <a:lstStyle/>
          <a:p>
            <a:r>
              <a:rPr lang="en-US" sz="2400" b="1" dirty="0" err="1" smtClean="0">
                <a:solidFill>
                  <a:srgbClr val="FF0000"/>
                </a:solidFill>
              </a:rPr>
              <a:t>İşte</a:t>
            </a:r>
            <a:r>
              <a:rPr lang="en-US" sz="2400" b="1" dirty="0" smtClean="0">
                <a:solidFill>
                  <a:srgbClr val="FF0000"/>
                </a:solidFill>
              </a:rPr>
              <a:t> </a:t>
            </a:r>
            <a:r>
              <a:rPr lang="en-US" sz="2400" b="1" dirty="0" err="1" smtClean="0">
                <a:solidFill>
                  <a:srgbClr val="FF0000"/>
                </a:solidFill>
              </a:rPr>
              <a:t>küresel</a:t>
            </a:r>
            <a:r>
              <a:rPr lang="en-US" sz="2400" b="1" dirty="0" smtClean="0">
                <a:solidFill>
                  <a:srgbClr val="FF0000"/>
                </a:solidFill>
              </a:rPr>
              <a:t> </a:t>
            </a:r>
            <a:r>
              <a:rPr lang="en-US" sz="2400" b="1" dirty="0" err="1" smtClean="0">
                <a:solidFill>
                  <a:srgbClr val="FF0000"/>
                </a:solidFill>
              </a:rPr>
              <a:t>ısınmanın</a:t>
            </a:r>
            <a:r>
              <a:rPr lang="en-US" sz="2400" b="1" dirty="0" smtClean="0">
                <a:solidFill>
                  <a:srgbClr val="FF0000"/>
                </a:solidFill>
              </a:rPr>
              <a:t> SON </a:t>
            </a:r>
            <a:r>
              <a:rPr lang="en-US" sz="2400" b="1" dirty="0" err="1" smtClean="0">
                <a:solidFill>
                  <a:srgbClr val="FF0000"/>
                </a:solidFill>
              </a:rPr>
              <a:t>delili</a:t>
            </a:r>
            <a:r>
              <a:rPr lang="en-US" sz="2400" b="1" dirty="0" smtClean="0">
                <a:solidFill>
                  <a:srgbClr val="FF0000"/>
                </a:solidFill>
              </a:rPr>
              <a:t>!..</a:t>
            </a:r>
            <a:endParaRPr lang="en-US" sz="2400" b="1" dirty="0">
              <a:solidFill>
                <a:srgbClr val="FF0000"/>
              </a:solidFill>
            </a:endParaRPr>
          </a:p>
        </p:txBody>
      </p:sp>
    </p:spTree>
    <p:extLst>
      <p:ext uri="{BB962C8B-B14F-4D97-AF65-F5344CB8AC3E}">
        <p14:creationId xmlns:p14="http://schemas.microsoft.com/office/powerpoint/2010/main" val="1925456497"/>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AMBUR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12700"/>
            <a:ext cx="91694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1045"/>
          <p:cNvSpPr>
            <a:spLocks noChangeArrowheads="1"/>
          </p:cNvSpPr>
          <p:nvPr/>
        </p:nvSpPr>
        <p:spPr bwMode="auto">
          <a:xfrm>
            <a:off x="5029200" y="6604000"/>
            <a:ext cx="41148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lnSpc>
                <a:spcPct val="80000"/>
              </a:lnSpc>
              <a:spcBef>
                <a:spcPct val="20000"/>
              </a:spcBef>
              <a:buClr>
                <a:srgbClr val="CCFFFF"/>
              </a:buClr>
              <a:buSzPct val="80000"/>
              <a:buFont typeface="Monotype Sorts" charset="0"/>
              <a:buNone/>
              <a:tabLst>
                <a:tab pos="0" algn="l"/>
              </a:tabLst>
            </a:pPr>
            <a:r>
              <a:rPr lang="nl-NL" sz="1200">
                <a:solidFill>
                  <a:schemeClr val="tx1"/>
                </a:solidFill>
                <a:latin typeface="Arial" charset="0"/>
              </a:rPr>
              <a:t>[Hoekstra &amp; Chapagain, 2008]</a:t>
            </a:r>
            <a:endParaRPr lang="en-GB" sz="1200">
              <a:solidFill>
                <a:schemeClr val="tx1"/>
              </a:solidFill>
              <a:latin typeface="Arial" charset="0"/>
            </a:endParaRPr>
          </a:p>
        </p:txBody>
      </p:sp>
      <p:sp>
        <p:nvSpPr>
          <p:cNvPr id="4" name="TextBox 3"/>
          <p:cNvSpPr txBox="1"/>
          <p:nvPr/>
        </p:nvSpPr>
        <p:spPr>
          <a:xfrm>
            <a:off x="6012160" y="2564904"/>
            <a:ext cx="1152128" cy="707886"/>
          </a:xfrm>
          <a:prstGeom prst="rect">
            <a:avLst/>
          </a:prstGeom>
          <a:noFill/>
        </p:spPr>
        <p:txBody>
          <a:bodyPr wrap="square" rtlCol="0">
            <a:spAutoFit/>
          </a:bodyPr>
          <a:lstStyle/>
          <a:p>
            <a:r>
              <a:rPr lang="en-US" sz="4000" b="1" dirty="0" smtClean="0">
                <a:solidFill>
                  <a:srgbClr val="FF0000"/>
                </a:solidFill>
              </a:rPr>
              <a:t>???</a:t>
            </a:r>
            <a:endParaRPr lang="en-US" sz="4000" b="1" dirty="0">
              <a:solidFill>
                <a:srgbClr val="FF0000"/>
              </a:solidFill>
            </a:endParaRPr>
          </a:p>
        </p:txBody>
      </p:sp>
      <p:sp>
        <p:nvSpPr>
          <p:cNvPr id="5" name="Rectangle 4"/>
          <p:cNvSpPr/>
          <p:nvPr/>
        </p:nvSpPr>
        <p:spPr>
          <a:xfrm>
            <a:off x="6948264" y="3212976"/>
            <a:ext cx="1872208" cy="1008112"/>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04017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descr="toma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12700"/>
            <a:ext cx="91694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8" name="Rectangle 1045"/>
          <p:cNvSpPr>
            <a:spLocks noChangeArrowheads="1"/>
          </p:cNvSpPr>
          <p:nvPr/>
        </p:nvSpPr>
        <p:spPr bwMode="auto">
          <a:xfrm>
            <a:off x="5029200" y="6604000"/>
            <a:ext cx="41148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spcBef>
                <a:spcPct val="20000"/>
              </a:spcBef>
              <a:buClr>
                <a:srgbClr val="CCFFFF"/>
              </a:buClr>
              <a:buSzPct val="80000"/>
              <a:buFont typeface="Monotype Sorts" charset="0"/>
              <a:buNone/>
              <a:tabLst>
                <a:tab pos="0" algn="l"/>
              </a:tabLst>
            </a:pPr>
            <a:r>
              <a:rPr lang="nl-NL" sz="1200">
                <a:latin typeface="Arial" charset="0"/>
              </a:rPr>
              <a:t>[Hoekstra &amp; Chapagain, 2008]</a:t>
            </a:r>
            <a:endParaRPr lang="en-GB" sz="1200">
              <a:latin typeface="Arial" charset="0"/>
            </a:endParaRPr>
          </a:p>
        </p:txBody>
      </p:sp>
      <p:sp>
        <p:nvSpPr>
          <p:cNvPr id="4" name="Rectangle 3"/>
          <p:cNvSpPr/>
          <p:nvPr/>
        </p:nvSpPr>
        <p:spPr>
          <a:xfrm>
            <a:off x="6948488" y="3213100"/>
            <a:ext cx="1871662" cy="1008063"/>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1140" name="TextBox 4"/>
          <p:cNvSpPr txBox="1">
            <a:spLocks noChangeArrowheads="1"/>
          </p:cNvSpPr>
          <p:nvPr/>
        </p:nvSpPr>
        <p:spPr bwMode="auto">
          <a:xfrm>
            <a:off x="6011863" y="2565400"/>
            <a:ext cx="11525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4000" b="1">
                <a:solidFill>
                  <a:srgbClr val="FF0000"/>
                </a:solidFill>
              </a:rPr>
              <a:t>???</a:t>
            </a:r>
          </a:p>
        </p:txBody>
      </p:sp>
    </p:spTree>
    <p:extLst>
      <p:ext uri="{BB962C8B-B14F-4D97-AF65-F5344CB8AC3E}">
        <p14:creationId xmlns:p14="http://schemas.microsoft.com/office/powerpoint/2010/main" val="225713364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p of cof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12700"/>
            <a:ext cx="91694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1045"/>
          <p:cNvSpPr>
            <a:spLocks noChangeArrowheads="1"/>
          </p:cNvSpPr>
          <p:nvPr/>
        </p:nvSpPr>
        <p:spPr bwMode="auto">
          <a:xfrm>
            <a:off x="5029200" y="6604000"/>
            <a:ext cx="41148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lnSpc>
                <a:spcPct val="80000"/>
              </a:lnSpc>
              <a:spcBef>
                <a:spcPct val="20000"/>
              </a:spcBef>
              <a:buClr>
                <a:srgbClr val="CCFFFF"/>
              </a:buClr>
              <a:buSzPct val="80000"/>
              <a:buFont typeface="Monotype Sorts" charset="0"/>
              <a:buNone/>
              <a:tabLst>
                <a:tab pos="0" algn="l"/>
              </a:tabLst>
            </a:pPr>
            <a:r>
              <a:rPr lang="nl-NL" sz="1200">
                <a:solidFill>
                  <a:schemeClr val="tx1"/>
                </a:solidFill>
                <a:latin typeface="Arial" charset="0"/>
              </a:rPr>
              <a:t>[Hoekstra &amp; Chapagain, 2008]</a:t>
            </a:r>
            <a:endParaRPr lang="en-GB" sz="1200">
              <a:solidFill>
                <a:schemeClr val="tx1"/>
              </a:solidFill>
              <a:latin typeface="Arial" charset="0"/>
            </a:endParaRPr>
          </a:p>
        </p:txBody>
      </p:sp>
      <p:sp>
        <p:nvSpPr>
          <p:cNvPr id="11268" name="Rectangle 1045"/>
          <p:cNvSpPr>
            <a:spLocks noChangeArrowheads="1"/>
          </p:cNvSpPr>
          <p:nvPr/>
        </p:nvSpPr>
        <p:spPr bwMode="auto">
          <a:xfrm>
            <a:off x="250825" y="188913"/>
            <a:ext cx="85693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defTabSz="914400">
              <a:spcBef>
                <a:spcPct val="20000"/>
              </a:spcBef>
              <a:spcAft>
                <a:spcPct val="30000"/>
              </a:spcAft>
              <a:buClr>
                <a:srgbClr val="CCFFFF"/>
              </a:buClr>
              <a:buSzPct val="80000"/>
              <a:buFont typeface="Monotype Sorts" charset="0"/>
              <a:buNone/>
              <a:tabLst>
                <a:tab pos="0" algn="l"/>
              </a:tabLst>
            </a:pPr>
            <a:r>
              <a:rPr lang="en-GB" sz="1200">
                <a:solidFill>
                  <a:schemeClr val="tx1"/>
                </a:solidFill>
                <a:latin typeface="Arial" charset="0"/>
              </a:rPr>
              <a:t>This is a </a:t>
            </a:r>
            <a:r>
              <a:rPr lang="en-GB" sz="1200" b="1">
                <a:solidFill>
                  <a:schemeClr val="tx1"/>
                </a:solidFill>
                <a:latin typeface="Arial" charset="0"/>
              </a:rPr>
              <a:t>global average</a:t>
            </a:r>
            <a:r>
              <a:rPr lang="en-GB" sz="1200">
                <a:solidFill>
                  <a:schemeClr val="tx1"/>
                </a:solidFill>
                <a:latin typeface="Arial" charset="0"/>
              </a:rPr>
              <a:t> and </a:t>
            </a:r>
            <a:r>
              <a:rPr lang="en-GB" sz="1200" b="1">
                <a:solidFill>
                  <a:schemeClr val="tx1"/>
                </a:solidFill>
                <a:latin typeface="Arial" charset="0"/>
              </a:rPr>
              <a:t>aggregate </a:t>
            </a:r>
            <a:r>
              <a:rPr lang="en-GB" sz="1200">
                <a:solidFill>
                  <a:schemeClr val="tx1"/>
                </a:solidFill>
                <a:latin typeface="Arial" charset="0"/>
              </a:rPr>
              <a:t>number. Policy decisions should be taken on the basis of:</a:t>
            </a:r>
          </a:p>
          <a:p>
            <a:pPr algn="l" defTabSz="914400">
              <a:spcBef>
                <a:spcPct val="20000"/>
              </a:spcBef>
              <a:buClr>
                <a:srgbClr val="CCFFFF"/>
              </a:buClr>
              <a:buSzPct val="80000"/>
              <a:buFont typeface="Monotype Sorts" charset="0"/>
              <a:buNone/>
              <a:tabLst>
                <a:tab pos="0" algn="l"/>
              </a:tabLst>
            </a:pPr>
            <a:r>
              <a:rPr lang="en-GB" sz="1200">
                <a:solidFill>
                  <a:schemeClr val="tx1"/>
                </a:solidFill>
                <a:latin typeface="Arial" charset="0"/>
              </a:rPr>
              <a:t>1. Actual water footprint of certain coffee at the precise production location.</a:t>
            </a:r>
          </a:p>
          <a:p>
            <a:pPr algn="l" defTabSz="914400">
              <a:spcBef>
                <a:spcPct val="20000"/>
              </a:spcBef>
              <a:buClr>
                <a:srgbClr val="CCFFFF"/>
              </a:buClr>
              <a:buSzPct val="80000"/>
              <a:buFont typeface="Monotype Sorts" charset="0"/>
              <a:buNone/>
              <a:tabLst>
                <a:tab pos="0" algn="l"/>
              </a:tabLst>
            </a:pPr>
            <a:r>
              <a:rPr lang="en-GB" sz="1200">
                <a:solidFill>
                  <a:schemeClr val="tx1"/>
                </a:solidFill>
                <a:latin typeface="Arial" charset="0"/>
              </a:rPr>
              <a:t>2. Ratio green/blue/grey water footprint.</a:t>
            </a:r>
          </a:p>
          <a:p>
            <a:pPr algn="l" defTabSz="914400">
              <a:spcBef>
                <a:spcPct val="20000"/>
              </a:spcBef>
              <a:buClr>
                <a:srgbClr val="CCFFFF"/>
              </a:buClr>
              <a:buSzPct val="80000"/>
              <a:buFont typeface="Monotype Sorts" charset="0"/>
              <a:buNone/>
              <a:tabLst>
                <a:tab pos="0" algn="l"/>
              </a:tabLst>
            </a:pPr>
            <a:r>
              <a:rPr lang="en-GB" sz="1200">
                <a:solidFill>
                  <a:schemeClr val="tx1"/>
                </a:solidFill>
                <a:latin typeface="Arial" charset="0"/>
              </a:rPr>
              <a:t>3. Local impacts of the water footprint based on local vulnerability and scarcity.</a:t>
            </a:r>
          </a:p>
          <a:p>
            <a:pPr algn="ctr" defTabSz="914400">
              <a:lnSpc>
                <a:spcPct val="80000"/>
              </a:lnSpc>
              <a:spcBef>
                <a:spcPct val="20000"/>
              </a:spcBef>
              <a:buClr>
                <a:srgbClr val="CCFFFF"/>
              </a:buClr>
              <a:buSzPct val="80000"/>
              <a:buFont typeface="Monotype Sorts" charset="0"/>
              <a:buNone/>
              <a:tabLst>
                <a:tab pos="0" algn="l"/>
              </a:tabLst>
            </a:pPr>
            <a:endParaRPr lang="en-GB" sz="1200">
              <a:solidFill>
                <a:schemeClr val="tx1"/>
              </a:solidFill>
              <a:latin typeface="Arial" charset="0"/>
            </a:endParaRPr>
          </a:p>
        </p:txBody>
      </p:sp>
      <p:sp>
        <p:nvSpPr>
          <p:cNvPr id="5" name="TextBox 4"/>
          <p:cNvSpPr txBox="1"/>
          <p:nvPr/>
        </p:nvSpPr>
        <p:spPr>
          <a:xfrm>
            <a:off x="5724128" y="3573016"/>
            <a:ext cx="1152128" cy="707886"/>
          </a:xfrm>
          <a:prstGeom prst="rect">
            <a:avLst/>
          </a:prstGeom>
          <a:noFill/>
        </p:spPr>
        <p:txBody>
          <a:bodyPr wrap="square" rtlCol="0">
            <a:spAutoFit/>
          </a:bodyPr>
          <a:lstStyle/>
          <a:p>
            <a:r>
              <a:rPr lang="en-US" sz="4000" b="1" dirty="0" smtClean="0">
                <a:solidFill>
                  <a:srgbClr val="FF0000"/>
                </a:solidFill>
              </a:rPr>
              <a:t>???</a:t>
            </a:r>
            <a:endParaRPr lang="en-US" sz="4000" b="1" dirty="0">
              <a:solidFill>
                <a:srgbClr val="FF0000"/>
              </a:solidFill>
            </a:endParaRPr>
          </a:p>
        </p:txBody>
      </p:sp>
      <p:sp>
        <p:nvSpPr>
          <p:cNvPr id="6" name="Rectangle 5"/>
          <p:cNvSpPr/>
          <p:nvPr/>
        </p:nvSpPr>
        <p:spPr>
          <a:xfrm>
            <a:off x="6948264" y="3212976"/>
            <a:ext cx="1872208" cy="1008112"/>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89339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s:::conference.ifas.ufl.edu:citrus09:Presentations:Wednesday:1530%20Ororzalek.ppt.pdf 2016-02-03 16-59-5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70" y="478475"/>
            <a:ext cx="8786466" cy="5719119"/>
          </a:xfrm>
          <a:prstGeom prst="rect">
            <a:avLst/>
          </a:prstGeom>
          <a:ln w="57150" cmpd="sng">
            <a:solidFill>
              <a:srgbClr val="0000FF"/>
            </a:solidFill>
          </a:ln>
        </p:spPr>
      </p:pic>
      <p:pic>
        <p:nvPicPr>
          <p:cNvPr id="3" name="Picture 2" descr="o.jpg"/>
          <p:cNvPicPr>
            <a:picLocks noChangeAspect="1"/>
          </p:cNvPicPr>
          <p:nvPr/>
        </p:nvPicPr>
        <p:blipFill rotWithShape="1">
          <a:blip r:embed="rId3">
            <a:extLst>
              <a:ext uri="{28A0092B-C50C-407E-A947-70E740481C1C}">
                <a14:useLocalDpi xmlns:a14="http://schemas.microsoft.com/office/drawing/2010/main" val="0"/>
              </a:ext>
            </a:extLst>
          </a:blip>
          <a:srcRect l="17503" t="21511" r="22885" b="19757"/>
          <a:stretch/>
        </p:blipFill>
        <p:spPr>
          <a:xfrm>
            <a:off x="2555776" y="980728"/>
            <a:ext cx="1797282" cy="2361007"/>
          </a:xfrm>
          <a:prstGeom prst="rect">
            <a:avLst/>
          </a:prstGeom>
        </p:spPr>
      </p:pic>
      <p:sp>
        <p:nvSpPr>
          <p:cNvPr id="4" name="TextBox 3"/>
          <p:cNvSpPr txBox="1"/>
          <p:nvPr/>
        </p:nvSpPr>
        <p:spPr>
          <a:xfrm>
            <a:off x="1115616" y="620688"/>
            <a:ext cx="1152128" cy="707886"/>
          </a:xfrm>
          <a:prstGeom prst="rect">
            <a:avLst/>
          </a:prstGeom>
          <a:noFill/>
        </p:spPr>
        <p:txBody>
          <a:bodyPr wrap="square" rtlCol="0">
            <a:spAutoFit/>
          </a:bodyPr>
          <a:lstStyle/>
          <a:p>
            <a:r>
              <a:rPr lang="en-US" sz="4000" b="1" dirty="0" smtClean="0">
                <a:solidFill>
                  <a:srgbClr val="FF0000"/>
                </a:solidFill>
              </a:rPr>
              <a:t>???</a:t>
            </a:r>
            <a:endParaRPr lang="en-US" sz="4000" b="1" dirty="0">
              <a:solidFill>
                <a:srgbClr val="FF0000"/>
              </a:solidFill>
            </a:endParaRPr>
          </a:p>
        </p:txBody>
      </p:sp>
    </p:spTree>
    <p:extLst>
      <p:ext uri="{BB962C8B-B14F-4D97-AF65-F5344CB8AC3E}">
        <p14:creationId xmlns:p14="http://schemas.microsoft.com/office/powerpoint/2010/main" val="3641217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2690" name="Rectangle 2"/>
          <p:cNvSpPr>
            <a:spLocks noGrp="1" noChangeArrowheads="1"/>
          </p:cNvSpPr>
          <p:nvPr>
            <p:ph type="title"/>
          </p:nvPr>
        </p:nvSpPr>
        <p:spPr>
          <a:xfrm>
            <a:off x="57564" y="-8650"/>
            <a:ext cx="5560436" cy="1143000"/>
          </a:xfrm>
          <a:solidFill>
            <a:srgbClr val="FFFF00"/>
          </a:solidFill>
        </p:spPr>
        <p:txBody>
          <a:bodyPr>
            <a:normAutofit/>
          </a:bodyPr>
          <a:lstStyle/>
          <a:p>
            <a:pPr algn="l"/>
            <a:r>
              <a:rPr lang="tr-TR" sz="3200" dirty="0" smtClean="0">
                <a:solidFill>
                  <a:srgbClr val="FF0000"/>
                </a:solidFill>
                <a:effectLst>
                  <a:outerShdw blurRad="38100" dist="38100" dir="2700000" algn="tl">
                    <a:srgbClr val="000000"/>
                  </a:outerShdw>
                </a:effectLst>
              </a:rPr>
              <a:t>4. Su kıtlığının nedenleri sadece iklim değişikliğinde aranmamalı</a:t>
            </a:r>
            <a:endParaRPr lang="en-US" sz="3200" dirty="0">
              <a:solidFill>
                <a:srgbClr val="FF0000"/>
              </a:solidFill>
              <a:effectLst>
                <a:outerShdw blurRad="38100" dist="38100" dir="2700000" algn="tl">
                  <a:srgbClr val="000000"/>
                </a:outerShdw>
              </a:effectLst>
            </a:endParaRPr>
          </a:p>
        </p:txBody>
      </p:sp>
      <p:sp>
        <p:nvSpPr>
          <p:cNvPr id="1522691" name="Rectangle 3"/>
          <p:cNvSpPr>
            <a:spLocks noGrp="1" noChangeArrowheads="1"/>
          </p:cNvSpPr>
          <p:nvPr>
            <p:ph type="body" idx="1"/>
          </p:nvPr>
        </p:nvSpPr>
        <p:spPr>
          <a:xfrm>
            <a:off x="259584" y="1066800"/>
            <a:ext cx="3483139" cy="5791200"/>
          </a:xfrm>
        </p:spPr>
        <p:txBody>
          <a:bodyPr>
            <a:normAutofit fontScale="92500" lnSpcReduction="10000"/>
          </a:bodyPr>
          <a:lstStyle/>
          <a:p>
            <a:pPr>
              <a:lnSpc>
                <a:spcPct val="90000"/>
              </a:lnSpc>
            </a:pPr>
            <a:r>
              <a:rPr lang="en-US" sz="2800" b="1" dirty="0">
                <a:effectLst>
                  <a:outerShdw blurRad="38100" dist="38100" dir="2700000" algn="tl">
                    <a:srgbClr val="FFFFFF"/>
                  </a:outerShdw>
                </a:effectLst>
                <a:latin typeface="Times New Roman" charset="0"/>
              </a:rPr>
              <a:t>Aridity</a:t>
            </a:r>
          </a:p>
          <a:p>
            <a:pPr lvl="1">
              <a:lnSpc>
                <a:spcPct val="90000"/>
              </a:lnSpc>
            </a:pPr>
            <a:r>
              <a:rPr lang="tr-TR" sz="2400" dirty="0">
                <a:latin typeface="Times New Roman" charset="0"/>
              </a:rPr>
              <a:t>Kuru iklim</a:t>
            </a:r>
            <a:endParaRPr lang="en-US" sz="2400" dirty="0">
              <a:latin typeface="Times New Roman" charset="0"/>
            </a:endParaRPr>
          </a:p>
          <a:p>
            <a:pPr>
              <a:lnSpc>
                <a:spcPct val="90000"/>
              </a:lnSpc>
            </a:pPr>
            <a:r>
              <a:rPr lang="tr-TR" sz="2800" b="1" dirty="0">
                <a:effectLst>
                  <a:outerShdw blurRad="38100" dist="38100" dir="2700000" algn="tl">
                    <a:srgbClr val="FFFFFF"/>
                  </a:outerShdw>
                </a:effectLst>
                <a:latin typeface="Times New Roman" charset="0"/>
              </a:rPr>
              <a:t>Kuraklık</a:t>
            </a:r>
            <a:endParaRPr lang="en-US" sz="2800" b="1" dirty="0">
              <a:effectLst>
                <a:outerShdw blurRad="38100" dist="38100" dir="2700000" algn="tl">
                  <a:srgbClr val="FFFFFF"/>
                </a:outerShdw>
              </a:effectLst>
              <a:latin typeface="Times New Roman" charset="0"/>
            </a:endParaRPr>
          </a:p>
          <a:p>
            <a:pPr lvl="1">
              <a:lnSpc>
                <a:spcPct val="90000"/>
              </a:lnSpc>
            </a:pPr>
            <a:r>
              <a:rPr lang="tr-TR" sz="2400" dirty="0">
                <a:latin typeface="Times New Roman" charset="0"/>
              </a:rPr>
              <a:t>Kuru periyotların sıklığı </a:t>
            </a:r>
            <a:endParaRPr lang="en-US" sz="2400" dirty="0">
              <a:latin typeface="Times New Roman" charset="0"/>
            </a:endParaRPr>
          </a:p>
          <a:p>
            <a:pPr>
              <a:lnSpc>
                <a:spcPct val="90000"/>
              </a:lnSpc>
            </a:pPr>
            <a:r>
              <a:rPr lang="tr-TR" sz="2800" b="1" dirty="0">
                <a:effectLst>
                  <a:outerShdw blurRad="38100" dist="38100" dir="2700000" algn="tl">
                    <a:srgbClr val="FFFFFF"/>
                  </a:outerShdw>
                </a:effectLst>
                <a:latin typeface="Times New Roman" charset="0"/>
              </a:rPr>
              <a:t>Çölleşme</a:t>
            </a:r>
            <a:endParaRPr lang="en-US" sz="2800" b="1" dirty="0">
              <a:effectLst>
                <a:outerShdw blurRad="38100" dist="38100" dir="2700000" algn="tl">
                  <a:srgbClr val="FFFFFF"/>
                </a:outerShdw>
              </a:effectLst>
              <a:latin typeface="Times New Roman" charset="0"/>
            </a:endParaRPr>
          </a:p>
          <a:p>
            <a:pPr lvl="1">
              <a:lnSpc>
                <a:spcPct val="90000"/>
              </a:lnSpc>
            </a:pPr>
            <a:r>
              <a:rPr lang="tr-TR" sz="2400" dirty="0">
                <a:latin typeface="Times New Roman" charset="0"/>
              </a:rPr>
              <a:t>Ormansızlaşma ve aşırı otlama </a:t>
            </a:r>
          </a:p>
          <a:p>
            <a:pPr>
              <a:lnSpc>
                <a:spcPct val="90000"/>
              </a:lnSpc>
            </a:pPr>
            <a:r>
              <a:rPr lang="tr-TR" sz="2800" b="1" dirty="0">
                <a:effectLst>
                  <a:outerShdw blurRad="38100" dist="38100" dir="2700000" algn="tl">
                    <a:srgbClr val="FFFFFF"/>
                  </a:outerShdw>
                </a:effectLst>
                <a:latin typeface="Times New Roman" charset="0"/>
              </a:rPr>
              <a:t>Su Stresi</a:t>
            </a:r>
            <a:endParaRPr lang="en-US" sz="2800" b="1" dirty="0">
              <a:effectLst>
                <a:outerShdw blurRad="38100" dist="38100" dir="2700000" algn="tl">
                  <a:srgbClr val="FFFFFF"/>
                </a:outerShdw>
              </a:effectLst>
              <a:latin typeface="Times New Roman" charset="0"/>
            </a:endParaRPr>
          </a:p>
          <a:p>
            <a:pPr lvl="1">
              <a:lnSpc>
                <a:spcPct val="90000"/>
              </a:lnSpc>
            </a:pPr>
            <a:r>
              <a:rPr lang="tr-TR" sz="2400" dirty="0">
                <a:latin typeface="Times New Roman" charset="0"/>
              </a:rPr>
              <a:t>Yüksek nüfus</a:t>
            </a:r>
            <a:r>
              <a:rPr lang="en-US" sz="2400" dirty="0">
                <a:latin typeface="Times New Roman" charset="0"/>
              </a:rPr>
              <a:t>/</a:t>
            </a:r>
            <a:r>
              <a:rPr lang="tr-TR" sz="2400" dirty="0">
                <a:latin typeface="Times New Roman" charset="0"/>
              </a:rPr>
              <a:t>Aşırı talep</a:t>
            </a:r>
          </a:p>
          <a:p>
            <a:pPr>
              <a:lnSpc>
                <a:spcPct val="90000"/>
              </a:lnSpc>
            </a:pPr>
            <a:r>
              <a:rPr lang="tr-TR" sz="2800" b="1" dirty="0">
                <a:effectLst>
                  <a:outerShdw blurRad="38100" dist="38100" dir="2700000" algn="tl">
                    <a:srgbClr val="FFFFFF"/>
                  </a:outerShdw>
                </a:effectLst>
                <a:latin typeface="Times New Roman" charset="0"/>
              </a:rPr>
              <a:t>Çevre tahribatı</a:t>
            </a:r>
          </a:p>
          <a:p>
            <a:pPr lvl="1">
              <a:lnSpc>
                <a:spcPct val="90000"/>
              </a:lnSpc>
            </a:pPr>
            <a:r>
              <a:rPr lang="tr-TR" sz="2400" dirty="0">
                <a:latin typeface="Times New Roman" charset="0"/>
              </a:rPr>
              <a:t>Su havzalarının amaç dışı kullanımı</a:t>
            </a:r>
          </a:p>
          <a:p>
            <a:pPr lvl="1">
              <a:lnSpc>
                <a:spcPct val="90000"/>
              </a:lnSpc>
            </a:pPr>
            <a:r>
              <a:rPr lang="tr-TR" sz="2400" dirty="0">
                <a:latin typeface="Times New Roman" charset="0"/>
              </a:rPr>
              <a:t>Su kaynaklarının kirletilmesi</a:t>
            </a:r>
          </a:p>
          <a:p>
            <a:pPr lvl="1">
              <a:lnSpc>
                <a:spcPct val="90000"/>
              </a:lnSpc>
            </a:pPr>
            <a:r>
              <a:rPr lang="tr-TR" sz="2400" dirty="0">
                <a:solidFill>
                  <a:srgbClr val="FF0000"/>
                </a:solidFill>
                <a:effectLst>
                  <a:outerShdw blurRad="38100" dist="38100" dir="2700000" algn="tl">
                    <a:srgbClr val="000000"/>
                  </a:outerShdw>
                </a:effectLst>
                <a:latin typeface="Times New Roman" charset="0"/>
              </a:rPr>
              <a:t>Küresel iklim değişimi</a:t>
            </a:r>
            <a:endParaRPr lang="en-US" sz="2400" dirty="0">
              <a:solidFill>
                <a:srgbClr val="FF0000"/>
              </a:solidFill>
              <a:effectLst>
                <a:outerShdw blurRad="38100" dist="38100" dir="2700000" algn="tl">
                  <a:srgbClr val="000000"/>
                </a:outerShdw>
              </a:effectLst>
              <a:latin typeface="Times New Roman" charset="0"/>
            </a:endParaRPr>
          </a:p>
        </p:txBody>
      </p:sp>
      <p:sp>
        <p:nvSpPr>
          <p:cNvPr id="2" name="Rectangle 1"/>
          <p:cNvSpPr/>
          <p:nvPr/>
        </p:nvSpPr>
        <p:spPr>
          <a:xfrm>
            <a:off x="27024" y="1079629"/>
            <a:ext cx="3715699" cy="5296396"/>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IklimlKurakMikdat.ppt [Repaired] 2017-11-15 21-25-5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9329" y="110988"/>
            <a:ext cx="2634935" cy="2139347"/>
          </a:xfrm>
          <a:prstGeom prst="rect">
            <a:avLst/>
          </a:prstGeom>
          <a:ln w="19050" cmpd="sng">
            <a:solidFill>
              <a:schemeClr val="tx1"/>
            </a:solidFill>
          </a:ln>
        </p:spPr>
      </p:pic>
      <p:graphicFrame>
        <p:nvGraphicFramePr>
          <p:cNvPr id="7" name="Diyagram 1"/>
          <p:cNvGraphicFramePr/>
          <p:nvPr>
            <p:extLst>
              <p:ext uri="{D42A27DB-BD31-4B8C-83A1-F6EECF244321}">
                <p14:modId xmlns:p14="http://schemas.microsoft.com/office/powerpoint/2010/main" val="651320791"/>
              </p:ext>
            </p:extLst>
          </p:nvPr>
        </p:nvGraphicFramePr>
        <p:xfrm>
          <a:off x="5590975" y="2444417"/>
          <a:ext cx="3754923" cy="31054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Unvan 1"/>
          <p:cNvSpPr txBox="1">
            <a:spLocks/>
          </p:cNvSpPr>
          <p:nvPr/>
        </p:nvSpPr>
        <p:spPr>
          <a:xfrm>
            <a:off x="5716365" y="5633673"/>
            <a:ext cx="3357804" cy="53114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2800" b="1" dirty="0" smtClean="0">
                <a:solidFill>
                  <a:srgbClr val="FF0000"/>
                </a:solidFill>
                <a:latin typeface="+mn-lt"/>
              </a:rPr>
              <a:t>Havza bazında </a:t>
            </a:r>
          </a:p>
          <a:p>
            <a:pPr algn="ctr"/>
            <a:r>
              <a:rPr lang="tr-TR" sz="2800" b="1" dirty="0" smtClean="0">
                <a:solidFill>
                  <a:srgbClr val="FF0000"/>
                </a:solidFill>
                <a:latin typeface="+mn-lt"/>
              </a:rPr>
              <a:t>sektörel su tahsis planlaması </a:t>
            </a:r>
            <a:endParaRPr lang="tr-TR" sz="2800" b="1" dirty="0">
              <a:solidFill>
                <a:srgbClr val="FF0000"/>
              </a:solidFill>
              <a:latin typeface="+mn-lt"/>
            </a:endParaRPr>
          </a:p>
        </p:txBody>
      </p:sp>
      <p:pic>
        <p:nvPicPr>
          <p:cNvPr id="4" name="Picture 3" descr="rqszal.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79087" y="2647067"/>
            <a:ext cx="2364302" cy="2298102"/>
          </a:xfrm>
          <a:prstGeom prst="rect">
            <a:avLst/>
          </a:prstGeom>
          <a:ln w="57150" cmpd="sng">
            <a:solidFill>
              <a:srgbClr val="FF0000"/>
            </a:solidFill>
          </a:ln>
        </p:spPr>
      </p:pic>
      <p:cxnSp>
        <p:nvCxnSpPr>
          <p:cNvPr id="6" name="Straight Arrow Connector 5"/>
          <p:cNvCxnSpPr/>
          <p:nvPr/>
        </p:nvCxnSpPr>
        <p:spPr>
          <a:xfrm flipV="1">
            <a:off x="4520702" y="4999209"/>
            <a:ext cx="0" cy="160716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3742723" y="6570156"/>
            <a:ext cx="791491"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0572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99683" name="Object 4"/>
          <p:cNvGraphicFramePr>
            <a:graphicFrameLocks noChangeAspect="1"/>
          </p:cNvGraphicFramePr>
          <p:nvPr>
            <p:extLst>
              <p:ext uri="{D42A27DB-BD31-4B8C-83A1-F6EECF244321}">
                <p14:modId xmlns:p14="http://schemas.microsoft.com/office/powerpoint/2010/main" val="2347846787"/>
              </p:ext>
            </p:extLst>
          </p:nvPr>
        </p:nvGraphicFramePr>
        <p:xfrm>
          <a:off x="303213" y="1504950"/>
          <a:ext cx="8372475" cy="5214938"/>
        </p:xfrm>
        <a:graphic>
          <a:graphicData uri="http://schemas.openxmlformats.org/presentationml/2006/ole">
            <mc:AlternateContent xmlns:mc="http://schemas.openxmlformats.org/markup-compatibility/2006">
              <mc:Choice xmlns:v="urn:schemas-microsoft-com:vml" Requires="v">
                <p:oleObj spid="_x0000_s22784" name="Chart" r:id="rId4" imgW="5549900" imgH="3683000" progId="MSGraph.Chart.8">
                  <p:embed followColorScheme="full"/>
                </p:oleObj>
              </mc:Choice>
              <mc:Fallback>
                <p:oleObj name="Chart" r:id="rId4" imgW="5549900" imgH="3683000" progId="MSGraph.Chart.8">
                  <p:embed followColorScheme="full"/>
                  <p:pic>
                    <p:nvPicPr>
                      <p:cNvPr id="0" name=""/>
                      <p:cNvPicPr>
                        <a:picLocks noChangeAspect="1" noChangeArrowheads="1"/>
                      </p:cNvPicPr>
                      <p:nvPr/>
                    </p:nvPicPr>
                    <p:blipFill>
                      <a:blip r:embed="rId5"/>
                      <a:srcRect/>
                      <a:stretch>
                        <a:fillRect/>
                      </a:stretch>
                    </p:blipFill>
                    <p:spPr bwMode="auto">
                      <a:xfrm>
                        <a:off x="303213" y="1504950"/>
                        <a:ext cx="8372475" cy="5214938"/>
                      </a:xfrm>
                      <a:prstGeom prst="rect">
                        <a:avLst/>
                      </a:prstGeom>
                      <a:noFill/>
                      <a:ln>
                        <a:solidFill>
                          <a:srgbClr val="000000"/>
                        </a:solidFill>
                      </a:ln>
                      <a:effectLst/>
                    </p:spPr>
                  </p:pic>
                </p:oleObj>
              </mc:Fallback>
            </mc:AlternateContent>
          </a:graphicData>
        </a:graphic>
      </p:graphicFrame>
      <p:sp>
        <p:nvSpPr>
          <p:cNvPr id="199684" name="Text Box 5"/>
          <p:cNvSpPr txBox="1">
            <a:spLocks noChangeArrowheads="1"/>
          </p:cNvSpPr>
          <p:nvPr/>
        </p:nvSpPr>
        <p:spPr bwMode="auto">
          <a:xfrm>
            <a:off x="1298575" y="819462"/>
            <a:ext cx="6624638" cy="45720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r" eaLnBrk="0" fontAlgn="base" hangingPunct="0">
              <a:spcBef>
                <a:spcPct val="50000"/>
              </a:spcBef>
              <a:spcAft>
                <a:spcPct val="0"/>
              </a:spcAft>
              <a:defRPr sz="2400">
                <a:solidFill>
                  <a:schemeClr val="tx1"/>
                </a:solidFill>
                <a:latin typeface="Times New Roman" charset="0"/>
                <a:ea typeface="ＭＳ Ｐゴシック" charset="0"/>
              </a:defRPr>
            </a:lvl6pPr>
            <a:lvl7pPr marL="2971800" indent="-228600" algn="r" eaLnBrk="0" fontAlgn="base" hangingPunct="0">
              <a:spcBef>
                <a:spcPct val="50000"/>
              </a:spcBef>
              <a:spcAft>
                <a:spcPct val="0"/>
              </a:spcAft>
              <a:defRPr sz="2400">
                <a:solidFill>
                  <a:schemeClr val="tx1"/>
                </a:solidFill>
                <a:latin typeface="Times New Roman" charset="0"/>
                <a:ea typeface="ＭＳ Ｐゴシック" charset="0"/>
              </a:defRPr>
            </a:lvl7pPr>
            <a:lvl8pPr marL="3429000" indent="-228600" algn="r" eaLnBrk="0" fontAlgn="base" hangingPunct="0">
              <a:spcBef>
                <a:spcPct val="50000"/>
              </a:spcBef>
              <a:spcAft>
                <a:spcPct val="0"/>
              </a:spcAft>
              <a:defRPr sz="2400">
                <a:solidFill>
                  <a:schemeClr val="tx1"/>
                </a:solidFill>
                <a:latin typeface="Times New Roman" charset="0"/>
                <a:ea typeface="ＭＳ Ｐゴシック" charset="0"/>
              </a:defRPr>
            </a:lvl8pPr>
            <a:lvl9pPr marL="3886200" indent="-228600" algn="r" eaLnBrk="0" fontAlgn="base" hangingPunct="0">
              <a:spcBef>
                <a:spcPct val="50000"/>
              </a:spcBef>
              <a:spcAft>
                <a:spcPct val="0"/>
              </a:spcAft>
              <a:defRPr sz="2400">
                <a:solidFill>
                  <a:schemeClr val="tx1"/>
                </a:solidFill>
                <a:latin typeface="Times New Roman" charset="0"/>
                <a:ea typeface="ＭＳ Ｐゴシック" charset="0"/>
              </a:defRPr>
            </a:lvl9pPr>
          </a:lstStyle>
          <a:p>
            <a:pPr algn="ctr" eaLnBrk="1" hangingPunct="1">
              <a:spcBef>
                <a:spcPct val="0"/>
              </a:spcBef>
            </a:pPr>
            <a:r>
              <a:rPr lang="tr-TR" b="1" dirty="0">
                <a:solidFill>
                  <a:srgbClr val="FF0000"/>
                </a:solidFill>
                <a:latin typeface="Tahoma" charset="0"/>
              </a:rPr>
              <a:t>FİİLİ KAYIP - KAÇAK ORANLARI</a:t>
            </a:r>
          </a:p>
        </p:txBody>
      </p:sp>
      <p:sp>
        <p:nvSpPr>
          <p:cNvPr id="199685" name="Text Box 6"/>
          <p:cNvSpPr txBox="1">
            <a:spLocks noChangeArrowheads="1"/>
          </p:cNvSpPr>
          <p:nvPr/>
        </p:nvSpPr>
        <p:spPr bwMode="auto">
          <a:xfrm rot="-5400000">
            <a:off x="-664369" y="4274344"/>
            <a:ext cx="3529013" cy="3968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r" eaLnBrk="0" fontAlgn="base" hangingPunct="0">
              <a:spcBef>
                <a:spcPct val="50000"/>
              </a:spcBef>
              <a:spcAft>
                <a:spcPct val="0"/>
              </a:spcAft>
              <a:defRPr sz="2400">
                <a:solidFill>
                  <a:schemeClr val="tx1"/>
                </a:solidFill>
                <a:latin typeface="Times New Roman" charset="0"/>
                <a:ea typeface="ＭＳ Ｐゴシック" charset="0"/>
              </a:defRPr>
            </a:lvl6pPr>
            <a:lvl7pPr marL="2971800" indent="-228600" algn="r" eaLnBrk="0" fontAlgn="base" hangingPunct="0">
              <a:spcBef>
                <a:spcPct val="50000"/>
              </a:spcBef>
              <a:spcAft>
                <a:spcPct val="0"/>
              </a:spcAft>
              <a:defRPr sz="2400">
                <a:solidFill>
                  <a:schemeClr val="tx1"/>
                </a:solidFill>
                <a:latin typeface="Times New Roman" charset="0"/>
                <a:ea typeface="ＭＳ Ｐゴシック" charset="0"/>
              </a:defRPr>
            </a:lvl7pPr>
            <a:lvl8pPr marL="3429000" indent="-228600" algn="r" eaLnBrk="0" fontAlgn="base" hangingPunct="0">
              <a:spcBef>
                <a:spcPct val="50000"/>
              </a:spcBef>
              <a:spcAft>
                <a:spcPct val="0"/>
              </a:spcAft>
              <a:defRPr sz="2400">
                <a:solidFill>
                  <a:schemeClr val="tx1"/>
                </a:solidFill>
                <a:latin typeface="Times New Roman" charset="0"/>
                <a:ea typeface="ＭＳ Ｐゴシック" charset="0"/>
              </a:defRPr>
            </a:lvl8pPr>
            <a:lvl9pPr marL="3886200" indent="-228600" algn="r" eaLnBrk="0" fontAlgn="base" hangingPunct="0">
              <a:spcBef>
                <a:spcPct val="50000"/>
              </a:spcBef>
              <a:spcAft>
                <a:spcPct val="0"/>
              </a:spcAft>
              <a:defRPr sz="2400">
                <a:solidFill>
                  <a:schemeClr val="tx1"/>
                </a:solidFill>
                <a:latin typeface="Times New Roman" charset="0"/>
                <a:ea typeface="ＭＳ Ｐゴシック" charset="0"/>
              </a:defRPr>
            </a:lvl9pPr>
          </a:lstStyle>
          <a:p>
            <a:pPr algn="ctr" eaLnBrk="1" hangingPunct="1">
              <a:spcBef>
                <a:spcPct val="0"/>
              </a:spcBef>
            </a:pPr>
            <a:r>
              <a:rPr lang="tr-TR" sz="2000" b="1">
                <a:solidFill>
                  <a:srgbClr val="FFFFFF"/>
                </a:solidFill>
                <a:latin typeface="Tahoma" charset="0"/>
              </a:rPr>
              <a:t>%</a:t>
            </a:r>
          </a:p>
        </p:txBody>
      </p:sp>
      <p:sp>
        <p:nvSpPr>
          <p:cNvPr id="5" name="Content Placeholder 2"/>
          <p:cNvSpPr txBox="1">
            <a:spLocks/>
          </p:cNvSpPr>
          <p:nvPr/>
        </p:nvSpPr>
        <p:spPr>
          <a:xfrm>
            <a:off x="5479849" y="1545913"/>
            <a:ext cx="3195839" cy="1952602"/>
          </a:xfrm>
          <a:prstGeom prst="rect">
            <a:avLst/>
          </a:prstGeom>
          <a:solidFill>
            <a:srgbClr val="FFFF00"/>
          </a:solidFill>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tr-TR" sz="2000" b="1" dirty="0" smtClean="0"/>
              <a:t>kayıp kaçaklardan kaynaklanan</a:t>
            </a:r>
            <a:r>
              <a:rPr lang="tr-TR" sz="2000" dirty="0" smtClean="0"/>
              <a:t> </a:t>
            </a:r>
            <a:r>
              <a:rPr lang="tr-TR" sz="2000" b="1" dirty="0" smtClean="0"/>
              <a:t>su kayıpları</a:t>
            </a:r>
            <a:r>
              <a:rPr lang="tr-TR" sz="2000" dirty="0" smtClean="0"/>
              <a:t> mümkün olduğunca doğru bir alt yapı, eğitim ve teknoloji kullanımı ile </a:t>
            </a:r>
            <a:r>
              <a:rPr lang="tr-TR" sz="2000" b="1" dirty="0" smtClean="0"/>
              <a:t>azaltılmalıdır</a:t>
            </a:r>
            <a:endParaRPr lang="en-US" sz="2000" dirty="0"/>
          </a:p>
        </p:txBody>
      </p:sp>
    </p:spTree>
    <p:extLst>
      <p:ext uri="{BB962C8B-B14F-4D97-AF65-F5344CB8AC3E}">
        <p14:creationId xmlns:p14="http://schemas.microsoft.com/office/powerpoint/2010/main" val="100227794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215262" y="442140"/>
            <a:ext cx="8545689" cy="908749"/>
          </a:xfrm>
          <a:noFill/>
        </p:spPr>
        <p:txBody>
          <a:bodyPr anchor="ctr" anchorCtr="1">
            <a:normAutofit fontScale="90000"/>
          </a:bodyPr>
          <a:lstStyle/>
          <a:p>
            <a:r>
              <a:rPr lang="tr-TR" sz="3600" b="1" dirty="0" smtClean="0"/>
              <a:t>Tarım ve hayvancılık da problemin bir parçası</a:t>
            </a:r>
            <a:br>
              <a:rPr lang="tr-TR" sz="3600" b="1" dirty="0" smtClean="0"/>
            </a:br>
            <a:endParaRPr lang="tr-TR" sz="3600" b="1" dirty="0"/>
          </a:p>
        </p:txBody>
      </p:sp>
      <p:sp>
        <p:nvSpPr>
          <p:cNvPr id="33795" name="Rectangle 3"/>
          <p:cNvSpPr>
            <a:spLocks noGrp="1" noChangeArrowheads="1"/>
          </p:cNvSpPr>
          <p:nvPr>
            <p:ph type="body" idx="1"/>
          </p:nvPr>
        </p:nvSpPr>
        <p:spPr/>
        <p:txBody>
          <a:bodyPr>
            <a:normAutofit/>
          </a:bodyPr>
          <a:lstStyle/>
          <a:p>
            <a:pPr>
              <a:buFont typeface="Wingdings" charset="0"/>
              <a:buNone/>
            </a:pPr>
            <a:r>
              <a:rPr lang="en-US"/>
              <a:t>30% of total global anthropogenic emissions of GHGs (Bowman 2001)</a:t>
            </a:r>
          </a:p>
          <a:p>
            <a:r>
              <a:rPr lang="en-US"/>
              <a:t>&gt; ½ total global anthro. Emissions of CH</a:t>
            </a:r>
            <a:r>
              <a:rPr lang="en-US" baseline="-25000"/>
              <a:t>4</a:t>
            </a:r>
            <a:r>
              <a:rPr lang="en-US"/>
              <a:t> and N</a:t>
            </a:r>
            <a:r>
              <a:rPr lang="en-US" baseline="-25000"/>
              <a:t>2</a:t>
            </a:r>
            <a:r>
              <a:rPr lang="en-US"/>
              <a:t>O</a:t>
            </a:r>
          </a:p>
          <a:p>
            <a:r>
              <a:rPr lang="en-US"/>
              <a:t>CH</a:t>
            </a:r>
            <a:r>
              <a:rPr lang="en-US" baseline="-25000"/>
              <a:t>4</a:t>
            </a:r>
            <a:r>
              <a:rPr lang="en-US"/>
              <a:t>: from rice &amp; livestock production</a:t>
            </a:r>
          </a:p>
          <a:p>
            <a:r>
              <a:rPr lang="en-US"/>
              <a:t>N</a:t>
            </a:r>
            <a:r>
              <a:rPr lang="en-US" baseline="-25000"/>
              <a:t>2</a:t>
            </a:r>
            <a:r>
              <a:rPr lang="en-US"/>
              <a:t>O from fertilizers &amp; manure</a:t>
            </a:r>
          </a:p>
          <a:p>
            <a:r>
              <a:rPr lang="en-US"/>
              <a:t>Particulate matter &amp; GHGs from land clearance by fire &amp; burning of residues</a:t>
            </a:r>
          </a:p>
          <a:p>
            <a:pPr>
              <a:buFont typeface="Wingdings" charset="0"/>
              <a:buNone/>
            </a:pPr>
            <a:endParaRPr lang="en-US"/>
          </a:p>
        </p:txBody>
      </p:sp>
      <p:sp>
        <p:nvSpPr>
          <p:cNvPr id="33797" name="Rectangle 5"/>
          <p:cNvSpPr>
            <a:spLocks noChangeArrowheads="1"/>
          </p:cNvSpPr>
          <p:nvPr/>
        </p:nvSpPr>
        <p:spPr bwMode="auto">
          <a:xfrm>
            <a:off x="296332" y="1242913"/>
            <a:ext cx="8314268" cy="537262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33796" name="Picture 4" descr="key vs fork"/>
          <p:cNvPicPr>
            <a:picLocks noChangeAspect="1" noChangeArrowheads="1"/>
          </p:cNvPicPr>
          <p:nvPr/>
        </p:nvPicPr>
        <p:blipFill>
          <a:blip r:embed="rId2">
            <a:extLst>
              <a:ext uri="{28A0092B-C50C-407E-A947-70E740481C1C}">
                <a14:useLocalDpi xmlns:a14="http://schemas.microsoft.com/office/drawing/2010/main" val="0"/>
              </a:ext>
            </a:extLst>
          </a:blip>
          <a:srcRect t="3792" b="27014"/>
          <a:stretch>
            <a:fillRect/>
          </a:stretch>
        </p:blipFill>
        <p:spPr bwMode="auto">
          <a:xfrm>
            <a:off x="1676400" y="1524002"/>
            <a:ext cx="5657850" cy="5083175"/>
          </a:xfrm>
          <a:prstGeom prst="rect">
            <a:avLst/>
          </a:prstGeom>
          <a:noFill/>
          <a:extLst>
            <a:ext uri="{909E8E84-426E-40dd-AFC4-6F175D3DCCD1}">
              <a14:hiddenFill xmlns:a14="http://schemas.microsoft.com/office/drawing/2010/main">
                <a:solidFill>
                  <a:srgbClr val="FFFFFF"/>
                </a:solidFill>
              </a14:hiddenFill>
            </a:ext>
          </a:extLst>
        </p:spPr>
      </p:pic>
      <p:sp>
        <p:nvSpPr>
          <p:cNvPr id="33798" name="Rectangle 6"/>
          <p:cNvSpPr>
            <a:spLocks noChangeArrowheads="1"/>
          </p:cNvSpPr>
          <p:nvPr/>
        </p:nvSpPr>
        <p:spPr bwMode="auto">
          <a:xfrm>
            <a:off x="5181600" y="1828800"/>
            <a:ext cx="1371600" cy="3886200"/>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799" name="Text Box 7"/>
          <p:cNvSpPr txBox="1">
            <a:spLocks noChangeArrowheads="1"/>
          </p:cNvSpPr>
          <p:nvPr/>
        </p:nvSpPr>
        <p:spPr bwMode="auto">
          <a:xfrm>
            <a:off x="7329816" y="6220681"/>
            <a:ext cx="2057400" cy="276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200">
                <a:solidFill>
                  <a:schemeClr val="bg1"/>
                </a:solidFill>
              </a:rPr>
              <a:t>(Humane Society)</a:t>
            </a:r>
          </a:p>
        </p:txBody>
      </p:sp>
    </p:spTree>
    <p:extLst>
      <p:ext uri="{BB962C8B-B14F-4D97-AF65-F5344CB8AC3E}">
        <p14:creationId xmlns:p14="http://schemas.microsoft.com/office/powerpoint/2010/main" val="2582861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3" descr="kanalizasyon_tasm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 y="2667000"/>
            <a:ext cx="3498850"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4" name="Picture 4" descr="baraj_golundeki_balik_olumleri_kanalizasyon_kaynakli_cikti_h742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2667000"/>
            <a:ext cx="56388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5" name="Picture 6" descr="imagesröga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63500"/>
            <a:ext cx="354330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7" descr="imageskanal.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07000" y="76200"/>
            <a:ext cx="3937000" cy="247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7" name="TextBox 8"/>
          <p:cNvSpPr txBox="1">
            <a:spLocks noChangeArrowheads="1"/>
          </p:cNvSpPr>
          <p:nvPr/>
        </p:nvSpPr>
        <p:spPr bwMode="auto">
          <a:xfrm>
            <a:off x="10734" y="533400"/>
            <a:ext cx="1796135" cy="1015663"/>
          </a:xfrm>
          <a:prstGeom prst="rect">
            <a:avLst/>
          </a:prstGeom>
          <a:solidFill>
            <a:srgbClr val="FFFF00"/>
          </a:solid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r" eaLnBrk="0" fontAlgn="base" hangingPunct="0">
              <a:spcBef>
                <a:spcPct val="50000"/>
              </a:spcBef>
              <a:spcAft>
                <a:spcPct val="0"/>
              </a:spcAft>
              <a:defRPr sz="2400">
                <a:solidFill>
                  <a:schemeClr val="tx1"/>
                </a:solidFill>
                <a:latin typeface="Times New Roman" charset="0"/>
                <a:ea typeface="ＭＳ Ｐゴシック" charset="0"/>
              </a:defRPr>
            </a:lvl6pPr>
            <a:lvl7pPr marL="2971800" indent="-228600" algn="r" eaLnBrk="0" fontAlgn="base" hangingPunct="0">
              <a:spcBef>
                <a:spcPct val="50000"/>
              </a:spcBef>
              <a:spcAft>
                <a:spcPct val="0"/>
              </a:spcAft>
              <a:defRPr sz="2400">
                <a:solidFill>
                  <a:schemeClr val="tx1"/>
                </a:solidFill>
                <a:latin typeface="Times New Roman" charset="0"/>
                <a:ea typeface="ＭＳ Ｐゴシック" charset="0"/>
              </a:defRPr>
            </a:lvl7pPr>
            <a:lvl8pPr marL="3429000" indent="-228600" algn="r" eaLnBrk="0" fontAlgn="base" hangingPunct="0">
              <a:spcBef>
                <a:spcPct val="50000"/>
              </a:spcBef>
              <a:spcAft>
                <a:spcPct val="0"/>
              </a:spcAft>
              <a:defRPr sz="2400">
                <a:solidFill>
                  <a:schemeClr val="tx1"/>
                </a:solidFill>
                <a:latin typeface="Times New Roman" charset="0"/>
                <a:ea typeface="ＭＳ Ｐゴシック" charset="0"/>
              </a:defRPr>
            </a:lvl8pPr>
            <a:lvl9pPr marL="3886200" indent="-228600" algn="r" eaLnBrk="0" fontAlgn="base" hangingPunct="0">
              <a:spcBef>
                <a:spcPct val="50000"/>
              </a:spcBef>
              <a:spcAft>
                <a:spcPct val="0"/>
              </a:spcAft>
              <a:defRPr sz="2400">
                <a:solidFill>
                  <a:schemeClr val="tx1"/>
                </a:solidFill>
                <a:latin typeface="Times New Roman" charset="0"/>
                <a:ea typeface="ＭＳ Ｐゴシック" charset="0"/>
              </a:defRPr>
            </a:lvl9pPr>
          </a:lstStyle>
          <a:p>
            <a:pPr algn="ctr"/>
            <a:r>
              <a:rPr lang="tr-TR" sz="2000" b="1" dirty="0" smtClean="0"/>
              <a:t>Yağmur suyu kanalizasyona verilmemeli!..</a:t>
            </a:r>
            <a:endParaRPr lang="tr-TR" sz="2000" b="1" dirty="0"/>
          </a:p>
        </p:txBody>
      </p:sp>
      <p:pic>
        <p:nvPicPr>
          <p:cNvPr id="90118" name="Picture 9" descr="aski_genel_mudurunden_mazgallara_cop_atmayin_uyarisi_h13286.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2514600"/>
            <a:ext cx="3509963" cy="182245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90119" name="Picture 2" descr="00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2514600"/>
            <a:ext cx="3962400" cy="18288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152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ristoph-ulbig-yagmur-suyu-hasadi (page 5 of 6) 2017-02-02 10-55-2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4" y="3429000"/>
            <a:ext cx="4320480" cy="3384376"/>
          </a:xfrm>
          <a:prstGeom prst="rect">
            <a:avLst/>
          </a:prstGeom>
          <a:ln w="38100" cmpd="sng">
            <a:solidFill>
              <a:srgbClr val="008000"/>
            </a:solidFill>
          </a:ln>
        </p:spPr>
      </p:pic>
      <p:pic>
        <p:nvPicPr>
          <p:cNvPr id="6" name="Picture 5" descr="christoph-ulbig-yagmur-suyu-hasadi (page 4 of 6) 2017-02-02 10-55-1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8024" y="44624"/>
            <a:ext cx="4318192" cy="3240360"/>
          </a:xfrm>
          <a:prstGeom prst="rect">
            <a:avLst/>
          </a:prstGeom>
          <a:ln w="38100" cmpd="sng">
            <a:solidFill>
              <a:srgbClr val="FF0000"/>
            </a:solidFill>
          </a:ln>
        </p:spPr>
      </p:pic>
      <p:pic>
        <p:nvPicPr>
          <p:cNvPr id="7" name="Picture 6" descr="christoph-ulbig-yagmur-suyu-hasadi (page 3 of 6) 2017-02-02 10-54-51.png"/>
          <p:cNvPicPr>
            <a:picLocks noChangeAspect="1"/>
          </p:cNvPicPr>
          <p:nvPr/>
        </p:nvPicPr>
        <p:blipFill rotWithShape="1">
          <a:blip r:embed="rId5">
            <a:extLst>
              <a:ext uri="{28A0092B-C50C-407E-A947-70E740481C1C}">
                <a14:useLocalDpi xmlns:a14="http://schemas.microsoft.com/office/drawing/2010/main" val="0"/>
              </a:ext>
            </a:extLst>
          </a:blip>
          <a:srcRect r="6938"/>
          <a:stretch/>
        </p:blipFill>
        <p:spPr>
          <a:xfrm>
            <a:off x="35496" y="3429000"/>
            <a:ext cx="4608512" cy="3429000"/>
          </a:xfrm>
          <a:prstGeom prst="rect">
            <a:avLst/>
          </a:prstGeom>
          <a:ln w="38100" cmpd="sng">
            <a:solidFill>
              <a:srgbClr val="008000"/>
            </a:solidFill>
          </a:ln>
        </p:spPr>
      </p:pic>
      <p:pic>
        <p:nvPicPr>
          <p:cNvPr id="8" name="Picture 7" descr="christoph-ulbig-yagmur-suyu-hasadi (page 2 of 6) 2017-02-02 10-54-37.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008" y="44624"/>
            <a:ext cx="4572000" cy="3278430"/>
          </a:xfrm>
          <a:prstGeom prst="rect">
            <a:avLst/>
          </a:prstGeom>
          <a:ln w="38100" cmpd="sng">
            <a:solidFill>
              <a:srgbClr val="FF0000"/>
            </a:solidFill>
          </a:ln>
        </p:spPr>
      </p:pic>
      <p:sp>
        <p:nvSpPr>
          <p:cNvPr id="4" name="TextBox 3"/>
          <p:cNvSpPr txBox="1"/>
          <p:nvPr/>
        </p:nvSpPr>
        <p:spPr>
          <a:xfrm>
            <a:off x="2417600" y="6269401"/>
            <a:ext cx="4640112" cy="523220"/>
          </a:xfrm>
          <a:prstGeom prst="rect">
            <a:avLst/>
          </a:prstGeom>
          <a:solidFill>
            <a:srgbClr val="FFFF00"/>
          </a:solidFill>
        </p:spPr>
        <p:txBody>
          <a:bodyPr wrap="none" rtlCol="0">
            <a:spAutoFit/>
          </a:bodyPr>
          <a:lstStyle/>
          <a:p>
            <a:r>
              <a:rPr lang="tr-TR" sz="2800" b="1" dirty="0" smtClean="0">
                <a:solidFill>
                  <a:srgbClr val="000000"/>
                </a:solidFill>
              </a:rPr>
              <a:t>Suyu Yavaşlat, Yaydır ve Yedir</a:t>
            </a:r>
            <a:endParaRPr lang="tr-TR" sz="2800" b="1" dirty="0">
              <a:solidFill>
                <a:srgbClr val="000000"/>
              </a:solidFill>
            </a:endParaRPr>
          </a:p>
        </p:txBody>
      </p:sp>
      <p:sp>
        <p:nvSpPr>
          <p:cNvPr id="2" name="Down Arrow 1"/>
          <p:cNvSpPr/>
          <p:nvPr/>
        </p:nvSpPr>
        <p:spPr>
          <a:xfrm>
            <a:off x="2267744" y="3068960"/>
            <a:ext cx="504056" cy="79208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own Arrow 8"/>
          <p:cNvSpPr/>
          <p:nvPr/>
        </p:nvSpPr>
        <p:spPr>
          <a:xfrm>
            <a:off x="6444208" y="2924944"/>
            <a:ext cx="504056" cy="79208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1034368" y="81857"/>
            <a:ext cx="7489341" cy="584776"/>
          </a:xfrm>
          <a:prstGeom prst="rect">
            <a:avLst/>
          </a:prstGeom>
          <a:solidFill>
            <a:srgbClr val="FFFF00"/>
          </a:solidFill>
        </p:spPr>
        <p:txBody>
          <a:bodyPr wrap="square" rtlCol="0">
            <a:spAutoFit/>
          </a:bodyPr>
          <a:lstStyle/>
          <a:p>
            <a:pPr algn="ctr"/>
            <a:r>
              <a:rPr lang="tr-TR" sz="3200" b="1" dirty="0" smtClean="0"/>
              <a:t>Her yerde YAĞMUR SUYU HASADI</a:t>
            </a:r>
            <a:endParaRPr lang="tr-TR" sz="3200" b="1" dirty="0"/>
          </a:p>
        </p:txBody>
      </p:sp>
    </p:spTree>
    <p:extLst>
      <p:ext uri="{BB962C8B-B14F-4D97-AF65-F5344CB8AC3E}">
        <p14:creationId xmlns:p14="http://schemas.microsoft.com/office/powerpoint/2010/main" val="1430030439"/>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6201" y="205721"/>
            <a:ext cx="8712199" cy="595035"/>
          </a:xfrm>
          <a:prstGeom prst="rect">
            <a:avLst/>
          </a:prstGeom>
          <a:noFill/>
        </p:spPr>
        <p:txBody>
          <a:bodyPr wrap="square" rtlCol="0">
            <a:spAutoFit/>
          </a:bodyPr>
          <a:lstStyle/>
          <a:p>
            <a:pPr algn="ctr">
              <a:lnSpc>
                <a:spcPct val="120000"/>
              </a:lnSpc>
            </a:pPr>
            <a:r>
              <a:rPr lang="tr-TR" sz="2800" b="1" dirty="0" smtClean="0">
                <a:solidFill>
                  <a:srgbClr val="000000"/>
                </a:solidFill>
              </a:rPr>
              <a:t>Yağmur hasadını tekrar yaygınlaştırmak zorundayız</a:t>
            </a:r>
            <a:endParaRPr lang="tr-TR" sz="3200" b="1" dirty="0">
              <a:solidFill>
                <a:srgbClr val="000000"/>
              </a:solidFill>
            </a:endParaRPr>
          </a:p>
        </p:txBody>
      </p:sp>
      <p:sp>
        <p:nvSpPr>
          <p:cNvPr id="7" name="TextBox 6"/>
          <p:cNvSpPr txBox="1"/>
          <p:nvPr/>
        </p:nvSpPr>
        <p:spPr>
          <a:xfrm>
            <a:off x="41867" y="5848492"/>
            <a:ext cx="8931186" cy="830997"/>
          </a:xfrm>
          <a:prstGeom prst="rect">
            <a:avLst/>
          </a:prstGeom>
          <a:solidFill>
            <a:srgbClr val="FFFF00"/>
          </a:solidFill>
        </p:spPr>
        <p:txBody>
          <a:bodyPr wrap="square" rtlCol="0">
            <a:spAutoFit/>
          </a:bodyPr>
          <a:lstStyle/>
          <a:p>
            <a:pPr algn="ctr"/>
            <a:r>
              <a:rPr lang="tr-TR" sz="2400" b="1" dirty="0" smtClean="0">
                <a:solidFill>
                  <a:srgbClr val="000000"/>
                </a:solidFill>
              </a:rPr>
              <a:t>Su havzalarını korumak ile birlikte binalar, yollar, tarlalar, vb.</a:t>
            </a:r>
          </a:p>
          <a:p>
            <a:pPr algn="ctr"/>
            <a:r>
              <a:rPr lang="tr-TR" sz="2400" b="1" dirty="0" smtClean="0">
                <a:solidFill>
                  <a:srgbClr val="000000"/>
                </a:solidFill>
              </a:rPr>
              <a:t> gerekli olan her yerde yağmur suyunu hasat etme yoluna gitmeliyiz</a:t>
            </a:r>
            <a:endParaRPr lang="tr-TR" sz="2400" b="1" dirty="0">
              <a:solidFill>
                <a:srgbClr val="000000"/>
              </a:solidFill>
            </a:endParaRPr>
          </a:p>
        </p:txBody>
      </p:sp>
      <p:pic>
        <p:nvPicPr>
          <p:cNvPr id="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049" y="1049708"/>
            <a:ext cx="4217975" cy="4678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4"/>
          <p:cNvSpPr txBox="1">
            <a:spLocks noChangeArrowheads="1"/>
          </p:cNvSpPr>
          <p:nvPr/>
        </p:nvSpPr>
        <p:spPr bwMode="auto">
          <a:xfrm>
            <a:off x="353927" y="1049707"/>
            <a:ext cx="3810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r" eaLnBrk="0" fontAlgn="base" hangingPunct="0">
              <a:spcBef>
                <a:spcPct val="50000"/>
              </a:spcBef>
              <a:spcAft>
                <a:spcPct val="0"/>
              </a:spcAft>
              <a:defRPr sz="2400">
                <a:solidFill>
                  <a:schemeClr val="tx1"/>
                </a:solidFill>
                <a:latin typeface="Times New Roman" charset="0"/>
                <a:ea typeface="ＭＳ Ｐゴシック" charset="0"/>
              </a:defRPr>
            </a:lvl6pPr>
            <a:lvl7pPr marL="2971800" indent="-228600" algn="r" eaLnBrk="0" fontAlgn="base" hangingPunct="0">
              <a:spcBef>
                <a:spcPct val="50000"/>
              </a:spcBef>
              <a:spcAft>
                <a:spcPct val="0"/>
              </a:spcAft>
              <a:defRPr sz="2400">
                <a:solidFill>
                  <a:schemeClr val="tx1"/>
                </a:solidFill>
                <a:latin typeface="Times New Roman" charset="0"/>
                <a:ea typeface="ＭＳ Ｐゴシック" charset="0"/>
              </a:defRPr>
            </a:lvl7pPr>
            <a:lvl8pPr marL="3429000" indent="-228600" algn="r" eaLnBrk="0" fontAlgn="base" hangingPunct="0">
              <a:spcBef>
                <a:spcPct val="50000"/>
              </a:spcBef>
              <a:spcAft>
                <a:spcPct val="0"/>
              </a:spcAft>
              <a:defRPr sz="2400">
                <a:solidFill>
                  <a:schemeClr val="tx1"/>
                </a:solidFill>
                <a:latin typeface="Times New Roman" charset="0"/>
                <a:ea typeface="ＭＳ Ｐゴシック" charset="0"/>
              </a:defRPr>
            </a:lvl8pPr>
            <a:lvl9pPr marL="3886200" indent="-228600" algn="r" eaLnBrk="0" fontAlgn="base" hangingPunct="0">
              <a:spcBef>
                <a:spcPct val="50000"/>
              </a:spcBef>
              <a:spcAft>
                <a:spcPct val="0"/>
              </a:spcAft>
              <a:defRPr sz="2400">
                <a:solidFill>
                  <a:schemeClr val="tx1"/>
                </a:solidFill>
                <a:latin typeface="Times New Roman" charset="0"/>
                <a:ea typeface="ＭＳ Ｐゴシック" charset="0"/>
              </a:defRPr>
            </a:lvl9pPr>
          </a:lstStyle>
          <a:p>
            <a:r>
              <a:rPr lang="en-US" b="1" dirty="0" err="1"/>
              <a:t>Muğla’da</a:t>
            </a:r>
            <a:r>
              <a:rPr lang="en-US" b="1" dirty="0"/>
              <a:t> </a:t>
            </a:r>
            <a:r>
              <a:rPr lang="en-US" b="1" dirty="0" err="1"/>
              <a:t>Tarihi</a:t>
            </a:r>
            <a:r>
              <a:rPr lang="en-US" b="1" dirty="0"/>
              <a:t> Su </a:t>
            </a:r>
            <a:r>
              <a:rPr lang="en-US" b="1" dirty="0" err="1"/>
              <a:t>Sarnıcı</a:t>
            </a:r>
            <a:endParaRPr lang="en-US" b="1" dirty="0"/>
          </a:p>
        </p:txBody>
      </p:sp>
      <p:pic>
        <p:nvPicPr>
          <p:cNvPr id="11" name="Picture 10" descr="headline.jpg"/>
          <p:cNvPicPr>
            <a:picLocks noChangeAspect="1"/>
          </p:cNvPicPr>
          <p:nvPr/>
        </p:nvPicPr>
        <p:blipFill>
          <a:blip r:embed="rId3">
            <a:extLst>
              <a:ext uri="{28A0092B-C50C-407E-A947-70E740481C1C}">
                <a14:useLocalDpi xmlns:a14="http://schemas.microsoft.com/office/drawing/2010/main" val="0"/>
              </a:ext>
            </a:extLst>
          </a:blip>
          <a:srcRect l="52779"/>
          <a:stretch>
            <a:fillRect/>
          </a:stretch>
        </p:blipFill>
        <p:spPr bwMode="auto">
          <a:xfrm>
            <a:off x="4408945" y="1079911"/>
            <a:ext cx="4318000" cy="45720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cxnSp>
        <p:nvCxnSpPr>
          <p:cNvPr id="12" name="Straight Arrow Connector 11"/>
          <p:cNvCxnSpPr/>
          <p:nvPr/>
        </p:nvCxnSpPr>
        <p:spPr>
          <a:xfrm>
            <a:off x="7812360" y="4833392"/>
            <a:ext cx="914400" cy="914400"/>
          </a:xfrm>
          <a:prstGeom prst="straightConnector1">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7552928" y="4473585"/>
            <a:ext cx="1173832" cy="1202432"/>
          </a:xfrm>
          <a:prstGeom prst="straightConnector1">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TextBox 7"/>
          <p:cNvSpPr txBox="1">
            <a:spLocks noChangeArrowheads="1"/>
          </p:cNvSpPr>
          <p:nvPr/>
        </p:nvSpPr>
        <p:spPr bwMode="auto">
          <a:xfrm>
            <a:off x="4830117" y="1079911"/>
            <a:ext cx="3721100" cy="461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b="1" dirty="0" err="1">
                <a:solidFill>
                  <a:srgbClr val="FF0000"/>
                </a:solidFill>
              </a:rPr>
              <a:t>Neden</a:t>
            </a:r>
            <a:r>
              <a:rPr lang="en-US" b="1" dirty="0">
                <a:solidFill>
                  <a:srgbClr val="FF0000"/>
                </a:solidFill>
              </a:rPr>
              <a:t> </a:t>
            </a:r>
            <a:r>
              <a:rPr lang="en-US" b="1" dirty="0" err="1">
                <a:solidFill>
                  <a:srgbClr val="FF0000"/>
                </a:solidFill>
              </a:rPr>
              <a:t>böyle</a:t>
            </a:r>
            <a:r>
              <a:rPr lang="en-US" b="1" dirty="0">
                <a:solidFill>
                  <a:srgbClr val="FF0000"/>
                </a:solidFill>
              </a:rPr>
              <a:t> </a:t>
            </a:r>
            <a:r>
              <a:rPr lang="en-US" b="1" dirty="0" err="1">
                <a:solidFill>
                  <a:srgbClr val="FF0000"/>
                </a:solidFill>
              </a:rPr>
              <a:t>yapıyoruz</a:t>
            </a:r>
            <a:r>
              <a:rPr lang="en-US" b="1" dirty="0">
                <a:solidFill>
                  <a:srgbClr val="FF0000"/>
                </a:solidFill>
              </a:rPr>
              <a:t>?</a:t>
            </a:r>
          </a:p>
        </p:txBody>
      </p:sp>
    </p:spTree>
    <p:extLst>
      <p:ext uri="{BB962C8B-B14F-4D97-AF65-F5344CB8AC3E}">
        <p14:creationId xmlns:p14="http://schemas.microsoft.com/office/powerpoint/2010/main" val="1525692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1" descr="evaporat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3657600"/>
            <a:ext cx="5486400" cy="311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0" name="Picture 2" descr="EF_ EvapClydeDeploy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0"/>
            <a:ext cx="5486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1" name="Picture 3" descr="pondfil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0"/>
            <a:ext cx="2439988" cy="2439988"/>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60772" name="Picture 4" descr="mulch-soil-fertility-300.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012724"/>
            <a:ext cx="3429000" cy="3835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13913" y="235693"/>
            <a:ext cx="3467488" cy="2554545"/>
          </a:xfrm>
          <a:prstGeom prst="rect">
            <a:avLst/>
          </a:prstGeom>
          <a:solidFill>
            <a:srgbClr val="FFFF00"/>
          </a:solidFill>
        </p:spPr>
        <p:txBody>
          <a:bodyPr wrap="square" rtlCol="0">
            <a:spAutoFit/>
          </a:bodyPr>
          <a:lstStyle/>
          <a:p>
            <a:pPr algn="ctr"/>
            <a:r>
              <a:rPr lang="tr-TR" sz="3200" b="1" dirty="0" smtClean="0">
                <a:solidFill>
                  <a:srgbClr val="FF0000"/>
                </a:solidFill>
              </a:rPr>
              <a:t>5. Buharlaşma ve su kayıpları mümkün olduğunca azaltılmalı</a:t>
            </a:r>
            <a:endParaRPr lang="tr-TR" sz="3200" b="1" dirty="0">
              <a:solidFill>
                <a:srgbClr val="FF0000"/>
              </a:solidFill>
            </a:endParaRPr>
          </a:p>
        </p:txBody>
      </p:sp>
    </p:spTree>
    <p:extLst>
      <p:ext uri="{BB962C8B-B14F-4D97-AF65-F5344CB8AC3E}">
        <p14:creationId xmlns:p14="http://schemas.microsoft.com/office/powerpoint/2010/main" val="471078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7704" y="6325558"/>
            <a:ext cx="5256584" cy="523220"/>
          </a:xfrm>
          <a:prstGeom prst="rect">
            <a:avLst/>
          </a:prstGeom>
          <a:noFill/>
        </p:spPr>
        <p:txBody>
          <a:bodyPr wrap="square" rtlCol="0">
            <a:spAutoFit/>
          </a:bodyPr>
          <a:lstStyle/>
          <a:p>
            <a:pPr algn="ctr"/>
            <a:r>
              <a:rPr lang="en-US" sz="2800" b="1" dirty="0" smtClean="0">
                <a:solidFill>
                  <a:srgbClr val="0000FF"/>
                </a:solidFill>
              </a:rPr>
              <a:t>Yoğuşma = </a:t>
            </a:r>
            <a:r>
              <a:rPr lang="en-US" sz="2800" b="1" dirty="0" err="1" smtClean="0">
                <a:solidFill>
                  <a:srgbClr val="008000"/>
                </a:solidFill>
              </a:rPr>
              <a:t>Yeşil</a:t>
            </a:r>
            <a:r>
              <a:rPr lang="en-US" sz="2800" b="1" dirty="0" smtClean="0">
                <a:solidFill>
                  <a:srgbClr val="008000"/>
                </a:solidFill>
              </a:rPr>
              <a:t> Su</a:t>
            </a:r>
            <a:endParaRPr lang="en-US" sz="2800" b="1" dirty="0">
              <a:solidFill>
                <a:srgbClr val="008000"/>
              </a:solidFill>
            </a:endParaRPr>
          </a:p>
        </p:txBody>
      </p:sp>
      <p:sp>
        <p:nvSpPr>
          <p:cNvPr id="4" name="Rectangle 3"/>
          <p:cNvSpPr/>
          <p:nvPr/>
        </p:nvSpPr>
        <p:spPr>
          <a:xfrm>
            <a:off x="323528" y="116632"/>
            <a:ext cx="8676456" cy="1077218"/>
          </a:xfrm>
          <a:prstGeom prst="rect">
            <a:avLst/>
          </a:prstGeom>
          <a:solidFill>
            <a:srgbClr val="FFFF00"/>
          </a:solidFill>
        </p:spPr>
        <p:txBody>
          <a:bodyPr wrap="square">
            <a:spAutoFit/>
          </a:bodyPr>
          <a:lstStyle/>
          <a:p>
            <a:pPr algn="ctr"/>
            <a:r>
              <a:rPr lang="tr-TR" sz="3200" b="1" dirty="0" smtClean="0">
                <a:solidFill>
                  <a:srgbClr val="000000"/>
                </a:solidFill>
              </a:rPr>
              <a:t>Kurak bölgelerde su tasarrufu için sera kullanımı artırılmalı</a:t>
            </a:r>
            <a:endParaRPr lang="tr-TR" sz="3200" b="1" dirty="0">
              <a:solidFill>
                <a:srgbClr val="000000"/>
              </a:solidFill>
            </a:endParaRPr>
          </a:p>
        </p:txBody>
      </p:sp>
      <p:pic>
        <p:nvPicPr>
          <p:cNvPr id="5" name="Picture 4" descr="With This Greenhouse It Is Now Possible To Grow Crops In The Desert 2017-02-02 23-47-3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38" y="1250869"/>
            <a:ext cx="9144000" cy="5130459"/>
          </a:xfrm>
          <a:prstGeom prst="rect">
            <a:avLst/>
          </a:prstGeom>
        </p:spPr>
      </p:pic>
    </p:spTree>
    <p:extLst>
      <p:ext uri="{BB962C8B-B14F-4D97-AF65-F5344CB8AC3E}">
        <p14:creationId xmlns:p14="http://schemas.microsoft.com/office/powerpoint/2010/main" val="2245556929"/>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nosnap 2018-03-25 20-38-2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9355" y="3080238"/>
            <a:ext cx="4895216" cy="3684575"/>
          </a:xfrm>
          <a:prstGeom prst="rect">
            <a:avLst/>
          </a:prstGeom>
        </p:spPr>
      </p:pic>
      <p:pic>
        <p:nvPicPr>
          <p:cNvPr id="3" name="Picture 2" descr="Monosnap 2018-03-25 20-37-3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3168" y="69030"/>
            <a:ext cx="5010832" cy="2885399"/>
          </a:xfrm>
          <a:prstGeom prst="rect">
            <a:avLst/>
          </a:prstGeom>
        </p:spPr>
      </p:pic>
      <p:pic>
        <p:nvPicPr>
          <p:cNvPr id="6" name="Picture 5" descr="sanddamdebat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77" y="1158690"/>
            <a:ext cx="4152345" cy="5768340"/>
          </a:xfrm>
          <a:prstGeom prst="rect">
            <a:avLst/>
          </a:prstGeom>
        </p:spPr>
      </p:pic>
      <p:sp>
        <p:nvSpPr>
          <p:cNvPr id="7" name="TextBox 6"/>
          <p:cNvSpPr txBox="1"/>
          <p:nvPr/>
        </p:nvSpPr>
        <p:spPr>
          <a:xfrm>
            <a:off x="345120" y="70454"/>
            <a:ext cx="3257949" cy="1077218"/>
          </a:xfrm>
          <a:prstGeom prst="rect">
            <a:avLst/>
          </a:prstGeom>
          <a:noFill/>
        </p:spPr>
        <p:txBody>
          <a:bodyPr wrap="square" rtlCol="0">
            <a:spAutoFit/>
          </a:bodyPr>
          <a:lstStyle/>
          <a:p>
            <a:pPr algn="ctr"/>
            <a:r>
              <a:rPr lang="tr-TR" sz="3200" b="1" dirty="0" smtClean="0"/>
              <a:t>Kum ve yer altı su barajları yapılmalı</a:t>
            </a:r>
            <a:endParaRPr lang="tr-TR" sz="3200" b="1" dirty="0"/>
          </a:p>
        </p:txBody>
      </p:sp>
      <p:sp>
        <p:nvSpPr>
          <p:cNvPr id="8" name="TextBox 7"/>
          <p:cNvSpPr txBox="1"/>
          <p:nvPr/>
        </p:nvSpPr>
        <p:spPr>
          <a:xfrm>
            <a:off x="5390118" y="3119520"/>
            <a:ext cx="2750197" cy="369332"/>
          </a:xfrm>
          <a:prstGeom prst="rect">
            <a:avLst/>
          </a:prstGeom>
          <a:solidFill>
            <a:srgbClr val="FFFF00"/>
          </a:solidFill>
        </p:spPr>
        <p:txBody>
          <a:bodyPr wrap="none" rtlCol="0">
            <a:spAutoFit/>
          </a:bodyPr>
          <a:lstStyle/>
          <a:p>
            <a:r>
              <a:rPr lang="tr-TR" b="1" smtClean="0"/>
              <a:t>Sel + Kuraklık ile Mücadele  </a:t>
            </a:r>
            <a:endParaRPr lang="tr-TR" b="1"/>
          </a:p>
        </p:txBody>
      </p:sp>
      <p:sp>
        <p:nvSpPr>
          <p:cNvPr id="9" name="TextBox 8"/>
          <p:cNvSpPr txBox="1"/>
          <p:nvPr/>
        </p:nvSpPr>
        <p:spPr>
          <a:xfrm>
            <a:off x="2029455" y="1243934"/>
            <a:ext cx="1963987" cy="369332"/>
          </a:xfrm>
          <a:prstGeom prst="rect">
            <a:avLst/>
          </a:prstGeom>
          <a:solidFill>
            <a:srgbClr val="FFFF00"/>
          </a:solidFill>
        </p:spPr>
        <p:txBody>
          <a:bodyPr wrap="square" rtlCol="0">
            <a:spAutoFit/>
          </a:bodyPr>
          <a:lstStyle/>
          <a:p>
            <a:pPr algn="ctr"/>
            <a:r>
              <a:rPr lang="tr-TR" b="1" dirty="0" smtClean="0"/>
              <a:t>Yeraltı su barajı</a:t>
            </a:r>
            <a:endParaRPr lang="tr-TR" b="1" dirty="0"/>
          </a:p>
        </p:txBody>
      </p:sp>
      <p:sp>
        <p:nvSpPr>
          <p:cNvPr id="10" name="TextBox 9"/>
          <p:cNvSpPr txBox="1"/>
          <p:nvPr/>
        </p:nvSpPr>
        <p:spPr>
          <a:xfrm>
            <a:off x="2094921" y="4054423"/>
            <a:ext cx="1924708" cy="369332"/>
          </a:xfrm>
          <a:prstGeom prst="rect">
            <a:avLst/>
          </a:prstGeom>
          <a:solidFill>
            <a:srgbClr val="FFFF00"/>
          </a:solidFill>
        </p:spPr>
        <p:txBody>
          <a:bodyPr wrap="square" rtlCol="0">
            <a:spAutoFit/>
          </a:bodyPr>
          <a:lstStyle/>
          <a:p>
            <a:pPr algn="ctr"/>
            <a:r>
              <a:rPr lang="tr-TR" b="1" smtClean="0"/>
              <a:t>Kum su barajı</a:t>
            </a:r>
            <a:endParaRPr lang="tr-TR" b="1"/>
          </a:p>
        </p:txBody>
      </p:sp>
    </p:spTree>
    <p:extLst>
      <p:ext uri="{BB962C8B-B14F-4D97-AF65-F5344CB8AC3E}">
        <p14:creationId xmlns:p14="http://schemas.microsoft.com/office/powerpoint/2010/main" val="3183207351"/>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acebook 2016-06-27 16-56-39.png"/>
          <p:cNvPicPr>
            <a:picLocks noChangeAspect="1"/>
          </p:cNvPicPr>
          <p:nvPr/>
        </p:nvPicPr>
        <p:blipFill rotWithShape="1">
          <a:blip r:embed="rId3">
            <a:extLst>
              <a:ext uri="{28A0092B-C50C-407E-A947-70E740481C1C}">
                <a14:useLocalDpi xmlns:a14="http://schemas.microsoft.com/office/drawing/2010/main" val="0"/>
              </a:ext>
            </a:extLst>
          </a:blip>
          <a:srcRect l="2526" t="22098" r="42395"/>
          <a:stretch/>
        </p:blipFill>
        <p:spPr>
          <a:xfrm>
            <a:off x="55121" y="547428"/>
            <a:ext cx="8913100" cy="6121932"/>
          </a:xfrm>
          <a:prstGeom prst="rect">
            <a:avLst/>
          </a:prstGeom>
        </p:spPr>
      </p:pic>
      <p:sp>
        <p:nvSpPr>
          <p:cNvPr id="3" name="TextBox 2"/>
          <p:cNvSpPr txBox="1"/>
          <p:nvPr/>
        </p:nvSpPr>
        <p:spPr>
          <a:xfrm>
            <a:off x="1278181" y="16532"/>
            <a:ext cx="6598005" cy="523220"/>
          </a:xfrm>
          <a:prstGeom prst="rect">
            <a:avLst/>
          </a:prstGeom>
          <a:solidFill>
            <a:srgbClr val="FFFF00"/>
          </a:solidFill>
        </p:spPr>
        <p:txBody>
          <a:bodyPr wrap="none" rtlCol="0">
            <a:spAutoFit/>
          </a:bodyPr>
          <a:lstStyle/>
          <a:p>
            <a:r>
              <a:rPr lang="tr-TR" sz="2800" b="1" dirty="0" smtClean="0">
                <a:solidFill>
                  <a:srgbClr val="000000"/>
                </a:solidFill>
              </a:rPr>
              <a:t>Arıtılmış/damıtılmış su kullanımı artırılmalı</a:t>
            </a:r>
            <a:endParaRPr lang="tr-TR" sz="2800" b="1" dirty="0">
              <a:solidFill>
                <a:srgbClr val="000000"/>
              </a:solidFill>
            </a:endParaRPr>
          </a:p>
        </p:txBody>
      </p:sp>
      <p:sp>
        <p:nvSpPr>
          <p:cNvPr id="4" name="TextBox 3"/>
          <p:cNvSpPr txBox="1"/>
          <p:nvPr/>
        </p:nvSpPr>
        <p:spPr>
          <a:xfrm>
            <a:off x="1034859" y="1105580"/>
            <a:ext cx="6984078" cy="523220"/>
          </a:xfrm>
          <a:prstGeom prst="rect">
            <a:avLst/>
          </a:prstGeom>
          <a:noFill/>
        </p:spPr>
        <p:txBody>
          <a:bodyPr wrap="none" rtlCol="0">
            <a:spAutoFit/>
          </a:bodyPr>
          <a:lstStyle/>
          <a:p>
            <a:r>
              <a:rPr lang="tr-TR" sz="2800" b="1" dirty="0" smtClean="0">
                <a:solidFill>
                  <a:srgbClr val="0000FF"/>
                </a:solidFill>
              </a:rPr>
              <a:t>buharlaşmayı azalt + araziyi koru + enerji üret</a:t>
            </a:r>
            <a:endParaRPr lang="tr-TR" sz="2800" b="1" dirty="0">
              <a:solidFill>
                <a:srgbClr val="0000FF"/>
              </a:solidFill>
            </a:endParaRPr>
          </a:p>
        </p:txBody>
      </p:sp>
      <p:pic>
        <p:nvPicPr>
          <p:cNvPr id="5" name="Picture 4" descr="su_ayak_izi_raporweb (page 19 of 72) 2017-07-21 11-32-3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9700" y="4996104"/>
            <a:ext cx="3771900" cy="1622456"/>
          </a:xfrm>
          <a:prstGeom prst="rect">
            <a:avLst/>
          </a:prstGeom>
        </p:spPr>
      </p:pic>
      <p:sp>
        <p:nvSpPr>
          <p:cNvPr id="6" name="Rectangle 5"/>
          <p:cNvSpPr/>
          <p:nvPr/>
        </p:nvSpPr>
        <p:spPr>
          <a:xfrm>
            <a:off x="7641869" y="5085004"/>
            <a:ext cx="1361633" cy="1584356"/>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8452297"/>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ChangeArrowheads="1"/>
          </p:cNvSpPr>
          <p:nvPr>
            <p:ph type="title"/>
          </p:nvPr>
        </p:nvSpPr>
        <p:spPr/>
        <p:txBody>
          <a:bodyPr/>
          <a:lstStyle/>
          <a:p>
            <a:pPr eaLnBrk="1" hangingPunct="1"/>
            <a:endParaRPr lang="tr-TR">
              <a:latin typeface="Arial Black" charset="0"/>
            </a:endParaRPr>
          </a:p>
        </p:txBody>
      </p:sp>
      <p:sp>
        <p:nvSpPr>
          <p:cNvPr id="79874" name="Rectangle 3"/>
          <p:cNvSpPr>
            <a:spLocks noGrp="1" noChangeArrowheads="1"/>
          </p:cNvSpPr>
          <p:nvPr>
            <p:ph type="body" idx="1"/>
          </p:nvPr>
        </p:nvSpPr>
        <p:spPr/>
        <p:txBody>
          <a:bodyPr/>
          <a:lstStyle/>
          <a:p>
            <a:pPr eaLnBrk="1" hangingPunct="1"/>
            <a:endParaRPr lang="tr-TR">
              <a:latin typeface="Arial" charset="0"/>
            </a:endParaRPr>
          </a:p>
        </p:txBody>
      </p:sp>
      <p:pic>
        <p:nvPicPr>
          <p:cNvPr id="79875" name="Picture 4" descr="IMG_0079"/>
          <p:cNvPicPr>
            <a:picLocks noChangeAspect="1" noChangeArrowheads="1"/>
          </p:cNvPicPr>
          <p:nvPr/>
        </p:nvPicPr>
        <p:blipFill>
          <a:blip r:embed="rId3">
            <a:extLst>
              <a:ext uri="{28A0092B-C50C-407E-A947-70E740481C1C}">
                <a14:useLocalDpi xmlns:a14="http://schemas.microsoft.com/office/drawing/2010/main" val="0"/>
              </a:ext>
            </a:extLst>
          </a:blip>
          <a:srcRect l="10646" t="39961" r="32059" b="5257"/>
          <a:stretch>
            <a:fillRect/>
          </a:stretch>
        </p:blipFill>
        <p:spPr bwMode="auto">
          <a:xfrm>
            <a:off x="-1295400" y="-119063"/>
            <a:ext cx="10896600" cy="781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MersinGunesEnerjisi.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39752" y="2905416"/>
            <a:ext cx="7040562"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278181" y="16532"/>
            <a:ext cx="5197306" cy="523220"/>
          </a:xfrm>
          <a:prstGeom prst="rect">
            <a:avLst/>
          </a:prstGeom>
          <a:solidFill>
            <a:srgbClr val="FFFF00"/>
          </a:solidFill>
        </p:spPr>
        <p:txBody>
          <a:bodyPr wrap="none" rtlCol="0">
            <a:spAutoFit/>
          </a:bodyPr>
          <a:lstStyle/>
          <a:p>
            <a:r>
              <a:rPr lang="tr-TR" sz="2800" b="1" dirty="0" smtClean="0">
                <a:solidFill>
                  <a:srgbClr val="000000"/>
                </a:solidFill>
              </a:rPr>
              <a:t>Muhtaç olduğun enerji güneşinde</a:t>
            </a:r>
            <a:endParaRPr lang="tr-TR" sz="2800" b="1" dirty="0">
              <a:solidFill>
                <a:srgbClr val="000000"/>
              </a:solidFill>
            </a:endParaRPr>
          </a:p>
        </p:txBody>
      </p:sp>
      <p:pic>
        <p:nvPicPr>
          <p:cNvPr id="2" name="Picture 1" descr="gune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2444" y="0"/>
            <a:ext cx="1721556" cy="1721556"/>
          </a:xfrm>
          <a:prstGeom prst="rect">
            <a:avLst/>
          </a:prstGeom>
        </p:spPr>
      </p:pic>
    </p:spTree>
    <p:extLst>
      <p:ext uri="{BB962C8B-B14F-4D97-AF65-F5344CB8AC3E}">
        <p14:creationId xmlns:p14="http://schemas.microsoft.com/office/powerpoint/2010/main" val="30784788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descr="C:\Users\Jonathan.DUARTE\Desktop\greencit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1588"/>
            <a:ext cx="9142412"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4" y="-1654629"/>
            <a:ext cx="9144001" cy="8512629"/>
          </a:xfrm>
          <a:prstGeom prst="rect">
            <a:avLst/>
          </a:prstGeom>
          <a:gradFill>
            <a:gsLst>
              <a:gs pos="12000">
                <a:schemeClr val="tx1">
                  <a:alpha val="70000"/>
                </a:schemeClr>
              </a:gs>
              <a:gs pos="50000">
                <a:schemeClr val="tx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Verdana" panose="020B0604030504040204" pitchFamily="34" charset="0"/>
              <a:ea typeface="Verdana" panose="020B0604030504040204" pitchFamily="34" charset="0"/>
              <a:cs typeface="Verdana" panose="020B0604030504040204" pitchFamily="34" charset="0"/>
            </a:endParaRPr>
          </a:p>
        </p:txBody>
      </p:sp>
      <p:grpSp>
        <p:nvGrpSpPr>
          <p:cNvPr id="10" name="Group 9"/>
          <p:cNvGrpSpPr/>
          <p:nvPr/>
        </p:nvGrpSpPr>
        <p:grpSpPr>
          <a:xfrm>
            <a:off x="6734865" y="6172200"/>
            <a:ext cx="2077348" cy="423894"/>
            <a:chOff x="6575425" y="4506095"/>
            <a:chExt cx="2236788" cy="456429"/>
          </a:xfrm>
          <a:solidFill>
            <a:schemeClr val="bg1"/>
          </a:solidFill>
        </p:grpSpPr>
        <p:sp>
          <p:nvSpPr>
            <p:cNvPr id="11" name="Rectangle 5"/>
            <p:cNvSpPr>
              <a:spLocks noChangeArrowheads="1"/>
            </p:cNvSpPr>
            <p:nvPr/>
          </p:nvSpPr>
          <p:spPr bwMode="auto">
            <a:xfrm>
              <a:off x="6575425" y="4891650"/>
              <a:ext cx="8505" cy="566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2" name="Freeform 6"/>
            <p:cNvSpPr>
              <a:spLocks/>
            </p:cNvSpPr>
            <p:nvPr/>
          </p:nvSpPr>
          <p:spPr bwMode="auto">
            <a:xfrm>
              <a:off x="6606610" y="4891650"/>
              <a:ext cx="38272" cy="56699"/>
            </a:xfrm>
            <a:custGeom>
              <a:avLst/>
              <a:gdLst>
                <a:gd name="T0" fmla="*/ 0 w 27"/>
                <a:gd name="T1" fmla="*/ 0 h 40"/>
                <a:gd name="T2" fmla="*/ 6 w 27"/>
                <a:gd name="T3" fmla="*/ 0 h 40"/>
                <a:gd name="T4" fmla="*/ 22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6 w 27"/>
                <a:gd name="T17" fmla="*/ 8 h 40"/>
                <a:gd name="T18" fmla="*/ 6 w 27"/>
                <a:gd name="T19" fmla="*/ 8 h 40"/>
                <a:gd name="T20" fmla="*/ 6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2" y="34"/>
                  </a:lnTo>
                  <a:lnTo>
                    <a:pt x="22" y="34"/>
                  </a:lnTo>
                  <a:lnTo>
                    <a:pt x="22" y="0"/>
                  </a:lnTo>
                  <a:lnTo>
                    <a:pt x="27" y="0"/>
                  </a:lnTo>
                  <a:lnTo>
                    <a:pt x="27" y="40"/>
                  </a:lnTo>
                  <a:lnTo>
                    <a:pt x="21" y="40"/>
                  </a:lnTo>
                  <a:lnTo>
                    <a:pt x="6" y="8"/>
                  </a:lnTo>
                  <a:lnTo>
                    <a:pt x="6" y="8"/>
                  </a:lnTo>
                  <a:lnTo>
                    <a:pt x="6"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3" name="Freeform 7"/>
            <p:cNvSpPr>
              <a:spLocks/>
            </p:cNvSpPr>
            <p:nvPr/>
          </p:nvSpPr>
          <p:spPr bwMode="auto">
            <a:xfrm>
              <a:off x="6663309" y="4891650"/>
              <a:ext cx="32603" cy="56699"/>
            </a:xfrm>
            <a:custGeom>
              <a:avLst/>
              <a:gdLst>
                <a:gd name="T0" fmla="*/ 9 w 23"/>
                <a:gd name="T1" fmla="*/ 5 h 40"/>
                <a:gd name="T2" fmla="*/ 0 w 23"/>
                <a:gd name="T3" fmla="*/ 5 h 40"/>
                <a:gd name="T4" fmla="*/ 0 w 23"/>
                <a:gd name="T5" fmla="*/ 0 h 40"/>
                <a:gd name="T6" fmla="*/ 23 w 23"/>
                <a:gd name="T7" fmla="*/ 0 h 40"/>
                <a:gd name="T8" fmla="*/ 23 w 23"/>
                <a:gd name="T9" fmla="*/ 5 h 40"/>
                <a:gd name="T10" fmla="*/ 15 w 23"/>
                <a:gd name="T11" fmla="*/ 5 h 40"/>
                <a:gd name="T12" fmla="*/ 15 w 23"/>
                <a:gd name="T13" fmla="*/ 40 h 40"/>
                <a:gd name="T14" fmla="*/ 9 w 23"/>
                <a:gd name="T15" fmla="*/ 40 h 40"/>
                <a:gd name="T16" fmla="*/ 9 w 23"/>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9" y="5"/>
                  </a:moveTo>
                  <a:lnTo>
                    <a:pt x="0" y="5"/>
                  </a:lnTo>
                  <a:lnTo>
                    <a:pt x="0" y="0"/>
                  </a:lnTo>
                  <a:lnTo>
                    <a:pt x="23" y="0"/>
                  </a:lnTo>
                  <a:lnTo>
                    <a:pt x="23" y="5"/>
                  </a:lnTo>
                  <a:lnTo>
                    <a:pt x="15" y="5"/>
                  </a:lnTo>
                  <a:lnTo>
                    <a:pt x="15" y="40"/>
                  </a:lnTo>
                  <a:lnTo>
                    <a:pt x="9" y="40"/>
                  </a:lnTo>
                  <a:lnTo>
                    <a:pt x="9"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4" name="Freeform 8"/>
            <p:cNvSpPr>
              <a:spLocks/>
            </p:cNvSpPr>
            <p:nvPr/>
          </p:nvSpPr>
          <p:spPr bwMode="auto">
            <a:xfrm>
              <a:off x="6715755" y="4891650"/>
              <a:ext cx="26933" cy="56699"/>
            </a:xfrm>
            <a:custGeom>
              <a:avLst/>
              <a:gdLst>
                <a:gd name="T0" fmla="*/ 0 w 19"/>
                <a:gd name="T1" fmla="*/ 0 h 40"/>
                <a:gd name="T2" fmla="*/ 19 w 19"/>
                <a:gd name="T3" fmla="*/ 0 h 40"/>
                <a:gd name="T4" fmla="*/ 19 w 19"/>
                <a:gd name="T5" fmla="*/ 5 h 40"/>
                <a:gd name="T6" fmla="*/ 5 w 19"/>
                <a:gd name="T7" fmla="*/ 5 h 40"/>
                <a:gd name="T8" fmla="*/ 5 w 19"/>
                <a:gd name="T9" fmla="*/ 18 h 40"/>
                <a:gd name="T10" fmla="*/ 17 w 19"/>
                <a:gd name="T11" fmla="*/ 18 h 40"/>
                <a:gd name="T12" fmla="*/ 17 w 19"/>
                <a:gd name="T13" fmla="*/ 22 h 40"/>
                <a:gd name="T14" fmla="*/ 5 w 19"/>
                <a:gd name="T15" fmla="*/ 22 h 40"/>
                <a:gd name="T16" fmla="*/ 5 w 19"/>
                <a:gd name="T17" fmla="*/ 35 h 40"/>
                <a:gd name="T18" fmla="*/ 19 w 19"/>
                <a:gd name="T19" fmla="*/ 35 h 40"/>
                <a:gd name="T20" fmla="*/ 19 w 19"/>
                <a:gd name="T21" fmla="*/ 40 h 40"/>
                <a:gd name="T22" fmla="*/ 0 w 19"/>
                <a:gd name="T23" fmla="*/ 40 h 40"/>
                <a:gd name="T24" fmla="*/ 0 w 1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0">
                  <a:moveTo>
                    <a:pt x="0" y="0"/>
                  </a:moveTo>
                  <a:lnTo>
                    <a:pt x="19" y="0"/>
                  </a:lnTo>
                  <a:lnTo>
                    <a:pt x="19" y="5"/>
                  </a:lnTo>
                  <a:lnTo>
                    <a:pt x="5" y="5"/>
                  </a:lnTo>
                  <a:lnTo>
                    <a:pt x="5" y="18"/>
                  </a:lnTo>
                  <a:lnTo>
                    <a:pt x="17" y="18"/>
                  </a:lnTo>
                  <a:lnTo>
                    <a:pt x="17" y="22"/>
                  </a:lnTo>
                  <a:lnTo>
                    <a:pt x="5" y="22"/>
                  </a:lnTo>
                  <a:lnTo>
                    <a:pt x="5" y="35"/>
                  </a:lnTo>
                  <a:lnTo>
                    <a:pt x="19" y="35"/>
                  </a:lnTo>
                  <a:lnTo>
                    <a:pt x="19"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5" name="Freeform 9"/>
            <p:cNvSpPr>
              <a:spLocks noEditPoints="1"/>
            </p:cNvSpPr>
            <p:nvPr/>
          </p:nvSpPr>
          <p:spPr bwMode="auto">
            <a:xfrm>
              <a:off x="6765368" y="4891650"/>
              <a:ext cx="32603" cy="56699"/>
            </a:xfrm>
            <a:custGeom>
              <a:avLst/>
              <a:gdLst>
                <a:gd name="T0" fmla="*/ 0 w 16"/>
                <a:gd name="T1" fmla="*/ 0 h 27"/>
                <a:gd name="T2" fmla="*/ 7 w 16"/>
                <a:gd name="T3" fmla="*/ 0 h 27"/>
                <a:gd name="T4" fmla="*/ 12 w 16"/>
                <a:gd name="T5" fmla="*/ 2 h 27"/>
                <a:gd name="T6" fmla="*/ 14 w 16"/>
                <a:gd name="T7" fmla="*/ 7 h 27"/>
                <a:gd name="T8" fmla="*/ 9 w 16"/>
                <a:gd name="T9" fmla="*/ 14 h 27"/>
                <a:gd name="T10" fmla="*/ 9 w 16"/>
                <a:gd name="T11" fmla="*/ 14 h 27"/>
                <a:gd name="T12" fmla="*/ 12 w 16"/>
                <a:gd name="T13" fmla="*/ 16 h 27"/>
                <a:gd name="T14" fmla="*/ 16 w 16"/>
                <a:gd name="T15" fmla="*/ 27 h 27"/>
                <a:gd name="T16" fmla="*/ 12 w 16"/>
                <a:gd name="T17" fmla="*/ 27 h 27"/>
                <a:gd name="T18" fmla="*/ 9 w 16"/>
                <a:gd name="T19" fmla="*/ 18 h 27"/>
                <a:gd name="T20" fmla="*/ 5 w 16"/>
                <a:gd name="T21" fmla="*/ 15 h 27"/>
                <a:gd name="T22" fmla="*/ 3 w 16"/>
                <a:gd name="T23" fmla="*/ 15 h 27"/>
                <a:gd name="T24" fmla="*/ 3 w 16"/>
                <a:gd name="T25" fmla="*/ 27 h 27"/>
                <a:gd name="T26" fmla="*/ 0 w 16"/>
                <a:gd name="T27" fmla="*/ 27 h 27"/>
                <a:gd name="T28" fmla="*/ 0 w 16"/>
                <a:gd name="T29" fmla="*/ 0 h 27"/>
                <a:gd name="T30" fmla="*/ 3 w 16"/>
                <a:gd name="T31" fmla="*/ 12 h 27"/>
                <a:gd name="T32" fmla="*/ 6 w 16"/>
                <a:gd name="T33" fmla="*/ 12 h 27"/>
                <a:gd name="T34" fmla="*/ 11 w 16"/>
                <a:gd name="T35" fmla="*/ 7 h 27"/>
                <a:gd name="T36" fmla="*/ 6 w 16"/>
                <a:gd name="T37" fmla="*/ 3 h 27"/>
                <a:gd name="T38" fmla="*/ 3 w 16"/>
                <a:gd name="T39" fmla="*/ 3 h 27"/>
                <a:gd name="T40" fmla="*/ 3 w 16"/>
                <a:gd name="T4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7">
                  <a:moveTo>
                    <a:pt x="0" y="0"/>
                  </a:moveTo>
                  <a:cubicBezTo>
                    <a:pt x="7" y="0"/>
                    <a:pt x="7" y="0"/>
                    <a:pt x="7" y="0"/>
                  </a:cubicBezTo>
                  <a:cubicBezTo>
                    <a:pt x="9" y="0"/>
                    <a:pt x="11" y="1"/>
                    <a:pt x="12" y="2"/>
                  </a:cubicBezTo>
                  <a:cubicBezTo>
                    <a:pt x="14" y="3"/>
                    <a:pt x="14" y="5"/>
                    <a:pt x="14" y="7"/>
                  </a:cubicBezTo>
                  <a:cubicBezTo>
                    <a:pt x="14" y="10"/>
                    <a:pt x="13" y="13"/>
                    <a:pt x="9" y="14"/>
                  </a:cubicBezTo>
                  <a:cubicBezTo>
                    <a:pt x="9" y="14"/>
                    <a:pt x="9" y="14"/>
                    <a:pt x="9" y="14"/>
                  </a:cubicBezTo>
                  <a:cubicBezTo>
                    <a:pt x="11" y="14"/>
                    <a:pt x="11" y="15"/>
                    <a:pt x="12" y="16"/>
                  </a:cubicBezTo>
                  <a:cubicBezTo>
                    <a:pt x="16" y="27"/>
                    <a:pt x="16" y="27"/>
                    <a:pt x="16" y="27"/>
                  </a:cubicBezTo>
                  <a:cubicBezTo>
                    <a:pt x="12" y="27"/>
                    <a:pt x="12" y="27"/>
                    <a:pt x="12" y="27"/>
                  </a:cubicBezTo>
                  <a:cubicBezTo>
                    <a:pt x="9" y="18"/>
                    <a:pt x="9" y="18"/>
                    <a:pt x="9" y="18"/>
                  </a:cubicBezTo>
                  <a:cubicBezTo>
                    <a:pt x="8" y="16"/>
                    <a:pt x="7" y="15"/>
                    <a:pt x="5" y="15"/>
                  </a:cubicBezTo>
                  <a:cubicBezTo>
                    <a:pt x="3" y="15"/>
                    <a:pt x="3" y="15"/>
                    <a:pt x="3" y="15"/>
                  </a:cubicBezTo>
                  <a:cubicBezTo>
                    <a:pt x="3" y="27"/>
                    <a:pt x="3" y="27"/>
                    <a:pt x="3" y="27"/>
                  </a:cubicBezTo>
                  <a:cubicBezTo>
                    <a:pt x="0" y="27"/>
                    <a:pt x="0" y="27"/>
                    <a:pt x="0" y="27"/>
                  </a:cubicBezTo>
                  <a:lnTo>
                    <a:pt x="0" y="0"/>
                  </a:lnTo>
                  <a:close/>
                  <a:moveTo>
                    <a:pt x="3" y="12"/>
                  </a:moveTo>
                  <a:cubicBezTo>
                    <a:pt x="6" y="12"/>
                    <a:pt x="6" y="12"/>
                    <a:pt x="6" y="12"/>
                  </a:cubicBezTo>
                  <a:cubicBezTo>
                    <a:pt x="9" y="12"/>
                    <a:pt x="11" y="10"/>
                    <a:pt x="11" y="7"/>
                  </a:cubicBezTo>
                  <a:cubicBezTo>
                    <a:pt x="11" y="4"/>
                    <a:pt x="9" y="3"/>
                    <a:pt x="6" y="3"/>
                  </a:cubicBezTo>
                  <a:cubicBezTo>
                    <a:pt x="3" y="3"/>
                    <a:pt x="3" y="3"/>
                    <a:pt x="3" y="3"/>
                  </a:cubicBezTo>
                  <a:lnTo>
                    <a:pt x="3"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6" name="Freeform 10"/>
            <p:cNvSpPr>
              <a:spLocks/>
            </p:cNvSpPr>
            <p:nvPr/>
          </p:nvSpPr>
          <p:spPr bwMode="auto">
            <a:xfrm>
              <a:off x="6814979" y="4891650"/>
              <a:ext cx="39690" cy="58116"/>
            </a:xfrm>
            <a:custGeom>
              <a:avLst/>
              <a:gdLst>
                <a:gd name="T0" fmla="*/ 19 w 19"/>
                <a:gd name="T1" fmla="*/ 26 h 28"/>
                <a:gd name="T2" fmla="*/ 12 w 19"/>
                <a:gd name="T3" fmla="*/ 28 h 28"/>
                <a:gd name="T4" fmla="*/ 0 w 19"/>
                <a:gd name="T5" fmla="*/ 14 h 28"/>
                <a:gd name="T6" fmla="*/ 12 w 19"/>
                <a:gd name="T7" fmla="*/ 0 h 28"/>
                <a:gd name="T8" fmla="*/ 19 w 19"/>
                <a:gd name="T9" fmla="*/ 1 h 28"/>
                <a:gd name="T10" fmla="*/ 19 w 19"/>
                <a:gd name="T11" fmla="*/ 4 h 28"/>
                <a:gd name="T12" fmla="*/ 12 w 19"/>
                <a:gd name="T13" fmla="*/ 3 h 28"/>
                <a:gd name="T14" fmla="*/ 4 w 19"/>
                <a:gd name="T15" fmla="*/ 13 h 28"/>
                <a:gd name="T16" fmla="*/ 12 w 19"/>
                <a:gd name="T17" fmla="*/ 25 h 28"/>
                <a:gd name="T18" fmla="*/ 16 w 19"/>
                <a:gd name="T19" fmla="*/ 24 h 28"/>
                <a:gd name="T20" fmla="*/ 16 w 19"/>
                <a:gd name="T21" fmla="*/ 15 h 28"/>
                <a:gd name="T22" fmla="*/ 11 w 19"/>
                <a:gd name="T23" fmla="*/ 15 h 28"/>
                <a:gd name="T24" fmla="*/ 11 w 19"/>
                <a:gd name="T25" fmla="*/ 12 h 28"/>
                <a:gd name="T26" fmla="*/ 19 w 19"/>
                <a:gd name="T27" fmla="*/ 12 h 28"/>
                <a:gd name="T28" fmla="*/ 19 w 19"/>
                <a:gd name="T29"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8">
                  <a:moveTo>
                    <a:pt x="19" y="26"/>
                  </a:moveTo>
                  <a:cubicBezTo>
                    <a:pt x="18" y="27"/>
                    <a:pt x="15" y="28"/>
                    <a:pt x="12" y="28"/>
                  </a:cubicBezTo>
                  <a:cubicBezTo>
                    <a:pt x="4" y="28"/>
                    <a:pt x="0" y="21"/>
                    <a:pt x="0" y="14"/>
                  </a:cubicBezTo>
                  <a:cubicBezTo>
                    <a:pt x="0" y="5"/>
                    <a:pt x="5" y="0"/>
                    <a:pt x="12" y="0"/>
                  </a:cubicBezTo>
                  <a:cubicBezTo>
                    <a:pt x="15" y="0"/>
                    <a:pt x="17" y="0"/>
                    <a:pt x="19" y="1"/>
                  </a:cubicBezTo>
                  <a:cubicBezTo>
                    <a:pt x="19" y="4"/>
                    <a:pt x="19" y="4"/>
                    <a:pt x="19" y="4"/>
                  </a:cubicBezTo>
                  <a:cubicBezTo>
                    <a:pt x="16" y="3"/>
                    <a:pt x="14" y="3"/>
                    <a:pt x="12" y="3"/>
                  </a:cubicBezTo>
                  <a:cubicBezTo>
                    <a:pt x="8" y="3"/>
                    <a:pt x="4" y="6"/>
                    <a:pt x="4" y="13"/>
                  </a:cubicBezTo>
                  <a:cubicBezTo>
                    <a:pt x="4" y="20"/>
                    <a:pt x="7" y="25"/>
                    <a:pt x="12" y="25"/>
                  </a:cubicBezTo>
                  <a:cubicBezTo>
                    <a:pt x="14" y="25"/>
                    <a:pt x="15" y="24"/>
                    <a:pt x="16" y="24"/>
                  </a:cubicBezTo>
                  <a:cubicBezTo>
                    <a:pt x="16" y="15"/>
                    <a:pt x="16" y="15"/>
                    <a:pt x="16" y="15"/>
                  </a:cubicBezTo>
                  <a:cubicBezTo>
                    <a:pt x="11" y="15"/>
                    <a:pt x="11" y="15"/>
                    <a:pt x="11" y="15"/>
                  </a:cubicBezTo>
                  <a:cubicBezTo>
                    <a:pt x="11" y="12"/>
                    <a:pt x="11" y="12"/>
                    <a:pt x="11" y="12"/>
                  </a:cubicBezTo>
                  <a:cubicBezTo>
                    <a:pt x="19" y="12"/>
                    <a:pt x="19" y="12"/>
                    <a:pt x="19" y="12"/>
                  </a:cubicBezTo>
                  <a:lnTo>
                    <a:pt x="19"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7" name="Freeform 11"/>
            <p:cNvSpPr>
              <a:spLocks noEditPoints="1"/>
            </p:cNvSpPr>
            <p:nvPr/>
          </p:nvSpPr>
          <p:spPr bwMode="auto">
            <a:xfrm>
              <a:off x="6875931" y="4891650"/>
              <a:ext cx="41107" cy="58116"/>
            </a:xfrm>
            <a:custGeom>
              <a:avLst/>
              <a:gdLst>
                <a:gd name="T0" fmla="*/ 11 w 20"/>
                <a:gd name="T1" fmla="*/ 0 h 28"/>
                <a:gd name="T2" fmla="*/ 20 w 20"/>
                <a:gd name="T3" fmla="*/ 13 h 28"/>
                <a:gd name="T4" fmla="*/ 10 w 20"/>
                <a:gd name="T5" fmla="*/ 28 h 28"/>
                <a:gd name="T6" fmla="*/ 0 w 20"/>
                <a:gd name="T7" fmla="*/ 14 h 28"/>
                <a:gd name="T8" fmla="*/ 11 w 20"/>
                <a:gd name="T9" fmla="*/ 0 h 28"/>
                <a:gd name="T10" fmla="*/ 10 w 20"/>
                <a:gd name="T11" fmla="*/ 25 h 28"/>
                <a:gd name="T12" fmla="*/ 17 w 20"/>
                <a:gd name="T13" fmla="*/ 13 h 28"/>
                <a:gd name="T14" fmla="*/ 11 w 20"/>
                <a:gd name="T15" fmla="*/ 3 h 28"/>
                <a:gd name="T16" fmla="*/ 4 w 20"/>
                <a:gd name="T17" fmla="*/ 14 h 28"/>
                <a:gd name="T18" fmla="*/ 10 w 2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1" y="0"/>
                  </a:moveTo>
                  <a:cubicBezTo>
                    <a:pt x="17" y="0"/>
                    <a:pt x="20" y="5"/>
                    <a:pt x="20" y="13"/>
                  </a:cubicBezTo>
                  <a:cubicBezTo>
                    <a:pt x="20" y="23"/>
                    <a:pt x="17" y="28"/>
                    <a:pt x="10" y="28"/>
                  </a:cubicBezTo>
                  <a:cubicBezTo>
                    <a:pt x="4" y="28"/>
                    <a:pt x="0" y="22"/>
                    <a:pt x="0" y="14"/>
                  </a:cubicBezTo>
                  <a:cubicBezTo>
                    <a:pt x="0" y="5"/>
                    <a:pt x="4" y="0"/>
                    <a:pt x="11" y="0"/>
                  </a:cubicBezTo>
                  <a:close/>
                  <a:moveTo>
                    <a:pt x="10" y="25"/>
                  </a:moveTo>
                  <a:cubicBezTo>
                    <a:pt x="14" y="25"/>
                    <a:pt x="17" y="22"/>
                    <a:pt x="17" y="13"/>
                  </a:cubicBezTo>
                  <a:cubicBezTo>
                    <a:pt x="17" y="8"/>
                    <a:pt x="15" y="3"/>
                    <a:pt x="11" y="3"/>
                  </a:cubicBezTo>
                  <a:cubicBezTo>
                    <a:pt x="7" y="3"/>
                    <a:pt x="4" y="6"/>
                    <a:pt x="4" y="14"/>
                  </a:cubicBezTo>
                  <a:cubicBezTo>
                    <a:pt x="4" y="19"/>
                    <a:pt x="6" y="2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8" name="Freeform 12"/>
            <p:cNvSpPr>
              <a:spLocks/>
            </p:cNvSpPr>
            <p:nvPr/>
          </p:nvSpPr>
          <p:spPr bwMode="auto">
            <a:xfrm>
              <a:off x="6931213" y="4891650"/>
              <a:ext cx="43942" cy="56699"/>
            </a:xfrm>
            <a:custGeom>
              <a:avLst/>
              <a:gdLst>
                <a:gd name="T0" fmla="*/ 0 w 31"/>
                <a:gd name="T1" fmla="*/ 0 h 40"/>
                <a:gd name="T2" fmla="*/ 6 w 31"/>
                <a:gd name="T3" fmla="*/ 0 h 40"/>
                <a:gd name="T4" fmla="*/ 15 w 31"/>
                <a:gd name="T5" fmla="*/ 33 h 40"/>
                <a:gd name="T6" fmla="*/ 16 w 31"/>
                <a:gd name="T7" fmla="*/ 33 h 40"/>
                <a:gd name="T8" fmla="*/ 25 w 31"/>
                <a:gd name="T9" fmla="*/ 0 h 40"/>
                <a:gd name="T10" fmla="*/ 31 w 31"/>
                <a:gd name="T11" fmla="*/ 0 h 40"/>
                <a:gd name="T12" fmla="*/ 18 w 31"/>
                <a:gd name="T13" fmla="*/ 40 h 40"/>
                <a:gd name="T14" fmla="*/ 13 w 31"/>
                <a:gd name="T15" fmla="*/ 40 h 40"/>
                <a:gd name="T16" fmla="*/ 0 w 31"/>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0" y="0"/>
                  </a:moveTo>
                  <a:lnTo>
                    <a:pt x="6" y="0"/>
                  </a:lnTo>
                  <a:lnTo>
                    <a:pt x="15" y="33"/>
                  </a:lnTo>
                  <a:lnTo>
                    <a:pt x="16" y="33"/>
                  </a:lnTo>
                  <a:lnTo>
                    <a:pt x="25" y="0"/>
                  </a:lnTo>
                  <a:lnTo>
                    <a:pt x="31" y="0"/>
                  </a:lnTo>
                  <a:lnTo>
                    <a:pt x="18" y="40"/>
                  </a:lnTo>
                  <a:lnTo>
                    <a:pt x="13"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9" name="Freeform 13"/>
            <p:cNvSpPr>
              <a:spLocks/>
            </p:cNvSpPr>
            <p:nvPr/>
          </p:nvSpPr>
          <p:spPr bwMode="auto">
            <a:xfrm>
              <a:off x="6992165" y="4891650"/>
              <a:ext cx="28350" cy="56699"/>
            </a:xfrm>
            <a:custGeom>
              <a:avLst/>
              <a:gdLst>
                <a:gd name="T0" fmla="*/ 0 w 20"/>
                <a:gd name="T1" fmla="*/ 0 h 40"/>
                <a:gd name="T2" fmla="*/ 19 w 20"/>
                <a:gd name="T3" fmla="*/ 0 h 40"/>
                <a:gd name="T4" fmla="*/ 19 w 20"/>
                <a:gd name="T5" fmla="*/ 5 h 40"/>
                <a:gd name="T6" fmla="*/ 5 w 20"/>
                <a:gd name="T7" fmla="*/ 5 h 40"/>
                <a:gd name="T8" fmla="*/ 5 w 20"/>
                <a:gd name="T9" fmla="*/ 18 h 40"/>
                <a:gd name="T10" fmla="*/ 19 w 20"/>
                <a:gd name="T11" fmla="*/ 18 h 40"/>
                <a:gd name="T12" fmla="*/ 19 w 20"/>
                <a:gd name="T13" fmla="*/ 22 h 40"/>
                <a:gd name="T14" fmla="*/ 5 w 20"/>
                <a:gd name="T15" fmla="*/ 22 h 40"/>
                <a:gd name="T16" fmla="*/ 5 w 20"/>
                <a:gd name="T17" fmla="*/ 35 h 40"/>
                <a:gd name="T18" fmla="*/ 20 w 20"/>
                <a:gd name="T19" fmla="*/ 35 h 40"/>
                <a:gd name="T20" fmla="*/ 20 w 20"/>
                <a:gd name="T21" fmla="*/ 40 h 40"/>
                <a:gd name="T22" fmla="*/ 0 w 20"/>
                <a:gd name="T23" fmla="*/ 40 h 40"/>
                <a:gd name="T24" fmla="*/ 0 w 20"/>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0">
                  <a:moveTo>
                    <a:pt x="0" y="0"/>
                  </a:moveTo>
                  <a:lnTo>
                    <a:pt x="19" y="0"/>
                  </a:lnTo>
                  <a:lnTo>
                    <a:pt x="19" y="5"/>
                  </a:lnTo>
                  <a:lnTo>
                    <a:pt x="5" y="5"/>
                  </a:lnTo>
                  <a:lnTo>
                    <a:pt x="5" y="18"/>
                  </a:lnTo>
                  <a:lnTo>
                    <a:pt x="19" y="18"/>
                  </a:lnTo>
                  <a:lnTo>
                    <a:pt x="19" y="22"/>
                  </a:lnTo>
                  <a:lnTo>
                    <a:pt x="5" y="22"/>
                  </a:lnTo>
                  <a:lnTo>
                    <a:pt x="5" y="35"/>
                  </a:lnTo>
                  <a:lnTo>
                    <a:pt x="20" y="35"/>
                  </a:lnTo>
                  <a:lnTo>
                    <a:pt x="20"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0" name="Freeform 14"/>
            <p:cNvSpPr>
              <a:spLocks noEditPoints="1"/>
            </p:cNvSpPr>
            <p:nvPr/>
          </p:nvSpPr>
          <p:spPr bwMode="auto">
            <a:xfrm>
              <a:off x="7041776" y="4891650"/>
              <a:ext cx="32603" cy="56699"/>
            </a:xfrm>
            <a:custGeom>
              <a:avLst/>
              <a:gdLst>
                <a:gd name="T0" fmla="*/ 0 w 16"/>
                <a:gd name="T1" fmla="*/ 0 h 27"/>
                <a:gd name="T2" fmla="*/ 7 w 16"/>
                <a:gd name="T3" fmla="*/ 0 h 27"/>
                <a:gd name="T4" fmla="*/ 13 w 16"/>
                <a:gd name="T5" fmla="*/ 2 h 27"/>
                <a:gd name="T6" fmla="*/ 15 w 16"/>
                <a:gd name="T7" fmla="*/ 7 h 27"/>
                <a:gd name="T8" fmla="*/ 9 w 16"/>
                <a:gd name="T9" fmla="*/ 14 h 27"/>
                <a:gd name="T10" fmla="*/ 9 w 16"/>
                <a:gd name="T11" fmla="*/ 14 h 27"/>
                <a:gd name="T12" fmla="*/ 12 w 16"/>
                <a:gd name="T13" fmla="*/ 16 h 27"/>
                <a:gd name="T14" fmla="*/ 16 w 16"/>
                <a:gd name="T15" fmla="*/ 27 h 27"/>
                <a:gd name="T16" fmla="*/ 12 w 16"/>
                <a:gd name="T17" fmla="*/ 27 h 27"/>
                <a:gd name="T18" fmla="*/ 9 w 16"/>
                <a:gd name="T19" fmla="*/ 18 h 27"/>
                <a:gd name="T20" fmla="*/ 5 w 16"/>
                <a:gd name="T21" fmla="*/ 15 h 27"/>
                <a:gd name="T22" fmla="*/ 3 w 16"/>
                <a:gd name="T23" fmla="*/ 15 h 27"/>
                <a:gd name="T24" fmla="*/ 3 w 16"/>
                <a:gd name="T25" fmla="*/ 27 h 27"/>
                <a:gd name="T26" fmla="*/ 0 w 16"/>
                <a:gd name="T27" fmla="*/ 27 h 27"/>
                <a:gd name="T28" fmla="*/ 0 w 16"/>
                <a:gd name="T29" fmla="*/ 0 h 27"/>
                <a:gd name="T30" fmla="*/ 3 w 16"/>
                <a:gd name="T31" fmla="*/ 12 h 27"/>
                <a:gd name="T32" fmla="*/ 6 w 16"/>
                <a:gd name="T33" fmla="*/ 12 h 27"/>
                <a:gd name="T34" fmla="*/ 11 w 16"/>
                <a:gd name="T35" fmla="*/ 7 h 27"/>
                <a:gd name="T36" fmla="*/ 6 w 16"/>
                <a:gd name="T37" fmla="*/ 3 h 27"/>
                <a:gd name="T38" fmla="*/ 3 w 16"/>
                <a:gd name="T39" fmla="*/ 3 h 27"/>
                <a:gd name="T40" fmla="*/ 3 w 16"/>
                <a:gd name="T4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7">
                  <a:moveTo>
                    <a:pt x="0" y="0"/>
                  </a:moveTo>
                  <a:cubicBezTo>
                    <a:pt x="7" y="0"/>
                    <a:pt x="7" y="0"/>
                    <a:pt x="7" y="0"/>
                  </a:cubicBezTo>
                  <a:cubicBezTo>
                    <a:pt x="10" y="0"/>
                    <a:pt x="11" y="1"/>
                    <a:pt x="13" y="2"/>
                  </a:cubicBezTo>
                  <a:cubicBezTo>
                    <a:pt x="14" y="3"/>
                    <a:pt x="15" y="5"/>
                    <a:pt x="15" y="7"/>
                  </a:cubicBezTo>
                  <a:cubicBezTo>
                    <a:pt x="15" y="10"/>
                    <a:pt x="13" y="13"/>
                    <a:pt x="9" y="14"/>
                  </a:cubicBezTo>
                  <a:cubicBezTo>
                    <a:pt x="9" y="14"/>
                    <a:pt x="9" y="14"/>
                    <a:pt x="9" y="14"/>
                  </a:cubicBezTo>
                  <a:cubicBezTo>
                    <a:pt x="11" y="14"/>
                    <a:pt x="12" y="15"/>
                    <a:pt x="12" y="16"/>
                  </a:cubicBezTo>
                  <a:cubicBezTo>
                    <a:pt x="16" y="27"/>
                    <a:pt x="16" y="27"/>
                    <a:pt x="16" y="27"/>
                  </a:cubicBezTo>
                  <a:cubicBezTo>
                    <a:pt x="12" y="27"/>
                    <a:pt x="12" y="27"/>
                    <a:pt x="12" y="27"/>
                  </a:cubicBezTo>
                  <a:cubicBezTo>
                    <a:pt x="9" y="18"/>
                    <a:pt x="9" y="18"/>
                    <a:pt x="9" y="18"/>
                  </a:cubicBezTo>
                  <a:cubicBezTo>
                    <a:pt x="8" y="16"/>
                    <a:pt x="7" y="15"/>
                    <a:pt x="5" y="15"/>
                  </a:cubicBezTo>
                  <a:cubicBezTo>
                    <a:pt x="3" y="15"/>
                    <a:pt x="3" y="15"/>
                    <a:pt x="3" y="15"/>
                  </a:cubicBezTo>
                  <a:cubicBezTo>
                    <a:pt x="3" y="27"/>
                    <a:pt x="3" y="27"/>
                    <a:pt x="3" y="27"/>
                  </a:cubicBezTo>
                  <a:cubicBezTo>
                    <a:pt x="0" y="27"/>
                    <a:pt x="0" y="27"/>
                    <a:pt x="0" y="27"/>
                  </a:cubicBezTo>
                  <a:lnTo>
                    <a:pt x="0" y="0"/>
                  </a:lnTo>
                  <a:close/>
                  <a:moveTo>
                    <a:pt x="3" y="12"/>
                  </a:moveTo>
                  <a:cubicBezTo>
                    <a:pt x="6" y="12"/>
                    <a:pt x="6" y="12"/>
                    <a:pt x="6" y="12"/>
                  </a:cubicBezTo>
                  <a:cubicBezTo>
                    <a:pt x="10" y="12"/>
                    <a:pt x="11" y="10"/>
                    <a:pt x="11" y="7"/>
                  </a:cubicBezTo>
                  <a:cubicBezTo>
                    <a:pt x="11" y="4"/>
                    <a:pt x="9" y="3"/>
                    <a:pt x="6" y="3"/>
                  </a:cubicBezTo>
                  <a:cubicBezTo>
                    <a:pt x="3" y="3"/>
                    <a:pt x="3" y="3"/>
                    <a:pt x="3" y="3"/>
                  </a:cubicBezTo>
                  <a:lnTo>
                    <a:pt x="3"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1" name="Freeform 15"/>
            <p:cNvSpPr>
              <a:spLocks/>
            </p:cNvSpPr>
            <p:nvPr/>
          </p:nvSpPr>
          <p:spPr bwMode="auto">
            <a:xfrm>
              <a:off x="7092806" y="4891650"/>
              <a:ext cx="38272" cy="56699"/>
            </a:xfrm>
            <a:custGeom>
              <a:avLst/>
              <a:gdLst>
                <a:gd name="T0" fmla="*/ 0 w 27"/>
                <a:gd name="T1" fmla="*/ 0 h 40"/>
                <a:gd name="T2" fmla="*/ 8 w 27"/>
                <a:gd name="T3" fmla="*/ 0 h 40"/>
                <a:gd name="T4" fmla="*/ 22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6 w 27"/>
                <a:gd name="T17" fmla="*/ 8 h 40"/>
                <a:gd name="T18" fmla="*/ 6 w 27"/>
                <a:gd name="T19" fmla="*/ 8 h 40"/>
                <a:gd name="T20" fmla="*/ 6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8" y="0"/>
                  </a:lnTo>
                  <a:lnTo>
                    <a:pt x="22" y="34"/>
                  </a:lnTo>
                  <a:lnTo>
                    <a:pt x="22" y="34"/>
                  </a:lnTo>
                  <a:lnTo>
                    <a:pt x="22" y="0"/>
                  </a:lnTo>
                  <a:lnTo>
                    <a:pt x="27" y="0"/>
                  </a:lnTo>
                  <a:lnTo>
                    <a:pt x="27" y="40"/>
                  </a:lnTo>
                  <a:lnTo>
                    <a:pt x="21" y="40"/>
                  </a:lnTo>
                  <a:lnTo>
                    <a:pt x="6" y="8"/>
                  </a:lnTo>
                  <a:lnTo>
                    <a:pt x="6" y="8"/>
                  </a:lnTo>
                  <a:lnTo>
                    <a:pt x="6"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2" name="Freeform 16"/>
            <p:cNvSpPr>
              <a:spLocks/>
            </p:cNvSpPr>
            <p:nvPr/>
          </p:nvSpPr>
          <p:spPr bwMode="auto">
            <a:xfrm>
              <a:off x="7155175" y="4891650"/>
              <a:ext cx="51029" cy="56699"/>
            </a:xfrm>
            <a:custGeom>
              <a:avLst/>
              <a:gdLst>
                <a:gd name="T0" fmla="*/ 0 w 36"/>
                <a:gd name="T1" fmla="*/ 0 h 40"/>
                <a:gd name="T2" fmla="*/ 8 w 36"/>
                <a:gd name="T3" fmla="*/ 0 h 40"/>
                <a:gd name="T4" fmla="*/ 18 w 36"/>
                <a:gd name="T5" fmla="*/ 33 h 40"/>
                <a:gd name="T6" fmla="*/ 18 w 36"/>
                <a:gd name="T7" fmla="*/ 33 h 40"/>
                <a:gd name="T8" fmla="*/ 28 w 36"/>
                <a:gd name="T9" fmla="*/ 0 h 40"/>
                <a:gd name="T10" fmla="*/ 36 w 36"/>
                <a:gd name="T11" fmla="*/ 0 h 40"/>
                <a:gd name="T12" fmla="*/ 36 w 36"/>
                <a:gd name="T13" fmla="*/ 40 h 40"/>
                <a:gd name="T14" fmla="*/ 31 w 36"/>
                <a:gd name="T15" fmla="*/ 40 h 40"/>
                <a:gd name="T16" fmla="*/ 31 w 36"/>
                <a:gd name="T17" fmla="*/ 6 h 40"/>
                <a:gd name="T18" fmla="*/ 31 w 36"/>
                <a:gd name="T19" fmla="*/ 6 h 40"/>
                <a:gd name="T20" fmla="*/ 20 w 36"/>
                <a:gd name="T21" fmla="*/ 40 h 40"/>
                <a:gd name="T22" fmla="*/ 15 w 36"/>
                <a:gd name="T23" fmla="*/ 40 h 40"/>
                <a:gd name="T24" fmla="*/ 5 w 36"/>
                <a:gd name="T25" fmla="*/ 6 h 40"/>
                <a:gd name="T26" fmla="*/ 5 w 36"/>
                <a:gd name="T27" fmla="*/ 6 h 40"/>
                <a:gd name="T28" fmla="*/ 5 w 36"/>
                <a:gd name="T29" fmla="*/ 40 h 40"/>
                <a:gd name="T30" fmla="*/ 0 w 36"/>
                <a:gd name="T31" fmla="*/ 40 h 40"/>
                <a:gd name="T32" fmla="*/ 0 w 36"/>
                <a:gd name="T3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40">
                  <a:moveTo>
                    <a:pt x="0" y="0"/>
                  </a:moveTo>
                  <a:lnTo>
                    <a:pt x="8" y="0"/>
                  </a:lnTo>
                  <a:lnTo>
                    <a:pt x="18" y="33"/>
                  </a:lnTo>
                  <a:lnTo>
                    <a:pt x="18" y="33"/>
                  </a:lnTo>
                  <a:lnTo>
                    <a:pt x="28" y="0"/>
                  </a:lnTo>
                  <a:lnTo>
                    <a:pt x="36" y="0"/>
                  </a:lnTo>
                  <a:lnTo>
                    <a:pt x="36" y="40"/>
                  </a:lnTo>
                  <a:lnTo>
                    <a:pt x="31" y="40"/>
                  </a:lnTo>
                  <a:lnTo>
                    <a:pt x="31" y="6"/>
                  </a:lnTo>
                  <a:lnTo>
                    <a:pt x="31" y="6"/>
                  </a:lnTo>
                  <a:lnTo>
                    <a:pt x="20" y="40"/>
                  </a:lnTo>
                  <a:lnTo>
                    <a:pt x="15" y="40"/>
                  </a:lnTo>
                  <a:lnTo>
                    <a:pt x="5" y="6"/>
                  </a:lnTo>
                  <a:lnTo>
                    <a:pt x="5" y="6"/>
                  </a:lnTo>
                  <a:lnTo>
                    <a:pt x="5"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3" name="Freeform 17"/>
            <p:cNvSpPr>
              <a:spLocks/>
            </p:cNvSpPr>
            <p:nvPr/>
          </p:nvSpPr>
          <p:spPr bwMode="auto">
            <a:xfrm>
              <a:off x="7228884" y="4891650"/>
              <a:ext cx="28350" cy="56699"/>
            </a:xfrm>
            <a:custGeom>
              <a:avLst/>
              <a:gdLst>
                <a:gd name="T0" fmla="*/ 0 w 20"/>
                <a:gd name="T1" fmla="*/ 0 h 40"/>
                <a:gd name="T2" fmla="*/ 19 w 20"/>
                <a:gd name="T3" fmla="*/ 0 h 40"/>
                <a:gd name="T4" fmla="*/ 19 w 20"/>
                <a:gd name="T5" fmla="*/ 5 h 40"/>
                <a:gd name="T6" fmla="*/ 6 w 20"/>
                <a:gd name="T7" fmla="*/ 5 h 40"/>
                <a:gd name="T8" fmla="*/ 6 w 20"/>
                <a:gd name="T9" fmla="*/ 18 h 40"/>
                <a:gd name="T10" fmla="*/ 19 w 20"/>
                <a:gd name="T11" fmla="*/ 18 h 40"/>
                <a:gd name="T12" fmla="*/ 19 w 20"/>
                <a:gd name="T13" fmla="*/ 22 h 40"/>
                <a:gd name="T14" fmla="*/ 6 w 20"/>
                <a:gd name="T15" fmla="*/ 22 h 40"/>
                <a:gd name="T16" fmla="*/ 6 w 20"/>
                <a:gd name="T17" fmla="*/ 35 h 40"/>
                <a:gd name="T18" fmla="*/ 20 w 20"/>
                <a:gd name="T19" fmla="*/ 35 h 40"/>
                <a:gd name="T20" fmla="*/ 20 w 20"/>
                <a:gd name="T21" fmla="*/ 40 h 40"/>
                <a:gd name="T22" fmla="*/ 0 w 20"/>
                <a:gd name="T23" fmla="*/ 40 h 40"/>
                <a:gd name="T24" fmla="*/ 0 w 20"/>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0">
                  <a:moveTo>
                    <a:pt x="0" y="0"/>
                  </a:moveTo>
                  <a:lnTo>
                    <a:pt x="19" y="0"/>
                  </a:lnTo>
                  <a:lnTo>
                    <a:pt x="19" y="5"/>
                  </a:lnTo>
                  <a:lnTo>
                    <a:pt x="6" y="5"/>
                  </a:lnTo>
                  <a:lnTo>
                    <a:pt x="6" y="18"/>
                  </a:lnTo>
                  <a:lnTo>
                    <a:pt x="19" y="18"/>
                  </a:lnTo>
                  <a:lnTo>
                    <a:pt x="19" y="22"/>
                  </a:lnTo>
                  <a:lnTo>
                    <a:pt x="6" y="22"/>
                  </a:lnTo>
                  <a:lnTo>
                    <a:pt x="6" y="35"/>
                  </a:lnTo>
                  <a:lnTo>
                    <a:pt x="20" y="35"/>
                  </a:lnTo>
                  <a:lnTo>
                    <a:pt x="20"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4" name="Freeform 18"/>
            <p:cNvSpPr>
              <a:spLocks/>
            </p:cNvSpPr>
            <p:nvPr/>
          </p:nvSpPr>
          <p:spPr bwMode="auto">
            <a:xfrm>
              <a:off x="7278497" y="4891650"/>
              <a:ext cx="36855" cy="56699"/>
            </a:xfrm>
            <a:custGeom>
              <a:avLst/>
              <a:gdLst>
                <a:gd name="T0" fmla="*/ 0 w 26"/>
                <a:gd name="T1" fmla="*/ 0 h 40"/>
                <a:gd name="T2" fmla="*/ 6 w 26"/>
                <a:gd name="T3" fmla="*/ 0 h 40"/>
                <a:gd name="T4" fmla="*/ 20 w 26"/>
                <a:gd name="T5" fmla="*/ 34 h 40"/>
                <a:gd name="T6" fmla="*/ 20 w 26"/>
                <a:gd name="T7" fmla="*/ 34 h 40"/>
                <a:gd name="T8" fmla="*/ 20 w 26"/>
                <a:gd name="T9" fmla="*/ 0 h 40"/>
                <a:gd name="T10" fmla="*/ 26 w 26"/>
                <a:gd name="T11" fmla="*/ 0 h 40"/>
                <a:gd name="T12" fmla="*/ 26 w 26"/>
                <a:gd name="T13" fmla="*/ 40 h 40"/>
                <a:gd name="T14" fmla="*/ 19 w 26"/>
                <a:gd name="T15" fmla="*/ 40 h 40"/>
                <a:gd name="T16" fmla="*/ 4 w 26"/>
                <a:gd name="T17" fmla="*/ 8 h 40"/>
                <a:gd name="T18" fmla="*/ 4 w 26"/>
                <a:gd name="T19" fmla="*/ 8 h 40"/>
                <a:gd name="T20" fmla="*/ 4 w 26"/>
                <a:gd name="T21" fmla="*/ 40 h 40"/>
                <a:gd name="T22" fmla="*/ 0 w 26"/>
                <a:gd name="T23" fmla="*/ 40 h 40"/>
                <a:gd name="T24" fmla="*/ 0 w 26"/>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40">
                  <a:moveTo>
                    <a:pt x="0" y="0"/>
                  </a:moveTo>
                  <a:lnTo>
                    <a:pt x="6" y="0"/>
                  </a:lnTo>
                  <a:lnTo>
                    <a:pt x="20" y="34"/>
                  </a:lnTo>
                  <a:lnTo>
                    <a:pt x="20" y="34"/>
                  </a:lnTo>
                  <a:lnTo>
                    <a:pt x="20" y="0"/>
                  </a:lnTo>
                  <a:lnTo>
                    <a:pt x="26" y="0"/>
                  </a:lnTo>
                  <a:lnTo>
                    <a:pt x="26" y="40"/>
                  </a:lnTo>
                  <a:lnTo>
                    <a:pt x="19" y="40"/>
                  </a:lnTo>
                  <a:lnTo>
                    <a:pt x="4" y="8"/>
                  </a:lnTo>
                  <a:lnTo>
                    <a:pt x="4" y="8"/>
                  </a:lnTo>
                  <a:lnTo>
                    <a:pt x="4"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5" name="Freeform 19"/>
            <p:cNvSpPr>
              <a:spLocks/>
            </p:cNvSpPr>
            <p:nvPr/>
          </p:nvSpPr>
          <p:spPr bwMode="auto">
            <a:xfrm>
              <a:off x="7335196" y="4891650"/>
              <a:ext cx="32603" cy="56699"/>
            </a:xfrm>
            <a:custGeom>
              <a:avLst/>
              <a:gdLst>
                <a:gd name="T0" fmla="*/ 8 w 23"/>
                <a:gd name="T1" fmla="*/ 5 h 40"/>
                <a:gd name="T2" fmla="*/ 0 w 23"/>
                <a:gd name="T3" fmla="*/ 5 h 40"/>
                <a:gd name="T4" fmla="*/ 0 w 23"/>
                <a:gd name="T5" fmla="*/ 0 h 40"/>
                <a:gd name="T6" fmla="*/ 23 w 23"/>
                <a:gd name="T7" fmla="*/ 0 h 40"/>
                <a:gd name="T8" fmla="*/ 23 w 23"/>
                <a:gd name="T9" fmla="*/ 5 h 40"/>
                <a:gd name="T10" fmla="*/ 13 w 23"/>
                <a:gd name="T11" fmla="*/ 5 h 40"/>
                <a:gd name="T12" fmla="*/ 13 w 23"/>
                <a:gd name="T13" fmla="*/ 40 h 40"/>
                <a:gd name="T14" fmla="*/ 8 w 23"/>
                <a:gd name="T15" fmla="*/ 40 h 40"/>
                <a:gd name="T16" fmla="*/ 8 w 23"/>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8" y="5"/>
                  </a:moveTo>
                  <a:lnTo>
                    <a:pt x="0" y="5"/>
                  </a:lnTo>
                  <a:lnTo>
                    <a:pt x="0" y="0"/>
                  </a:lnTo>
                  <a:lnTo>
                    <a:pt x="23" y="0"/>
                  </a:lnTo>
                  <a:lnTo>
                    <a:pt x="23" y="5"/>
                  </a:lnTo>
                  <a:lnTo>
                    <a:pt x="13" y="5"/>
                  </a:lnTo>
                  <a:lnTo>
                    <a:pt x="13" y="40"/>
                  </a:lnTo>
                  <a:lnTo>
                    <a:pt x="8" y="40"/>
                  </a:lnTo>
                  <a:lnTo>
                    <a:pt x="8"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6" name="Freeform 20"/>
            <p:cNvSpPr>
              <a:spLocks noEditPoints="1"/>
            </p:cNvSpPr>
            <p:nvPr/>
          </p:nvSpPr>
          <p:spPr bwMode="auto">
            <a:xfrm>
              <a:off x="7376302" y="4891650"/>
              <a:ext cx="45359" cy="56699"/>
            </a:xfrm>
            <a:custGeom>
              <a:avLst/>
              <a:gdLst>
                <a:gd name="T0" fmla="*/ 19 w 32"/>
                <a:gd name="T1" fmla="*/ 0 h 40"/>
                <a:gd name="T2" fmla="*/ 32 w 32"/>
                <a:gd name="T3" fmla="*/ 40 h 40"/>
                <a:gd name="T4" fmla="*/ 28 w 32"/>
                <a:gd name="T5" fmla="*/ 40 h 40"/>
                <a:gd name="T6" fmla="*/ 23 w 32"/>
                <a:gd name="T7" fmla="*/ 30 h 40"/>
                <a:gd name="T8" fmla="*/ 9 w 32"/>
                <a:gd name="T9" fmla="*/ 30 h 40"/>
                <a:gd name="T10" fmla="*/ 6 w 32"/>
                <a:gd name="T11" fmla="*/ 40 h 40"/>
                <a:gd name="T12" fmla="*/ 0 w 32"/>
                <a:gd name="T13" fmla="*/ 40 h 40"/>
                <a:gd name="T14" fmla="*/ 13 w 32"/>
                <a:gd name="T15" fmla="*/ 0 h 40"/>
                <a:gd name="T16" fmla="*/ 19 w 32"/>
                <a:gd name="T17" fmla="*/ 0 h 40"/>
                <a:gd name="T18" fmla="*/ 22 w 32"/>
                <a:gd name="T19" fmla="*/ 25 h 40"/>
                <a:gd name="T20" fmla="*/ 16 w 32"/>
                <a:gd name="T21" fmla="*/ 6 h 40"/>
                <a:gd name="T22" fmla="*/ 16 w 32"/>
                <a:gd name="T23" fmla="*/ 6 h 40"/>
                <a:gd name="T24" fmla="*/ 10 w 32"/>
                <a:gd name="T25" fmla="*/ 25 h 40"/>
                <a:gd name="T26" fmla="*/ 22 w 32"/>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40">
                  <a:moveTo>
                    <a:pt x="19" y="0"/>
                  </a:moveTo>
                  <a:lnTo>
                    <a:pt x="32" y="40"/>
                  </a:lnTo>
                  <a:lnTo>
                    <a:pt x="28" y="40"/>
                  </a:lnTo>
                  <a:lnTo>
                    <a:pt x="23" y="30"/>
                  </a:lnTo>
                  <a:lnTo>
                    <a:pt x="9" y="30"/>
                  </a:lnTo>
                  <a:lnTo>
                    <a:pt x="6" y="40"/>
                  </a:lnTo>
                  <a:lnTo>
                    <a:pt x="0" y="40"/>
                  </a:lnTo>
                  <a:lnTo>
                    <a:pt x="13" y="0"/>
                  </a:lnTo>
                  <a:lnTo>
                    <a:pt x="19" y="0"/>
                  </a:lnTo>
                  <a:close/>
                  <a:moveTo>
                    <a:pt x="22" y="25"/>
                  </a:moveTo>
                  <a:lnTo>
                    <a:pt x="16" y="6"/>
                  </a:lnTo>
                  <a:lnTo>
                    <a:pt x="16" y="6"/>
                  </a:lnTo>
                  <a:lnTo>
                    <a:pt x="10" y="25"/>
                  </a:lnTo>
                  <a:lnTo>
                    <a:pt x="2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7" name="Freeform 21"/>
            <p:cNvSpPr>
              <a:spLocks/>
            </p:cNvSpPr>
            <p:nvPr/>
          </p:nvSpPr>
          <p:spPr bwMode="auto">
            <a:xfrm>
              <a:off x="7440090" y="4891650"/>
              <a:ext cx="25515" cy="56699"/>
            </a:xfrm>
            <a:custGeom>
              <a:avLst/>
              <a:gdLst>
                <a:gd name="T0" fmla="*/ 0 w 18"/>
                <a:gd name="T1" fmla="*/ 0 h 40"/>
                <a:gd name="T2" fmla="*/ 5 w 18"/>
                <a:gd name="T3" fmla="*/ 0 h 40"/>
                <a:gd name="T4" fmla="*/ 5 w 18"/>
                <a:gd name="T5" fmla="*/ 35 h 40"/>
                <a:gd name="T6" fmla="*/ 18 w 18"/>
                <a:gd name="T7" fmla="*/ 35 h 40"/>
                <a:gd name="T8" fmla="*/ 18 w 18"/>
                <a:gd name="T9" fmla="*/ 40 h 40"/>
                <a:gd name="T10" fmla="*/ 0 w 18"/>
                <a:gd name="T11" fmla="*/ 40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lnTo>
                    <a:pt x="5" y="0"/>
                  </a:lnTo>
                  <a:lnTo>
                    <a:pt x="5" y="35"/>
                  </a:lnTo>
                  <a:lnTo>
                    <a:pt x="18" y="35"/>
                  </a:lnTo>
                  <a:lnTo>
                    <a:pt x="18"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8" name="Freeform 22"/>
            <p:cNvSpPr>
              <a:spLocks noEditPoints="1"/>
            </p:cNvSpPr>
            <p:nvPr/>
          </p:nvSpPr>
          <p:spPr bwMode="auto">
            <a:xfrm>
              <a:off x="7515216" y="4891650"/>
              <a:ext cx="29768" cy="56699"/>
            </a:xfrm>
            <a:custGeom>
              <a:avLst/>
              <a:gdLst>
                <a:gd name="T0" fmla="*/ 0 w 14"/>
                <a:gd name="T1" fmla="*/ 0 h 27"/>
                <a:gd name="T2" fmla="*/ 6 w 14"/>
                <a:gd name="T3" fmla="*/ 0 h 27"/>
                <a:gd name="T4" fmla="*/ 12 w 14"/>
                <a:gd name="T5" fmla="*/ 2 h 27"/>
                <a:gd name="T6" fmla="*/ 14 w 14"/>
                <a:gd name="T7" fmla="*/ 8 h 27"/>
                <a:gd name="T8" fmla="*/ 6 w 14"/>
                <a:gd name="T9" fmla="*/ 16 h 27"/>
                <a:gd name="T10" fmla="*/ 3 w 14"/>
                <a:gd name="T11" fmla="*/ 16 h 27"/>
                <a:gd name="T12" fmla="*/ 3 w 14"/>
                <a:gd name="T13" fmla="*/ 27 h 27"/>
                <a:gd name="T14" fmla="*/ 0 w 14"/>
                <a:gd name="T15" fmla="*/ 27 h 27"/>
                <a:gd name="T16" fmla="*/ 0 w 14"/>
                <a:gd name="T17" fmla="*/ 0 h 27"/>
                <a:gd name="T18" fmla="*/ 3 w 14"/>
                <a:gd name="T19" fmla="*/ 13 h 27"/>
                <a:gd name="T20" fmla="*/ 5 w 14"/>
                <a:gd name="T21" fmla="*/ 13 h 27"/>
                <a:gd name="T22" fmla="*/ 11 w 14"/>
                <a:gd name="T23" fmla="*/ 8 h 27"/>
                <a:gd name="T24" fmla="*/ 5 w 14"/>
                <a:gd name="T25" fmla="*/ 3 h 27"/>
                <a:gd name="T26" fmla="*/ 3 w 14"/>
                <a:gd name="T27" fmla="*/ 3 h 27"/>
                <a:gd name="T28" fmla="*/ 3 w 14"/>
                <a:gd name="T29"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7">
                  <a:moveTo>
                    <a:pt x="0" y="0"/>
                  </a:moveTo>
                  <a:cubicBezTo>
                    <a:pt x="6" y="0"/>
                    <a:pt x="6" y="0"/>
                    <a:pt x="6" y="0"/>
                  </a:cubicBezTo>
                  <a:cubicBezTo>
                    <a:pt x="9" y="0"/>
                    <a:pt x="11" y="1"/>
                    <a:pt x="12" y="2"/>
                  </a:cubicBezTo>
                  <a:cubicBezTo>
                    <a:pt x="14" y="4"/>
                    <a:pt x="14" y="5"/>
                    <a:pt x="14" y="8"/>
                  </a:cubicBezTo>
                  <a:cubicBezTo>
                    <a:pt x="14" y="13"/>
                    <a:pt x="11" y="16"/>
                    <a:pt x="6" y="16"/>
                  </a:cubicBezTo>
                  <a:cubicBezTo>
                    <a:pt x="3" y="16"/>
                    <a:pt x="3" y="16"/>
                    <a:pt x="3" y="16"/>
                  </a:cubicBezTo>
                  <a:cubicBezTo>
                    <a:pt x="3" y="27"/>
                    <a:pt x="3" y="27"/>
                    <a:pt x="3" y="27"/>
                  </a:cubicBezTo>
                  <a:cubicBezTo>
                    <a:pt x="0" y="27"/>
                    <a:pt x="0" y="27"/>
                    <a:pt x="0" y="27"/>
                  </a:cubicBezTo>
                  <a:lnTo>
                    <a:pt x="0" y="0"/>
                  </a:lnTo>
                  <a:close/>
                  <a:moveTo>
                    <a:pt x="3" y="13"/>
                  </a:moveTo>
                  <a:cubicBezTo>
                    <a:pt x="5" y="13"/>
                    <a:pt x="5" y="13"/>
                    <a:pt x="5" y="13"/>
                  </a:cubicBezTo>
                  <a:cubicBezTo>
                    <a:pt x="9" y="13"/>
                    <a:pt x="11" y="11"/>
                    <a:pt x="11" y="8"/>
                  </a:cubicBezTo>
                  <a:cubicBezTo>
                    <a:pt x="11" y="4"/>
                    <a:pt x="9" y="3"/>
                    <a:pt x="5" y="3"/>
                  </a:cubicBezTo>
                  <a:cubicBezTo>
                    <a:pt x="3" y="3"/>
                    <a:pt x="3" y="3"/>
                    <a:pt x="3" y="3"/>
                  </a:cubicBezTo>
                  <a:lnTo>
                    <a:pt x="3"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9" name="Freeform 23"/>
            <p:cNvSpPr>
              <a:spLocks noEditPoints="1"/>
            </p:cNvSpPr>
            <p:nvPr/>
          </p:nvSpPr>
          <p:spPr bwMode="auto">
            <a:xfrm>
              <a:off x="7556323" y="4891650"/>
              <a:ext cx="43942" cy="56699"/>
            </a:xfrm>
            <a:custGeom>
              <a:avLst/>
              <a:gdLst>
                <a:gd name="T0" fmla="*/ 18 w 31"/>
                <a:gd name="T1" fmla="*/ 0 h 40"/>
                <a:gd name="T2" fmla="*/ 31 w 31"/>
                <a:gd name="T3" fmla="*/ 40 h 40"/>
                <a:gd name="T4" fmla="*/ 27 w 31"/>
                <a:gd name="T5" fmla="*/ 40 h 40"/>
                <a:gd name="T6" fmla="*/ 24 w 31"/>
                <a:gd name="T7" fmla="*/ 30 h 40"/>
                <a:gd name="T8" fmla="*/ 8 w 31"/>
                <a:gd name="T9" fmla="*/ 30 h 40"/>
                <a:gd name="T10" fmla="*/ 5 w 31"/>
                <a:gd name="T11" fmla="*/ 40 h 40"/>
                <a:gd name="T12" fmla="*/ 0 w 31"/>
                <a:gd name="T13" fmla="*/ 40 h 40"/>
                <a:gd name="T14" fmla="*/ 14 w 31"/>
                <a:gd name="T15" fmla="*/ 0 h 40"/>
                <a:gd name="T16" fmla="*/ 18 w 31"/>
                <a:gd name="T17" fmla="*/ 0 h 40"/>
                <a:gd name="T18" fmla="*/ 22 w 31"/>
                <a:gd name="T19" fmla="*/ 25 h 40"/>
                <a:gd name="T20" fmla="*/ 15 w 31"/>
                <a:gd name="T21" fmla="*/ 6 h 40"/>
                <a:gd name="T22" fmla="*/ 15 w 31"/>
                <a:gd name="T23" fmla="*/ 6 h 40"/>
                <a:gd name="T24" fmla="*/ 9 w 31"/>
                <a:gd name="T25" fmla="*/ 25 h 40"/>
                <a:gd name="T26" fmla="*/ 22 w 31"/>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40">
                  <a:moveTo>
                    <a:pt x="18" y="0"/>
                  </a:moveTo>
                  <a:lnTo>
                    <a:pt x="31" y="40"/>
                  </a:lnTo>
                  <a:lnTo>
                    <a:pt x="27" y="40"/>
                  </a:lnTo>
                  <a:lnTo>
                    <a:pt x="24" y="30"/>
                  </a:lnTo>
                  <a:lnTo>
                    <a:pt x="8" y="30"/>
                  </a:lnTo>
                  <a:lnTo>
                    <a:pt x="5" y="40"/>
                  </a:lnTo>
                  <a:lnTo>
                    <a:pt x="0" y="40"/>
                  </a:lnTo>
                  <a:lnTo>
                    <a:pt x="14" y="0"/>
                  </a:lnTo>
                  <a:lnTo>
                    <a:pt x="18" y="0"/>
                  </a:lnTo>
                  <a:close/>
                  <a:moveTo>
                    <a:pt x="22" y="25"/>
                  </a:moveTo>
                  <a:lnTo>
                    <a:pt x="15" y="6"/>
                  </a:lnTo>
                  <a:lnTo>
                    <a:pt x="15" y="6"/>
                  </a:lnTo>
                  <a:lnTo>
                    <a:pt x="9" y="25"/>
                  </a:lnTo>
                  <a:lnTo>
                    <a:pt x="2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0" name="Freeform 24"/>
            <p:cNvSpPr>
              <a:spLocks/>
            </p:cNvSpPr>
            <p:nvPr/>
          </p:nvSpPr>
          <p:spPr bwMode="auto">
            <a:xfrm>
              <a:off x="7618692" y="4891650"/>
              <a:ext cx="38272" cy="56699"/>
            </a:xfrm>
            <a:custGeom>
              <a:avLst/>
              <a:gdLst>
                <a:gd name="T0" fmla="*/ 0 w 27"/>
                <a:gd name="T1" fmla="*/ 0 h 40"/>
                <a:gd name="T2" fmla="*/ 6 w 27"/>
                <a:gd name="T3" fmla="*/ 0 h 40"/>
                <a:gd name="T4" fmla="*/ 21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5 w 27"/>
                <a:gd name="T17" fmla="*/ 8 h 40"/>
                <a:gd name="T18" fmla="*/ 5 w 27"/>
                <a:gd name="T19" fmla="*/ 8 h 40"/>
                <a:gd name="T20" fmla="*/ 5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1" y="34"/>
                  </a:lnTo>
                  <a:lnTo>
                    <a:pt x="22" y="34"/>
                  </a:lnTo>
                  <a:lnTo>
                    <a:pt x="22" y="0"/>
                  </a:lnTo>
                  <a:lnTo>
                    <a:pt x="27" y="0"/>
                  </a:lnTo>
                  <a:lnTo>
                    <a:pt x="27" y="40"/>
                  </a:lnTo>
                  <a:lnTo>
                    <a:pt x="21" y="40"/>
                  </a:lnTo>
                  <a:lnTo>
                    <a:pt x="5" y="8"/>
                  </a:lnTo>
                  <a:lnTo>
                    <a:pt x="5" y="8"/>
                  </a:lnTo>
                  <a:lnTo>
                    <a:pt x="5"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1" name="Freeform 25"/>
            <p:cNvSpPr>
              <a:spLocks/>
            </p:cNvSpPr>
            <p:nvPr/>
          </p:nvSpPr>
          <p:spPr bwMode="auto">
            <a:xfrm>
              <a:off x="7679644" y="4891650"/>
              <a:ext cx="26933" cy="56699"/>
            </a:xfrm>
            <a:custGeom>
              <a:avLst/>
              <a:gdLst>
                <a:gd name="T0" fmla="*/ 0 w 19"/>
                <a:gd name="T1" fmla="*/ 0 h 40"/>
                <a:gd name="T2" fmla="*/ 19 w 19"/>
                <a:gd name="T3" fmla="*/ 0 h 40"/>
                <a:gd name="T4" fmla="*/ 19 w 19"/>
                <a:gd name="T5" fmla="*/ 5 h 40"/>
                <a:gd name="T6" fmla="*/ 6 w 19"/>
                <a:gd name="T7" fmla="*/ 5 h 40"/>
                <a:gd name="T8" fmla="*/ 6 w 19"/>
                <a:gd name="T9" fmla="*/ 18 h 40"/>
                <a:gd name="T10" fmla="*/ 18 w 19"/>
                <a:gd name="T11" fmla="*/ 18 h 40"/>
                <a:gd name="T12" fmla="*/ 18 w 19"/>
                <a:gd name="T13" fmla="*/ 22 h 40"/>
                <a:gd name="T14" fmla="*/ 6 w 19"/>
                <a:gd name="T15" fmla="*/ 22 h 40"/>
                <a:gd name="T16" fmla="*/ 6 w 19"/>
                <a:gd name="T17" fmla="*/ 35 h 40"/>
                <a:gd name="T18" fmla="*/ 19 w 19"/>
                <a:gd name="T19" fmla="*/ 35 h 40"/>
                <a:gd name="T20" fmla="*/ 19 w 19"/>
                <a:gd name="T21" fmla="*/ 40 h 40"/>
                <a:gd name="T22" fmla="*/ 0 w 19"/>
                <a:gd name="T23" fmla="*/ 40 h 40"/>
                <a:gd name="T24" fmla="*/ 0 w 1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0">
                  <a:moveTo>
                    <a:pt x="0" y="0"/>
                  </a:moveTo>
                  <a:lnTo>
                    <a:pt x="19" y="0"/>
                  </a:lnTo>
                  <a:lnTo>
                    <a:pt x="19" y="5"/>
                  </a:lnTo>
                  <a:lnTo>
                    <a:pt x="6" y="5"/>
                  </a:lnTo>
                  <a:lnTo>
                    <a:pt x="6" y="18"/>
                  </a:lnTo>
                  <a:lnTo>
                    <a:pt x="18" y="18"/>
                  </a:lnTo>
                  <a:lnTo>
                    <a:pt x="18" y="22"/>
                  </a:lnTo>
                  <a:lnTo>
                    <a:pt x="6" y="22"/>
                  </a:lnTo>
                  <a:lnTo>
                    <a:pt x="6" y="35"/>
                  </a:lnTo>
                  <a:lnTo>
                    <a:pt x="19" y="35"/>
                  </a:lnTo>
                  <a:lnTo>
                    <a:pt x="19"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2" name="Freeform 26"/>
            <p:cNvSpPr>
              <a:spLocks/>
            </p:cNvSpPr>
            <p:nvPr/>
          </p:nvSpPr>
          <p:spPr bwMode="auto">
            <a:xfrm>
              <a:off x="7729256" y="4891650"/>
              <a:ext cx="25515" cy="56699"/>
            </a:xfrm>
            <a:custGeom>
              <a:avLst/>
              <a:gdLst>
                <a:gd name="T0" fmla="*/ 0 w 18"/>
                <a:gd name="T1" fmla="*/ 0 h 40"/>
                <a:gd name="T2" fmla="*/ 5 w 18"/>
                <a:gd name="T3" fmla="*/ 0 h 40"/>
                <a:gd name="T4" fmla="*/ 5 w 18"/>
                <a:gd name="T5" fmla="*/ 35 h 40"/>
                <a:gd name="T6" fmla="*/ 18 w 18"/>
                <a:gd name="T7" fmla="*/ 35 h 40"/>
                <a:gd name="T8" fmla="*/ 18 w 18"/>
                <a:gd name="T9" fmla="*/ 40 h 40"/>
                <a:gd name="T10" fmla="*/ 0 w 18"/>
                <a:gd name="T11" fmla="*/ 40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lnTo>
                    <a:pt x="5" y="0"/>
                  </a:lnTo>
                  <a:lnTo>
                    <a:pt x="5" y="35"/>
                  </a:lnTo>
                  <a:lnTo>
                    <a:pt x="18" y="35"/>
                  </a:lnTo>
                  <a:lnTo>
                    <a:pt x="18"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3" name="Freeform 27"/>
            <p:cNvSpPr>
              <a:spLocks noEditPoints="1"/>
            </p:cNvSpPr>
            <p:nvPr/>
          </p:nvSpPr>
          <p:spPr bwMode="auto">
            <a:xfrm>
              <a:off x="7801547" y="4891650"/>
              <a:ext cx="42524" cy="58116"/>
            </a:xfrm>
            <a:custGeom>
              <a:avLst/>
              <a:gdLst>
                <a:gd name="T0" fmla="*/ 10 w 20"/>
                <a:gd name="T1" fmla="*/ 0 h 28"/>
                <a:gd name="T2" fmla="*/ 20 w 20"/>
                <a:gd name="T3" fmla="*/ 13 h 28"/>
                <a:gd name="T4" fmla="*/ 10 w 20"/>
                <a:gd name="T5" fmla="*/ 28 h 28"/>
                <a:gd name="T6" fmla="*/ 0 w 20"/>
                <a:gd name="T7" fmla="*/ 14 h 28"/>
                <a:gd name="T8" fmla="*/ 10 w 20"/>
                <a:gd name="T9" fmla="*/ 0 h 28"/>
                <a:gd name="T10" fmla="*/ 10 w 20"/>
                <a:gd name="T11" fmla="*/ 25 h 28"/>
                <a:gd name="T12" fmla="*/ 16 w 20"/>
                <a:gd name="T13" fmla="*/ 13 h 28"/>
                <a:gd name="T14" fmla="*/ 10 w 20"/>
                <a:gd name="T15" fmla="*/ 3 h 28"/>
                <a:gd name="T16" fmla="*/ 3 w 20"/>
                <a:gd name="T17" fmla="*/ 14 h 28"/>
                <a:gd name="T18" fmla="*/ 10 w 2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0" y="0"/>
                  </a:moveTo>
                  <a:cubicBezTo>
                    <a:pt x="16" y="0"/>
                    <a:pt x="20" y="5"/>
                    <a:pt x="20" y="13"/>
                  </a:cubicBezTo>
                  <a:cubicBezTo>
                    <a:pt x="20" y="23"/>
                    <a:pt x="16" y="28"/>
                    <a:pt x="10" y="28"/>
                  </a:cubicBezTo>
                  <a:cubicBezTo>
                    <a:pt x="3" y="28"/>
                    <a:pt x="0" y="22"/>
                    <a:pt x="0" y="14"/>
                  </a:cubicBezTo>
                  <a:cubicBezTo>
                    <a:pt x="0" y="5"/>
                    <a:pt x="3" y="0"/>
                    <a:pt x="10" y="0"/>
                  </a:cubicBezTo>
                  <a:close/>
                  <a:moveTo>
                    <a:pt x="10" y="25"/>
                  </a:moveTo>
                  <a:cubicBezTo>
                    <a:pt x="13" y="25"/>
                    <a:pt x="16" y="22"/>
                    <a:pt x="16" y="13"/>
                  </a:cubicBezTo>
                  <a:cubicBezTo>
                    <a:pt x="16" y="8"/>
                    <a:pt x="14" y="3"/>
                    <a:pt x="10" y="3"/>
                  </a:cubicBezTo>
                  <a:cubicBezTo>
                    <a:pt x="6" y="3"/>
                    <a:pt x="3" y="6"/>
                    <a:pt x="3" y="14"/>
                  </a:cubicBezTo>
                  <a:cubicBezTo>
                    <a:pt x="3" y="19"/>
                    <a:pt x="5" y="2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4" name="Freeform 28"/>
            <p:cNvSpPr>
              <a:spLocks/>
            </p:cNvSpPr>
            <p:nvPr/>
          </p:nvSpPr>
          <p:spPr bwMode="auto">
            <a:xfrm>
              <a:off x="7863917" y="4891650"/>
              <a:ext cx="38272" cy="56699"/>
            </a:xfrm>
            <a:custGeom>
              <a:avLst/>
              <a:gdLst>
                <a:gd name="T0" fmla="*/ 0 w 27"/>
                <a:gd name="T1" fmla="*/ 0 h 40"/>
                <a:gd name="T2" fmla="*/ 6 w 27"/>
                <a:gd name="T3" fmla="*/ 0 h 40"/>
                <a:gd name="T4" fmla="*/ 21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5 w 27"/>
                <a:gd name="T17" fmla="*/ 8 h 40"/>
                <a:gd name="T18" fmla="*/ 5 w 27"/>
                <a:gd name="T19" fmla="*/ 8 h 40"/>
                <a:gd name="T20" fmla="*/ 5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1" y="34"/>
                  </a:lnTo>
                  <a:lnTo>
                    <a:pt x="22" y="34"/>
                  </a:lnTo>
                  <a:lnTo>
                    <a:pt x="22" y="0"/>
                  </a:lnTo>
                  <a:lnTo>
                    <a:pt x="27" y="0"/>
                  </a:lnTo>
                  <a:lnTo>
                    <a:pt x="27" y="40"/>
                  </a:lnTo>
                  <a:lnTo>
                    <a:pt x="21" y="40"/>
                  </a:lnTo>
                  <a:lnTo>
                    <a:pt x="5" y="8"/>
                  </a:lnTo>
                  <a:lnTo>
                    <a:pt x="5" y="8"/>
                  </a:lnTo>
                  <a:lnTo>
                    <a:pt x="5"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5" name="Freeform 29"/>
            <p:cNvSpPr>
              <a:spLocks noEditPoints="1"/>
            </p:cNvSpPr>
            <p:nvPr/>
          </p:nvSpPr>
          <p:spPr bwMode="auto">
            <a:xfrm>
              <a:off x="8257977" y="4506095"/>
              <a:ext cx="45359" cy="286332"/>
            </a:xfrm>
            <a:custGeom>
              <a:avLst/>
              <a:gdLst>
                <a:gd name="T0" fmla="*/ 11 w 22"/>
                <a:gd name="T1" fmla="*/ 0 h 138"/>
                <a:gd name="T2" fmla="*/ 22 w 22"/>
                <a:gd name="T3" fmla="*/ 11 h 138"/>
                <a:gd name="T4" fmla="*/ 11 w 22"/>
                <a:gd name="T5" fmla="*/ 22 h 138"/>
                <a:gd name="T6" fmla="*/ 0 w 22"/>
                <a:gd name="T7" fmla="*/ 11 h 138"/>
                <a:gd name="T8" fmla="*/ 11 w 22"/>
                <a:gd name="T9" fmla="*/ 0 h 138"/>
                <a:gd name="T10" fmla="*/ 2 w 22"/>
                <a:gd name="T11" fmla="*/ 32 h 138"/>
                <a:gd name="T12" fmla="*/ 20 w 22"/>
                <a:gd name="T13" fmla="*/ 32 h 138"/>
                <a:gd name="T14" fmla="*/ 20 w 22"/>
                <a:gd name="T15" fmla="*/ 138 h 138"/>
                <a:gd name="T16" fmla="*/ 2 w 22"/>
                <a:gd name="T17" fmla="*/ 138 h 138"/>
                <a:gd name="T18" fmla="*/ 2 w 22"/>
                <a:gd name="T19" fmla="*/ 3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38">
                  <a:moveTo>
                    <a:pt x="11" y="0"/>
                  </a:moveTo>
                  <a:cubicBezTo>
                    <a:pt x="17" y="0"/>
                    <a:pt x="22" y="5"/>
                    <a:pt x="22" y="11"/>
                  </a:cubicBezTo>
                  <a:cubicBezTo>
                    <a:pt x="22" y="17"/>
                    <a:pt x="17" y="22"/>
                    <a:pt x="11" y="22"/>
                  </a:cubicBezTo>
                  <a:cubicBezTo>
                    <a:pt x="5" y="22"/>
                    <a:pt x="0" y="17"/>
                    <a:pt x="0" y="11"/>
                  </a:cubicBezTo>
                  <a:cubicBezTo>
                    <a:pt x="0" y="5"/>
                    <a:pt x="5" y="0"/>
                    <a:pt x="11" y="0"/>
                  </a:cubicBezTo>
                  <a:close/>
                  <a:moveTo>
                    <a:pt x="2" y="32"/>
                  </a:moveTo>
                  <a:cubicBezTo>
                    <a:pt x="20" y="32"/>
                    <a:pt x="20" y="32"/>
                    <a:pt x="20" y="32"/>
                  </a:cubicBezTo>
                  <a:cubicBezTo>
                    <a:pt x="20" y="138"/>
                    <a:pt x="20" y="138"/>
                    <a:pt x="20" y="138"/>
                  </a:cubicBezTo>
                  <a:cubicBezTo>
                    <a:pt x="2" y="138"/>
                    <a:pt x="2" y="138"/>
                    <a:pt x="2" y="138"/>
                  </a:cubicBezTo>
                  <a:lnTo>
                    <a:pt x="2"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6" name="Freeform 30"/>
            <p:cNvSpPr>
              <a:spLocks noEditPoints="1"/>
            </p:cNvSpPr>
            <p:nvPr/>
          </p:nvSpPr>
          <p:spPr bwMode="auto">
            <a:xfrm>
              <a:off x="8335939" y="4568463"/>
              <a:ext cx="137496" cy="267904"/>
            </a:xfrm>
            <a:custGeom>
              <a:avLst/>
              <a:gdLst>
                <a:gd name="T0" fmla="*/ 66 w 66"/>
                <a:gd name="T1" fmla="*/ 78 h 129"/>
                <a:gd name="T2" fmla="*/ 56 w 66"/>
                <a:gd name="T3" fmla="*/ 102 h 129"/>
                <a:gd name="T4" fmla="*/ 35 w 66"/>
                <a:gd name="T5" fmla="*/ 111 h 129"/>
                <a:gd name="T6" fmla="*/ 18 w 66"/>
                <a:gd name="T7" fmla="*/ 106 h 129"/>
                <a:gd name="T8" fmla="*/ 18 w 66"/>
                <a:gd name="T9" fmla="*/ 129 h 129"/>
                <a:gd name="T10" fmla="*/ 0 w 66"/>
                <a:gd name="T11" fmla="*/ 129 h 129"/>
                <a:gd name="T12" fmla="*/ 0 w 66"/>
                <a:gd name="T13" fmla="*/ 33 h 129"/>
                <a:gd name="T14" fmla="*/ 10 w 66"/>
                <a:gd name="T15" fmla="*/ 9 h 129"/>
                <a:gd name="T16" fmla="*/ 33 w 66"/>
                <a:gd name="T17" fmla="*/ 0 h 129"/>
                <a:gd name="T18" fmla="*/ 56 w 66"/>
                <a:gd name="T19" fmla="*/ 9 h 129"/>
                <a:gd name="T20" fmla="*/ 66 w 66"/>
                <a:gd name="T21" fmla="*/ 33 h 129"/>
                <a:gd name="T22" fmla="*/ 66 w 66"/>
                <a:gd name="T23" fmla="*/ 78 h 129"/>
                <a:gd name="T24" fmla="*/ 18 w 66"/>
                <a:gd name="T25" fmla="*/ 78 h 129"/>
                <a:gd name="T26" fmla="*/ 33 w 66"/>
                <a:gd name="T27" fmla="*/ 95 h 129"/>
                <a:gd name="T28" fmla="*/ 47 w 66"/>
                <a:gd name="T29" fmla="*/ 78 h 129"/>
                <a:gd name="T30" fmla="*/ 47 w 66"/>
                <a:gd name="T31" fmla="*/ 33 h 129"/>
                <a:gd name="T32" fmla="*/ 33 w 66"/>
                <a:gd name="T33" fmla="*/ 16 h 129"/>
                <a:gd name="T34" fmla="*/ 18 w 66"/>
                <a:gd name="T35" fmla="*/ 33 h 129"/>
                <a:gd name="T36" fmla="*/ 18 w 66"/>
                <a:gd name="T37" fmla="*/ 7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29">
                  <a:moveTo>
                    <a:pt x="66" y="78"/>
                  </a:moveTo>
                  <a:cubicBezTo>
                    <a:pt x="66" y="88"/>
                    <a:pt x="63" y="96"/>
                    <a:pt x="56" y="102"/>
                  </a:cubicBezTo>
                  <a:cubicBezTo>
                    <a:pt x="50" y="108"/>
                    <a:pt x="43" y="111"/>
                    <a:pt x="35" y="111"/>
                  </a:cubicBezTo>
                  <a:cubicBezTo>
                    <a:pt x="29" y="111"/>
                    <a:pt x="23" y="109"/>
                    <a:pt x="18" y="106"/>
                  </a:cubicBezTo>
                  <a:cubicBezTo>
                    <a:pt x="18" y="129"/>
                    <a:pt x="18" y="129"/>
                    <a:pt x="18" y="129"/>
                  </a:cubicBezTo>
                  <a:cubicBezTo>
                    <a:pt x="0" y="129"/>
                    <a:pt x="0" y="129"/>
                    <a:pt x="0" y="129"/>
                  </a:cubicBezTo>
                  <a:cubicBezTo>
                    <a:pt x="0" y="33"/>
                    <a:pt x="0" y="33"/>
                    <a:pt x="0" y="33"/>
                  </a:cubicBezTo>
                  <a:cubicBezTo>
                    <a:pt x="0" y="23"/>
                    <a:pt x="3" y="15"/>
                    <a:pt x="10" y="9"/>
                  </a:cubicBezTo>
                  <a:cubicBezTo>
                    <a:pt x="16" y="3"/>
                    <a:pt x="24" y="0"/>
                    <a:pt x="33" y="0"/>
                  </a:cubicBezTo>
                  <a:cubicBezTo>
                    <a:pt x="42" y="0"/>
                    <a:pt x="50" y="3"/>
                    <a:pt x="56" y="9"/>
                  </a:cubicBezTo>
                  <a:cubicBezTo>
                    <a:pt x="63" y="15"/>
                    <a:pt x="66" y="23"/>
                    <a:pt x="66" y="33"/>
                  </a:cubicBezTo>
                  <a:lnTo>
                    <a:pt x="66" y="78"/>
                  </a:lnTo>
                  <a:close/>
                  <a:moveTo>
                    <a:pt x="18" y="78"/>
                  </a:moveTo>
                  <a:cubicBezTo>
                    <a:pt x="18" y="90"/>
                    <a:pt x="25" y="95"/>
                    <a:pt x="33" y="95"/>
                  </a:cubicBezTo>
                  <a:cubicBezTo>
                    <a:pt x="41" y="95"/>
                    <a:pt x="47" y="90"/>
                    <a:pt x="47" y="78"/>
                  </a:cubicBezTo>
                  <a:cubicBezTo>
                    <a:pt x="47" y="33"/>
                    <a:pt x="47" y="33"/>
                    <a:pt x="47" y="33"/>
                  </a:cubicBezTo>
                  <a:cubicBezTo>
                    <a:pt x="47" y="21"/>
                    <a:pt x="41" y="16"/>
                    <a:pt x="33" y="16"/>
                  </a:cubicBezTo>
                  <a:cubicBezTo>
                    <a:pt x="25" y="16"/>
                    <a:pt x="18" y="21"/>
                    <a:pt x="18" y="33"/>
                  </a:cubicBezTo>
                  <a:lnTo>
                    <a:pt x="18"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7" name="Freeform 31"/>
            <p:cNvSpPr>
              <a:spLocks/>
            </p:cNvSpPr>
            <p:nvPr/>
          </p:nvSpPr>
          <p:spPr bwMode="auto">
            <a:xfrm>
              <a:off x="8504619" y="4568463"/>
              <a:ext cx="137496" cy="229632"/>
            </a:xfrm>
            <a:custGeom>
              <a:avLst/>
              <a:gdLst>
                <a:gd name="T0" fmla="*/ 66 w 66"/>
                <a:gd name="T1" fmla="*/ 78 h 111"/>
                <a:gd name="T2" fmla="*/ 57 w 66"/>
                <a:gd name="T3" fmla="*/ 102 h 111"/>
                <a:gd name="T4" fmla="*/ 33 w 66"/>
                <a:gd name="T5" fmla="*/ 111 h 111"/>
                <a:gd name="T6" fmla="*/ 10 w 66"/>
                <a:gd name="T7" fmla="*/ 102 h 111"/>
                <a:gd name="T8" fmla="*/ 0 w 66"/>
                <a:gd name="T9" fmla="*/ 78 h 111"/>
                <a:gd name="T10" fmla="*/ 0 w 66"/>
                <a:gd name="T11" fmla="*/ 33 h 111"/>
                <a:gd name="T12" fmla="*/ 10 w 66"/>
                <a:gd name="T13" fmla="*/ 9 h 111"/>
                <a:gd name="T14" fmla="*/ 33 w 66"/>
                <a:gd name="T15" fmla="*/ 0 h 111"/>
                <a:gd name="T16" fmla="*/ 57 w 66"/>
                <a:gd name="T17" fmla="*/ 9 h 111"/>
                <a:gd name="T18" fmla="*/ 66 w 66"/>
                <a:gd name="T19" fmla="*/ 33 h 111"/>
                <a:gd name="T20" fmla="*/ 66 w 66"/>
                <a:gd name="T21" fmla="*/ 35 h 111"/>
                <a:gd name="T22" fmla="*/ 48 w 66"/>
                <a:gd name="T23" fmla="*/ 35 h 111"/>
                <a:gd name="T24" fmla="*/ 48 w 66"/>
                <a:gd name="T25" fmla="*/ 33 h 111"/>
                <a:gd name="T26" fmla="*/ 33 w 66"/>
                <a:gd name="T27" fmla="*/ 16 h 111"/>
                <a:gd name="T28" fmla="*/ 19 w 66"/>
                <a:gd name="T29" fmla="*/ 33 h 111"/>
                <a:gd name="T30" fmla="*/ 19 w 66"/>
                <a:gd name="T31" fmla="*/ 78 h 111"/>
                <a:gd name="T32" fmla="*/ 33 w 66"/>
                <a:gd name="T33" fmla="*/ 95 h 111"/>
                <a:gd name="T34" fmla="*/ 48 w 66"/>
                <a:gd name="T35" fmla="*/ 78 h 111"/>
                <a:gd name="T36" fmla="*/ 48 w 66"/>
                <a:gd name="T37" fmla="*/ 67 h 111"/>
                <a:gd name="T38" fmla="*/ 66 w 66"/>
                <a:gd name="T39" fmla="*/ 67 h 111"/>
                <a:gd name="T40" fmla="*/ 66 w 66"/>
                <a:gd name="T41" fmla="*/ 7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11">
                  <a:moveTo>
                    <a:pt x="66" y="78"/>
                  </a:moveTo>
                  <a:cubicBezTo>
                    <a:pt x="66" y="88"/>
                    <a:pt x="63" y="96"/>
                    <a:pt x="57" y="102"/>
                  </a:cubicBezTo>
                  <a:cubicBezTo>
                    <a:pt x="50" y="108"/>
                    <a:pt x="42" y="111"/>
                    <a:pt x="33" y="111"/>
                  </a:cubicBezTo>
                  <a:cubicBezTo>
                    <a:pt x="24" y="111"/>
                    <a:pt x="17" y="108"/>
                    <a:pt x="10" y="102"/>
                  </a:cubicBezTo>
                  <a:cubicBezTo>
                    <a:pt x="4" y="96"/>
                    <a:pt x="0" y="88"/>
                    <a:pt x="0" y="78"/>
                  </a:cubicBezTo>
                  <a:cubicBezTo>
                    <a:pt x="0" y="33"/>
                    <a:pt x="0" y="33"/>
                    <a:pt x="0" y="33"/>
                  </a:cubicBezTo>
                  <a:cubicBezTo>
                    <a:pt x="0" y="23"/>
                    <a:pt x="4" y="15"/>
                    <a:pt x="10" y="9"/>
                  </a:cubicBezTo>
                  <a:cubicBezTo>
                    <a:pt x="17" y="3"/>
                    <a:pt x="24" y="0"/>
                    <a:pt x="33" y="0"/>
                  </a:cubicBezTo>
                  <a:cubicBezTo>
                    <a:pt x="42" y="0"/>
                    <a:pt x="50" y="3"/>
                    <a:pt x="57" y="9"/>
                  </a:cubicBezTo>
                  <a:cubicBezTo>
                    <a:pt x="63" y="15"/>
                    <a:pt x="66" y="23"/>
                    <a:pt x="66" y="33"/>
                  </a:cubicBezTo>
                  <a:cubicBezTo>
                    <a:pt x="66" y="35"/>
                    <a:pt x="66" y="35"/>
                    <a:pt x="66" y="35"/>
                  </a:cubicBezTo>
                  <a:cubicBezTo>
                    <a:pt x="48" y="35"/>
                    <a:pt x="48" y="35"/>
                    <a:pt x="48" y="35"/>
                  </a:cubicBezTo>
                  <a:cubicBezTo>
                    <a:pt x="48" y="33"/>
                    <a:pt x="48" y="33"/>
                    <a:pt x="48" y="33"/>
                  </a:cubicBezTo>
                  <a:cubicBezTo>
                    <a:pt x="48" y="21"/>
                    <a:pt x="42" y="16"/>
                    <a:pt x="33" y="16"/>
                  </a:cubicBezTo>
                  <a:cubicBezTo>
                    <a:pt x="25" y="16"/>
                    <a:pt x="19" y="21"/>
                    <a:pt x="19" y="33"/>
                  </a:cubicBezTo>
                  <a:cubicBezTo>
                    <a:pt x="19" y="78"/>
                    <a:pt x="19" y="78"/>
                    <a:pt x="19" y="78"/>
                  </a:cubicBezTo>
                  <a:cubicBezTo>
                    <a:pt x="19" y="90"/>
                    <a:pt x="25" y="95"/>
                    <a:pt x="33" y="95"/>
                  </a:cubicBezTo>
                  <a:cubicBezTo>
                    <a:pt x="42" y="95"/>
                    <a:pt x="48" y="90"/>
                    <a:pt x="48" y="78"/>
                  </a:cubicBezTo>
                  <a:cubicBezTo>
                    <a:pt x="48" y="67"/>
                    <a:pt x="48" y="67"/>
                    <a:pt x="48" y="67"/>
                  </a:cubicBezTo>
                  <a:cubicBezTo>
                    <a:pt x="66" y="67"/>
                    <a:pt x="66" y="67"/>
                    <a:pt x="66" y="67"/>
                  </a:cubicBezTo>
                  <a:lnTo>
                    <a:pt x="66"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8" name="Freeform 32"/>
            <p:cNvSpPr>
              <a:spLocks/>
            </p:cNvSpPr>
            <p:nvPr/>
          </p:nvSpPr>
          <p:spPr bwMode="auto">
            <a:xfrm>
              <a:off x="8674717" y="4568463"/>
              <a:ext cx="137496" cy="229632"/>
            </a:xfrm>
            <a:custGeom>
              <a:avLst/>
              <a:gdLst>
                <a:gd name="T0" fmla="*/ 66 w 66"/>
                <a:gd name="T1" fmla="*/ 78 h 111"/>
                <a:gd name="T2" fmla="*/ 56 w 66"/>
                <a:gd name="T3" fmla="*/ 102 h 111"/>
                <a:gd name="T4" fmla="*/ 33 w 66"/>
                <a:gd name="T5" fmla="*/ 111 h 111"/>
                <a:gd name="T6" fmla="*/ 9 w 66"/>
                <a:gd name="T7" fmla="*/ 102 h 111"/>
                <a:gd name="T8" fmla="*/ 0 w 66"/>
                <a:gd name="T9" fmla="*/ 78 h 111"/>
                <a:gd name="T10" fmla="*/ 0 w 66"/>
                <a:gd name="T11" fmla="*/ 33 h 111"/>
                <a:gd name="T12" fmla="*/ 9 w 66"/>
                <a:gd name="T13" fmla="*/ 9 h 111"/>
                <a:gd name="T14" fmla="*/ 33 w 66"/>
                <a:gd name="T15" fmla="*/ 0 h 111"/>
                <a:gd name="T16" fmla="*/ 56 w 66"/>
                <a:gd name="T17" fmla="*/ 9 h 111"/>
                <a:gd name="T18" fmla="*/ 66 w 66"/>
                <a:gd name="T19" fmla="*/ 33 h 111"/>
                <a:gd name="T20" fmla="*/ 66 w 66"/>
                <a:gd name="T21" fmla="*/ 35 h 111"/>
                <a:gd name="T22" fmla="*/ 47 w 66"/>
                <a:gd name="T23" fmla="*/ 35 h 111"/>
                <a:gd name="T24" fmla="*/ 47 w 66"/>
                <a:gd name="T25" fmla="*/ 33 h 111"/>
                <a:gd name="T26" fmla="*/ 33 w 66"/>
                <a:gd name="T27" fmla="*/ 16 h 111"/>
                <a:gd name="T28" fmla="*/ 18 w 66"/>
                <a:gd name="T29" fmla="*/ 33 h 111"/>
                <a:gd name="T30" fmla="*/ 18 w 66"/>
                <a:gd name="T31" fmla="*/ 78 h 111"/>
                <a:gd name="T32" fmla="*/ 33 w 66"/>
                <a:gd name="T33" fmla="*/ 95 h 111"/>
                <a:gd name="T34" fmla="*/ 47 w 66"/>
                <a:gd name="T35" fmla="*/ 78 h 111"/>
                <a:gd name="T36" fmla="*/ 47 w 66"/>
                <a:gd name="T37" fmla="*/ 67 h 111"/>
                <a:gd name="T38" fmla="*/ 66 w 66"/>
                <a:gd name="T39" fmla="*/ 67 h 111"/>
                <a:gd name="T40" fmla="*/ 66 w 66"/>
                <a:gd name="T41" fmla="*/ 7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11">
                  <a:moveTo>
                    <a:pt x="66" y="78"/>
                  </a:moveTo>
                  <a:cubicBezTo>
                    <a:pt x="66" y="88"/>
                    <a:pt x="62" y="96"/>
                    <a:pt x="56" y="102"/>
                  </a:cubicBezTo>
                  <a:cubicBezTo>
                    <a:pt x="49" y="108"/>
                    <a:pt x="42" y="111"/>
                    <a:pt x="33" y="111"/>
                  </a:cubicBezTo>
                  <a:cubicBezTo>
                    <a:pt x="24" y="111"/>
                    <a:pt x="16" y="108"/>
                    <a:pt x="9" y="102"/>
                  </a:cubicBezTo>
                  <a:cubicBezTo>
                    <a:pt x="3" y="96"/>
                    <a:pt x="0" y="88"/>
                    <a:pt x="0" y="78"/>
                  </a:cubicBezTo>
                  <a:cubicBezTo>
                    <a:pt x="0" y="33"/>
                    <a:pt x="0" y="33"/>
                    <a:pt x="0" y="33"/>
                  </a:cubicBezTo>
                  <a:cubicBezTo>
                    <a:pt x="0" y="23"/>
                    <a:pt x="3" y="15"/>
                    <a:pt x="9" y="9"/>
                  </a:cubicBezTo>
                  <a:cubicBezTo>
                    <a:pt x="16" y="3"/>
                    <a:pt x="24" y="0"/>
                    <a:pt x="33" y="0"/>
                  </a:cubicBezTo>
                  <a:cubicBezTo>
                    <a:pt x="42" y="0"/>
                    <a:pt x="49" y="3"/>
                    <a:pt x="56" y="9"/>
                  </a:cubicBezTo>
                  <a:cubicBezTo>
                    <a:pt x="62" y="15"/>
                    <a:pt x="66" y="23"/>
                    <a:pt x="66" y="33"/>
                  </a:cubicBezTo>
                  <a:cubicBezTo>
                    <a:pt x="66" y="35"/>
                    <a:pt x="66" y="35"/>
                    <a:pt x="66" y="35"/>
                  </a:cubicBezTo>
                  <a:cubicBezTo>
                    <a:pt x="47" y="35"/>
                    <a:pt x="47" y="35"/>
                    <a:pt x="47" y="35"/>
                  </a:cubicBezTo>
                  <a:cubicBezTo>
                    <a:pt x="47" y="33"/>
                    <a:pt x="47" y="33"/>
                    <a:pt x="47" y="33"/>
                  </a:cubicBezTo>
                  <a:cubicBezTo>
                    <a:pt x="47" y="21"/>
                    <a:pt x="41" y="16"/>
                    <a:pt x="33" y="16"/>
                  </a:cubicBezTo>
                  <a:cubicBezTo>
                    <a:pt x="24" y="16"/>
                    <a:pt x="18" y="21"/>
                    <a:pt x="18" y="33"/>
                  </a:cubicBezTo>
                  <a:cubicBezTo>
                    <a:pt x="18" y="78"/>
                    <a:pt x="18" y="78"/>
                    <a:pt x="18" y="78"/>
                  </a:cubicBezTo>
                  <a:cubicBezTo>
                    <a:pt x="18" y="90"/>
                    <a:pt x="24" y="95"/>
                    <a:pt x="33" y="95"/>
                  </a:cubicBezTo>
                  <a:cubicBezTo>
                    <a:pt x="41" y="95"/>
                    <a:pt x="47" y="90"/>
                    <a:pt x="47" y="78"/>
                  </a:cubicBezTo>
                  <a:cubicBezTo>
                    <a:pt x="47" y="67"/>
                    <a:pt x="47" y="67"/>
                    <a:pt x="47" y="67"/>
                  </a:cubicBezTo>
                  <a:cubicBezTo>
                    <a:pt x="66" y="67"/>
                    <a:pt x="66" y="67"/>
                    <a:pt x="66" y="67"/>
                  </a:cubicBezTo>
                  <a:lnTo>
                    <a:pt x="66"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9" name="Freeform 33"/>
            <p:cNvSpPr>
              <a:spLocks/>
            </p:cNvSpPr>
            <p:nvPr/>
          </p:nvSpPr>
          <p:spPr bwMode="auto">
            <a:xfrm>
              <a:off x="7968810" y="4873223"/>
              <a:ext cx="45359" cy="76544"/>
            </a:xfrm>
            <a:custGeom>
              <a:avLst/>
              <a:gdLst>
                <a:gd name="T0" fmla="*/ 22 w 22"/>
                <a:gd name="T1" fmla="*/ 26 h 37"/>
                <a:gd name="T2" fmla="*/ 19 w 22"/>
                <a:gd name="T3" fmla="*/ 34 h 37"/>
                <a:gd name="T4" fmla="*/ 11 w 22"/>
                <a:gd name="T5" fmla="*/ 37 h 37"/>
                <a:gd name="T6" fmla="*/ 3 w 22"/>
                <a:gd name="T7" fmla="*/ 34 h 37"/>
                <a:gd name="T8" fmla="*/ 0 w 22"/>
                <a:gd name="T9" fmla="*/ 26 h 37"/>
                <a:gd name="T10" fmla="*/ 0 w 22"/>
                <a:gd name="T11" fmla="*/ 11 h 37"/>
                <a:gd name="T12" fmla="*/ 3 w 22"/>
                <a:gd name="T13" fmla="*/ 3 h 37"/>
                <a:gd name="T14" fmla="*/ 11 w 22"/>
                <a:gd name="T15" fmla="*/ 0 h 37"/>
                <a:gd name="T16" fmla="*/ 19 w 22"/>
                <a:gd name="T17" fmla="*/ 3 h 37"/>
                <a:gd name="T18" fmla="*/ 22 w 22"/>
                <a:gd name="T19" fmla="*/ 11 h 37"/>
                <a:gd name="T20" fmla="*/ 22 w 22"/>
                <a:gd name="T21" fmla="*/ 12 h 37"/>
                <a:gd name="T22" fmla="*/ 16 w 22"/>
                <a:gd name="T23" fmla="*/ 12 h 37"/>
                <a:gd name="T24" fmla="*/ 16 w 22"/>
                <a:gd name="T25" fmla="*/ 11 h 37"/>
                <a:gd name="T26" fmla="*/ 11 w 22"/>
                <a:gd name="T27" fmla="*/ 5 h 37"/>
                <a:gd name="T28" fmla="*/ 6 w 22"/>
                <a:gd name="T29" fmla="*/ 11 h 37"/>
                <a:gd name="T30" fmla="*/ 6 w 22"/>
                <a:gd name="T31" fmla="*/ 26 h 37"/>
                <a:gd name="T32" fmla="*/ 11 w 22"/>
                <a:gd name="T33" fmla="*/ 32 h 37"/>
                <a:gd name="T34" fmla="*/ 16 w 22"/>
                <a:gd name="T35" fmla="*/ 26 h 37"/>
                <a:gd name="T36" fmla="*/ 16 w 22"/>
                <a:gd name="T37" fmla="*/ 22 h 37"/>
                <a:gd name="T38" fmla="*/ 22 w 22"/>
                <a:gd name="T39" fmla="*/ 22 h 37"/>
                <a:gd name="T40" fmla="*/ 22 w 22"/>
                <a:gd name="T4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7">
                  <a:moveTo>
                    <a:pt x="22" y="26"/>
                  </a:moveTo>
                  <a:cubicBezTo>
                    <a:pt x="22" y="29"/>
                    <a:pt x="21" y="32"/>
                    <a:pt x="19"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9" y="3"/>
                  </a:cubicBezTo>
                  <a:cubicBezTo>
                    <a:pt x="21" y="5"/>
                    <a:pt x="22" y="8"/>
                    <a:pt x="22" y="11"/>
                  </a:cubicBezTo>
                  <a:cubicBezTo>
                    <a:pt x="22" y="12"/>
                    <a:pt x="22" y="12"/>
                    <a:pt x="22" y="12"/>
                  </a:cubicBezTo>
                  <a:cubicBezTo>
                    <a:pt x="16" y="12"/>
                    <a:pt x="16" y="12"/>
                    <a:pt x="16" y="12"/>
                  </a:cubicBezTo>
                  <a:cubicBezTo>
                    <a:pt x="16" y="11"/>
                    <a:pt x="16" y="11"/>
                    <a:pt x="16" y="11"/>
                  </a:cubicBezTo>
                  <a:cubicBezTo>
                    <a:pt x="16" y="7"/>
                    <a:pt x="13" y="5"/>
                    <a:pt x="11" y="5"/>
                  </a:cubicBezTo>
                  <a:cubicBezTo>
                    <a:pt x="8" y="5"/>
                    <a:pt x="6" y="7"/>
                    <a:pt x="6" y="11"/>
                  </a:cubicBezTo>
                  <a:cubicBezTo>
                    <a:pt x="6" y="26"/>
                    <a:pt x="6" y="26"/>
                    <a:pt x="6" y="26"/>
                  </a:cubicBezTo>
                  <a:cubicBezTo>
                    <a:pt x="6" y="30"/>
                    <a:pt x="8" y="32"/>
                    <a:pt x="11" y="32"/>
                  </a:cubicBezTo>
                  <a:cubicBezTo>
                    <a:pt x="13" y="32"/>
                    <a:pt x="16" y="30"/>
                    <a:pt x="16" y="26"/>
                  </a:cubicBezTo>
                  <a:cubicBezTo>
                    <a:pt x="16" y="22"/>
                    <a:pt x="16" y="22"/>
                    <a:pt x="16" y="22"/>
                  </a:cubicBezTo>
                  <a:cubicBezTo>
                    <a:pt x="22" y="22"/>
                    <a:pt x="22" y="22"/>
                    <a:pt x="22" y="22"/>
                  </a:cubicBezTo>
                  <a:lnTo>
                    <a:pt x="22"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0" name="Rectangle 34"/>
            <p:cNvSpPr>
              <a:spLocks noChangeArrowheads="1"/>
            </p:cNvSpPr>
            <p:nvPr/>
          </p:nvSpPr>
          <p:spPr bwMode="auto">
            <a:xfrm>
              <a:off x="8035432" y="4854795"/>
              <a:ext cx="11340" cy="935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1" name="Freeform 35"/>
            <p:cNvSpPr>
              <a:spLocks noEditPoints="1"/>
            </p:cNvSpPr>
            <p:nvPr/>
          </p:nvSpPr>
          <p:spPr bwMode="auto">
            <a:xfrm>
              <a:off x="8068034" y="4851960"/>
              <a:ext cx="17010" cy="96389"/>
            </a:xfrm>
            <a:custGeom>
              <a:avLst/>
              <a:gdLst>
                <a:gd name="T0" fmla="*/ 4 w 8"/>
                <a:gd name="T1" fmla="*/ 0 h 46"/>
                <a:gd name="T2" fmla="*/ 8 w 8"/>
                <a:gd name="T3" fmla="*/ 4 h 46"/>
                <a:gd name="T4" fmla="*/ 4 w 8"/>
                <a:gd name="T5" fmla="*/ 8 h 46"/>
                <a:gd name="T6" fmla="*/ 0 w 8"/>
                <a:gd name="T7" fmla="*/ 4 h 46"/>
                <a:gd name="T8" fmla="*/ 4 w 8"/>
                <a:gd name="T9" fmla="*/ 0 h 46"/>
                <a:gd name="T10" fmla="*/ 1 w 8"/>
                <a:gd name="T11" fmla="*/ 11 h 46"/>
                <a:gd name="T12" fmla="*/ 7 w 8"/>
                <a:gd name="T13" fmla="*/ 11 h 46"/>
                <a:gd name="T14" fmla="*/ 7 w 8"/>
                <a:gd name="T15" fmla="*/ 46 h 46"/>
                <a:gd name="T16" fmla="*/ 1 w 8"/>
                <a:gd name="T17" fmla="*/ 46 h 46"/>
                <a:gd name="T18" fmla="*/ 1 w 8"/>
                <a:gd name="T19" fmla="*/ 1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46">
                  <a:moveTo>
                    <a:pt x="4" y="0"/>
                  </a:moveTo>
                  <a:cubicBezTo>
                    <a:pt x="6" y="0"/>
                    <a:pt x="8" y="2"/>
                    <a:pt x="8" y="4"/>
                  </a:cubicBezTo>
                  <a:cubicBezTo>
                    <a:pt x="8" y="6"/>
                    <a:pt x="6" y="8"/>
                    <a:pt x="4" y="8"/>
                  </a:cubicBezTo>
                  <a:cubicBezTo>
                    <a:pt x="2" y="8"/>
                    <a:pt x="0" y="6"/>
                    <a:pt x="0" y="4"/>
                  </a:cubicBezTo>
                  <a:cubicBezTo>
                    <a:pt x="0" y="2"/>
                    <a:pt x="2" y="0"/>
                    <a:pt x="4" y="0"/>
                  </a:cubicBezTo>
                  <a:close/>
                  <a:moveTo>
                    <a:pt x="1" y="11"/>
                  </a:moveTo>
                  <a:cubicBezTo>
                    <a:pt x="7" y="11"/>
                    <a:pt x="7" y="11"/>
                    <a:pt x="7" y="11"/>
                  </a:cubicBezTo>
                  <a:cubicBezTo>
                    <a:pt x="7" y="46"/>
                    <a:pt x="7" y="46"/>
                    <a:pt x="7" y="46"/>
                  </a:cubicBezTo>
                  <a:cubicBezTo>
                    <a:pt x="1" y="46"/>
                    <a:pt x="1" y="46"/>
                    <a:pt x="1" y="46"/>
                  </a:cubicBezTo>
                  <a:lnTo>
                    <a:pt x="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2" name="Freeform 36"/>
            <p:cNvSpPr>
              <a:spLocks/>
            </p:cNvSpPr>
            <p:nvPr/>
          </p:nvSpPr>
          <p:spPr bwMode="auto">
            <a:xfrm>
              <a:off x="8106307" y="4873223"/>
              <a:ext cx="77962" cy="75126"/>
            </a:xfrm>
            <a:custGeom>
              <a:avLst/>
              <a:gdLst>
                <a:gd name="T0" fmla="*/ 0 w 38"/>
                <a:gd name="T1" fmla="*/ 36 h 36"/>
                <a:gd name="T2" fmla="*/ 0 w 38"/>
                <a:gd name="T3" fmla="*/ 11 h 36"/>
                <a:gd name="T4" fmla="*/ 3 w 38"/>
                <a:gd name="T5" fmla="*/ 3 h 36"/>
                <a:gd name="T6" fmla="*/ 11 w 38"/>
                <a:gd name="T7" fmla="*/ 0 h 36"/>
                <a:gd name="T8" fmla="*/ 19 w 38"/>
                <a:gd name="T9" fmla="*/ 4 h 36"/>
                <a:gd name="T10" fmla="*/ 27 w 38"/>
                <a:gd name="T11" fmla="*/ 0 h 36"/>
                <a:gd name="T12" fmla="*/ 35 w 38"/>
                <a:gd name="T13" fmla="*/ 3 h 36"/>
                <a:gd name="T14" fmla="*/ 38 w 38"/>
                <a:gd name="T15" fmla="*/ 11 h 36"/>
                <a:gd name="T16" fmla="*/ 38 w 38"/>
                <a:gd name="T17" fmla="*/ 36 h 36"/>
                <a:gd name="T18" fmla="*/ 32 w 38"/>
                <a:gd name="T19" fmla="*/ 36 h 36"/>
                <a:gd name="T20" fmla="*/ 32 w 38"/>
                <a:gd name="T21" fmla="*/ 11 h 36"/>
                <a:gd name="T22" fmla="*/ 27 w 38"/>
                <a:gd name="T23" fmla="*/ 5 h 36"/>
                <a:gd name="T24" fmla="*/ 22 w 38"/>
                <a:gd name="T25" fmla="*/ 11 h 36"/>
                <a:gd name="T26" fmla="*/ 22 w 38"/>
                <a:gd name="T27" fmla="*/ 36 h 36"/>
                <a:gd name="T28" fmla="*/ 16 w 38"/>
                <a:gd name="T29" fmla="*/ 36 h 36"/>
                <a:gd name="T30" fmla="*/ 16 w 38"/>
                <a:gd name="T31" fmla="*/ 11 h 36"/>
                <a:gd name="T32" fmla="*/ 11 w 38"/>
                <a:gd name="T33" fmla="*/ 5 h 36"/>
                <a:gd name="T34" fmla="*/ 6 w 38"/>
                <a:gd name="T35" fmla="*/ 11 h 36"/>
                <a:gd name="T36" fmla="*/ 6 w 38"/>
                <a:gd name="T37" fmla="*/ 36 h 36"/>
                <a:gd name="T38" fmla="*/ 0 w 38"/>
                <a:gd name="T3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36">
                  <a:moveTo>
                    <a:pt x="0" y="36"/>
                  </a:moveTo>
                  <a:cubicBezTo>
                    <a:pt x="0" y="11"/>
                    <a:pt x="0" y="11"/>
                    <a:pt x="0" y="11"/>
                  </a:cubicBezTo>
                  <a:cubicBezTo>
                    <a:pt x="0" y="8"/>
                    <a:pt x="1" y="5"/>
                    <a:pt x="3" y="3"/>
                  </a:cubicBezTo>
                  <a:cubicBezTo>
                    <a:pt x="5" y="1"/>
                    <a:pt x="8" y="0"/>
                    <a:pt x="11" y="0"/>
                  </a:cubicBezTo>
                  <a:cubicBezTo>
                    <a:pt x="14" y="0"/>
                    <a:pt x="17" y="1"/>
                    <a:pt x="19" y="4"/>
                  </a:cubicBezTo>
                  <a:cubicBezTo>
                    <a:pt x="21" y="1"/>
                    <a:pt x="24" y="0"/>
                    <a:pt x="27" y="0"/>
                  </a:cubicBezTo>
                  <a:cubicBezTo>
                    <a:pt x="30" y="0"/>
                    <a:pt x="33" y="1"/>
                    <a:pt x="35" y="3"/>
                  </a:cubicBezTo>
                  <a:cubicBezTo>
                    <a:pt x="37" y="5"/>
                    <a:pt x="38" y="8"/>
                    <a:pt x="38" y="11"/>
                  </a:cubicBezTo>
                  <a:cubicBezTo>
                    <a:pt x="38" y="36"/>
                    <a:pt x="38" y="36"/>
                    <a:pt x="38" y="36"/>
                  </a:cubicBezTo>
                  <a:cubicBezTo>
                    <a:pt x="32" y="36"/>
                    <a:pt x="32" y="36"/>
                    <a:pt x="32" y="36"/>
                  </a:cubicBezTo>
                  <a:cubicBezTo>
                    <a:pt x="32" y="11"/>
                    <a:pt x="32" y="11"/>
                    <a:pt x="32" y="11"/>
                  </a:cubicBezTo>
                  <a:cubicBezTo>
                    <a:pt x="32" y="7"/>
                    <a:pt x="30" y="5"/>
                    <a:pt x="27" y="5"/>
                  </a:cubicBezTo>
                  <a:cubicBezTo>
                    <a:pt x="24" y="5"/>
                    <a:pt x="22" y="7"/>
                    <a:pt x="22" y="11"/>
                  </a:cubicBezTo>
                  <a:cubicBezTo>
                    <a:pt x="22" y="36"/>
                    <a:pt x="22" y="36"/>
                    <a:pt x="22" y="36"/>
                  </a:cubicBezTo>
                  <a:cubicBezTo>
                    <a:pt x="16" y="36"/>
                    <a:pt x="16" y="36"/>
                    <a:pt x="16" y="36"/>
                  </a:cubicBezTo>
                  <a:cubicBezTo>
                    <a:pt x="16" y="11"/>
                    <a:pt x="16" y="11"/>
                    <a:pt x="16" y="11"/>
                  </a:cubicBezTo>
                  <a:cubicBezTo>
                    <a:pt x="16" y="7"/>
                    <a:pt x="14" y="5"/>
                    <a:pt x="11" y="5"/>
                  </a:cubicBezTo>
                  <a:cubicBezTo>
                    <a:pt x="8" y="5"/>
                    <a:pt x="6" y="7"/>
                    <a:pt x="6" y="11"/>
                  </a:cubicBezTo>
                  <a:cubicBezTo>
                    <a:pt x="6" y="36"/>
                    <a:pt x="6" y="36"/>
                    <a:pt x="6" y="36"/>
                  </a:cubicBezTo>
                  <a:lnTo>
                    <a:pt x="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3" name="Freeform 37"/>
            <p:cNvSpPr>
              <a:spLocks noEditPoints="1"/>
            </p:cNvSpPr>
            <p:nvPr/>
          </p:nvSpPr>
          <p:spPr bwMode="auto">
            <a:xfrm>
              <a:off x="8205530" y="4873223"/>
              <a:ext cx="45359" cy="76544"/>
            </a:xfrm>
            <a:custGeom>
              <a:avLst/>
              <a:gdLst>
                <a:gd name="T0" fmla="*/ 6 w 22"/>
                <a:gd name="T1" fmla="*/ 11 h 37"/>
                <a:gd name="T2" fmla="*/ 6 w 22"/>
                <a:gd name="T3" fmla="*/ 12 h 37"/>
                <a:gd name="T4" fmla="*/ 0 w 22"/>
                <a:gd name="T5" fmla="*/ 12 h 37"/>
                <a:gd name="T6" fmla="*/ 0 w 22"/>
                <a:gd name="T7" fmla="*/ 11 h 37"/>
                <a:gd name="T8" fmla="*/ 3 w 22"/>
                <a:gd name="T9" fmla="*/ 3 h 37"/>
                <a:gd name="T10" fmla="*/ 11 w 22"/>
                <a:gd name="T11" fmla="*/ 0 h 37"/>
                <a:gd name="T12" fmla="*/ 18 w 22"/>
                <a:gd name="T13" fmla="*/ 3 h 37"/>
                <a:gd name="T14" fmla="*/ 22 w 22"/>
                <a:gd name="T15" fmla="*/ 11 h 37"/>
                <a:gd name="T16" fmla="*/ 22 w 22"/>
                <a:gd name="T17" fmla="*/ 27 h 37"/>
                <a:gd name="T18" fmla="*/ 18 w 22"/>
                <a:gd name="T19" fmla="*/ 34 h 37"/>
                <a:gd name="T20" fmla="*/ 11 w 22"/>
                <a:gd name="T21" fmla="*/ 37 h 37"/>
                <a:gd name="T22" fmla="*/ 3 w 22"/>
                <a:gd name="T23" fmla="*/ 34 h 37"/>
                <a:gd name="T24" fmla="*/ 0 w 22"/>
                <a:gd name="T25" fmla="*/ 26 h 37"/>
                <a:gd name="T26" fmla="*/ 3 w 22"/>
                <a:gd name="T27" fmla="*/ 18 h 37"/>
                <a:gd name="T28" fmla="*/ 11 w 22"/>
                <a:gd name="T29" fmla="*/ 15 h 37"/>
                <a:gd name="T30" fmla="*/ 16 w 22"/>
                <a:gd name="T31" fmla="*/ 17 h 37"/>
                <a:gd name="T32" fmla="*/ 16 w 22"/>
                <a:gd name="T33" fmla="*/ 11 h 37"/>
                <a:gd name="T34" fmla="*/ 11 w 22"/>
                <a:gd name="T35" fmla="*/ 5 h 37"/>
                <a:gd name="T36" fmla="*/ 6 w 22"/>
                <a:gd name="T37" fmla="*/ 11 h 37"/>
                <a:gd name="T38" fmla="*/ 6 w 22"/>
                <a:gd name="T39" fmla="*/ 27 h 37"/>
                <a:gd name="T40" fmla="*/ 11 w 22"/>
                <a:gd name="T41" fmla="*/ 32 h 37"/>
                <a:gd name="T42" fmla="*/ 16 w 22"/>
                <a:gd name="T43" fmla="*/ 27 h 37"/>
                <a:gd name="T44" fmla="*/ 16 w 22"/>
                <a:gd name="T45" fmla="*/ 25 h 37"/>
                <a:gd name="T46" fmla="*/ 11 w 22"/>
                <a:gd name="T47" fmla="*/ 20 h 37"/>
                <a:gd name="T48" fmla="*/ 6 w 22"/>
                <a:gd name="T49" fmla="*/ 25 h 37"/>
                <a:gd name="T50" fmla="*/ 6 w 22"/>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7">
                  <a:moveTo>
                    <a:pt x="6" y="11"/>
                  </a:moveTo>
                  <a:cubicBezTo>
                    <a:pt x="6" y="12"/>
                    <a:pt x="6" y="12"/>
                    <a:pt x="6" y="12"/>
                  </a:cubicBezTo>
                  <a:cubicBezTo>
                    <a:pt x="0" y="12"/>
                    <a:pt x="0" y="12"/>
                    <a:pt x="0" y="12"/>
                  </a:cubicBezTo>
                  <a:cubicBezTo>
                    <a:pt x="0" y="11"/>
                    <a:pt x="0" y="11"/>
                    <a:pt x="0" y="11"/>
                  </a:cubicBezTo>
                  <a:cubicBezTo>
                    <a:pt x="0" y="8"/>
                    <a:pt x="1" y="5"/>
                    <a:pt x="3" y="3"/>
                  </a:cubicBezTo>
                  <a:cubicBezTo>
                    <a:pt x="5" y="1"/>
                    <a:pt x="8" y="0"/>
                    <a:pt x="11" y="0"/>
                  </a:cubicBezTo>
                  <a:cubicBezTo>
                    <a:pt x="14" y="0"/>
                    <a:pt x="16" y="1"/>
                    <a:pt x="18" y="3"/>
                  </a:cubicBezTo>
                  <a:cubicBezTo>
                    <a:pt x="21" y="5"/>
                    <a:pt x="22" y="8"/>
                    <a:pt x="22" y="11"/>
                  </a:cubicBezTo>
                  <a:cubicBezTo>
                    <a:pt x="22" y="27"/>
                    <a:pt x="22" y="27"/>
                    <a:pt x="22" y="27"/>
                  </a:cubicBezTo>
                  <a:cubicBezTo>
                    <a:pt x="22" y="30"/>
                    <a:pt x="21" y="32"/>
                    <a:pt x="18" y="34"/>
                  </a:cubicBezTo>
                  <a:cubicBezTo>
                    <a:pt x="16" y="36"/>
                    <a:pt x="14" y="37"/>
                    <a:pt x="11" y="37"/>
                  </a:cubicBezTo>
                  <a:cubicBezTo>
                    <a:pt x="8" y="37"/>
                    <a:pt x="5" y="36"/>
                    <a:pt x="3" y="34"/>
                  </a:cubicBezTo>
                  <a:cubicBezTo>
                    <a:pt x="1" y="32"/>
                    <a:pt x="0" y="29"/>
                    <a:pt x="0" y="26"/>
                  </a:cubicBezTo>
                  <a:cubicBezTo>
                    <a:pt x="0" y="23"/>
                    <a:pt x="1" y="20"/>
                    <a:pt x="3" y="18"/>
                  </a:cubicBezTo>
                  <a:cubicBezTo>
                    <a:pt x="5" y="16"/>
                    <a:pt x="8" y="15"/>
                    <a:pt x="11" y="15"/>
                  </a:cubicBezTo>
                  <a:cubicBezTo>
                    <a:pt x="12" y="15"/>
                    <a:pt x="14" y="15"/>
                    <a:pt x="16" y="17"/>
                  </a:cubicBezTo>
                  <a:cubicBezTo>
                    <a:pt x="16" y="11"/>
                    <a:pt x="16" y="11"/>
                    <a:pt x="16" y="11"/>
                  </a:cubicBezTo>
                  <a:cubicBezTo>
                    <a:pt x="16" y="7"/>
                    <a:pt x="13" y="5"/>
                    <a:pt x="11" y="5"/>
                  </a:cubicBezTo>
                  <a:cubicBezTo>
                    <a:pt x="8" y="5"/>
                    <a:pt x="6" y="7"/>
                    <a:pt x="6" y="11"/>
                  </a:cubicBezTo>
                  <a:close/>
                  <a:moveTo>
                    <a:pt x="6" y="27"/>
                  </a:moveTo>
                  <a:cubicBezTo>
                    <a:pt x="6" y="30"/>
                    <a:pt x="8" y="32"/>
                    <a:pt x="11" y="32"/>
                  </a:cubicBezTo>
                  <a:cubicBezTo>
                    <a:pt x="13" y="32"/>
                    <a:pt x="16" y="30"/>
                    <a:pt x="16" y="27"/>
                  </a:cubicBezTo>
                  <a:cubicBezTo>
                    <a:pt x="16" y="25"/>
                    <a:pt x="16" y="25"/>
                    <a:pt x="16" y="25"/>
                  </a:cubicBezTo>
                  <a:cubicBezTo>
                    <a:pt x="15" y="22"/>
                    <a:pt x="13" y="20"/>
                    <a:pt x="11" y="20"/>
                  </a:cubicBezTo>
                  <a:cubicBezTo>
                    <a:pt x="8" y="20"/>
                    <a:pt x="6" y="22"/>
                    <a:pt x="6" y="25"/>
                  </a:cubicBezTo>
                  <a:lnTo>
                    <a:pt x="6"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4" name="Freeform 38"/>
            <p:cNvSpPr>
              <a:spLocks/>
            </p:cNvSpPr>
            <p:nvPr/>
          </p:nvSpPr>
          <p:spPr bwMode="auto">
            <a:xfrm>
              <a:off x="8265065" y="4876058"/>
              <a:ext cx="43942" cy="73709"/>
            </a:xfrm>
            <a:custGeom>
              <a:avLst/>
              <a:gdLst>
                <a:gd name="T0" fmla="*/ 18 w 21"/>
                <a:gd name="T1" fmla="*/ 36 h 36"/>
                <a:gd name="T2" fmla="*/ 10 w 21"/>
                <a:gd name="T3" fmla="*/ 33 h 36"/>
                <a:gd name="T4" fmla="*/ 7 w 21"/>
                <a:gd name="T5" fmla="*/ 25 h 36"/>
                <a:gd name="T6" fmla="*/ 7 w 21"/>
                <a:gd name="T7" fmla="*/ 4 h 36"/>
                <a:gd name="T8" fmla="*/ 0 w 21"/>
                <a:gd name="T9" fmla="*/ 4 h 36"/>
                <a:gd name="T10" fmla="*/ 0 w 21"/>
                <a:gd name="T11" fmla="*/ 0 h 36"/>
                <a:gd name="T12" fmla="*/ 21 w 21"/>
                <a:gd name="T13" fmla="*/ 0 h 36"/>
                <a:gd name="T14" fmla="*/ 21 w 21"/>
                <a:gd name="T15" fmla="*/ 4 h 36"/>
                <a:gd name="T16" fmla="*/ 13 w 21"/>
                <a:gd name="T17" fmla="*/ 4 h 36"/>
                <a:gd name="T18" fmla="*/ 13 w 21"/>
                <a:gd name="T19" fmla="*/ 25 h 36"/>
                <a:gd name="T20" fmla="*/ 18 w 21"/>
                <a:gd name="T21" fmla="*/ 31 h 36"/>
                <a:gd name="T22" fmla="*/ 18 w 21"/>
                <a:gd name="T2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6">
                  <a:moveTo>
                    <a:pt x="18" y="36"/>
                  </a:moveTo>
                  <a:cubicBezTo>
                    <a:pt x="15" y="36"/>
                    <a:pt x="13" y="35"/>
                    <a:pt x="10" y="33"/>
                  </a:cubicBezTo>
                  <a:cubicBezTo>
                    <a:pt x="8" y="31"/>
                    <a:pt x="7" y="28"/>
                    <a:pt x="7" y="25"/>
                  </a:cubicBezTo>
                  <a:cubicBezTo>
                    <a:pt x="7" y="4"/>
                    <a:pt x="7" y="4"/>
                    <a:pt x="7" y="4"/>
                  </a:cubicBezTo>
                  <a:cubicBezTo>
                    <a:pt x="0" y="4"/>
                    <a:pt x="0" y="4"/>
                    <a:pt x="0" y="4"/>
                  </a:cubicBezTo>
                  <a:cubicBezTo>
                    <a:pt x="0" y="0"/>
                    <a:pt x="0" y="0"/>
                    <a:pt x="0" y="0"/>
                  </a:cubicBezTo>
                  <a:cubicBezTo>
                    <a:pt x="21" y="0"/>
                    <a:pt x="21" y="0"/>
                    <a:pt x="21" y="0"/>
                  </a:cubicBezTo>
                  <a:cubicBezTo>
                    <a:pt x="21" y="4"/>
                    <a:pt x="21" y="4"/>
                    <a:pt x="21" y="4"/>
                  </a:cubicBezTo>
                  <a:cubicBezTo>
                    <a:pt x="13" y="4"/>
                    <a:pt x="13" y="4"/>
                    <a:pt x="13" y="4"/>
                  </a:cubicBezTo>
                  <a:cubicBezTo>
                    <a:pt x="13" y="25"/>
                    <a:pt x="13" y="25"/>
                    <a:pt x="13" y="25"/>
                  </a:cubicBezTo>
                  <a:cubicBezTo>
                    <a:pt x="13" y="29"/>
                    <a:pt x="16" y="31"/>
                    <a:pt x="18" y="31"/>
                  </a:cubicBezTo>
                  <a:lnTo>
                    <a:pt x="18"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5" name="Freeform 39"/>
            <p:cNvSpPr>
              <a:spLocks noEditPoints="1"/>
            </p:cNvSpPr>
            <p:nvPr/>
          </p:nvSpPr>
          <p:spPr bwMode="auto">
            <a:xfrm>
              <a:off x="8326016" y="4873223"/>
              <a:ext cx="45359" cy="76544"/>
            </a:xfrm>
            <a:custGeom>
              <a:avLst/>
              <a:gdLst>
                <a:gd name="T0" fmla="*/ 7 w 22"/>
                <a:gd name="T1" fmla="*/ 21 h 37"/>
                <a:gd name="T2" fmla="*/ 7 w 22"/>
                <a:gd name="T3" fmla="*/ 26 h 37"/>
                <a:gd name="T4" fmla="*/ 11 w 22"/>
                <a:gd name="T5" fmla="*/ 32 h 37"/>
                <a:gd name="T6" fmla="*/ 16 w 22"/>
                <a:gd name="T7" fmla="*/ 26 h 37"/>
                <a:gd name="T8" fmla="*/ 22 w 22"/>
                <a:gd name="T9" fmla="*/ 26 h 37"/>
                <a:gd name="T10" fmla="*/ 19 w 22"/>
                <a:gd name="T11" fmla="*/ 34 h 37"/>
                <a:gd name="T12" fmla="*/ 11 w 22"/>
                <a:gd name="T13" fmla="*/ 37 h 37"/>
                <a:gd name="T14" fmla="*/ 4 w 22"/>
                <a:gd name="T15" fmla="*/ 34 h 37"/>
                <a:gd name="T16" fmla="*/ 0 w 22"/>
                <a:gd name="T17" fmla="*/ 26 h 37"/>
                <a:gd name="T18" fmla="*/ 0 w 22"/>
                <a:gd name="T19" fmla="*/ 11 h 37"/>
                <a:gd name="T20" fmla="*/ 4 w 22"/>
                <a:gd name="T21" fmla="*/ 3 h 37"/>
                <a:gd name="T22" fmla="*/ 11 w 22"/>
                <a:gd name="T23" fmla="*/ 0 h 37"/>
                <a:gd name="T24" fmla="*/ 19 w 22"/>
                <a:gd name="T25" fmla="*/ 3 h 37"/>
                <a:gd name="T26" fmla="*/ 22 w 22"/>
                <a:gd name="T27" fmla="*/ 11 h 37"/>
                <a:gd name="T28" fmla="*/ 22 w 22"/>
                <a:gd name="T29" fmla="*/ 21 h 37"/>
                <a:gd name="T30" fmla="*/ 7 w 22"/>
                <a:gd name="T31" fmla="*/ 21 h 37"/>
                <a:gd name="T32" fmla="*/ 7 w 22"/>
                <a:gd name="T33" fmla="*/ 15 h 37"/>
                <a:gd name="T34" fmla="*/ 16 w 22"/>
                <a:gd name="T35" fmla="*/ 15 h 37"/>
                <a:gd name="T36" fmla="*/ 16 w 22"/>
                <a:gd name="T37" fmla="*/ 11 h 37"/>
                <a:gd name="T38" fmla="*/ 11 w 22"/>
                <a:gd name="T39" fmla="*/ 5 h 37"/>
                <a:gd name="T40" fmla="*/ 7 w 22"/>
                <a:gd name="T41" fmla="*/ 11 h 37"/>
                <a:gd name="T42" fmla="*/ 7 w 22"/>
                <a:gd name="T4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37">
                  <a:moveTo>
                    <a:pt x="7" y="21"/>
                  </a:moveTo>
                  <a:cubicBezTo>
                    <a:pt x="7" y="26"/>
                    <a:pt x="7" y="26"/>
                    <a:pt x="7" y="26"/>
                  </a:cubicBezTo>
                  <a:cubicBezTo>
                    <a:pt x="7" y="30"/>
                    <a:pt x="9" y="32"/>
                    <a:pt x="11" y="32"/>
                  </a:cubicBezTo>
                  <a:cubicBezTo>
                    <a:pt x="14" y="32"/>
                    <a:pt x="16" y="30"/>
                    <a:pt x="16" y="26"/>
                  </a:cubicBezTo>
                  <a:cubicBezTo>
                    <a:pt x="22" y="26"/>
                    <a:pt x="22" y="26"/>
                    <a:pt x="22" y="26"/>
                  </a:cubicBezTo>
                  <a:cubicBezTo>
                    <a:pt x="22" y="29"/>
                    <a:pt x="21" y="32"/>
                    <a:pt x="19" y="34"/>
                  </a:cubicBezTo>
                  <a:cubicBezTo>
                    <a:pt x="17" y="36"/>
                    <a:pt x="14" y="37"/>
                    <a:pt x="11" y="37"/>
                  </a:cubicBezTo>
                  <a:cubicBezTo>
                    <a:pt x="8" y="37"/>
                    <a:pt x="6" y="36"/>
                    <a:pt x="4" y="34"/>
                  </a:cubicBezTo>
                  <a:cubicBezTo>
                    <a:pt x="1" y="32"/>
                    <a:pt x="0" y="29"/>
                    <a:pt x="0" y="26"/>
                  </a:cubicBezTo>
                  <a:cubicBezTo>
                    <a:pt x="0" y="11"/>
                    <a:pt x="0" y="11"/>
                    <a:pt x="0" y="11"/>
                  </a:cubicBezTo>
                  <a:cubicBezTo>
                    <a:pt x="0" y="8"/>
                    <a:pt x="1" y="5"/>
                    <a:pt x="4" y="3"/>
                  </a:cubicBezTo>
                  <a:cubicBezTo>
                    <a:pt x="6" y="1"/>
                    <a:pt x="8" y="0"/>
                    <a:pt x="11" y="0"/>
                  </a:cubicBezTo>
                  <a:cubicBezTo>
                    <a:pt x="14" y="0"/>
                    <a:pt x="17" y="1"/>
                    <a:pt x="19" y="3"/>
                  </a:cubicBezTo>
                  <a:cubicBezTo>
                    <a:pt x="21" y="5"/>
                    <a:pt x="22" y="8"/>
                    <a:pt x="22" y="11"/>
                  </a:cubicBezTo>
                  <a:cubicBezTo>
                    <a:pt x="22" y="21"/>
                    <a:pt x="22" y="21"/>
                    <a:pt x="22" y="21"/>
                  </a:cubicBezTo>
                  <a:lnTo>
                    <a:pt x="7" y="21"/>
                  </a:lnTo>
                  <a:close/>
                  <a:moveTo>
                    <a:pt x="7" y="15"/>
                  </a:moveTo>
                  <a:cubicBezTo>
                    <a:pt x="16" y="15"/>
                    <a:pt x="16" y="15"/>
                    <a:pt x="16" y="15"/>
                  </a:cubicBezTo>
                  <a:cubicBezTo>
                    <a:pt x="16" y="11"/>
                    <a:pt x="16" y="11"/>
                    <a:pt x="16" y="11"/>
                  </a:cubicBezTo>
                  <a:cubicBezTo>
                    <a:pt x="16" y="7"/>
                    <a:pt x="14" y="5"/>
                    <a:pt x="11" y="5"/>
                  </a:cubicBezTo>
                  <a:cubicBezTo>
                    <a:pt x="9" y="5"/>
                    <a:pt x="7" y="7"/>
                    <a:pt x="7" y="11"/>
                  </a:cubicBezTo>
                  <a:lnTo>
                    <a:pt x="7"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6" name="Freeform 40"/>
            <p:cNvSpPr>
              <a:spLocks/>
            </p:cNvSpPr>
            <p:nvPr/>
          </p:nvSpPr>
          <p:spPr bwMode="auto">
            <a:xfrm>
              <a:off x="8432328" y="4873223"/>
              <a:ext cx="45359" cy="76544"/>
            </a:xfrm>
            <a:custGeom>
              <a:avLst/>
              <a:gdLst>
                <a:gd name="T0" fmla="*/ 22 w 22"/>
                <a:gd name="T1" fmla="*/ 26 h 37"/>
                <a:gd name="T2" fmla="*/ 18 w 22"/>
                <a:gd name="T3" fmla="*/ 34 h 37"/>
                <a:gd name="T4" fmla="*/ 11 w 22"/>
                <a:gd name="T5" fmla="*/ 37 h 37"/>
                <a:gd name="T6" fmla="*/ 3 w 22"/>
                <a:gd name="T7" fmla="*/ 34 h 37"/>
                <a:gd name="T8" fmla="*/ 0 w 22"/>
                <a:gd name="T9" fmla="*/ 26 h 37"/>
                <a:gd name="T10" fmla="*/ 0 w 22"/>
                <a:gd name="T11" fmla="*/ 11 h 37"/>
                <a:gd name="T12" fmla="*/ 3 w 22"/>
                <a:gd name="T13" fmla="*/ 3 h 37"/>
                <a:gd name="T14" fmla="*/ 11 w 22"/>
                <a:gd name="T15" fmla="*/ 0 h 37"/>
                <a:gd name="T16" fmla="*/ 18 w 22"/>
                <a:gd name="T17" fmla="*/ 3 h 37"/>
                <a:gd name="T18" fmla="*/ 22 w 22"/>
                <a:gd name="T19" fmla="*/ 11 h 37"/>
                <a:gd name="T20" fmla="*/ 22 w 22"/>
                <a:gd name="T21" fmla="*/ 12 h 37"/>
                <a:gd name="T22" fmla="*/ 15 w 22"/>
                <a:gd name="T23" fmla="*/ 12 h 37"/>
                <a:gd name="T24" fmla="*/ 15 w 22"/>
                <a:gd name="T25" fmla="*/ 11 h 37"/>
                <a:gd name="T26" fmla="*/ 11 w 22"/>
                <a:gd name="T27" fmla="*/ 5 h 37"/>
                <a:gd name="T28" fmla="*/ 6 w 22"/>
                <a:gd name="T29" fmla="*/ 11 h 37"/>
                <a:gd name="T30" fmla="*/ 6 w 22"/>
                <a:gd name="T31" fmla="*/ 26 h 37"/>
                <a:gd name="T32" fmla="*/ 11 w 22"/>
                <a:gd name="T33" fmla="*/ 32 h 37"/>
                <a:gd name="T34" fmla="*/ 15 w 22"/>
                <a:gd name="T35" fmla="*/ 26 h 37"/>
                <a:gd name="T36" fmla="*/ 15 w 22"/>
                <a:gd name="T37" fmla="*/ 22 h 37"/>
                <a:gd name="T38" fmla="*/ 22 w 22"/>
                <a:gd name="T39" fmla="*/ 22 h 37"/>
                <a:gd name="T40" fmla="*/ 22 w 22"/>
                <a:gd name="T4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7">
                  <a:moveTo>
                    <a:pt x="22" y="26"/>
                  </a:moveTo>
                  <a:cubicBezTo>
                    <a:pt x="22" y="29"/>
                    <a:pt x="20" y="32"/>
                    <a:pt x="18"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8" y="3"/>
                  </a:cubicBezTo>
                  <a:cubicBezTo>
                    <a:pt x="20" y="5"/>
                    <a:pt x="22" y="8"/>
                    <a:pt x="22" y="11"/>
                  </a:cubicBezTo>
                  <a:cubicBezTo>
                    <a:pt x="22" y="12"/>
                    <a:pt x="22" y="12"/>
                    <a:pt x="22" y="12"/>
                  </a:cubicBezTo>
                  <a:cubicBezTo>
                    <a:pt x="15" y="12"/>
                    <a:pt x="15" y="12"/>
                    <a:pt x="15" y="12"/>
                  </a:cubicBezTo>
                  <a:cubicBezTo>
                    <a:pt x="15" y="11"/>
                    <a:pt x="15" y="11"/>
                    <a:pt x="15" y="11"/>
                  </a:cubicBezTo>
                  <a:cubicBezTo>
                    <a:pt x="15" y="7"/>
                    <a:pt x="13" y="5"/>
                    <a:pt x="11" y="5"/>
                  </a:cubicBezTo>
                  <a:cubicBezTo>
                    <a:pt x="8" y="5"/>
                    <a:pt x="6" y="7"/>
                    <a:pt x="6" y="11"/>
                  </a:cubicBezTo>
                  <a:cubicBezTo>
                    <a:pt x="6" y="26"/>
                    <a:pt x="6" y="26"/>
                    <a:pt x="6" y="26"/>
                  </a:cubicBezTo>
                  <a:cubicBezTo>
                    <a:pt x="6" y="30"/>
                    <a:pt x="8" y="32"/>
                    <a:pt x="11" y="32"/>
                  </a:cubicBezTo>
                  <a:cubicBezTo>
                    <a:pt x="13" y="32"/>
                    <a:pt x="15" y="30"/>
                    <a:pt x="15" y="26"/>
                  </a:cubicBezTo>
                  <a:cubicBezTo>
                    <a:pt x="15" y="22"/>
                    <a:pt x="15" y="22"/>
                    <a:pt x="15" y="22"/>
                  </a:cubicBezTo>
                  <a:cubicBezTo>
                    <a:pt x="22" y="22"/>
                    <a:pt x="22" y="22"/>
                    <a:pt x="22" y="22"/>
                  </a:cubicBezTo>
                  <a:lnTo>
                    <a:pt x="22"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7" name="Freeform 41"/>
            <p:cNvSpPr>
              <a:spLocks/>
            </p:cNvSpPr>
            <p:nvPr/>
          </p:nvSpPr>
          <p:spPr bwMode="auto">
            <a:xfrm>
              <a:off x="8498949" y="4854795"/>
              <a:ext cx="45359" cy="93554"/>
            </a:xfrm>
            <a:custGeom>
              <a:avLst/>
              <a:gdLst>
                <a:gd name="T0" fmla="*/ 0 w 22"/>
                <a:gd name="T1" fmla="*/ 0 h 45"/>
                <a:gd name="T2" fmla="*/ 6 w 22"/>
                <a:gd name="T3" fmla="*/ 0 h 45"/>
                <a:gd name="T4" fmla="*/ 6 w 22"/>
                <a:gd name="T5" fmla="*/ 11 h 45"/>
                <a:gd name="T6" fmla="*/ 11 w 22"/>
                <a:gd name="T7" fmla="*/ 9 h 45"/>
                <a:gd name="T8" fmla="*/ 18 w 22"/>
                <a:gd name="T9" fmla="*/ 12 h 45"/>
                <a:gd name="T10" fmla="*/ 22 w 22"/>
                <a:gd name="T11" fmla="*/ 20 h 45"/>
                <a:gd name="T12" fmla="*/ 22 w 22"/>
                <a:gd name="T13" fmla="*/ 45 h 45"/>
                <a:gd name="T14" fmla="*/ 16 w 22"/>
                <a:gd name="T15" fmla="*/ 45 h 45"/>
                <a:gd name="T16" fmla="*/ 16 w 22"/>
                <a:gd name="T17" fmla="*/ 20 h 45"/>
                <a:gd name="T18" fmla="*/ 11 w 22"/>
                <a:gd name="T19" fmla="*/ 14 h 45"/>
                <a:gd name="T20" fmla="*/ 6 w 22"/>
                <a:gd name="T21" fmla="*/ 20 h 45"/>
                <a:gd name="T22" fmla="*/ 6 w 22"/>
                <a:gd name="T23" fmla="*/ 45 h 45"/>
                <a:gd name="T24" fmla="*/ 0 w 22"/>
                <a:gd name="T25" fmla="*/ 45 h 45"/>
                <a:gd name="T26" fmla="*/ 0 w 22"/>
                <a:gd name="T2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45">
                  <a:moveTo>
                    <a:pt x="0" y="0"/>
                  </a:moveTo>
                  <a:cubicBezTo>
                    <a:pt x="6" y="0"/>
                    <a:pt x="6" y="0"/>
                    <a:pt x="6" y="0"/>
                  </a:cubicBezTo>
                  <a:cubicBezTo>
                    <a:pt x="6" y="11"/>
                    <a:pt x="6" y="11"/>
                    <a:pt x="6" y="11"/>
                  </a:cubicBezTo>
                  <a:cubicBezTo>
                    <a:pt x="7" y="10"/>
                    <a:pt x="9" y="9"/>
                    <a:pt x="11" y="9"/>
                  </a:cubicBezTo>
                  <a:cubicBezTo>
                    <a:pt x="14" y="9"/>
                    <a:pt x="16" y="10"/>
                    <a:pt x="18" y="12"/>
                  </a:cubicBezTo>
                  <a:cubicBezTo>
                    <a:pt x="21" y="14"/>
                    <a:pt x="22" y="16"/>
                    <a:pt x="22" y="20"/>
                  </a:cubicBezTo>
                  <a:cubicBezTo>
                    <a:pt x="22" y="45"/>
                    <a:pt x="22" y="45"/>
                    <a:pt x="22" y="45"/>
                  </a:cubicBezTo>
                  <a:cubicBezTo>
                    <a:pt x="16" y="45"/>
                    <a:pt x="16" y="45"/>
                    <a:pt x="16" y="45"/>
                  </a:cubicBezTo>
                  <a:cubicBezTo>
                    <a:pt x="16" y="20"/>
                    <a:pt x="16" y="20"/>
                    <a:pt x="16" y="20"/>
                  </a:cubicBezTo>
                  <a:cubicBezTo>
                    <a:pt x="16" y="16"/>
                    <a:pt x="13" y="14"/>
                    <a:pt x="11" y="14"/>
                  </a:cubicBezTo>
                  <a:cubicBezTo>
                    <a:pt x="8" y="14"/>
                    <a:pt x="6" y="16"/>
                    <a:pt x="6" y="20"/>
                  </a:cubicBezTo>
                  <a:cubicBezTo>
                    <a:pt x="6" y="45"/>
                    <a:pt x="6" y="45"/>
                    <a:pt x="6" y="45"/>
                  </a:cubicBezTo>
                  <a:cubicBezTo>
                    <a:pt x="0" y="45"/>
                    <a:pt x="0" y="45"/>
                    <a:pt x="0" y="45"/>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8" name="Freeform 42"/>
            <p:cNvSpPr>
              <a:spLocks noEditPoints="1"/>
            </p:cNvSpPr>
            <p:nvPr/>
          </p:nvSpPr>
          <p:spPr bwMode="auto">
            <a:xfrm>
              <a:off x="8566988" y="4873223"/>
              <a:ext cx="45359" cy="76544"/>
            </a:xfrm>
            <a:custGeom>
              <a:avLst/>
              <a:gdLst>
                <a:gd name="T0" fmla="*/ 6 w 22"/>
                <a:gd name="T1" fmla="*/ 11 h 37"/>
                <a:gd name="T2" fmla="*/ 6 w 22"/>
                <a:gd name="T3" fmla="*/ 12 h 37"/>
                <a:gd name="T4" fmla="*/ 0 w 22"/>
                <a:gd name="T5" fmla="*/ 12 h 37"/>
                <a:gd name="T6" fmla="*/ 0 w 22"/>
                <a:gd name="T7" fmla="*/ 11 h 37"/>
                <a:gd name="T8" fmla="*/ 3 w 22"/>
                <a:gd name="T9" fmla="*/ 3 h 37"/>
                <a:gd name="T10" fmla="*/ 11 w 22"/>
                <a:gd name="T11" fmla="*/ 0 h 37"/>
                <a:gd name="T12" fmla="*/ 18 w 22"/>
                <a:gd name="T13" fmla="*/ 3 h 37"/>
                <a:gd name="T14" fmla="*/ 22 w 22"/>
                <a:gd name="T15" fmla="*/ 11 h 37"/>
                <a:gd name="T16" fmla="*/ 22 w 22"/>
                <a:gd name="T17" fmla="*/ 27 h 37"/>
                <a:gd name="T18" fmla="*/ 18 w 22"/>
                <a:gd name="T19" fmla="*/ 34 h 37"/>
                <a:gd name="T20" fmla="*/ 11 w 22"/>
                <a:gd name="T21" fmla="*/ 37 h 37"/>
                <a:gd name="T22" fmla="*/ 3 w 22"/>
                <a:gd name="T23" fmla="*/ 34 h 37"/>
                <a:gd name="T24" fmla="*/ 0 w 22"/>
                <a:gd name="T25" fmla="*/ 26 h 37"/>
                <a:gd name="T26" fmla="*/ 3 w 22"/>
                <a:gd name="T27" fmla="*/ 18 h 37"/>
                <a:gd name="T28" fmla="*/ 11 w 22"/>
                <a:gd name="T29" fmla="*/ 15 h 37"/>
                <a:gd name="T30" fmla="*/ 16 w 22"/>
                <a:gd name="T31" fmla="*/ 17 h 37"/>
                <a:gd name="T32" fmla="*/ 16 w 22"/>
                <a:gd name="T33" fmla="*/ 11 h 37"/>
                <a:gd name="T34" fmla="*/ 11 w 22"/>
                <a:gd name="T35" fmla="*/ 5 h 37"/>
                <a:gd name="T36" fmla="*/ 6 w 22"/>
                <a:gd name="T37" fmla="*/ 11 h 37"/>
                <a:gd name="T38" fmla="*/ 6 w 22"/>
                <a:gd name="T39" fmla="*/ 27 h 37"/>
                <a:gd name="T40" fmla="*/ 11 w 22"/>
                <a:gd name="T41" fmla="*/ 32 h 37"/>
                <a:gd name="T42" fmla="*/ 16 w 22"/>
                <a:gd name="T43" fmla="*/ 27 h 37"/>
                <a:gd name="T44" fmla="*/ 16 w 22"/>
                <a:gd name="T45" fmla="*/ 25 h 37"/>
                <a:gd name="T46" fmla="*/ 11 w 22"/>
                <a:gd name="T47" fmla="*/ 20 h 37"/>
                <a:gd name="T48" fmla="*/ 6 w 22"/>
                <a:gd name="T49" fmla="*/ 25 h 37"/>
                <a:gd name="T50" fmla="*/ 6 w 22"/>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7">
                  <a:moveTo>
                    <a:pt x="6" y="11"/>
                  </a:moveTo>
                  <a:cubicBezTo>
                    <a:pt x="6" y="12"/>
                    <a:pt x="6" y="12"/>
                    <a:pt x="6" y="12"/>
                  </a:cubicBezTo>
                  <a:cubicBezTo>
                    <a:pt x="0" y="12"/>
                    <a:pt x="0" y="12"/>
                    <a:pt x="0" y="12"/>
                  </a:cubicBezTo>
                  <a:cubicBezTo>
                    <a:pt x="0" y="11"/>
                    <a:pt x="0" y="11"/>
                    <a:pt x="0" y="11"/>
                  </a:cubicBezTo>
                  <a:cubicBezTo>
                    <a:pt x="0" y="8"/>
                    <a:pt x="1" y="5"/>
                    <a:pt x="3" y="3"/>
                  </a:cubicBezTo>
                  <a:cubicBezTo>
                    <a:pt x="5" y="1"/>
                    <a:pt x="8" y="0"/>
                    <a:pt x="11" y="0"/>
                  </a:cubicBezTo>
                  <a:cubicBezTo>
                    <a:pt x="14" y="0"/>
                    <a:pt x="16" y="1"/>
                    <a:pt x="18" y="3"/>
                  </a:cubicBezTo>
                  <a:cubicBezTo>
                    <a:pt x="21" y="5"/>
                    <a:pt x="22" y="8"/>
                    <a:pt x="22" y="11"/>
                  </a:cubicBezTo>
                  <a:cubicBezTo>
                    <a:pt x="22" y="27"/>
                    <a:pt x="22" y="27"/>
                    <a:pt x="22" y="27"/>
                  </a:cubicBezTo>
                  <a:cubicBezTo>
                    <a:pt x="22" y="30"/>
                    <a:pt x="20" y="32"/>
                    <a:pt x="18" y="34"/>
                  </a:cubicBezTo>
                  <a:cubicBezTo>
                    <a:pt x="16" y="36"/>
                    <a:pt x="14" y="37"/>
                    <a:pt x="11" y="37"/>
                  </a:cubicBezTo>
                  <a:cubicBezTo>
                    <a:pt x="8" y="37"/>
                    <a:pt x="5" y="36"/>
                    <a:pt x="3" y="34"/>
                  </a:cubicBezTo>
                  <a:cubicBezTo>
                    <a:pt x="1" y="32"/>
                    <a:pt x="0" y="29"/>
                    <a:pt x="0" y="26"/>
                  </a:cubicBezTo>
                  <a:cubicBezTo>
                    <a:pt x="0" y="23"/>
                    <a:pt x="1" y="20"/>
                    <a:pt x="3" y="18"/>
                  </a:cubicBezTo>
                  <a:cubicBezTo>
                    <a:pt x="5" y="16"/>
                    <a:pt x="8" y="15"/>
                    <a:pt x="11" y="15"/>
                  </a:cubicBezTo>
                  <a:cubicBezTo>
                    <a:pt x="12" y="15"/>
                    <a:pt x="14" y="15"/>
                    <a:pt x="16" y="17"/>
                  </a:cubicBezTo>
                  <a:cubicBezTo>
                    <a:pt x="16" y="11"/>
                    <a:pt x="16" y="11"/>
                    <a:pt x="16" y="11"/>
                  </a:cubicBezTo>
                  <a:cubicBezTo>
                    <a:pt x="16" y="7"/>
                    <a:pt x="13" y="5"/>
                    <a:pt x="11" y="5"/>
                  </a:cubicBezTo>
                  <a:cubicBezTo>
                    <a:pt x="8" y="5"/>
                    <a:pt x="6" y="7"/>
                    <a:pt x="6" y="11"/>
                  </a:cubicBezTo>
                  <a:close/>
                  <a:moveTo>
                    <a:pt x="6" y="27"/>
                  </a:moveTo>
                  <a:cubicBezTo>
                    <a:pt x="6" y="30"/>
                    <a:pt x="8" y="32"/>
                    <a:pt x="11" y="32"/>
                  </a:cubicBezTo>
                  <a:cubicBezTo>
                    <a:pt x="13" y="32"/>
                    <a:pt x="16" y="30"/>
                    <a:pt x="16" y="27"/>
                  </a:cubicBezTo>
                  <a:cubicBezTo>
                    <a:pt x="16" y="25"/>
                    <a:pt x="16" y="25"/>
                    <a:pt x="16" y="25"/>
                  </a:cubicBezTo>
                  <a:cubicBezTo>
                    <a:pt x="15" y="22"/>
                    <a:pt x="13" y="20"/>
                    <a:pt x="11" y="20"/>
                  </a:cubicBezTo>
                  <a:cubicBezTo>
                    <a:pt x="8" y="20"/>
                    <a:pt x="6" y="22"/>
                    <a:pt x="6" y="25"/>
                  </a:cubicBezTo>
                  <a:lnTo>
                    <a:pt x="6"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9" name="Freeform 43"/>
            <p:cNvSpPr>
              <a:spLocks/>
            </p:cNvSpPr>
            <p:nvPr/>
          </p:nvSpPr>
          <p:spPr bwMode="auto">
            <a:xfrm>
              <a:off x="8630775" y="4873223"/>
              <a:ext cx="46777" cy="75126"/>
            </a:xfrm>
            <a:custGeom>
              <a:avLst/>
              <a:gdLst>
                <a:gd name="T0" fmla="*/ 0 w 22"/>
                <a:gd name="T1" fmla="*/ 36 h 36"/>
                <a:gd name="T2" fmla="*/ 0 w 22"/>
                <a:gd name="T3" fmla="*/ 11 h 36"/>
                <a:gd name="T4" fmla="*/ 3 w 22"/>
                <a:gd name="T5" fmla="*/ 3 h 36"/>
                <a:gd name="T6" fmla="*/ 11 w 22"/>
                <a:gd name="T7" fmla="*/ 0 h 36"/>
                <a:gd name="T8" fmla="*/ 19 w 22"/>
                <a:gd name="T9" fmla="*/ 3 h 36"/>
                <a:gd name="T10" fmla="*/ 22 w 22"/>
                <a:gd name="T11" fmla="*/ 11 h 36"/>
                <a:gd name="T12" fmla="*/ 22 w 22"/>
                <a:gd name="T13" fmla="*/ 36 h 36"/>
                <a:gd name="T14" fmla="*/ 16 w 22"/>
                <a:gd name="T15" fmla="*/ 36 h 36"/>
                <a:gd name="T16" fmla="*/ 16 w 22"/>
                <a:gd name="T17" fmla="*/ 11 h 36"/>
                <a:gd name="T18" fmla="*/ 11 w 22"/>
                <a:gd name="T19" fmla="*/ 5 h 36"/>
                <a:gd name="T20" fmla="*/ 6 w 22"/>
                <a:gd name="T21" fmla="*/ 11 h 36"/>
                <a:gd name="T22" fmla="*/ 6 w 22"/>
                <a:gd name="T23" fmla="*/ 36 h 36"/>
                <a:gd name="T24" fmla="*/ 0 w 22"/>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0" y="36"/>
                  </a:moveTo>
                  <a:cubicBezTo>
                    <a:pt x="0" y="11"/>
                    <a:pt x="0" y="11"/>
                    <a:pt x="0" y="11"/>
                  </a:cubicBezTo>
                  <a:cubicBezTo>
                    <a:pt x="0" y="8"/>
                    <a:pt x="1" y="5"/>
                    <a:pt x="3" y="3"/>
                  </a:cubicBezTo>
                  <a:cubicBezTo>
                    <a:pt x="6" y="1"/>
                    <a:pt x="8" y="0"/>
                    <a:pt x="11" y="0"/>
                  </a:cubicBezTo>
                  <a:cubicBezTo>
                    <a:pt x="14" y="0"/>
                    <a:pt x="17" y="1"/>
                    <a:pt x="19" y="3"/>
                  </a:cubicBezTo>
                  <a:cubicBezTo>
                    <a:pt x="21" y="5"/>
                    <a:pt x="22" y="8"/>
                    <a:pt x="22" y="11"/>
                  </a:cubicBezTo>
                  <a:cubicBezTo>
                    <a:pt x="22" y="36"/>
                    <a:pt x="22" y="36"/>
                    <a:pt x="22" y="36"/>
                  </a:cubicBezTo>
                  <a:cubicBezTo>
                    <a:pt x="16" y="36"/>
                    <a:pt x="16" y="36"/>
                    <a:pt x="16" y="36"/>
                  </a:cubicBezTo>
                  <a:cubicBezTo>
                    <a:pt x="16" y="11"/>
                    <a:pt x="16" y="11"/>
                    <a:pt x="16" y="11"/>
                  </a:cubicBezTo>
                  <a:cubicBezTo>
                    <a:pt x="16" y="7"/>
                    <a:pt x="14" y="5"/>
                    <a:pt x="11" y="5"/>
                  </a:cubicBezTo>
                  <a:cubicBezTo>
                    <a:pt x="8" y="5"/>
                    <a:pt x="6" y="7"/>
                    <a:pt x="6" y="11"/>
                  </a:cubicBezTo>
                  <a:cubicBezTo>
                    <a:pt x="6" y="36"/>
                    <a:pt x="6" y="36"/>
                    <a:pt x="6" y="36"/>
                  </a:cubicBezTo>
                  <a:lnTo>
                    <a:pt x="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0" name="Freeform 44"/>
            <p:cNvSpPr>
              <a:spLocks noEditPoints="1"/>
            </p:cNvSpPr>
            <p:nvPr/>
          </p:nvSpPr>
          <p:spPr bwMode="auto">
            <a:xfrm>
              <a:off x="8700231" y="4864718"/>
              <a:ext cx="45359" cy="97806"/>
            </a:xfrm>
            <a:custGeom>
              <a:avLst/>
              <a:gdLst>
                <a:gd name="T0" fmla="*/ 16 w 22"/>
                <a:gd name="T1" fmla="*/ 35 h 47"/>
                <a:gd name="T2" fmla="*/ 22 w 22"/>
                <a:gd name="T3" fmla="*/ 42 h 47"/>
                <a:gd name="T4" fmla="*/ 22 w 22"/>
                <a:gd name="T5" fmla="*/ 47 h 47"/>
                <a:gd name="T6" fmla="*/ 16 w 22"/>
                <a:gd name="T7" fmla="*/ 47 h 47"/>
                <a:gd name="T8" fmla="*/ 16 w 22"/>
                <a:gd name="T9" fmla="*/ 43 h 47"/>
                <a:gd name="T10" fmla="*/ 13 w 22"/>
                <a:gd name="T11" fmla="*/ 40 h 47"/>
                <a:gd name="T12" fmla="*/ 11 w 22"/>
                <a:gd name="T13" fmla="*/ 40 h 47"/>
                <a:gd name="T14" fmla="*/ 3 w 22"/>
                <a:gd name="T15" fmla="*/ 37 h 47"/>
                <a:gd name="T16" fmla="*/ 0 w 22"/>
                <a:gd name="T17" fmla="*/ 29 h 47"/>
                <a:gd name="T18" fmla="*/ 2 w 22"/>
                <a:gd name="T19" fmla="*/ 22 h 47"/>
                <a:gd name="T20" fmla="*/ 0 w 22"/>
                <a:gd name="T21" fmla="*/ 15 h 47"/>
                <a:gd name="T22" fmla="*/ 2 w 22"/>
                <a:gd name="T23" fmla="*/ 8 h 47"/>
                <a:gd name="T24" fmla="*/ 8 w 22"/>
                <a:gd name="T25" fmla="*/ 5 h 47"/>
                <a:gd name="T26" fmla="*/ 8 w 22"/>
                <a:gd name="T27" fmla="*/ 0 h 47"/>
                <a:gd name="T28" fmla="*/ 14 w 22"/>
                <a:gd name="T29" fmla="*/ 0 h 47"/>
                <a:gd name="T30" fmla="*/ 14 w 22"/>
                <a:gd name="T31" fmla="*/ 5 h 47"/>
                <a:gd name="T32" fmla="*/ 19 w 22"/>
                <a:gd name="T33" fmla="*/ 9 h 47"/>
                <a:gd name="T34" fmla="*/ 22 w 22"/>
                <a:gd name="T35" fmla="*/ 15 h 47"/>
                <a:gd name="T36" fmla="*/ 18 w 22"/>
                <a:gd name="T37" fmla="*/ 23 h 47"/>
                <a:gd name="T38" fmla="*/ 11 w 22"/>
                <a:gd name="T39" fmla="*/ 26 h 47"/>
                <a:gd name="T40" fmla="*/ 7 w 22"/>
                <a:gd name="T41" fmla="*/ 26 h 47"/>
                <a:gd name="T42" fmla="*/ 6 w 22"/>
                <a:gd name="T43" fmla="*/ 29 h 47"/>
                <a:gd name="T44" fmla="*/ 11 w 22"/>
                <a:gd name="T45" fmla="*/ 35 h 47"/>
                <a:gd name="T46" fmla="*/ 16 w 22"/>
                <a:gd name="T47" fmla="*/ 35 h 47"/>
                <a:gd name="T48" fmla="*/ 6 w 22"/>
                <a:gd name="T49" fmla="*/ 16 h 47"/>
                <a:gd name="T50" fmla="*/ 11 w 22"/>
                <a:gd name="T51" fmla="*/ 21 h 47"/>
                <a:gd name="T52" fmla="*/ 16 w 22"/>
                <a:gd name="T53" fmla="*/ 16 h 47"/>
                <a:gd name="T54" fmla="*/ 16 w 22"/>
                <a:gd name="T55" fmla="*/ 14 h 47"/>
                <a:gd name="T56" fmla="*/ 11 w 22"/>
                <a:gd name="T57" fmla="*/ 9 h 47"/>
                <a:gd name="T58" fmla="*/ 6 w 22"/>
                <a:gd name="T59" fmla="*/ 14 h 47"/>
                <a:gd name="T60" fmla="*/ 6 w 22"/>
                <a:gd name="T61" fmla="*/ 1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 h="47">
                  <a:moveTo>
                    <a:pt x="16" y="35"/>
                  </a:moveTo>
                  <a:cubicBezTo>
                    <a:pt x="19" y="35"/>
                    <a:pt x="22" y="37"/>
                    <a:pt x="22" y="42"/>
                  </a:cubicBezTo>
                  <a:cubicBezTo>
                    <a:pt x="22" y="47"/>
                    <a:pt x="22" y="47"/>
                    <a:pt x="22" y="47"/>
                  </a:cubicBezTo>
                  <a:cubicBezTo>
                    <a:pt x="16" y="47"/>
                    <a:pt x="16" y="47"/>
                    <a:pt x="16" y="47"/>
                  </a:cubicBezTo>
                  <a:cubicBezTo>
                    <a:pt x="16" y="43"/>
                    <a:pt x="16" y="43"/>
                    <a:pt x="16" y="43"/>
                  </a:cubicBezTo>
                  <a:cubicBezTo>
                    <a:pt x="16" y="41"/>
                    <a:pt x="14" y="40"/>
                    <a:pt x="13" y="40"/>
                  </a:cubicBezTo>
                  <a:cubicBezTo>
                    <a:pt x="11" y="40"/>
                    <a:pt x="11" y="40"/>
                    <a:pt x="11" y="40"/>
                  </a:cubicBezTo>
                  <a:cubicBezTo>
                    <a:pt x="8" y="40"/>
                    <a:pt x="5" y="39"/>
                    <a:pt x="3" y="37"/>
                  </a:cubicBezTo>
                  <a:cubicBezTo>
                    <a:pt x="1" y="35"/>
                    <a:pt x="0" y="32"/>
                    <a:pt x="0" y="29"/>
                  </a:cubicBezTo>
                  <a:cubicBezTo>
                    <a:pt x="0" y="27"/>
                    <a:pt x="0" y="24"/>
                    <a:pt x="2" y="22"/>
                  </a:cubicBezTo>
                  <a:cubicBezTo>
                    <a:pt x="0" y="20"/>
                    <a:pt x="0" y="18"/>
                    <a:pt x="0" y="15"/>
                  </a:cubicBezTo>
                  <a:cubicBezTo>
                    <a:pt x="0" y="13"/>
                    <a:pt x="0" y="10"/>
                    <a:pt x="2" y="8"/>
                  </a:cubicBezTo>
                  <a:cubicBezTo>
                    <a:pt x="3" y="7"/>
                    <a:pt x="5" y="5"/>
                    <a:pt x="8" y="5"/>
                  </a:cubicBezTo>
                  <a:cubicBezTo>
                    <a:pt x="8" y="0"/>
                    <a:pt x="8" y="0"/>
                    <a:pt x="8" y="0"/>
                  </a:cubicBezTo>
                  <a:cubicBezTo>
                    <a:pt x="14" y="0"/>
                    <a:pt x="14" y="0"/>
                    <a:pt x="14" y="0"/>
                  </a:cubicBezTo>
                  <a:cubicBezTo>
                    <a:pt x="14" y="5"/>
                    <a:pt x="14" y="5"/>
                    <a:pt x="14" y="5"/>
                  </a:cubicBezTo>
                  <a:cubicBezTo>
                    <a:pt x="16" y="5"/>
                    <a:pt x="18" y="7"/>
                    <a:pt x="19" y="9"/>
                  </a:cubicBezTo>
                  <a:cubicBezTo>
                    <a:pt x="21" y="10"/>
                    <a:pt x="22" y="13"/>
                    <a:pt x="22" y="15"/>
                  </a:cubicBezTo>
                  <a:cubicBezTo>
                    <a:pt x="22" y="18"/>
                    <a:pt x="21" y="21"/>
                    <a:pt x="18" y="23"/>
                  </a:cubicBezTo>
                  <a:cubicBezTo>
                    <a:pt x="16" y="25"/>
                    <a:pt x="14" y="26"/>
                    <a:pt x="11" y="26"/>
                  </a:cubicBezTo>
                  <a:cubicBezTo>
                    <a:pt x="10" y="26"/>
                    <a:pt x="8" y="26"/>
                    <a:pt x="7" y="26"/>
                  </a:cubicBezTo>
                  <a:cubicBezTo>
                    <a:pt x="6" y="27"/>
                    <a:pt x="6" y="28"/>
                    <a:pt x="6" y="29"/>
                  </a:cubicBezTo>
                  <a:cubicBezTo>
                    <a:pt x="6" y="33"/>
                    <a:pt x="8" y="35"/>
                    <a:pt x="11" y="35"/>
                  </a:cubicBezTo>
                  <a:lnTo>
                    <a:pt x="16" y="35"/>
                  </a:lnTo>
                  <a:close/>
                  <a:moveTo>
                    <a:pt x="6" y="16"/>
                  </a:moveTo>
                  <a:cubicBezTo>
                    <a:pt x="6" y="19"/>
                    <a:pt x="8" y="21"/>
                    <a:pt x="11" y="21"/>
                  </a:cubicBezTo>
                  <a:cubicBezTo>
                    <a:pt x="13" y="21"/>
                    <a:pt x="16" y="19"/>
                    <a:pt x="16" y="16"/>
                  </a:cubicBezTo>
                  <a:cubicBezTo>
                    <a:pt x="16" y="14"/>
                    <a:pt x="16" y="14"/>
                    <a:pt x="16" y="14"/>
                  </a:cubicBezTo>
                  <a:cubicBezTo>
                    <a:pt x="15" y="11"/>
                    <a:pt x="13" y="9"/>
                    <a:pt x="11" y="9"/>
                  </a:cubicBezTo>
                  <a:cubicBezTo>
                    <a:pt x="8" y="9"/>
                    <a:pt x="6" y="11"/>
                    <a:pt x="6" y="14"/>
                  </a:cubicBezTo>
                  <a:lnTo>
                    <a:pt x="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1" name="Freeform 45"/>
            <p:cNvSpPr>
              <a:spLocks noEditPoints="1"/>
            </p:cNvSpPr>
            <p:nvPr/>
          </p:nvSpPr>
          <p:spPr bwMode="auto">
            <a:xfrm>
              <a:off x="8766854" y="4873223"/>
              <a:ext cx="45359" cy="76544"/>
            </a:xfrm>
            <a:custGeom>
              <a:avLst/>
              <a:gdLst>
                <a:gd name="T0" fmla="*/ 6 w 22"/>
                <a:gd name="T1" fmla="*/ 21 h 37"/>
                <a:gd name="T2" fmla="*/ 6 w 22"/>
                <a:gd name="T3" fmla="*/ 26 h 37"/>
                <a:gd name="T4" fmla="*/ 11 w 22"/>
                <a:gd name="T5" fmla="*/ 32 h 37"/>
                <a:gd name="T6" fmla="*/ 15 w 22"/>
                <a:gd name="T7" fmla="*/ 26 h 37"/>
                <a:gd name="T8" fmla="*/ 22 w 22"/>
                <a:gd name="T9" fmla="*/ 26 h 37"/>
                <a:gd name="T10" fmla="*/ 18 w 22"/>
                <a:gd name="T11" fmla="*/ 34 h 37"/>
                <a:gd name="T12" fmla="*/ 11 w 22"/>
                <a:gd name="T13" fmla="*/ 37 h 37"/>
                <a:gd name="T14" fmla="*/ 3 w 22"/>
                <a:gd name="T15" fmla="*/ 34 h 37"/>
                <a:gd name="T16" fmla="*/ 0 w 22"/>
                <a:gd name="T17" fmla="*/ 26 h 37"/>
                <a:gd name="T18" fmla="*/ 0 w 22"/>
                <a:gd name="T19" fmla="*/ 11 h 37"/>
                <a:gd name="T20" fmla="*/ 3 w 22"/>
                <a:gd name="T21" fmla="*/ 3 h 37"/>
                <a:gd name="T22" fmla="*/ 11 w 22"/>
                <a:gd name="T23" fmla="*/ 0 h 37"/>
                <a:gd name="T24" fmla="*/ 19 w 22"/>
                <a:gd name="T25" fmla="*/ 3 h 37"/>
                <a:gd name="T26" fmla="*/ 22 w 22"/>
                <a:gd name="T27" fmla="*/ 11 h 37"/>
                <a:gd name="T28" fmla="*/ 22 w 22"/>
                <a:gd name="T29" fmla="*/ 21 h 37"/>
                <a:gd name="T30" fmla="*/ 6 w 22"/>
                <a:gd name="T31" fmla="*/ 21 h 37"/>
                <a:gd name="T32" fmla="*/ 6 w 22"/>
                <a:gd name="T33" fmla="*/ 15 h 37"/>
                <a:gd name="T34" fmla="*/ 16 w 22"/>
                <a:gd name="T35" fmla="*/ 15 h 37"/>
                <a:gd name="T36" fmla="*/ 16 w 22"/>
                <a:gd name="T37" fmla="*/ 11 h 37"/>
                <a:gd name="T38" fmla="*/ 11 w 22"/>
                <a:gd name="T39" fmla="*/ 5 h 37"/>
                <a:gd name="T40" fmla="*/ 6 w 22"/>
                <a:gd name="T41" fmla="*/ 11 h 37"/>
                <a:gd name="T42" fmla="*/ 6 w 22"/>
                <a:gd name="T4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37">
                  <a:moveTo>
                    <a:pt x="6" y="21"/>
                  </a:moveTo>
                  <a:cubicBezTo>
                    <a:pt x="6" y="26"/>
                    <a:pt x="6" y="26"/>
                    <a:pt x="6" y="26"/>
                  </a:cubicBezTo>
                  <a:cubicBezTo>
                    <a:pt x="6" y="30"/>
                    <a:pt x="8" y="32"/>
                    <a:pt x="11" y="32"/>
                  </a:cubicBezTo>
                  <a:cubicBezTo>
                    <a:pt x="13" y="32"/>
                    <a:pt x="15" y="30"/>
                    <a:pt x="15" y="26"/>
                  </a:cubicBezTo>
                  <a:cubicBezTo>
                    <a:pt x="22" y="26"/>
                    <a:pt x="22" y="26"/>
                    <a:pt x="22" y="26"/>
                  </a:cubicBezTo>
                  <a:cubicBezTo>
                    <a:pt x="22" y="29"/>
                    <a:pt x="21" y="32"/>
                    <a:pt x="18"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9" y="3"/>
                  </a:cubicBezTo>
                  <a:cubicBezTo>
                    <a:pt x="21" y="5"/>
                    <a:pt x="22" y="8"/>
                    <a:pt x="22" y="11"/>
                  </a:cubicBezTo>
                  <a:cubicBezTo>
                    <a:pt x="22" y="21"/>
                    <a:pt x="22" y="21"/>
                    <a:pt x="22" y="21"/>
                  </a:cubicBezTo>
                  <a:lnTo>
                    <a:pt x="6" y="21"/>
                  </a:lnTo>
                  <a:close/>
                  <a:moveTo>
                    <a:pt x="6" y="15"/>
                  </a:moveTo>
                  <a:cubicBezTo>
                    <a:pt x="16" y="15"/>
                    <a:pt x="16" y="15"/>
                    <a:pt x="16" y="15"/>
                  </a:cubicBezTo>
                  <a:cubicBezTo>
                    <a:pt x="16" y="11"/>
                    <a:pt x="16" y="11"/>
                    <a:pt x="16" y="11"/>
                  </a:cubicBezTo>
                  <a:cubicBezTo>
                    <a:pt x="16" y="7"/>
                    <a:pt x="13" y="5"/>
                    <a:pt x="11" y="5"/>
                  </a:cubicBezTo>
                  <a:cubicBezTo>
                    <a:pt x="8" y="5"/>
                    <a:pt x="6" y="7"/>
                    <a:pt x="6" y="11"/>
                  </a:cubicBezTo>
                  <a:lnTo>
                    <a:pt x="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Verdana" panose="020B0604030504040204" pitchFamily="34" charset="0"/>
                <a:ea typeface="Verdana" panose="020B0604030504040204" pitchFamily="34" charset="0"/>
                <a:cs typeface="Verdana" panose="020B0604030504040204" pitchFamily="34" charset="0"/>
              </a:endParaRPr>
            </a:p>
          </p:txBody>
        </p:sp>
      </p:grpSp>
      <p:pic>
        <p:nvPicPr>
          <p:cNvPr id="2" name="Picture 1" descr="1  Mr Jeong Wook Kim_150615_final (page 20 of 28) 2018-03-25 17-46-0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8" y="1271660"/>
            <a:ext cx="9144000" cy="3845799"/>
          </a:xfrm>
          <a:prstGeom prst="rect">
            <a:avLst/>
          </a:prstGeom>
        </p:spPr>
      </p:pic>
    </p:spTree>
    <p:extLst>
      <p:ext uri="{BB962C8B-B14F-4D97-AF65-F5344CB8AC3E}">
        <p14:creationId xmlns:p14="http://schemas.microsoft.com/office/powerpoint/2010/main" val="217262491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
          <p:cNvGraphicFramePr>
            <a:graphicFrameLocks noChangeAspect="1"/>
          </p:cNvGraphicFramePr>
          <p:nvPr>
            <p:extLst>
              <p:ext uri="{D42A27DB-BD31-4B8C-83A1-F6EECF244321}">
                <p14:modId xmlns:p14="http://schemas.microsoft.com/office/powerpoint/2010/main" val="3078945363"/>
              </p:ext>
            </p:extLst>
          </p:nvPr>
        </p:nvGraphicFramePr>
        <p:xfrm>
          <a:off x="231221" y="2377214"/>
          <a:ext cx="8656383" cy="4051589"/>
        </p:xfrm>
        <a:graphic>
          <a:graphicData uri="http://schemas.openxmlformats.org/presentationml/2006/ole">
            <mc:AlternateContent xmlns:mc="http://schemas.openxmlformats.org/markup-compatibility/2006">
              <mc:Choice xmlns:v="urn:schemas-microsoft-com:vml" Requires="v">
                <p:oleObj spid="_x0000_s23808" name="Document" r:id="rId3" imgW="5765800" imgH="2273300" progId="Word.Document.8">
                  <p:link updateAutomatic="1"/>
                </p:oleObj>
              </mc:Choice>
              <mc:Fallback>
                <p:oleObj name="Document" r:id="rId3" imgW="5765800" imgH="2273300" progId="Word.Document.8">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221" y="2377214"/>
                        <a:ext cx="8656383" cy="4051589"/>
                      </a:xfrm>
                      <a:prstGeom prst="rect">
                        <a:avLst/>
                      </a:prstGeom>
                      <a:noFill/>
                      <a:ln>
                        <a:noFill/>
                      </a:ln>
                      <a:extLst/>
                    </p:spPr>
                  </p:pic>
                </p:oleObj>
              </mc:Fallback>
            </mc:AlternateContent>
          </a:graphicData>
        </a:graphic>
      </p:graphicFrame>
      <p:sp>
        <p:nvSpPr>
          <p:cNvPr id="5" name="TextBox 4"/>
          <p:cNvSpPr txBox="1"/>
          <p:nvPr/>
        </p:nvSpPr>
        <p:spPr>
          <a:xfrm>
            <a:off x="192437" y="1952604"/>
            <a:ext cx="5779657" cy="369332"/>
          </a:xfrm>
          <a:prstGeom prst="rect">
            <a:avLst/>
          </a:prstGeom>
          <a:noFill/>
        </p:spPr>
        <p:txBody>
          <a:bodyPr wrap="square" rtlCol="0">
            <a:spAutoFit/>
          </a:bodyPr>
          <a:lstStyle/>
          <a:p>
            <a:pPr algn="ctr"/>
            <a:r>
              <a:rPr lang="tr-TR" dirty="0" smtClean="0"/>
              <a:t>Ödenen Hasarların Hasar Nedeni (Bitkisel Üretim Bazında).</a:t>
            </a:r>
            <a:r>
              <a:rPr lang="en-US" dirty="0" smtClean="0"/>
              <a:t> </a:t>
            </a:r>
            <a:endParaRPr lang="en-US" dirty="0"/>
          </a:p>
        </p:txBody>
      </p:sp>
      <p:sp>
        <p:nvSpPr>
          <p:cNvPr id="2" name="Oval 1"/>
          <p:cNvSpPr/>
          <p:nvPr/>
        </p:nvSpPr>
        <p:spPr>
          <a:xfrm>
            <a:off x="7569418" y="2691572"/>
            <a:ext cx="881529" cy="343647"/>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192437" y="119173"/>
            <a:ext cx="8787990" cy="1765158"/>
          </a:xfrm>
          <a:solidFill>
            <a:srgbClr val="FFFF00"/>
          </a:solidFill>
        </p:spPr>
        <p:txBody>
          <a:bodyPr>
            <a:normAutofit/>
          </a:bodyPr>
          <a:lstStyle/>
          <a:p>
            <a:pPr marL="0" lvl="0" indent="0" algn="just">
              <a:lnSpc>
                <a:spcPct val="80000"/>
              </a:lnSpc>
              <a:buNone/>
            </a:pPr>
            <a:r>
              <a:rPr lang="tr-TR" b="1" dirty="0" smtClean="0">
                <a:solidFill>
                  <a:srgbClr val="FF0000"/>
                </a:solidFill>
              </a:rPr>
              <a:t>6. Meteorolojik </a:t>
            </a:r>
            <a:r>
              <a:rPr lang="tr-TR" b="1" dirty="0">
                <a:solidFill>
                  <a:srgbClr val="FF0000"/>
                </a:solidFill>
              </a:rPr>
              <a:t>afetlerden korunmak </a:t>
            </a:r>
            <a:r>
              <a:rPr lang="tr-TR" b="1" dirty="0" smtClean="0">
                <a:solidFill>
                  <a:srgbClr val="FF0000"/>
                </a:solidFill>
              </a:rPr>
              <a:t>için, </a:t>
            </a:r>
            <a:r>
              <a:rPr lang="tr-TR" b="1" u="sng" dirty="0">
                <a:solidFill>
                  <a:srgbClr val="FF0000"/>
                </a:solidFill>
              </a:rPr>
              <a:t>meteorolojik okur yazarlık</a:t>
            </a:r>
            <a:r>
              <a:rPr lang="tr-TR" b="1" dirty="0">
                <a:solidFill>
                  <a:srgbClr val="FF0000"/>
                </a:solidFill>
              </a:rPr>
              <a:t>, tarımsal meteoroloji, tarıma yönelik erken uyarı ve daha kapsamlı sigorta uygulamaları </a:t>
            </a:r>
            <a:r>
              <a:rPr lang="tr-TR" b="1" dirty="0" smtClean="0">
                <a:solidFill>
                  <a:srgbClr val="FF0000"/>
                </a:solidFill>
              </a:rPr>
              <a:t>geliştirilmeli</a:t>
            </a:r>
            <a:endParaRPr lang="en-US" b="1" dirty="0">
              <a:solidFill>
                <a:srgbClr val="FF0000"/>
              </a:solidFill>
            </a:endParaRPr>
          </a:p>
        </p:txBody>
      </p:sp>
      <p:pic>
        <p:nvPicPr>
          <p:cNvPr id="3" name="Picture 2" descr="salih çalı BUSİAD_Topl SON_221114 (page 24 of 29) 2018-03-26 16-22-1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221" y="2003916"/>
            <a:ext cx="8685061" cy="3960957"/>
          </a:xfrm>
          <a:prstGeom prst="rect">
            <a:avLst/>
          </a:prstGeom>
          <a:ln w="57150" cmpd="sng">
            <a:solidFill>
              <a:srgbClr val="FF0000"/>
            </a:solidFill>
          </a:ln>
        </p:spPr>
      </p:pic>
      <p:pic>
        <p:nvPicPr>
          <p:cNvPr id="7" name="Picture 6" descr="tarsim_logo2.jpg"/>
          <p:cNvPicPr>
            <a:picLocks noChangeAspect="1"/>
          </p:cNvPicPr>
          <p:nvPr/>
        </p:nvPicPr>
        <p:blipFill>
          <a:blip r:embed="rId6"/>
          <a:srcRect l="15477" t="16141" r="11501" b="29894"/>
          <a:stretch>
            <a:fillRect/>
          </a:stretch>
        </p:blipFill>
        <p:spPr>
          <a:xfrm>
            <a:off x="6036536" y="5715121"/>
            <a:ext cx="3056120" cy="1151562"/>
          </a:xfrm>
          <a:prstGeom prst="rect">
            <a:avLst/>
          </a:prstGeom>
        </p:spPr>
      </p:pic>
      <p:pic>
        <p:nvPicPr>
          <p:cNvPr id="6" name="Picture 5" descr="TARSIM 2018-03-26 16-28-0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488" y="25656"/>
            <a:ext cx="9092656" cy="6790717"/>
          </a:xfrm>
          <a:prstGeom prst="rect">
            <a:avLst/>
          </a:prstGeom>
          <a:ln w="57150" cmpd="sng">
            <a:solidFill>
              <a:srgbClr val="FF0000"/>
            </a:solidFill>
          </a:ln>
        </p:spPr>
      </p:pic>
      <p:cxnSp>
        <p:nvCxnSpPr>
          <p:cNvPr id="10" name="Straight Connector 9"/>
          <p:cNvCxnSpPr/>
          <p:nvPr/>
        </p:nvCxnSpPr>
        <p:spPr>
          <a:xfrm>
            <a:off x="654288" y="4823210"/>
            <a:ext cx="6337617" cy="25655"/>
          </a:xfrm>
          <a:prstGeom prst="line">
            <a:avLst/>
          </a:prstGeom>
          <a:ln w="57150" cmpd="sng">
            <a:solidFill>
              <a:srgbClr val="0000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2297463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549294_597677826927116_379883851_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5375" y="74613"/>
            <a:ext cx="6704013" cy="670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extBox 2"/>
          <p:cNvSpPr txBox="1">
            <a:spLocks noChangeArrowheads="1"/>
          </p:cNvSpPr>
          <p:nvPr/>
        </p:nvSpPr>
        <p:spPr bwMode="auto">
          <a:xfrm>
            <a:off x="133350" y="2284413"/>
            <a:ext cx="2008188" cy="239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40000"/>
              </a:lnSpc>
            </a:pPr>
            <a:r>
              <a:rPr lang="tr-TR" sz="3600" b="1" dirty="0" smtClean="0">
                <a:solidFill>
                  <a:srgbClr val="FF0000"/>
                </a:solidFill>
              </a:rPr>
              <a:t>46 yılda</a:t>
            </a:r>
          </a:p>
          <a:p>
            <a:pPr algn="ctr" eaLnBrk="1" hangingPunct="1">
              <a:lnSpc>
                <a:spcPct val="140000"/>
              </a:lnSpc>
            </a:pPr>
            <a:r>
              <a:rPr lang="tr-TR" b="1" dirty="0" smtClean="0">
                <a:solidFill>
                  <a:srgbClr val="FF0000"/>
                </a:solidFill>
              </a:rPr>
              <a:t>Dünyada Çevre Tahribatı!..</a:t>
            </a:r>
            <a:endParaRPr lang="tr-TR" b="1" dirty="0">
              <a:solidFill>
                <a:srgbClr val="FF0000"/>
              </a:solidFill>
            </a:endParaRPr>
          </a:p>
        </p:txBody>
      </p:sp>
    </p:spTree>
    <p:extLst>
      <p:ext uri="{BB962C8B-B14F-4D97-AF65-F5344CB8AC3E}">
        <p14:creationId xmlns:p14="http://schemas.microsoft.com/office/powerpoint/2010/main" val="351074298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30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67800" cy="3213100"/>
          </a:xfrm>
          <a:prstGeom prst="rect">
            <a:avLst/>
          </a:prstGeom>
        </p:spPr>
      </p:pic>
      <p:pic>
        <p:nvPicPr>
          <p:cNvPr id="3" name="Picture 2" descr="acil.tiff"/>
          <p:cNvPicPr>
            <a:picLocks noChangeAspect="1"/>
          </p:cNvPicPr>
          <p:nvPr/>
        </p:nvPicPr>
        <p:blipFill rotWithShape="1">
          <a:blip r:embed="rId3">
            <a:extLst>
              <a:ext uri="{28A0092B-C50C-407E-A947-70E740481C1C}">
                <a14:useLocalDpi xmlns:a14="http://schemas.microsoft.com/office/drawing/2010/main" val="0"/>
              </a:ext>
            </a:extLst>
          </a:blip>
          <a:srcRect b="69193"/>
          <a:stretch/>
        </p:blipFill>
        <p:spPr>
          <a:xfrm>
            <a:off x="-36512" y="3224904"/>
            <a:ext cx="9144000" cy="1788272"/>
          </a:xfrm>
          <a:prstGeom prst="rect">
            <a:avLst/>
          </a:prstGeom>
        </p:spPr>
      </p:pic>
      <p:pic>
        <p:nvPicPr>
          <p:cNvPr id="4" name="Picture 3" descr="acil.tiff"/>
          <p:cNvPicPr>
            <a:picLocks noChangeAspect="1"/>
          </p:cNvPicPr>
          <p:nvPr/>
        </p:nvPicPr>
        <p:blipFill rotWithShape="1">
          <a:blip r:embed="rId3">
            <a:extLst>
              <a:ext uri="{28A0092B-C50C-407E-A947-70E740481C1C}">
                <a14:useLocalDpi xmlns:a14="http://schemas.microsoft.com/office/drawing/2010/main" val="0"/>
              </a:ext>
            </a:extLst>
          </a:blip>
          <a:srcRect t="80901"/>
          <a:stretch/>
        </p:blipFill>
        <p:spPr>
          <a:xfrm>
            <a:off x="-36512" y="5085184"/>
            <a:ext cx="9144000" cy="1108638"/>
          </a:xfrm>
          <a:prstGeom prst="rect">
            <a:avLst/>
          </a:prstGeom>
        </p:spPr>
      </p:pic>
      <p:cxnSp>
        <p:nvCxnSpPr>
          <p:cNvPr id="5" name="Straight Connector 4"/>
          <p:cNvCxnSpPr/>
          <p:nvPr/>
        </p:nvCxnSpPr>
        <p:spPr>
          <a:xfrm>
            <a:off x="2150368" y="4003477"/>
            <a:ext cx="2133600" cy="1587"/>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6" name="Straight Connector 5"/>
          <p:cNvCxnSpPr/>
          <p:nvPr/>
        </p:nvCxnSpPr>
        <p:spPr>
          <a:xfrm>
            <a:off x="107504" y="4219501"/>
            <a:ext cx="2133600" cy="1587"/>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7" name="Straight Connector 6"/>
          <p:cNvCxnSpPr/>
          <p:nvPr/>
        </p:nvCxnSpPr>
        <p:spPr>
          <a:xfrm>
            <a:off x="2411760" y="4219501"/>
            <a:ext cx="2133600" cy="1587"/>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a:xfrm>
            <a:off x="2771800" y="5371629"/>
            <a:ext cx="2133600" cy="1587"/>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9" name="TextBox 8"/>
          <p:cNvSpPr txBox="1"/>
          <p:nvPr/>
        </p:nvSpPr>
        <p:spPr>
          <a:xfrm>
            <a:off x="2915816" y="3356992"/>
            <a:ext cx="576064" cy="584776"/>
          </a:xfrm>
          <a:prstGeom prst="rect">
            <a:avLst/>
          </a:prstGeom>
          <a:noFill/>
        </p:spPr>
        <p:txBody>
          <a:bodyPr wrap="square" rtlCol="0">
            <a:spAutoFit/>
          </a:bodyPr>
          <a:lstStyle/>
          <a:p>
            <a:r>
              <a:rPr lang="en-US" sz="3200" b="1" dirty="0" smtClean="0">
                <a:solidFill>
                  <a:srgbClr val="0000FF"/>
                </a:solidFill>
              </a:rPr>
              <a:t>1</a:t>
            </a:r>
            <a:endParaRPr lang="en-US" sz="3200" b="1" dirty="0">
              <a:solidFill>
                <a:srgbClr val="0000FF"/>
              </a:solidFill>
            </a:endParaRPr>
          </a:p>
        </p:txBody>
      </p:sp>
      <p:sp>
        <p:nvSpPr>
          <p:cNvPr id="10" name="TextBox 9"/>
          <p:cNvSpPr txBox="1"/>
          <p:nvPr/>
        </p:nvSpPr>
        <p:spPr>
          <a:xfrm>
            <a:off x="3131840" y="4221088"/>
            <a:ext cx="576064" cy="584776"/>
          </a:xfrm>
          <a:prstGeom prst="rect">
            <a:avLst/>
          </a:prstGeom>
          <a:noFill/>
        </p:spPr>
        <p:txBody>
          <a:bodyPr wrap="square" rtlCol="0">
            <a:spAutoFit/>
          </a:bodyPr>
          <a:lstStyle/>
          <a:p>
            <a:r>
              <a:rPr lang="en-US" sz="3200" b="1" dirty="0">
                <a:solidFill>
                  <a:srgbClr val="0000FF"/>
                </a:solidFill>
              </a:rPr>
              <a:t>3</a:t>
            </a:r>
          </a:p>
        </p:txBody>
      </p:sp>
      <p:sp>
        <p:nvSpPr>
          <p:cNvPr id="11" name="TextBox 10"/>
          <p:cNvSpPr txBox="1"/>
          <p:nvPr/>
        </p:nvSpPr>
        <p:spPr>
          <a:xfrm>
            <a:off x="899592" y="3645024"/>
            <a:ext cx="576064" cy="584776"/>
          </a:xfrm>
          <a:prstGeom prst="rect">
            <a:avLst/>
          </a:prstGeom>
          <a:noFill/>
        </p:spPr>
        <p:txBody>
          <a:bodyPr wrap="square" rtlCol="0">
            <a:spAutoFit/>
          </a:bodyPr>
          <a:lstStyle/>
          <a:p>
            <a:r>
              <a:rPr lang="en-US" sz="3200" b="1" dirty="0">
                <a:solidFill>
                  <a:srgbClr val="0000FF"/>
                </a:solidFill>
              </a:rPr>
              <a:t>2</a:t>
            </a:r>
          </a:p>
        </p:txBody>
      </p:sp>
      <p:sp>
        <p:nvSpPr>
          <p:cNvPr id="12" name="TextBox 11"/>
          <p:cNvSpPr txBox="1"/>
          <p:nvPr/>
        </p:nvSpPr>
        <p:spPr>
          <a:xfrm>
            <a:off x="3635896" y="4653136"/>
            <a:ext cx="576064" cy="584776"/>
          </a:xfrm>
          <a:prstGeom prst="rect">
            <a:avLst/>
          </a:prstGeom>
          <a:noFill/>
        </p:spPr>
        <p:txBody>
          <a:bodyPr wrap="square" rtlCol="0">
            <a:spAutoFit/>
          </a:bodyPr>
          <a:lstStyle/>
          <a:p>
            <a:r>
              <a:rPr lang="en-US" sz="3200" b="1" dirty="0" smtClean="0">
                <a:solidFill>
                  <a:srgbClr val="0000FF"/>
                </a:solidFill>
              </a:rPr>
              <a:t>4</a:t>
            </a:r>
            <a:endParaRPr lang="en-US" sz="3200" b="1" dirty="0">
              <a:solidFill>
                <a:srgbClr val="0000FF"/>
              </a:solidFill>
            </a:endParaRPr>
          </a:p>
        </p:txBody>
      </p:sp>
    </p:spTree>
    <p:extLst>
      <p:ext uri="{BB962C8B-B14F-4D97-AF65-F5344CB8AC3E}">
        <p14:creationId xmlns:p14="http://schemas.microsoft.com/office/powerpoint/2010/main" val="13976770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descr="kanun.tiff"/>
          <p:cNvPicPr>
            <a:picLocks noChangeAspect="1"/>
          </p:cNvPicPr>
          <p:nvPr/>
        </p:nvPicPr>
        <p:blipFill>
          <a:blip r:embed="rId2">
            <a:extLst>
              <a:ext uri="{28A0092B-C50C-407E-A947-70E740481C1C}">
                <a14:useLocalDpi xmlns:a14="http://schemas.microsoft.com/office/drawing/2010/main" val="0"/>
              </a:ext>
            </a:extLst>
          </a:blip>
          <a:srcRect r="6667"/>
          <a:stretch>
            <a:fillRect/>
          </a:stretch>
        </p:blipFill>
        <p:spPr bwMode="auto">
          <a:xfrm>
            <a:off x="152400" y="533400"/>
            <a:ext cx="8534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3" descr="madde53.tiff"/>
          <p:cNvPicPr>
            <a:picLocks noChangeAspect="1"/>
          </p:cNvPicPr>
          <p:nvPr/>
        </p:nvPicPr>
        <p:blipFill>
          <a:blip r:embed="rId3">
            <a:extLst>
              <a:ext uri="{28A0092B-C50C-407E-A947-70E740481C1C}">
                <a14:useLocalDpi xmlns:a14="http://schemas.microsoft.com/office/drawing/2010/main" val="0"/>
              </a:ext>
            </a:extLst>
          </a:blip>
          <a:srcRect l="3078" r="5537"/>
          <a:stretch>
            <a:fillRect/>
          </a:stretch>
        </p:blipFill>
        <p:spPr bwMode="auto">
          <a:xfrm>
            <a:off x="152400" y="2743200"/>
            <a:ext cx="85248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a:off x="304800" y="4037013"/>
            <a:ext cx="2133600" cy="1587"/>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grpSp>
        <p:nvGrpSpPr>
          <p:cNvPr id="214" name="Group 4"/>
          <p:cNvGrpSpPr>
            <a:grpSpLocks/>
          </p:cNvGrpSpPr>
          <p:nvPr/>
        </p:nvGrpSpPr>
        <p:grpSpPr bwMode="auto">
          <a:xfrm>
            <a:off x="7093877" y="188640"/>
            <a:ext cx="1798603" cy="1941513"/>
            <a:chOff x="2307" y="2356"/>
            <a:chExt cx="1133" cy="1223"/>
          </a:xfrm>
        </p:grpSpPr>
        <p:sp>
          <p:nvSpPr>
            <p:cNvPr id="215" name="Freeform 5"/>
            <p:cNvSpPr>
              <a:spLocks/>
            </p:cNvSpPr>
            <p:nvPr/>
          </p:nvSpPr>
          <p:spPr bwMode="auto">
            <a:xfrm>
              <a:off x="2448" y="2356"/>
              <a:ext cx="9" cy="9"/>
            </a:xfrm>
            <a:custGeom>
              <a:avLst/>
              <a:gdLst>
                <a:gd name="T0" fmla="*/ 1 w 18"/>
                <a:gd name="T1" fmla="*/ 1 h 18"/>
                <a:gd name="T2" fmla="*/ 1 w 18"/>
                <a:gd name="T3" fmla="*/ 1 h 18"/>
                <a:gd name="T4" fmla="*/ 1 w 18"/>
                <a:gd name="T5" fmla="*/ 1 h 18"/>
                <a:gd name="T6" fmla="*/ 1 w 18"/>
                <a:gd name="T7" fmla="*/ 1 h 18"/>
                <a:gd name="T8" fmla="*/ 1 w 18"/>
                <a:gd name="T9" fmla="*/ 1 h 18"/>
                <a:gd name="T10" fmla="*/ 1 w 18"/>
                <a:gd name="T11" fmla="*/ 1 h 18"/>
                <a:gd name="T12" fmla="*/ 1 w 18"/>
                <a:gd name="T13" fmla="*/ 1 h 18"/>
                <a:gd name="T14" fmla="*/ 1 w 18"/>
                <a:gd name="T15" fmla="*/ 1 h 18"/>
                <a:gd name="T16" fmla="*/ 1 w 18"/>
                <a:gd name="T17" fmla="*/ 1 h 18"/>
                <a:gd name="T18" fmla="*/ 1 w 18"/>
                <a:gd name="T19" fmla="*/ 1 h 18"/>
                <a:gd name="T20" fmla="*/ 1 w 18"/>
                <a:gd name="T21" fmla="*/ 1 h 18"/>
                <a:gd name="T22" fmla="*/ 0 w 18"/>
                <a:gd name="T23" fmla="*/ 1 h 18"/>
                <a:gd name="T24" fmla="*/ 1 w 18"/>
                <a:gd name="T25" fmla="*/ 0 h 18"/>
                <a:gd name="T26" fmla="*/ 1 w 18"/>
                <a:gd name="T27" fmla="*/ 1 h 18"/>
                <a:gd name="T28" fmla="*/ 1 w 18"/>
                <a:gd name="T29" fmla="*/ 1 h 18"/>
                <a:gd name="T30" fmla="*/ 1 w 18"/>
                <a:gd name="T31" fmla="*/ 1 h 18"/>
                <a:gd name="T32" fmla="*/ 1 w 18"/>
                <a:gd name="T33" fmla="*/ 1 h 18"/>
                <a:gd name="T34" fmla="*/ 1 w 18"/>
                <a:gd name="T35" fmla="*/ 1 h 18"/>
                <a:gd name="T36" fmla="*/ 1 w 18"/>
                <a:gd name="T37" fmla="*/ 1 h 18"/>
                <a:gd name="T38" fmla="*/ 1 w 18"/>
                <a:gd name="T39" fmla="*/ 1 h 18"/>
                <a:gd name="T40" fmla="*/ 1 w 18"/>
                <a:gd name="T41" fmla="*/ 1 h 18"/>
                <a:gd name="T42" fmla="*/ 1 w 18"/>
                <a:gd name="T43" fmla="*/ 1 h 18"/>
                <a:gd name="T44" fmla="*/ 1 w 18"/>
                <a:gd name="T45" fmla="*/ 1 h 18"/>
                <a:gd name="T46" fmla="*/ 1 w 18"/>
                <a:gd name="T47" fmla="*/ 1 h 18"/>
                <a:gd name="T48" fmla="*/ 1 w 18"/>
                <a:gd name="T49" fmla="*/ 1 h 1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
                <a:gd name="T76" fmla="*/ 0 h 18"/>
                <a:gd name="T77" fmla="*/ 18 w 18"/>
                <a:gd name="T78" fmla="*/ 18 h 1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 h="18">
                  <a:moveTo>
                    <a:pt x="17" y="3"/>
                  </a:moveTo>
                  <a:lnTo>
                    <a:pt x="18" y="18"/>
                  </a:lnTo>
                  <a:lnTo>
                    <a:pt x="16" y="18"/>
                  </a:lnTo>
                  <a:lnTo>
                    <a:pt x="14" y="18"/>
                  </a:lnTo>
                  <a:lnTo>
                    <a:pt x="13" y="18"/>
                  </a:lnTo>
                  <a:lnTo>
                    <a:pt x="10" y="18"/>
                  </a:lnTo>
                  <a:lnTo>
                    <a:pt x="8" y="18"/>
                  </a:lnTo>
                  <a:lnTo>
                    <a:pt x="7" y="18"/>
                  </a:lnTo>
                  <a:lnTo>
                    <a:pt x="5" y="18"/>
                  </a:lnTo>
                  <a:lnTo>
                    <a:pt x="4" y="17"/>
                  </a:lnTo>
                  <a:lnTo>
                    <a:pt x="1" y="15"/>
                  </a:lnTo>
                  <a:lnTo>
                    <a:pt x="0" y="13"/>
                  </a:lnTo>
                  <a:lnTo>
                    <a:pt x="8" y="0"/>
                  </a:lnTo>
                  <a:lnTo>
                    <a:pt x="8" y="2"/>
                  </a:lnTo>
                  <a:lnTo>
                    <a:pt x="9" y="2"/>
                  </a:lnTo>
                  <a:lnTo>
                    <a:pt x="10" y="3"/>
                  </a:lnTo>
                  <a:lnTo>
                    <a:pt x="12" y="3"/>
                  </a:lnTo>
                  <a:lnTo>
                    <a:pt x="13" y="3"/>
                  </a:lnTo>
                  <a:lnTo>
                    <a:pt x="14" y="3"/>
                  </a:lnTo>
                  <a:lnTo>
                    <a:pt x="15" y="3"/>
                  </a:lnTo>
                  <a:lnTo>
                    <a:pt x="16" y="3"/>
                  </a:lnTo>
                  <a:lnTo>
                    <a:pt x="17" y="3"/>
                  </a:lnTo>
                  <a:lnTo>
                    <a:pt x="18" y="3"/>
                  </a:lnTo>
                  <a:lnTo>
                    <a:pt x="17" y="3"/>
                  </a:lnTo>
                  <a:close/>
                </a:path>
              </a:pathLst>
            </a:custGeom>
            <a:solidFill>
              <a:srgbClr val="A18F84"/>
            </a:solidFill>
            <a:ln w="9525">
              <a:noFill/>
              <a:round/>
              <a:headEnd/>
              <a:tailEnd/>
            </a:ln>
          </p:spPr>
          <p:txBody>
            <a:bodyPr>
              <a:prstTxWarp prst="textNoShape">
                <a:avLst/>
              </a:prstTxWarp>
            </a:bodyPr>
            <a:lstStyle/>
            <a:p>
              <a:endParaRPr lang="tr-TR"/>
            </a:p>
          </p:txBody>
        </p:sp>
        <p:sp>
          <p:nvSpPr>
            <p:cNvPr id="216" name="Freeform 6"/>
            <p:cNvSpPr>
              <a:spLocks/>
            </p:cNvSpPr>
            <p:nvPr/>
          </p:nvSpPr>
          <p:spPr bwMode="auto">
            <a:xfrm>
              <a:off x="2422" y="2359"/>
              <a:ext cx="8" cy="10"/>
            </a:xfrm>
            <a:custGeom>
              <a:avLst/>
              <a:gdLst>
                <a:gd name="T0" fmla="*/ 1 w 15"/>
                <a:gd name="T1" fmla="*/ 1 h 19"/>
                <a:gd name="T2" fmla="*/ 1 w 15"/>
                <a:gd name="T3" fmla="*/ 1 h 19"/>
                <a:gd name="T4" fmla="*/ 1 w 15"/>
                <a:gd name="T5" fmla="*/ 1 h 19"/>
                <a:gd name="T6" fmla="*/ 1 w 15"/>
                <a:gd name="T7" fmla="*/ 1 h 19"/>
                <a:gd name="T8" fmla="*/ 1 w 15"/>
                <a:gd name="T9" fmla="*/ 1 h 19"/>
                <a:gd name="T10" fmla="*/ 1 w 15"/>
                <a:gd name="T11" fmla="*/ 1 h 19"/>
                <a:gd name="T12" fmla="*/ 1 w 15"/>
                <a:gd name="T13" fmla="*/ 1 h 19"/>
                <a:gd name="T14" fmla="*/ 1 w 15"/>
                <a:gd name="T15" fmla="*/ 1 h 19"/>
                <a:gd name="T16" fmla="*/ 1 w 15"/>
                <a:gd name="T17" fmla="*/ 1 h 19"/>
                <a:gd name="T18" fmla="*/ 1 w 15"/>
                <a:gd name="T19" fmla="*/ 1 h 19"/>
                <a:gd name="T20" fmla="*/ 1 w 15"/>
                <a:gd name="T21" fmla="*/ 1 h 19"/>
                <a:gd name="T22" fmla="*/ 0 w 15"/>
                <a:gd name="T23" fmla="*/ 1 h 19"/>
                <a:gd name="T24" fmla="*/ 0 w 15"/>
                <a:gd name="T25" fmla="*/ 1 h 19"/>
                <a:gd name="T26" fmla="*/ 1 w 15"/>
                <a:gd name="T27" fmla="*/ 0 h 19"/>
                <a:gd name="T28" fmla="*/ 1 w 15"/>
                <a:gd name="T29" fmla="*/ 0 h 19"/>
                <a:gd name="T30" fmla="*/ 1 w 15"/>
                <a:gd name="T31" fmla="*/ 0 h 19"/>
                <a:gd name="T32" fmla="*/ 1 w 15"/>
                <a:gd name="T33" fmla="*/ 1 h 19"/>
                <a:gd name="T34" fmla="*/ 1 w 15"/>
                <a:gd name="T35" fmla="*/ 1 h 19"/>
                <a:gd name="T36" fmla="*/ 1 w 15"/>
                <a:gd name="T37" fmla="*/ 1 h 19"/>
                <a:gd name="T38" fmla="*/ 1 w 15"/>
                <a:gd name="T39" fmla="*/ 1 h 19"/>
                <a:gd name="T40" fmla="*/ 1 w 15"/>
                <a:gd name="T41" fmla="*/ 1 h 19"/>
                <a:gd name="T42" fmla="*/ 1 w 15"/>
                <a:gd name="T43" fmla="*/ 1 h 19"/>
                <a:gd name="T44" fmla="*/ 1 w 15"/>
                <a:gd name="T45" fmla="*/ 1 h 19"/>
                <a:gd name="T46" fmla="*/ 1 w 15"/>
                <a:gd name="T47" fmla="*/ 1 h 1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
                <a:gd name="T73" fmla="*/ 0 h 19"/>
                <a:gd name="T74" fmla="*/ 15 w 15"/>
                <a:gd name="T75" fmla="*/ 19 h 1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 h="19">
                  <a:moveTo>
                    <a:pt x="14" y="6"/>
                  </a:moveTo>
                  <a:lnTo>
                    <a:pt x="15" y="8"/>
                  </a:lnTo>
                  <a:lnTo>
                    <a:pt x="14" y="10"/>
                  </a:lnTo>
                  <a:lnTo>
                    <a:pt x="14" y="11"/>
                  </a:lnTo>
                  <a:lnTo>
                    <a:pt x="13" y="12"/>
                  </a:lnTo>
                  <a:lnTo>
                    <a:pt x="13" y="13"/>
                  </a:lnTo>
                  <a:lnTo>
                    <a:pt x="12" y="14"/>
                  </a:lnTo>
                  <a:lnTo>
                    <a:pt x="11" y="15"/>
                  </a:lnTo>
                  <a:lnTo>
                    <a:pt x="10" y="16"/>
                  </a:lnTo>
                  <a:lnTo>
                    <a:pt x="9" y="16"/>
                  </a:lnTo>
                  <a:lnTo>
                    <a:pt x="8" y="19"/>
                  </a:lnTo>
                  <a:lnTo>
                    <a:pt x="0" y="19"/>
                  </a:lnTo>
                  <a:lnTo>
                    <a:pt x="0" y="1"/>
                  </a:lnTo>
                  <a:lnTo>
                    <a:pt x="2" y="0"/>
                  </a:lnTo>
                  <a:lnTo>
                    <a:pt x="4" y="0"/>
                  </a:lnTo>
                  <a:lnTo>
                    <a:pt x="5" y="0"/>
                  </a:lnTo>
                  <a:lnTo>
                    <a:pt x="8" y="1"/>
                  </a:lnTo>
                  <a:lnTo>
                    <a:pt x="9" y="2"/>
                  </a:lnTo>
                  <a:lnTo>
                    <a:pt x="10" y="2"/>
                  </a:lnTo>
                  <a:lnTo>
                    <a:pt x="11" y="3"/>
                  </a:lnTo>
                  <a:lnTo>
                    <a:pt x="12" y="4"/>
                  </a:lnTo>
                  <a:lnTo>
                    <a:pt x="13" y="5"/>
                  </a:lnTo>
                  <a:lnTo>
                    <a:pt x="14" y="6"/>
                  </a:lnTo>
                  <a:close/>
                </a:path>
              </a:pathLst>
            </a:custGeom>
            <a:solidFill>
              <a:srgbClr val="A18F84"/>
            </a:solidFill>
            <a:ln w="9525">
              <a:noFill/>
              <a:round/>
              <a:headEnd/>
              <a:tailEnd/>
            </a:ln>
          </p:spPr>
          <p:txBody>
            <a:bodyPr>
              <a:prstTxWarp prst="textNoShape">
                <a:avLst/>
              </a:prstTxWarp>
            </a:bodyPr>
            <a:lstStyle/>
            <a:p>
              <a:endParaRPr lang="tr-TR"/>
            </a:p>
          </p:txBody>
        </p:sp>
        <p:sp>
          <p:nvSpPr>
            <p:cNvPr id="217" name="Freeform 7"/>
            <p:cNvSpPr>
              <a:spLocks/>
            </p:cNvSpPr>
            <p:nvPr/>
          </p:nvSpPr>
          <p:spPr bwMode="auto">
            <a:xfrm>
              <a:off x="2482" y="2361"/>
              <a:ext cx="9" cy="8"/>
            </a:xfrm>
            <a:custGeom>
              <a:avLst/>
              <a:gdLst>
                <a:gd name="T0" fmla="*/ 1 w 18"/>
                <a:gd name="T1" fmla="*/ 1 h 16"/>
                <a:gd name="T2" fmla="*/ 1 w 18"/>
                <a:gd name="T3" fmla="*/ 1 h 16"/>
                <a:gd name="T4" fmla="*/ 1 w 18"/>
                <a:gd name="T5" fmla="*/ 1 h 16"/>
                <a:gd name="T6" fmla="*/ 1 w 18"/>
                <a:gd name="T7" fmla="*/ 1 h 16"/>
                <a:gd name="T8" fmla="*/ 1 w 18"/>
                <a:gd name="T9" fmla="*/ 1 h 16"/>
                <a:gd name="T10" fmla="*/ 1 w 18"/>
                <a:gd name="T11" fmla="*/ 1 h 16"/>
                <a:gd name="T12" fmla="*/ 1 w 18"/>
                <a:gd name="T13" fmla="*/ 1 h 16"/>
                <a:gd name="T14" fmla="*/ 1 w 18"/>
                <a:gd name="T15" fmla="*/ 1 h 16"/>
                <a:gd name="T16" fmla="*/ 1 w 18"/>
                <a:gd name="T17" fmla="*/ 1 h 16"/>
                <a:gd name="T18" fmla="*/ 1 w 18"/>
                <a:gd name="T19" fmla="*/ 1 h 16"/>
                <a:gd name="T20" fmla="*/ 1 w 18"/>
                <a:gd name="T21" fmla="*/ 1 h 16"/>
                <a:gd name="T22" fmla="*/ 0 w 18"/>
                <a:gd name="T23" fmla="*/ 1 h 16"/>
                <a:gd name="T24" fmla="*/ 0 w 18"/>
                <a:gd name="T25" fmla="*/ 1 h 16"/>
                <a:gd name="T26" fmla="*/ 1 w 18"/>
                <a:gd name="T27" fmla="*/ 0 h 16"/>
                <a:gd name="T28" fmla="*/ 1 w 18"/>
                <a:gd name="T29" fmla="*/ 0 h 16"/>
                <a:gd name="T30" fmla="*/ 1 w 18"/>
                <a:gd name="T31" fmla="*/ 0 h 16"/>
                <a:gd name="T32" fmla="*/ 1 w 18"/>
                <a:gd name="T33" fmla="*/ 1 h 16"/>
                <a:gd name="T34" fmla="*/ 1 w 18"/>
                <a:gd name="T35" fmla="*/ 1 h 16"/>
                <a:gd name="T36" fmla="*/ 1 w 18"/>
                <a:gd name="T37" fmla="*/ 1 h 16"/>
                <a:gd name="T38" fmla="*/ 1 w 18"/>
                <a:gd name="T39" fmla="*/ 1 h 16"/>
                <a:gd name="T40" fmla="*/ 1 w 18"/>
                <a:gd name="T41" fmla="*/ 1 h 16"/>
                <a:gd name="T42" fmla="*/ 1 w 18"/>
                <a:gd name="T43" fmla="*/ 1 h 16"/>
                <a:gd name="T44" fmla="*/ 1 w 18"/>
                <a:gd name="T45" fmla="*/ 1 h 16"/>
                <a:gd name="T46" fmla="*/ 1 w 18"/>
                <a:gd name="T47" fmla="*/ 1 h 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8"/>
                <a:gd name="T73" fmla="*/ 0 h 16"/>
                <a:gd name="T74" fmla="*/ 18 w 18"/>
                <a:gd name="T75" fmla="*/ 16 h 1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8" h="16">
                  <a:moveTo>
                    <a:pt x="17" y="8"/>
                  </a:moveTo>
                  <a:lnTo>
                    <a:pt x="18" y="9"/>
                  </a:lnTo>
                  <a:lnTo>
                    <a:pt x="18" y="10"/>
                  </a:lnTo>
                  <a:lnTo>
                    <a:pt x="17" y="11"/>
                  </a:lnTo>
                  <a:lnTo>
                    <a:pt x="17" y="12"/>
                  </a:lnTo>
                  <a:lnTo>
                    <a:pt x="16" y="13"/>
                  </a:lnTo>
                  <a:lnTo>
                    <a:pt x="15" y="14"/>
                  </a:lnTo>
                  <a:lnTo>
                    <a:pt x="14" y="14"/>
                  </a:lnTo>
                  <a:lnTo>
                    <a:pt x="13" y="16"/>
                  </a:lnTo>
                  <a:lnTo>
                    <a:pt x="12" y="16"/>
                  </a:lnTo>
                  <a:lnTo>
                    <a:pt x="10" y="16"/>
                  </a:lnTo>
                  <a:lnTo>
                    <a:pt x="0" y="16"/>
                  </a:lnTo>
                  <a:lnTo>
                    <a:pt x="0" y="1"/>
                  </a:lnTo>
                  <a:lnTo>
                    <a:pt x="3" y="0"/>
                  </a:lnTo>
                  <a:lnTo>
                    <a:pt x="5" y="0"/>
                  </a:lnTo>
                  <a:lnTo>
                    <a:pt x="6" y="0"/>
                  </a:lnTo>
                  <a:lnTo>
                    <a:pt x="8" y="1"/>
                  </a:lnTo>
                  <a:lnTo>
                    <a:pt x="10" y="1"/>
                  </a:lnTo>
                  <a:lnTo>
                    <a:pt x="12" y="2"/>
                  </a:lnTo>
                  <a:lnTo>
                    <a:pt x="14" y="3"/>
                  </a:lnTo>
                  <a:lnTo>
                    <a:pt x="15" y="4"/>
                  </a:lnTo>
                  <a:lnTo>
                    <a:pt x="16" y="7"/>
                  </a:lnTo>
                  <a:lnTo>
                    <a:pt x="17" y="8"/>
                  </a:lnTo>
                  <a:close/>
                </a:path>
              </a:pathLst>
            </a:custGeom>
            <a:solidFill>
              <a:srgbClr val="A18F84"/>
            </a:solidFill>
            <a:ln w="9525">
              <a:noFill/>
              <a:round/>
              <a:headEnd/>
              <a:tailEnd/>
            </a:ln>
          </p:spPr>
          <p:txBody>
            <a:bodyPr>
              <a:prstTxWarp prst="textNoShape">
                <a:avLst/>
              </a:prstTxWarp>
            </a:bodyPr>
            <a:lstStyle/>
            <a:p>
              <a:endParaRPr lang="tr-TR"/>
            </a:p>
          </p:txBody>
        </p:sp>
        <p:sp>
          <p:nvSpPr>
            <p:cNvPr id="218" name="Freeform 8"/>
            <p:cNvSpPr>
              <a:spLocks/>
            </p:cNvSpPr>
            <p:nvPr/>
          </p:nvSpPr>
          <p:spPr bwMode="auto">
            <a:xfrm>
              <a:off x="2393" y="2363"/>
              <a:ext cx="7" cy="7"/>
            </a:xfrm>
            <a:custGeom>
              <a:avLst/>
              <a:gdLst>
                <a:gd name="T0" fmla="*/ 1 w 14"/>
                <a:gd name="T1" fmla="*/ 0 h 15"/>
                <a:gd name="T2" fmla="*/ 1 w 14"/>
                <a:gd name="T3" fmla="*/ 0 h 15"/>
                <a:gd name="T4" fmla="*/ 1 w 14"/>
                <a:gd name="T5" fmla="*/ 0 h 15"/>
                <a:gd name="T6" fmla="*/ 1 w 14"/>
                <a:gd name="T7" fmla="*/ 0 h 15"/>
                <a:gd name="T8" fmla="*/ 1 w 14"/>
                <a:gd name="T9" fmla="*/ 0 h 15"/>
                <a:gd name="T10" fmla="*/ 1 w 14"/>
                <a:gd name="T11" fmla="*/ 0 h 15"/>
                <a:gd name="T12" fmla="*/ 1 w 14"/>
                <a:gd name="T13" fmla="*/ 0 h 15"/>
                <a:gd name="T14" fmla="*/ 1 w 14"/>
                <a:gd name="T15" fmla="*/ 0 h 15"/>
                <a:gd name="T16" fmla="*/ 1 w 14"/>
                <a:gd name="T17" fmla="*/ 0 h 15"/>
                <a:gd name="T18" fmla="*/ 1 w 14"/>
                <a:gd name="T19" fmla="*/ 0 h 15"/>
                <a:gd name="T20" fmla="*/ 0 w 14"/>
                <a:gd name="T21" fmla="*/ 0 h 15"/>
                <a:gd name="T22" fmla="*/ 0 w 14"/>
                <a:gd name="T23" fmla="*/ 0 h 15"/>
                <a:gd name="T24" fmla="*/ 1 w 14"/>
                <a:gd name="T25" fmla="*/ 0 h 15"/>
                <a:gd name="T26" fmla="*/ 1 w 14"/>
                <a:gd name="T27" fmla="*/ 0 h 15"/>
                <a:gd name="T28" fmla="*/ 1 w 14"/>
                <a:gd name="T29" fmla="*/ 0 h 15"/>
                <a:gd name="T30" fmla="*/ 1 w 14"/>
                <a:gd name="T31" fmla="*/ 0 h 15"/>
                <a:gd name="T32" fmla="*/ 1 w 14"/>
                <a:gd name="T33" fmla="*/ 0 h 15"/>
                <a:gd name="T34" fmla="*/ 1 w 14"/>
                <a:gd name="T35" fmla="*/ 0 h 15"/>
                <a:gd name="T36" fmla="*/ 1 w 14"/>
                <a:gd name="T37" fmla="*/ 0 h 15"/>
                <a:gd name="T38" fmla="*/ 1 w 14"/>
                <a:gd name="T39" fmla="*/ 0 h 15"/>
                <a:gd name="T40" fmla="*/ 1 w 14"/>
                <a:gd name="T41" fmla="*/ 0 h 15"/>
                <a:gd name="T42" fmla="*/ 1 w 14"/>
                <a:gd name="T43" fmla="*/ 0 h 15"/>
                <a:gd name="T44" fmla="*/ 1 w 14"/>
                <a:gd name="T45" fmla="*/ 0 h 15"/>
                <a:gd name="T46" fmla="*/ 1 w 14"/>
                <a:gd name="T47" fmla="*/ 0 h 1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
                <a:gd name="T73" fmla="*/ 0 h 15"/>
                <a:gd name="T74" fmla="*/ 14 w 14"/>
                <a:gd name="T75" fmla="*/ 15 h 1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 h="15">
                  <a:moveTo>
                    <a:pt x="13" y="11"/>
                  </a:moveTo>
                  <a:lnTo>
                    <a:pt x="12" y="14"/>
                  </a:lnTo>
                  <a:lnTo>
                    <a:pt x="11" y="15"/>
                  </a:lnTo>
                  <a:lnTo>
                    <a:pt x="10" y="15"/>
                  </a:lnTo>
                  <a:lnTo>
                    <a:pt x="9" y="15"/>
                  </a:lnTo>
                  <a:lnTo>
                    <a:pt x="8" y="15"/>
                  </a:lnTo>
                  <a:lnTo>
                    <a:pt x="5" y="15"/>
                  </a:lnTo>
                  <a:lnTo>
                    <a:pt x="4" y="15"/>
                  </a:lnTo>
                  <a:lnTo>
                    <a:pt x="3" y="15"/>
                  </a:lnTo>
                  <a:lnTo>
                    <a:pt x="2" y="15"/>
                  </a:lnTo>
                  <a:lnTo>
                    <a:pt x="0" y="15"/>
                  </a:lnTo>
                  <a:lnTo>
                    <a:pt x="0" y="0"/>
                  </a:lnTo>
                  <a:lnTo>
                    <a:pt x="2" y="0"/>
                  </a:lnTo>
                  <a:lnTo>
                    <a:pt x="4" y="0"/>
                  </a:lnTo>
                  <a:lnTo>
                    <a:pt x="6" y="1"/>
                  </a:lnTo>
                  <a:lnTo>
                    <a:pt x="9" y="1"/>
                  </a:lnTo>
                  <a:lnTo>
                    <a:pt x="11" y="2"/>
                  </a:lnTo>
                  <a:lnTo>
                    <a:pt x="12" y="4"/>
                  </a:lnTo>
                  <a:lnTo>
                    <a:pt x="13" y="5"/>
                  </a:lnTo>
                  <a:lnTo>
                    <a:pt x="14" y="7"/>
                  </a:lnTo>
                  <a:lnTo>
                    <a:pt x="14" y="9"/>
                  </a:lnTo>
                  <a:lnTo>
                    <a:pt x="13" y="13"/>
                  </a:lnTo>
                  <a:lnTo>
                    <a:pt x="13" y="11"/>
                  </a:lnTo>
                  <a:close/>
                </a:path>
              </a:pathLst>
            </a:custGeom>
            <a:solidFill>
              <a:srgbClr val="A18F84"/>
            </a:solidFill>
            <a:ln w="9525">
              <a:noFill/>
              <a:round/>
              <a:headEnd/>
              <a:tailEnd/>
            </a:ln>
          </p:spPr>
          <p:txBody>
            <a:bodyPr>
              <a:prstTxWarp prst="textNoShape">
                <a:avLst/>
              </a:prstTxWarp>
            </a:bodyPr>
            <a:lstStyle/>
            <a:p>
              <a:endParaRPr lang="tr-TR"/>
            </a:p>
          </p:txBody>
        </p:sp>
        <p:sp>
          <p:nvSpPr>
            <p:cNvPr id="219" name="Freeform 9"/>
            <p:cNvSpPr>
              <a:spLocks/>
            </p:cNvSpPr>
            <p:nvPr/>
          </p:nvSpPr>
          <p:spPr bwMode="auto">
            <a:xfrm>
              <a:off x="2367" y="2370"/>
              <a:ext cx="7" cy="9"/>
            </a:xfrm>
            <a:custGeom>
              <a:avLst/>
              <a:gdLst>
                <a:gd name="T0" fmla="*/ 0 w 15"/>
                <a:gd name="T1" fmla="*/ 1 h 18"/>
                <a:gd name="T2" fmla="*/ 0 w 15"/>
                <a:gd name="T3" fmla="*/ 1 h 18"/>
                <a:gd name="T4" fmla="*/ 0 w 15"/>
                <a:gd name="T5" fmla="*/ 1 h 18"/>
                <a:gd name="T6" fmla="*/ 0 w 15"/>
                <a:gd name="T7" fmla="*/ 1 h 18"/>
                <a:gd name="T8" fmla="*/ 0 w 15"/>
                <a:gd name="T9" fmla="*/ 1 h 18"/>
                <a:gd name="T10" fmla="*/ 0 w 15"/>
                <a:gd name="T11" fmla="*/ 1 h 18"/>
                <a:gd name="T12" fmla="*/ 0 w 15"/>
                <a:gd name="T13" fmla="*/ 1 h 18"/>
                <a:gd name="T14" fmla="*/ 0 w 15"/>
                <a:gd name="T15" fmla="*/ 1 h 18"/>
                <a:gd name="T16" fmla="*/ 0 w 15"/>
                <a:gd name="T17" fmla="*/ 1 h 18"/>
                <a:gd name="T18" fmla="*/ 0 w 15"/>
                <a:gd name="T19" fmla="*/ 1 h 18"/>
                <a:gd name="T20" fmla="*/ 0 w 15"/>
                <a:gd name="T21" fmla="*/ 1 h 18"/>
                <a:gd name="T22" fmla="*/ 0 w 15"/>
                <a:gd name="T23" fmla="*/ 1 h 18"/>
                <a:gd name="T24" fmla="*/ 0 w 15"/>
                <a:gd name="T25" fmla="*/ 1 h 18"/>
                <a:gd name="T26" fmla="*/ 0 w 15"/>
                <a:gd name="T27" fmla="*/ 1 h 18"/>
                <a:gd name="T28" fmla="*/ 0 w 15"/>
                <a:gd name="T29" fmla="*/ 1 h 18"/>
                <a:gd name="T30" fmla="*/ 0 w 15"/>
                <a:gd name="T31" fmla="*/ 1 h 18"/>
                <a:gd name="T32" fmla="*/ 0 w 15"/>
                <a:gd name="T33" fmla="*/ 1 h 18"/>
                <a:gd name="T34" fmla="*/ 0 w 15"/>
                <a:gd name="T35" fmla="*/ 1 h 18"/>
                <a:gd name="T36" fmla="*/ 0 w 15"/>
                <a:gd name="T37" fmla="*/ 0 h 18"/>
                <a:gd name="T38" fmla="*/ 0 w 15"/>
                <a:gd name="T39" fmla="*/ 0 h 18"/>
                <a:gd name="T40" fmla="*/ 0 w 15"/>
                <a:gd name="T41" fmla="*/ 1 h 18"/>
                <a:gd name="T42" fmla="*/ 0 w 15"/>
                <a:gd name="T43" fmla="*/ 1 h 18"/>
                <a:gd name="T44" fmla="*/ 0 w 15"/>
                <a:gd name="T45" fmla="*/ 1 h 18"/>
                <a:gd name="T46" fmla="*/ 0 w 15"/>
                <a:gd name="T47" fmla="*/ 1 h 1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
                <a:gd name="T73" fmla="*/ 0 h 18"/>
                <a:gd name="T74" fmla="*/ 15 w 15"/>
                <a:gd name="T75" fmla="*/ 18 h 1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 h="18">
                  <a:moveTo>
                    <a:pt x="14" y="2"/>
                  </a:moveTo>
                  <a:lnTo>
                    <a:pt x="14" y="4"/>
                  </a:lnTo>
                  <a:lnTo>
                    <a:pt x="14" y="5"/>
                  </a:lnTo>
                  <a:lnTo>
                    <a:pt x="15" y="8"/>
                  </a:lnTo>
                  <a:lnTo>
                    <a:pt x="15" y="9"/>
                  </a:lnTo>
                  <a:lnTo>
                    <a:pt x="15" y="11"/>
                  </a:lnTo>
                  <a:lnTo>
                    <a:pt x="15" y="12"/>
                  </a:lnTo>
                  <a:lnTo>
                    <a:pt x="14" y="14"/>
                  </a:lnTo>
                  <a:lnTo>
                    <a:pt x="14" y="15"/>
                  </a:lnTo>
                  <a:lnTo>
                    <a:pt x="12" y="17"/>
                  </a:lnTo>
                  <a:lnTo>
                    <a:pt x="11" y="18"/>
                  </a:lnTo>
                  <a:lnTo>
                    <a:pt x="0" y="18"/>
                  </a:lnTo>
                  <a:lnTo>
                    <a:pt x="0" y="14"/>
                  </a:lnTo>
                  <a:lnTo>
                    <a:pt x="0" y="11"/>
                  </a:lnTo>
                  <a:lnTo>
                    <a:pt x="0" y="8"/>
                  </a:lnTo>
                  <a:lnTo>
                    <a:pt x="1" y="5"/>
                  </a:lnTo>
                  <a:lnTo>
                    <a:pt x="2" y="2"/>
                  </a:lnTo>
                  <a:lnTo>
                    <a:pt x="4" y="1"/>
                  </a:lnTo>
                  <a:lnTo>
                    <a:pt x="6" y="0"/>
                  </a:lnTo>
                  <a:lnTo>
                    <a:pt x="8" y="0"/>
                  </a:lnTo>
                  <a:lnTo>
                    <a:pt x="11" y="1"/>
                  </a:lnTo>
                  <a:lnTo>
                    <a:pt x="14" y="3"/>
                  </a:lnTo>
                  <a:lnTo>
                    <a:pt x="14" y="2"/>
                  </a:lnTo>
                  <a:close/>
                </a:path>
              </a:pathLst>
            </a:custGeom>
            <a:solidFill>
              <a:srgbClr val="A18F84"/>
            </a:solidFill>
            <a:ln w="9525">
              <a:noFill/>
              <a:round/>
              <a:headEnd/>
              <a:tailEnd/>
            </a:ln>
          </p:spPr>
          <p:txBody>
            <a:bodyPr>
              <a:prstTxWarp prst="textNoShape">
                <a:avLst/>
              </a:prstTxWarp>
            </a:bodyPr>
            <a:lstStyle/>
            <a:p>
              <a:endParaRPr lang="tr-TR"/>
            </a:p>
          </p:txBody>
        </p:sp>
        <p:sp>
          <p:nvSpPr>
            <p:cNvPr id="220" name="Freeform 10"/>
            <p:cNvSpPr>
              <a:spLocks/>
            </p:cNvSpPr>
            <p:nvPr/>
          </p:nvSpPr>
          <p:spPr bwMode="auto">
            <a:xfrm>
              <a:off x="3088" y="2370"/>
              <a:ext cx="8" cy="7"/>
            </a:xfrm>
            <a:custGeom>
              <a:avLst/>
              <a:gdLst>
                <a:gd name="T0" fmla="*/ 1 w 16"/>
                <a:gd name="T1" fmla="*/ 1 h 14"/>
                <a:gd name="T2" fmla="*/ 0 w 16"/>
                <a:gd name="T3" fmla="*/ 1 h 14"/>
                <a:gd name="T4" fmla="*/ 0 w 16"/>
                <a:gd name="T5" fmla="*/ 0 h 14"/>
                <a:gd name="T6" fmla="*/ 1 w 16"/>
                <a:gd name="T7" fmla="*/ 0 h 14"/>
                <a:gd name="T8" fmla="*/ 1 w 16"/>
                <a:gd name="T9" fmla="*/ 1 h 14"/>
                <a:gd name="T10" fmla="*/ 1 w 16"/>
                <a:gd name="T11" fmla="*/ 1 h 14"/>
                <a:gd name="T12" fmla="*/ 1 w 16"/>
                <a:gd name="T13" fmla="*/ 1 h 14"/>
                <a:gd name="T14" fmla="*/ 1 w 16"/>
                <a:gd name="T15" fmla="*/ 1 h 14"/>
                <a:gd name="T16" fmla="*/ 1 w 16"/>
                <a:gd name="T17" fmla="*/ 1 h 14"/>
                <a:gd name="T18" fmla="*/ 1 w 16"/>
                <a:gd name="T19" fmla="*/ 1 h 14"/>
                <a:gd name="T20" fmla="*/ 1 w 16"/>
                <a:gd name="T21" fmla="*/ 1 h 14"/>
                <a:gd name="T22" fmla="*/ 1 w 16"/>
                <a:gd name="T23" fmla="*/ 1 h 14"/>
                <a:gd name="T24" fmla="*/ 1 w 16"/>
                <a:gd name="T25" fmla="*/ 1 h 14"/>
                <a:gd name="T26" fmla="*/ 1 w 16"/>
                <a:gd name="T27" fmla="*/ 1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
                <a:gd name="T43" fmla="*/ 0 h 14"/>
                <a:gd name="T44" fmla="*/ 16 w 16"/>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 h="14">
                  <a:moveTo>
                    <a:pt x="15" y="14"/>
                  </a:moveTo>
                  <a:lnTo>
                    <a:pt x="0" y="14"/>
                  </a:lnTo>
                  <a:lnTo>
                    <a:pt x="0" y="0"/>
                  </a:lnTo>
                  <a:lnTo>
                    <a:pt x="3" y="0"/>
                  </a:lnTo>
                  <a:lnTo>
                    <a:pt x="6" y="1"/>
                  </a:lnTo>
                  <a:lnTo>
                    <a:pt x="8" y="1"/>
                  </a:lnTo>
                  <a:lnTo>
                    <a:pt x="10" y="2"/>
                  </a:lnTo>
                  <a:lnTo>
                    <a:pt x="12" y="3"/>
                  </a:lnTo>
                  <a:lnTo>
                    <a:pt x="15" y="4"/>
                  </a:lnTo>
                  <a:lnTo>
                    <a:pt x="16" y="6"/>
                  </a:lnTo>
                  <a:lnTo>
                    <a:pt x="16" y="9"/>
                  </a:lnTo>
                  <a:lnTo>
                    <a:pt x="16" y="11"/>
                  </a:lnTo>
                  <a:lnTo>
                    <a:pt x="15" y="14"/>
                  </a:lnTo>
                  <a:close/>
                </a:path>
              </a:pathLst>
            </a:custGeom>
            <a:solidFill>
              <a:srgbClr val="A18F84"/>
            </a:solidFill>
            <a:ln w="9525">
              <a:noFill/>
              <a:round/>
              <a:headEnd/>
              <a:tailEnd/>
            </a:ln>
          </p:spPr>
          <p:txBody>
            <a:bodyPr>
              <a:prstTxWarp prst="textNoShape">
                <a:avLst/>
              </a:prstTxWarp>
            </a:bodyPr>
            <a:lstStyle/>
            <a:p>
              <a:endParaRPr lang="tr-TR"/>
            </a:p>
          </p:txBody>
        </p:sp>
        <p:sp>
          <p:nvSpPr>
            <p:cNvPr id="221" name="Freeform 11"/>
            <p:cNvSpPr>
              <a:spLocks/>
            </p:cNvSpPr>
            <p:nvPr/>
          </p:nvSpPr>
          <p:spPr bwMode="auto">
            <a:xfrm>
              <a:off x="3261" y="2370"/>
              <a:ext cx="9" cy="10"/>
            </a:xfrm>
            <a:custGeom>
              <a:avLst/>
              <a:gdLst>
                <a:gd name="T0" fmla="*/ 1 w 16"/>
                <a:gd name="T1" fmla="*/ 1 h 20"/>
                <a:gd name="T2" fmla="*/ 1 w 16"/>
                <a:gd name="T3" fmla="*/ 1 h 20"/>
                <a:gd name="T4" fmla="*/ 1 w 16"/>
                <a:gd name="T5" fmla="*/ 1 h 20"/>
                <a:gd name="T6" fmla="*/ 1 w 16"/>
                <a:gd name="T7" fmla="*/ 1 h 20"/>
                <a:gd name="T8" fmla="*/ 1 w 16"/>
                <a:gd name="T9" fmla="*/ 1 h 20"/>
                <a:gd name="T10" fmla="*/ 1 w 16"/>
                <a:gd name="T11" fmla="*/ 1 h 20"/>
                <a:gd name="T12" fmla="*/ 1 w 16"/>
                <a:gd name="T13" fmla="*/ 1 h 20"/>
                <a:gd name="T14" fmla="*/ 1 w 16"/>
                <a:gd name="T15" fmla="*/ 1 h 20"/>
                <a:gd name="T16" fmla="*/ 1 w 16"/>
                <a:gd name="T17" fmla="*/ 1 h 20"/>
                <a:gd name="T18" fmla="*/ 1 w 16"/>
                <a:gd name="T19" fmla="*/ 1 h 20"/>
                <a:gd name="T20" fmla="*/ 1 w 16"/>
                <a:gd name="T21" fmla="*/ 1 h 20"/>
                <a:gd name="T22" fmla="*/ 1 w 16"/>
                <a:gd name="T23" fmla="*/ 1 h 20"/>
                <a:gd name="T24" fmla="*/ 1 w 16"/>
                <a:gd name="T25" fmla="*/ 1 h 20"/>
                <a:gd name="T26" fmla="*/ 1 w 16"/>
                <a:gd name="T27" fmla="*/ 1 h 20"/>
                <a:gd name="T28" fmla="*/ 0 w 16"/>
                <a:gd name="T29" fmla="*/ 1 h 20"/>
                <a:gd name="T30" fmla="*/ 0 w 16"/>
                <a:gd name="T31" fmla="*/ 1 h 20"/>
                <a:gd name="T32" fmla="*/ 0 w 16"/>
                <a:gd name="T33" fmla="*/ 1 h 20"/>
                <a:gd name="T34" fmla="*/ 0 w 16"/>
                <a:gd name="T35" fmla="*/ 1 h 20"/>
                <a:gd name="T36" fmla="*/ 1 w 16"/>
                <a:gd name="T37" fmla="*/ 1 h 20"/>
                <a:gd name="T38" fmla="*/ 1 w 16"/>
                <a:gd name="T39" fmla="*/ 1 h 20"/>
                <a:gd name="T40" fmla="*/ 1 w 16"/>
                <a:gd name="T41" fmla="*/ 0 h 20"/>
                <a:gd name="T42" fmla="*/ 1 w 16"/>
                <a:gd name="T43" fmla="*/ 1 h 20"/>
                <a:gd name="T44" fmla="*/ 1 w 16"/>
                <a:gd name="T45" fmla="*/ 1 h 20"/>
                <a:gd name="T46" fmla="*/ 1 w 16"/>
                <a:gd name="T47" fmla="*/ 1 h 20"/>
                <a:gd name="T48" fmla="*/ 1 w 16"/>
                <a:gd name="T49" fmla="*/ 1 h 20"/>
                <a:gd name="T50" fmla="*/ 1 w 16"/>
                <a:gd name="T51" fmla="*/ 1 h 20"/>
                <a:gd name="T52" fmla="*/ 1 w 16"/>
                <a:gd name="T53" fmla="*/ 1 h 20"/>
                <a:gd name="T54" fmla="*/ 1 w 16"/>
                <a:gd name="T55" fmla="*/ 1 h 20"/>
                <a:gd name="T56" fmla="*/ 1 w 16"/>
                <a:gd name="T57" fmla="*/ 1 h 20"/>
                <a:gd name="T58" fmla="*/ 1 w 16"/>
                <a:gd name="T59" fmla="*/ 1 h 20"/>
                <a:gd name="T60" fmla="*/ 1 w 16"/>
                <a:gd name="T61" fmla="*/ 1 h 20"/>
                <a:gd name="T62" fmla="*/ 1 w 16"/>
                <a:gd name="T63" fmla="*/ 1 h 20"/>
                <a:gd name="T64" fmla="*/ 1 w 16"/>
                <a:gd name="T65" fmla="*/ 1 h 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
                <a:gd name="T100" fmla="*/ 0 h 20"/>
                <a:gd name="T101" fmla="*/ 16 w 16"/>
                <a:gd name="T102" fmla="*/ 20 h 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 h="20">
                  <a:moveTo>
                    <a:pt x="12" y="17"/>
                  </a:moveTo>
                  <a:lnTo>
                    <a:pt x="12" y="18"/>
                  </a:lnTo>
                  <a:lnTo>
                    <a:pt x="11" y="17"/>
                  </a:lnTo>
                  <a:lnTo>
                    <a:pt x="10" y="18"/>
                  </a:lnTo>
                  <a:lnTo>
                    <a:pt x="8" y="18"/>
                  </a:lnTo>
                  <a:lnTo>
                    <a:pt x="8" y="19"/>
                  </a:lnTo>
                  <a:lnTo>
                    <a:pt x="7" y="20"/>
                  </a:lnTo>
                  <a:lnTo>
                    <a:pt x="6" y="20"/>
                  </a:lnTo>
                  <a:lnTo>
                    <a:pt x="4" y="19"/>
                  </a:lnTo>
                  <a:lnTo>
                    <a:pt x="3" y="18"/>
                  </a:lnTo>
                  <a:lnTo>
                    <a:pt x="1" y="15"/>
                  </a:lnTo>
                  <a:lnTo>
                    <a:pt x="0" y="13"/>
                  </a:lnTo>
                  <a:lnTo>
                    <a:pt x="0" y="11"/>
                  </a:lnTo>
                  <a:lnTo>
                    <a:pt x="0" y="9"/>
                  </a:lnTo>
                  <a:lnTo>
                    <a:pt x="0" y="6"/>
                  </a:lnTo>
                  <a:lnTo>
                    <a:pt x="1" y="4"/>
                  </a:lnTo>
                  <a:lnTo>
                    <a:pt x="1" y="2"/>
                  </a:lnTo>
                  <a:lnTo>
                    <a:pt x="2" y="0"/>
                  </a:lnTo>
                  <a:lnTo>
                    <a:pt x="4" y="1"/>
                  </a:lnTo>
                  <a:lnTo>
                    <a:pt x="6" y="2"/>
                  </a:lnTo>
                  <a:lnTo>
                    <a:pt x="10" y="3"/>
                  </a:lnTo>
                  <a:lnTo>
                    <a:pt x="12" y="4"/>
                  </a:lnTo>
                  <a:lnTo>
                    <a:pt x="14" y="6"/>
                  </a:lnTo>
                  <a:lnTo>
                    <a:pt x="15" y="9"/>
                  </a:lnTo>
                  <a:lnTo>
                    <a:pt x="16" y="11"/>
                  </a:lnTo>
                  <a:lnTo>
                    <a:pt x="16" y="13"/>
                  </a:lnTo>
                  <a:lnTo>
                    <a:pt x="15" y="15"/>
                  </a:lnTo>
                  <a:lnTo>
                    <a:pt x="13" y="18"/>
                  </a:lnTo>
                  <a:lnTo>
                    <a:pt x="12" y="17"/>
                  </a:lnTo>
                  <a:close/>
                </a:path>
              </a:pathLst>
            </a:custGeom>
            <a:solidFill>
              <a:srgbClr val="A18F84"/>
            </a:solidFill>
            <a:ln w="9525">
              <a:noFill/>
              <a:round/>
              <a:headEnd/>
              <a:tailEnd/>
            </a:ln>
          </p:spPr>
          <p:txBody>
            <a:bodyPr>
              <a:prstTxWarp prst="textNoShape">
                <a:avLst/>
              </a:prstTxWarp>
            </a:bodyPr>
            <a:lstStyle/>
            <a:p>
              <a:endParaRPr lang="tr-TR"/>
            </a:p>
          </p:txBody>
        </p:sp>
        <p:sp>
          <p:nvSpPr>
            <p:cNvPr id="222" name="Freeform 12"/>
            <p:cNvSpPr>
              <a:spLocks/>
            </p:cNvSpPr>
            <p:nvPr/>
          </p:nvSpPr>
          <p:spPr bwMode="auto">
            <a:xfrm>
              <a:off x="3283" y="2370"/>
              <a:ext cx="10" cy="9"/>
            </a:xfrm>
            <a:custGeom>
              <a:avLst/>
              <a:gdLst>
                <a:gd name="T0" fmla="*/ 1 w 20"/>
                <a:gd name="T1" fmla="*/ 1 h 18"/>
                <a:gd name="T2" fmla="*/ 1 w 20"/>
                <a:gd name="T3" fmla="*/ 1 h 18"/>
                <a:gd name="T4" fmla="*/ 1 w 20"/>
                <a:gd name="T5" fmla="*/ 1 h 18"/>
                <a:gd name="T6" fmla="*/ 1 w 20"/>
                <a:gd name="T7" fmla="*/ 1 h 18"/>
                <a:gd name="T8" fmla="*/ 1 w 20"/>
                <a:gd name="T9" fmla="*/ 1 h 18"/>
                <a:gd name="T10" fmla="*/ 1 w 20"/>
                <a:gd name="T11" fmla="*/ 1 h 18"/>
                <a:gd name="T12" fmla="*/ 1 w 20"/>
                <a:gd name="T13" fmla="*/ 1 h 18"/>
                <a:gd name="T14" fmla="*/ 1 w 20"/>
                <a:gd name="T15" fmla="*/ 1 h 18"/>
                <a:gd name="T16" fmla="*/ 1 w 20"/>
                <a:gd name="T17" fmla="*/ 1 h 18"/>
                <a:gd name="T18" fmla="*/ 1 w 20"/>
                <a:gd name="T19" fmla="*/ 1 h 18"/>
                <a:gd name="T20" fmla="*/ 1 w 20"/>
                <a:gd name="T21" fmla="*/ 1 h 18"/>
                <a:gd name="T22" fmla="*/ 0 w 20"/>
                <a:gd name="T23" fmla="*/ 0 h 18"/>
                <a:gd name="T24" fmla="*/ 1 w 20"/>
                <a:gd name="T25" fmla="*/ 1 h 18"/>
                <a:gd name="T26" fmla="*/ 1 w 20"/>
                <a:gd name="T27" fmla="*/ 1 h 18"/>
                <a:gd name="T28" fmla="*/ 1 w 20"/>
                <a:gd name="T29" fmla="*/ 1 h 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
                <a:gd name="T46" fmla="*/ 0 h 18"/>
                <a:gd name="T47" fmla="*/ 20 w 20"/>
                <a:gd name="T48" fmla="*/ 18 h 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 h="18">
                  <a:moveTo>
                    <a:pt x="19" y="2"/>
                  </a:moveTo>
                  <a:lnTo>
                    <a:pt x="20" y="5"/>
                  </a:lnTo>
                  <a:lnTo>
                    <a:pt x="20" y="8"/>
                  </a:lnTo>
                  <a:lnTo>
                    <a:pt x="18" y="10"/>
                  </a:lnTo>
                  <a:lnTo>
                    <a:pt x="17" y="11"/>
                  </a:lnTo>
                  <a:lnTo>
                    <a:pt x="15" y="12"/>
                  </a:lnTo>
                  <a:lnTo>
                    <a:pt x="12" y="13"/>
                  </a:lnTo>
                  <a:lnTo>
                    <a:pt x="9" y="14"/>
                  </a:lnTo>
                  <a:lnTo>
                    <a:pt x="7" y="15"/>
                  </a:lnTo>
                  <a:lnTo>
                    <a:pt x="4" y="17"/>
                  </a:lnTo>
                  <a:lnTo>
                    <a:pt x="2" y="18"/>
                  </a:lnTo>
                  <a:lnTo>
                    <a:pt x="0" y="0"/>
                  </a:lnTo>
                  <a:lnTo>
                    <a:pt x="20" y="3"/>
                  </a:lnTo>
                  <a:lnTo>
                    <a:pt x="19" y="2"/>
                  </a:lnTo>
                  <a:close/>
                </a:path>
              </a:pathLst>
            </a:custGeom>
            <a:solidFill>
              <a:srgbClr val="A18F84"/>
            </a:solidFill>
            <a:ln w="9525">
              <a:noFill/>
              <a:round/>
              <a:headEnd/>
              <a:tailEnd/>
            </a:ln>
          </p:spPr>
          <p:txBody>
            <a:bodyPr>
              <a:prstTxWarp prst="textNoShape">
                <a:avLst/>
              </a:prstTxWarp>
            </a:bodyPr>
            <a:lstStyle/>
            <a:p>
              <a:endParaRPr lang="tr-TR"/>
            </a:p>
          </p:txBody>
        </p:sp>
        <p:sp>
          <p:nvSpPr>
            <p:cNvPr id="223" name="Freeform 13"/>
            <p:cNvSpPr>
              <a:spLocks/>
            </p:cNvSpPr>
            <p:nvPr/>
          </p:nvSpPr>
          <p:spPr bwMode="auto">
            <a:xfrm>
              <a:off x="3319" y="2370"/>
              <a:ext cx="5" cy="7"/>
            </a:xfrm>
            <a:custGeom>
              <a:avLst/>
              <a:gdLst>
                <a:gd name="T0" fmla="*/ 1 w 10"/>
                <a:gd name="T1" fmla="*/ 0 h 14"/>
                <a:gd name="T2" fmla="*/ 1 w 10"/>
                <a:gd name="T3" fmla="*/ 1 h 14"/>
                <a:gd name="T4" fmla="*/ 1 w 10"/>
                <a:gd name="T5" fmla="*/ 1 h 14"/>
                <a:gd name="T6" fmla="*/ 1 w 10"/>
                <a:gd name="T7" fmla="*/ 1 h 14"/>
                <a:gd name="T8" fmla="*/ 1 w 10"/>
                <a:gd name="T9" fmla="*/ 1 h 14"/>
                <a:gd name="T10" fmla="*/ 1 w 10"/>
                <a:gd name="T11" fmla="*/ 1 h 14"/>
                <a:gd name="T12" fmla="*/ 1 w 10"/>
                <a:gd name="T13" fmla="*/ 1 h 14"/>
                <a:gd name="T14" fmla="*/ 1 w 10"/>
                <a:gd name="T15" fmla="*/ 1 h 14"/>
                <a:gd name="T16" fmla="*/ 1 w 10"/>
                <a:gd name="T17" fmla="*/ 1 h 14"/>
                <a:gd name="T18" fmla="*/ 1 w 10"/>
                <a:gd name="T19" fmla="*/ 1 h 14"/>
                <a:gd name="T20" fmla="*/ 1 w 10"/>
                <a:gd name="T21" fmla="*/ 1 h 14"/>
                <a:gd name="T22" fmla="*/ 0 w 10"/>
                <a:gd name="T23" fmla="*/ 1 h 14"/>
                <a:gd name="T24" fmla="*/ 0 w 10"/>
                <a:gd name="T25" fmla="*/ 0 h 14"/>
                <a:gd name="T26" fmla="*/ 1 w 10"/>
                <a:gd name="T27" fmla="*/ 0 h 14"/>
                <a:gd name="T28" fmla="*/ 1 w 10"/>
                <a:gd name="T29" fmla="*/ 0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
                <a:gd name="T46" fmla="*/ 0 h 14"/>
                <a:gd name="T47" fmla="*/ 10 w 10"/>
                <a:gd name="T48" fmla="*/ 14 h 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 h="14">
                  <a:moveTo>
                    <a:pt x="6" y="0"/>
                  </a:moveTo>
                  <a:lnTo>
                    <a:pt x="9" y="1"/>
                  </a:lnTo>
                  <a:lnTo>
                    <a:pt x="9" y="2"/>
                  </a:lnTo>
                  <a:lnTo>
                    <a:pt x="10" y="3"/>
                  </a:lnTo>
                  <a:lnTo>
                    <a:pt x="9" y="5"/>
                  </a:lnTo>
                  <a:lnTo>
                    <a:pt x="7" y="6"/>
                  </a:lnTo>
                  <a:lnTo>
                    <a:pt x="6" y="9"/>
                  </a:lnTo>
                  <a:lnTo>
                    <a:pt x="5" y="10"/>
                  </a:lnTo>
                  <a:lnTo>
                    <a:pt x="4" y="12"/>
                  </a:lnTo>
                  <a:lnTo>
                    <a:pt x="3" y="13"/>
                  </a:lnTo>
                  <a:lnTo>
                    <a:pt x="2" y="14"/>
                  </a:lnTo>
                  <a:lnTo>
                    <a:pt x="0" y="14"/>
                  </a:lnTo>
                  <a:lnTo>
                    <a:pt x="0" y="0"/>
                  </a:lnTo>
                  <a:lnTo>
                    <a:pt x="6" y="0"/>
                  </a:lnTo>
                  <a:close/>
                </a:path>
              </a:pathLst>
            </a:custGeom>
            <a:solidFill>
              <a:srgbClr val="A18F84"/>
            </a:solidFill>
            <a:ln w="9525">
              <a:noFill/>
              <a:round/>
              <a:headEnd/>
              <a:tailEnd/>
            </a:ln>
          </p:spPr>
          <p:txBody>
            <a:bodyPr>
              <a:prstTxWarp prst="textNoShape">
                <a:avLst/>
              </a:prstTxWarp>
            </a:bodyPr>
            <a:lstStyle/>
            <a:p>
              <a:endParaRPr lang="tr-TR"/>
            </a:p>
          </p:txBody>
        </p:sp>
        <p:sp>
          <p:nvSpPr>
            <p:cNvPr id="224" name="Freeform 14"/>
            <p:cNvSpPr>
              <a:spLocks/>
            </p:cNvSpPr>
            <p:nvPr/>
          </p:nvSpPr>
          <p:spPr bwMode="auto">
            <a:xfrm>
              <a:off x="2500" y="2372"/>
              <a:ext cx="8" cy="9"/>
            </a:xfrm>
            <a:custGeom>
              <a:avLst/>
              <a:gdLst>
                <a:gd name="T0" fmla="*/ 0 w 17"/>
                <a:gd name="T1" fmla="*/ 1 h 18"/>
                <a:gd name="T2" fmla="*/ 0 w 17"/>
                <a:gd name="T3" fmla="*/ 1 h 18"/>
                <a:gd name="T4" fmla="*/ 0 w 17"/>
                <a:gd name="T5" fmla="*/ 1 h 18"/>
                <a:gd name="T6" fmla="*/ 0 w 17"/>
                <a:gd name="T7" fmla="*/ 1 h 18"/>
                <a:gd name="T8" fmla="*/ 0 w 17"/>
                <a:gd name="T9" fmla="*/ 1 h 18"/>
                <a:gd name="T10" fmla="*/ 0 w 17"/>
                <a:gd name="T11" fmla="*/ 1 h 18"/>
                <a:gd name="T12" fmla="*/ 0 w 17"/>
                <a:gd name="T13" fmla="*/ 1 h 18"/>
                <a:gd name="T14" fmla="*/ 0 w 17"/>
                <a:gd name="T15" fmla="*/ 1 h 18"/>
                <a:gd name="T16" fmla="*/ 0 w 17"/>
                <a:gd name="T17" fmla="*/ 1 h 18"/>
                <a:gd name="T18" fmla="*/ 0 w 17"/>
                <a:gd name="T19" fmla="*/ 1 h 18"/>
                <a:gd name="T20" fmla="*/ 0 w 17"/>
                <a:gd name="T21" fmla="*/ 1 h 18"/>
                <a:gd name="T22" fmla="*/ 0 w 17"/>
                <a:gd name="T23" fmla="*/ 1 h 18"/>
                <a:gd name="T24" fmla="*/ 0 w 17"/>
                <a:gd name="T25" fmla="*/ 1 h 18"/>
                <a:gd name="T26" fmla="*/ 0 w 17"/>
                <a:gd name="T27" fmla="*/ 1 h 18"/>
                <a:gd name="T28" fmla="*/ 0 w 17"/>
                <a:gd name="T29" fmla="*/ 1 h 18"/>
                <a:gd name="T30" fmla="*/ 0 w 17"/>
                <a:gd name="T31" fmla="*/ 1 h 18"/>
                <a:gd name="T32" fmla="*/ 0 w 17"/>
                <a:gd name="T33" fmla="*/ 1 h 18"/>
                <a:gd name="T34" fmla="*/ 0 w 17"/>
                <a:gd name="T35" fmla="*/ 1 h 18"/>
                <a:gd name="T36" fmla="*/ 0 w 17"/>
                <a:gd name="T37" fmla="*/ 1 h 18"/>
                <a:gd name="T38" fmla="*/ 0 w 17"/>
                <a:gd name="T39" fmla="*/ 1 h 18"/>
                <a:gd name="T40" fmla="*/ 0 w 17"/>
                <a:gd name="T41" fmla="*/ 0 h 18"/>
                <a:gd name="T42" fmla="*/ 0 w 17"/>
                <a:gd name="T43" fmla="*/ 1 h 18"/>
                <a:gd name="T44" fmla="*/ 0 w 17"/>
                <a:gd name="T45" fmla="*/ 1 h 18"/>
                <a:gd name="T46" fmla="*/ 0 w 17"/>
                <a:gd name="T47" fmla="*/ 1 h 18"/>
                <a:gd name="T48" fmla="*/ 0 w 17"/>
                <a:gd name="T49" fmla="*/ 1 h 18"/>
                <a:gd name="T50" fmla="*/ 0 w 17"/>
                <a:gd name="T51" fmla="*/ 1 h 18"/>
                <a:gd name="T52" fmla="*/ 0 w 17"/>
                <a:gd name="T53" fmla="*/ 1 h 18"/>
                <a:gd name="T54" fmla="*/ 0 w 17"/>
                <a:gd name="T55" fmla="*/ 1 h 18"/>
                <a:gd name="T56" fmla="*/ 0 w 17"/>
                <a:gd name="T57" fmla="*/ 1 h 18"/>
                <a:gd name="T58" fmla="*/ 0 w 17"/>
                <a:gd name="T59" fmla="*/ 1 h 18"/>
                <a:gd name="T60" fmla="*/ 0 w 17"/>
                <a:gd name="T61" fmla="*/ 1 h 18"/>
                <a:gd name="T62" fmla="*/ 0 w 17"/>
                <a:gd name="T63" fmla="*/ 1 h 18"/>
                <a:gd name="T64" fmla="*/ 0 w 17"/>
                <a:gd name="T65" fmla="*/ 1 h 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
                <a:gd name="T100" fmla="*/ 0 h 18"/>
                <a:gd name="T101" fmla="*/ 17 w 17"/>
                <a:gd name="T102" fmla="*/ 18 h 1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 h="18">
                  <a:moveTo>
                    <a:pt x="16" y="14"/>
                  </a:moveTo>
                  <a:lnTo>
                    <a:pt x="16" y="16"/>
                  </a:lnTo>
                  <a:lnTo>
                    <a:pt x="16" y="17"/>
                  </a:lnTo>
                  <a:lnTo>
                    <a:pt x="15" y="17"/>
                  </a:lnTo>
                  <a:lnTo>
                    <a:pt x="14" y="17"/>
                  </a:lnTo>
                  <a:lnTo>
                    <a:pt x="12" y="18"/>
                  </a:lnTo>
                  <a:lnTo>
                    <a:pt x="11" y="18"/>
                  </a:lnTo>
                  <a:lnTo>
                    <a:pt x="9" y="18"/>
                  </a:lnTo>
                  <a:lnTo>
                    <a:pt x="8" y="18"/>
                  </a:lnTo>
                  <a:lnTo>
                    <a:pt x="7" y="17"/>
                  </a:lnTo>
                  <a:lnTo>
                    <a:pt x="4" y="16"/>
                  </a:lnTo>
                  <a:lnTo>
                    <a:pt x="2" y="15"/>
                  </a:lnTo>
                  <a:lnTo>
                    <a:pt x="1" y="12"/>
                  </a:lnTo>
                  <a:lnTo>
                    <a:pt x="0" y="10"/>
                  </a:lnTo>
                  <a:lnTo>
                    <a:pt x="0" y="9"/>
                  </a:lnTo>
                  <a:lnTo>
                    <a:pt x="0" y="7"/>
                  </a:lnTo>
                  <a:lnTo>
                    <a:pt x="1" y="5"/>
                  </a:lnTo>
                  <a:lnTo>
                    <a:pt x="2" y="3"/>
                  </a:lnTo>
                  <a:lnTo>
                    <a:pt x="4" y="1"/>
                  </a:lnTo>
                  <a:lnTo>
                    <a:pt x="7" y="0"/>
                  </a:lnTo>
                  <a:lnTo>
                    <a:pt x="8" y="1"/>
                  </a:lnTo>
                  <a:lnTo>
                    <a:pt x="9" y="2"/>
                  </a:lnTo>
                  <a:lnTo>
                    <a:pt x="10" y="3"/>
                  </a:lnTo>
                  <a:lnTo>
                    <a:pt x="12" y="3"/>
                  </a:lnTo>
                  <a:lnTo>
                    <a:pt x="15" y="5"/>
                  </a:lnTo>
                  <a:lnTo>
                    <a:pt x="16" y="6"/>
                  </a:lnTo>
                  <a:lnTo>
                    <a:pt x="17" y="8"/>
                  </a:lnTo>
                  <a:lnTo>
                    <a:pt x="17" y="9"/>
                  </a:lnTo>
                  <a:lnTo>
                    <a:pt x="17" y="11"/>
                  </a:lnTo>
                  <a:lnTo>
                    <a:pt x="17" y="15"/>
                  </a:lnTo>
                  <a:lnTo>
                    <a:pt x="16" y="14"/>
                  </a:lnTo>
                  <a:close/>
                </a:path>
              </a:pathLst>
            </a:custGeom>
            <a:solidFill>
              <a:srgbClr val="A18F84"/>
            </a:solidFill>
            <a:ln w="9525">
              <a:noFill/>
              <a:round/>
              <a:headEnd/>
              <a:tailEnd/>
            </a:ln>
          </p:spPr>
          <p:txBody>
            <a:bodyPr>
              <a:prstTxWarp prst="textNoShape">
                <a:avLst/>
              </a:prstTxWarp>
            </a:bodyPr>
            <a:lstStyle/>
            <a:p>
              <a:endParaRPr lang="tr-TR"/>
            </a:p>
          </p:txBody>
        </p:sp>
        <p:sp>
          <p:nvSpPr>
            <p:cNvPr id="225" name="Freeform 15"/>
            <p:cNvSpPr>
              <a:spLocks/>
            </p:cNvSpPr>
            <p:nvPr/>
          </p:nvSpPr>
          <p:spPr bwMode="auto">
            <a:xfrm>
              <a:off x="2797" y="2374"/>
              <a:ext cx="7" cy="6"/>
            </a:xfrm>
            <a:custGeom>
              <a:avLst/>
              <a:gdLst>
                <a:gd name="T0" fmla="*/ 1 w 14"/>
                <a:gd name="T1" fmla="*/ 1 h 12"/>
                <a:gd name="T2" fmla="*/ 0 w 14"/>
                <a:gd name="T3" fmla="*/ 1 h 12"/>
                <a:gd name="T4" fmla="*/ 0 w 14"/>
                <a:gd name="T5" fmla="*/ 0 h 12"/>
                <a:gd name="T6" fmla="*/ 1 w 14"/>
                <a:gd name="T7" fmla="*/ 0 h 12"/>
                <a:gd name="T8" fmla="*/ 1 w 14"/>
                <a:gd name="T9" fmla="*/ 1 h 12"/>
                <a:gd name="T10" fmla="*/ 1 w 14"/>
                <a:gd name="T11" fmla="*/ 1 h 12"/>
                <a:gd name="T12" fmla="*/ 0 60000 65536"/>
                <a:gd name="T13" fmla="*/ 0 60000 65536"/>
                <a:gd name="T14" fmla="*/ 0 60000 65536"/>
                <a:gd name="T15" fmla="*/ 0 60000 65536"/>
                <a:gd name="T16" fmla="*/ 0 60000 65536"/>
                <a:gd name="T17" fmla="*/ 0 60000 65536"/>
                <a:gd name="T18" fmla="*/ 0 w 14"/>
                <a:gd name="T19" fmla="*/ 0 h 12"/>
                <a:gd name="T20" fmla="*/ 14 w 1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4" h="12">
                  <a:moveTo>
                    <a:pt x="14" y="12"/>
                  </a:moveTo>
                  <a:lnTo>
                    <a:pt x="0" y="12"/>
                  </a:lnTo>
                  <a:lnTo>
                    <a:pt x="0" y="0"/>
                  </a:lnTo>
                  <a:lnTo>
                    <a:pt x="14" y="0"/>
                  </a:lnTo>
                  <a:lnTo>
                    <a:pt x="14" y="12"/>
                  </a:lnTo>
                  <a:close/>
                </a:path>
              </a:pathLst>
            </a:custGeom>
            <a:solidFill>
              <a:srgbClr val="A18F84"/>
            </a:solidFill>
            <a:ln w="9525">
              <a:noFill/>
              <a:round/>
              <a:headEnd/>
              <a:tailEnd/>
            </a:ln>
          </p:spPr>
          <p:txBody>
            <a:bodyPr>
              <a:prstTxWarp prst="textNoShape">
                <a:avLst/>
              </a:prstTxWarp>
            </a:bodyPr>
            <a:lstStyle/>
            <a:p>
              <a:endParaRPr lang="tr-TR"/>
            </a:p>
          </p:txBody>
        </p:sp>
        <p:sp>
          <p:nvSpPr>
            <p:cNvPr id="226" name="Freeform 16"/>
            <p:cNvSpPr>
              <a:spLocks/>
            </p:cNvSpPr>
            <p:nvPr/>
          </p:nvSpPr>
          <p:spPr bwMode="auto">
            <a:xfrm>
              <a:off x="3006" y="2373"/>
              <a:ext cx="8" cy="8"/>
            </a:xfrm>
            <a:custGeom>
              <a:avLst/>
              <a:gdLst>
                <a:gd name="T0" fmla="*/ 1 w 15"/>
                <a:gd name="T1" fmla="*/ 1 h 15"/>
                <a:gd name="T2" fmla="*/ 1 w 15"/>
                <a:gd name="T3" fmla="*/ 1 h 15"/>
                <a:gd name="T4" fmla="*/ 1 w 15"/>
                <a:gd name="T5" fmla="*/ 1 h 15"/>
                <a:gd name="T6" fmla="*/ 1 w 15"/>
                <a:gd name="T7" fmla="*/ 1 h 15"/>
                <a:gd name="T8" fmla="*/ 1 w 15"/>
                <a:gd name="T9" fmla="*/ 1 h 15"/>
                <a:gd name="T10" fmla="*/ 1 w 15"/>
                <a:gd name="T11" fmla="*/ 1 h 15"/>
                <a:gd name="T12" fmla="*/ 1 w 15"/>
                <a:gd name="T13" fmla="*/ 1 h 15"/>
                <a:gd name="T14" fmla="*/ 1 w 15"/>
                <a:gd name="T15" fmla="*/ 1 h 15"/>
                <a:gd name="T16" fmla="*/ 0 w 15"/>
                <a:gd name="T17" fmla="*/ 1 h 15"/>
                <a:gd name="T18" fmla="*/ 0 w 15"/>
                <a:gd name="T19" fmla="*/ 1 h 15"/>
                <a:gd name="T20" fmla="*/ 0 w 15"/>
                <a:gd name="T21" fmla="*/ 1 h 15"/>
                <a:gd name="T22" fmla="*/ 0 w 15"/>
                <a:gd name="T23" fmla="*/ 1 h 15"/>
                <a:gd name="T24" fmla="*/ 1 w 15"/>
                <a:gd name="T25" fmla="*/ 1 h 15"/>
                <a:gd name="T26" fmla="*/ 1 w 15"/>
                <a:gd name="T27" fmla="*/ 0 h 15"/>
                <a:gd name="T28" fmla="*/ 1 w 15"/>
                <a:gd name="T29" fmla="*/ 0 h 15"/>
                <a:gd name="T30" fmla="*/ 1 w 15"/>
                <a:gd name="T31" fmla="*/ 0 h 15"/>
                <a:gd name="T32" fmla="*/ 1 w 15"/>
                <a:gd name="T33" fmla="*/ 0 h 15"/>
                <a:gd name="T34" fmla="*/ 1 w 15"/>
                <a:gd name="T35" fmla="*/ 0 h 15"/>
                <a:gd name="T36" fmla="*/ 1 w 15"/>
                <a:gd name="T37" fmla="*/ 0 h 15"/>
                <a:gd name="T38" fmla="*/ 1 w 15"/>
                <a:gd name="T39" fmla="*/ 1 h 15"/>
                <a:gd name="T40" fmla="*/ 1 w 15"/>
                <a:gd name="T41" fmla="*/ 1 h 15"/>
                <a:gd name="T42" fmla="*/ 1 w 15"/>
                <a:gd name="T43" fmla="*/ 1 h 15"/>
                <a:gd name="T44" fmla="*/ 1 w 15"/>
                <a:gd name="T45" fmla="*/ 1 h 15"/>
                <a:gd name="T46" fmla="*/ 1 w 15"/>
                <a:gd name="T47" fmla="*/ 1 h 1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
                <a:gd name="T73" fmla="*/ 0 h 15"/>
                <a:gd name="T74" fmla="*/ 15 w 15"/>
                <a:gd name="T75" fmla="*/ 15 h 1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 h="15">
                  <a:moveTo>
                    <a:pt x="14" y="4"/>
                  </a:moveTo>
                  <a:lnTo>
                    <a:pt x="15" y="14"/>
                  </a:lnTo>
                  <a:lnTo>
                    <a:pt x="12" y="15"/>
                  </a:lnTo>
                  <a:lnTo>
                    <a:pt x="9" y="15"/>
                  </a:lnTo>
                  <a:lnTo>
                    <a:pt x="6" y="15"/>
                  </a:lnTo>
                  <a:lnTo>
                    <a:pt x="4" y="14"/>
                  </a:lnTo>
                  <a:lnTo>
                    <a:pt x="3" y="13"/>
                  </a:lnTo>
                  <a:lnTo>
                    <a:pt x="1" y="11"/>
                  </a:lnTo>
                  <a:lnTo>
                    <a:pt x="0" y="8"/>
                  </a:lnTo>
                  <a:lnTo>
                    <a:pt x="0" y="6"/>
                  </a:lnTo>
                  <a:lnTo>
                    <a:pt x="0" y="4"/>
                  </a:lnTo>
                  <a:lnTo>
                    <a:pt x="0" y="2"/>
                  </a:lnTo>
                  <a:lnTo>
                    <a:pt x="2" y="2"/>
                  </a:lnTo>
                  <a:lnTo>
                    <a:pt x="3" y="0"/>
                  </a:lnTo>
                  <a:lnTo>
                    <a:pt x="5" y="0"/>
                  </a:lnTo>
                  <a:lnTo>
                    <a:pt x="6" y="0"/>
                  </a:lnTo>
                  <a:lnTo>
                    <a:pt x="8" y="0"/>
                  </a:lnTo>
                  <a:lnTo>
                    <a:pt x="10" y="0"/>
                  </a:lnTo>
                  <a:lnTo>
                    <a:pt x="11" y="0"/>
                  </a:lnTo>
                  <a:lnTo>
                    <a:pt x="13" y="2"/>
                  </a:lnTo>
                  <a:lnTo>
                    <a:pt x="14" y="3"/>
                  </a:lnTo>
                  <a:lnTo>
                    <a:pt x="15" y="4"/>
                  </a:lnTo>
                  <a:lnTo>
                    <a:pt x="14" y="4"/>
                  </a:lnTo>
                  <a:close/>
                </a:path>
              </a:pathLst>
            </a:custGeom>
            <a:solidFill>
              <a:srgbClr val="A18F84"/>
            </a:solidFill>
            <a:ln w="9525">
              <a:noFill/>
              <a:round/>
              <a:headEnd/>
              <a:tailEnd/>
            </a:ln>
          </p:spPr>
          <p:txBody>
            <a:bodyPr>
              <a:prstTxWarp prst="textNoShape">
                <a:avLst/>
              </a:prstTxWarp>
            </a:bodyPr>
            <a:lstStyle/>
            <a:p>
              <a:endParaRPr lang="tr-TR"/>
            </a:p>
          </p:txBody>
        </p:sp>
        <p:sp>
          <p:nvSpPr>
            <p:cNvPr id="227" name="Freeform 17"/>
            <p:cNvSpPr>
              <a:spLocks/>
            </p:cNvSpPr>
            <p:nvPr/>
          </p:nvSpPr>
          <p:spPr bwMode="auto">
            <a:xfrm>
              <a:off x="2329" y="2377"/>
              <a:ext cx="1093" cy="1187"/>
            </a:xfrm>
            <a:custGeom>
              <a:avLst/>
              <a:gdLst>
                <a:gd name="T0" fmla="*/ 8 w 2186"/>
                <a:gd name="T1" fmla="*/ 1 h 2374"/>
                <a:gd name="T2" fmla="*/ 12 w 2186"/>
                <a:gd name="T3" fmla="*/ 1 h 2374"/>
                <a:gd name="T4" fmla="*/ 14 w 2186"/>
                <a:gd name="T5" fmla="*/ 1 h 2374"/>
                <a:gd name="T6" fmla="*/ 14 w 2186"/>
                <a:gd name="T7" fmla="*/ 1 h 2374"/>
                <a:gd name="T8" fmla="*/ 16 w 2186"/>
                <a:gd name="T9" fmla="*/ 1 h 2374"/>
                <a:gd name="T10" fmla="*/ 19 w 2186"/>
                <a:gd name="T11" fmla="*/ 1 h 2374"/>
                <a:gd name="T12" fmla="*/ 22 w 2186"/>
                <a:gd name="T13" fmla="*/ 1 h 2374"/>
                <a:gd name="T14" fmla="*/ 23 w 2186"/>
                <a:gd name="T15" fmla="*/ 1 h 2374"/>
                <a:gd name="T16" fmla="*/ 24 w 2186"/>
                <a:gd name="T17" fmla="*/ 1 h 2374"/>
                <a:gd name="T18" fmla="*/ 28 w 2186"/>
                <a:gd name="T19" fmla="*/ 1 h 2374"/>
                <a:gd name="T20" fmla="*/ 32 w 2186"/>
                <a:gd name="T21" fmla="*/ 1 h 2374"/>
                <a:gd name="T22" fmla="*/ 34 w 2186"/>
                <a:gd name="T23" fmla="*/ 2 h 2374"/>
                <a:gd name="T24" fmla="*/ 34 w 2186"/>
                <a:gd name="T25" fmla="*/ 4 h 2374"/>
                <a:gd name="T26" fmla="*/ 34 w 2186"/>
                <a:gd name="T27" fmla="*/ 6 h 2374"/>
                <a:gd name="T28" fmla="*/ 34 w 2186"/>
                <a:gd name="T29" fmla="*/ 7 h 2374"/>
                <a:gd name="T30" fmla="*/ 34 w 2186"/>
                <a:gd name="T31" fmla="*/ 9 h 2374"/>
                <a:gd name="T32" fmla="*/ 34 w 2186"/>
                <a:gd name="T33" fmla="*/ 12 h 2374"/>
                <a:gd name="T34" fmla="*/ 34 w 2186"/>
                <a:gd name="T35" fmla="*/ 15 h 2374"/>
                <a:gd name="T36" fmla="*/ 34 w 2186"/>
                <a:gd name="T37" fmla="*/ 19 h 2374"/>
                <a:gd name="T38" fmla="*/ 34 w 2186"/>
                <a:gd name="T39" fmla="*/ 21 h 2374"/>
                <a:gd name="T40" fmla="*/ 34 w 2186"/>
                <a:gd name="T41" fmla="*/ 25 h 2374"/>
                <a:gd name="T42" fmla="*/ 34 w 2186"/>
                <a:gd name="T43" fmla="*/ 29 h 2374"/>
                <a:gd name="T44" fmla="*/ 34 w 2186"/>
                <a:gd name="T45" fmla="*/ 33 h 2374"/>
                <a:gd name="T46" fmla="*/ 33 w 2186"/>
                <a:gd name="T47" fmla="*/ 33 h 2374"/>
                <a:gd name="T48" fmla="*/ 33 w 2186"/>
                <a:gd name="T49" fmla="*/ 34 h 2374"/>
                <a:gd name="T50" fmla="*/ 34 w 2186"/>
                <a:gd name="T51" fmla="*/ 35 h 2374"/>
                <a:gd name="T52" fmla="*/ 34 w 2186"/>
                <a:gd name="T53" fmla="*/ 37 h 2374"/>
                <a:gd name="T54" fmla="*/ 32 w 2186"/>
                <a:gd name="T55" fmla="*/ 37 h 2374"/>
                <a:gd name="T56" fmla="*/ 30 w 2186"/>
                <a:gd name="T57" fmla="*/ 37 h 2374"/>
                <a:gd name="T58" fmla="*/ 28 w 2186"/>
                <a:gd name="T59" fmla="*/ 37 h 2374"/>
                <a:gd name="T60" fmla="*/ 27 w 2186"/>
                <a:gd name="T61" fmla="*/ 37 h 2374"/>
                <a:gd name="T62" fmla="*/ 26 w 2186"/>
                <a:gd name="T63" fmla="*/ 37 h 2374"/>
                <a:gd name="T64" fmla="*/ 23 w 2186"/>
                <a:gd name="T65" fmla="*/ 37 h 2374"/>
                <a:gd name="T66" fmla="*/ 21 w 2186"/>
                <a:gd name="T67" fmla="*/ 37 h 2374"/>
                <a:gd name="T68" fmla="*/ 18 w 2186"/>
                <a:gd name="T69" fmla="*/ 36 h 2374"/>
                <a:gd name="T70" fmla="*/ 15 w 2186"/>
                <a:gd name="T71" fmla="*/ 36 h 2374"/>
                <a:gd name="T72" fmla="*/ 13 w 2186"/>
                <a:gd name="T73" fmla="*/ 37 h 2374"/>
                <a:gd name="T74" fmla="*/ 11 w 2186"/>
                <a:gd name="T75" fmla="*/ 37 h 2374"/>
                <a:gd name="T76" fmla="*/ 8 w 2186"/>
                <a:gd name="T77" fmla="*/ 36 h 2374"/>
                <a:gd name="T78" fmla="*/ 6 w 2186"/>
                <a:gd name="T79" fmla="*/ 37 h 2374"/>
                <a:gd name="T80" fmla="*/ 5 w 2186"/>
                <a:gd name="T81" fmla="*/ 37 h 2374"/>
                <a:gd name="T82" fmla="*/ 3 w 2186"/>
                <a:gd name="T83" fmla="*/ 37 h 2374"/>
                <a:gd name="T84" fmla="*/ 2 w 2186"/>
                <a:gd name="T85" fmla="*/ 37 h 2374"/>
                <a:gd name="T86" fmla="*/ 1 w 2186"/>
                <a:gd name="T87" fmla="*/ 36 h 2374"/>
                <a:gd name="T88" fmla="*/ 1 w 2186"/>
                <a:gd name="T89" fmla="*/ 35 h 2374"/>
                <a:gd name="T90" fmla="*/ 1 w 2186"/>
                <a:gd name="T91" fmla="*/ 33 h 2374"/>
                <a:gd name="T92" fmla="*/ 1 w 2186"/>
                <a:gd name="T93" fmla="*/ 31 h 2374"/>
                <a:gd name="T94" fmla="*/ 1 w 2186"/>
                <a:gd name="T95" fmla="*/ 29 h 2374"/>
                <a:gd name="T96" fmla="*/ 1 w 2186"/>
                <a:gd name="T97" fmla="*/ 25 h 2374"/>
                <a:gd name="T98" fmla="*/ 1 w 2186"/>
                <a:gd name="T99" fmla="*/ 21 h 2374"/>
                <a:gd name="T100" fmla="*/ 1 w 2186"/>
                <a:gd name="T101" fmla="*/ 19 h 2374"/>
                <a:gd name="T102" fmla="*/ 1 w 2186"/>
                <a:gd name="T103" fmla="*/ 17 h 2374"/>
                <a:gd name="T104" fmla="*/ 1 w 2186"/>
                <a:gd name="T105" fmla="*/ 13 h 2374"/>
                <a:gd name="T106" fmla="*/ 1 w 2186"/>
                <a:gd name="T107" fmla="*/ 10 h 2374"/>
                <a:gd name="T108" fmla="*/ 1 w 2186"/>
                <a:gd name="T109" fmla="*/ 7 h 2374"/>
                <a:gd name="T110" fmla="*/ 1 w 2186"/>
                <a:gd name="T111" fmla="*/ 4 h 2374"/>
                <a:gd name="T112" fmla="*/ 2 w 2186"/>
                <a:gd name="T113" fmla="*/ 2 h 2374"/>
                <a:gd name="T114" fmla="*/ 3 w 2186"/>
                <a:gd name="T115" fmla="*/ 1 h 2374"/>
                <a:gd name="T116" fmla="*/ 6 w 2186"/>
                <a:gd name="T117" fmla="*/ 1 h 237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186"/>
                <a:gd name="T178" fmla="*/ 0 h 2374"/>
                <a:gd name="T179" fmla="*/ 2186 w 2186"/>
                <a:gd name="T180" fmla="*/ 2374 h 237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186" h="2374">
                  <a:moveTo>
                    <a:pt x="343" y="41"/>
                  </a:moveTo>
                  <a:lnTo>
                    <a:pt x="362" y="34"/>
                  </a:lnTo>
                  <a:lnTo>
                    <a:pt x="379" y="32"/>
                  </a:lnTo>
                  <a:lnTo>
                    <a:pt x="395" y="34"/>
                  </a:lnTo>
                  <a:lnTo>
                    <a:pt x="411" y="38"/>
                  </a:lnTo>
                  <a:lnTo>
                    <a:pt x="427" y="44"/>
                  </a:lnTo>
                  <a:lnTo>
                    <a:pt x="443" y="48"/>
                  </a:lnTo>
                  <a:lnTo>
                    <a:pt x="458" y="53"/>
                  </a:lnTo>
                  <a:lnTo>
                    <a:pt x="474" y="54"/>
                  </a:lnTo>
                  <a:lnTo>
                    <a:pt x="491" y="51"/>
                  </a:lnTo>
                  <a:lnTo>
                    <a:pt x="509" y="42"/>
                  </a:lnTo>
                  <a:lnTo>
                    <a:pt x="645" y="63"/>
                  </a:lnTo>
                  <a:lnTo>
                    <a:pt x="662" y="58"/>
                  </a:lnTo>
                  <a:lnTo>
                    <a:pt x="680" y="54"/>
                  </a:lnTo>
                  <a:lnTo>
                    <a:pt x="698" y="50"/>
                  </a:lnTo>
                  <a:lnTo>
                    <a:pt x="717" y="46"/>
                  </a:lnTo>
                  <a:lnTo>
                    <a:pt x="736" y="43"/>
                  </a:lnTo>
                  <a:lnTo>
                    <a:pt x="755" y="42"/>
                  </a:lnTo>
                  <a:lnTo>
                    <a:pt x="774" y="42"/>
                  </a:lnTo>
                  <a:lnTo>
                    <a:pt x="791" y="44"/>
                  </a:lnTo>
                  <a:lnTo>
                    <a:pt x="809" y="50"/>
                  </a:lnTo>
                  <a:lnTo>
                    <a:pt x="826" y="58"/>
                  </a:lnTo>
                  <a:lnTo>
                    <a:pt x="834" y="61"/>
                  </a:lnTo>
                  <a:lnTo>
                    <a:pt x="842" y="61"/>
                  </a:lnTo>
                  <a:lnTo>
                    <a:pt x="850" y="60"/>
                  </a:lnTo>
                  <a:lnTo>
                    <a:pt x="856" y="56"/>
                  </a:lnTo>
                  <a:lnTo>
                    <a:pt x="863" y="53"/>
                  </a:lnTo>
                  <a:lnTo>
                    <a:pt x="870" y="48"/>
                  </a:lnTo>
                  <a:lnTo>
                    <a:pt x="876" y="45"/>
                  </a:lnTo>
                  <a:lnTo>
                    <a:pt x="883" y="42"/>
                  </a:lnTo>
                  <a:lnTo>
                    <a:pt x="891" y="39"/>
                  </a:lnTo>
                  <a:lnTo>
                    <a:pt x="899" y="38"/>
                  </a:lnTo>
                  <a:lnTo>
                    <a:pt x="913" y="37"/>
                  </a:lnTo>
                  <a:lnTo>
                    <a:pt x="927" y="36"/>
                  </a:lnTo>
                  <a:lnTo>
                    <a:pt x="941" y="35"/>
                  </a:lnTo>
                  <a:lnTo>
                    <a:pt x="955" y="35"/>
                  </a:lnTo>
                  <a:lnTo>
                    <a:pt x="969" y="35"/>
                  </a:lnTo>
                  <a:lnTo>
                    <a:pt x="983" y="36"/>
                  </a:lnTo>
                  <a:lnTo>
                    <a:pt x="996" y="39"/>
                  </a:lnTo>
                  <a:lnTo>
                    <a:pt x="1008" y="43"/>
                  </a:lnTo>
                  <a:lnTo>
                    <a:pt x="1021" y="48"/>
                  </a:lnTo>
                  <a:lnTo>
                    <a:pt x="1032" y="56"/>
                  </a:lnTo>
                  <a:lnTo>
                    <a:pt x="1061" y="47"/>
                  </a:lnTo>
                  <a:lnTo>
                    <a:pt x="1091" y="43"/>
                  </a:lnTo>
                  <a:lnTo>
                    <a:pt x="1122" y="42"/>
                  </a:lnTo>
                  <a:lnTo>
                    <a:pt x="1154" y="43"/>
                  </a:lnTo>
                  <a:lnTo>
                    <a:pt x="1186" y="46"/>
                  </a:lnTo>
                  <a:lnTo>
                    <a:pt x="1217" y="50"/>
                  </a:lnTo>
                  <a:lnTo>
                    <a:pt x="1250" y="53"/>
                  </a:lnTo>
                  <a:lnTo>
                    <a:pt x="1281" y="56"/>
                  </a:lnTo>
                  <a:lnTo>
                    <a:pt x="1312" y="57"/>
                  </a:lnTo>
                  <a:lnTo>
                    <a:pt x="1342" y="56"/>
                  </a:lnTo>
                  <a:lnTo>
                    <a:pt x="1347" y="50"/>
                  </a:lnTo>
                  <a:lnTo>
                    <a:pt x="1353" y="46"/>
                  </a:lnTo>
                  <a:lnTo>
                    <a:pt x="1357" y="45"/>
                  </a:lnTo>
                  <a:lnTo>
                    <a:pt x="1363" y="47"/>
                  </a:lnTo>
                  <a:lnTo>
                    <a:pt x="1368" y="51"/>
                  </a:lnTo>
                  <a:lnTo>
                    <a:pt x="1374" y="54"/>
                  </a:lnTo>
                  <a:lnTo>
                    <a:pt x="1379" y="57"/>
                  </a:lnTo>
                  <a:lnTo>
                    <a:pt x="1385" y="61"/>
                  </a:lnTo>
                  <a:lnTo>
                    <a:pt x="1391" y="63"/>
                  </a:lnTo>
                  <a:lnTo>
                    <a:pt x="1397" y="63"/>
                  </a:lnTo>
                  <a:lnTo>
                    <a:pt x="1411" y="63"/>
                  </a:lnTo>
                  <a:lnTo>
                    <a:pt x="1424" y="63"/>
                  </a:lnTo>
                  <a:lnTo>
                    <a:pt x="1439" y="63"/>
                  </a:lnTo>
                  <a:lnTo>
                    <a:pt x="1452" y="63"/>
                  </a:lnTo>
                  <a:lnTo>
                    <a:pt x="1465" y="61"/>
                  </a:lnTo>
                  <a:lnTo>
                    <a:pt x="1479" y="58"/>
                  </a:lnTo>
                  <a:lnTo>
                    <a:pt x="1492" y="55"/>
                  </a:lnTo>
                  <a:lnTo>
                    <a:pt x="1505" y="51"/>
                  </a:lnTo>
                  <a:lnTo>
                    <a:pt x="1516" y="44"/>
                  </a:lnTo>
                  <a:lnTo>
                    <a:pt x="1527" y="35"/>
                  </a:lnTo>
                  <a:lnTo>
                    <a:pt x="1557" y="50"/>
                  </a:lnTo>
                  <a:lnTo>
                    <a:pt x="1588" y="56"/>
                  </a:lnTo>
                  <a:lnTo>
                    <a:pt x="1620" y="56"/>
                  </a:lnTo>
                  <a:lnTo>
                    <a:pt x="1651" y="53"/>
                  </a:lnTo>
                  <a:lnTo>
                    <a:pt x="1682" y="47"/>
                  </a:lnTo>
                  <a:lnTo>
                    <a:pt x="1714" y="42"/>
                  </a:lnTo>
                  <a:lnTo>
                    <a:pt x="1745" y="37"/>
                  </a:lnTo>
                  <a:lnTo>
                    <a:pt x="1776" y="36"/>
                  </a:lnTo>
                  <a:lnTo>
                    <a:pt x="1807" y="41"/>
                  </a:lnTo>
                  <a:lnTo>
                    <a:pt x="1838" y="53"/>
                  </a:lnTo>
                  <a:lnTo>
                    <a:pt x="1869" y="34"/>
                  </a:lnTo>
                  <a:lnTo>
                    <a:pt x="1899" y="25"/>
                  </a:lnTo>
                  <a:lnTo>
                    <a:pt x="1930" y="24"/>
                  </a:lnTo>
                  <a:lnTo>
                    <a:pt x="1962" y="27"/>
                  </a:lnTo>
                  <a:lnTo>
                    <a:pt x="1993" y="35"/>
                  </a:lnTo>
                  <a:lnTo>
                    <a:pt x="2024" y="43"/>
                  </a:lnTo>
                  <a:lnTo>
                    <a:pt x="2057" y="51"/>
                  </a:lnTo>
                  <a:lnTo>
                    <a:pt x="2088" y="56"/>
                  </a:lnTo>
                  <a:lnTo>
                    <a:pt x="2121" y="55"/>
                  </a:lnTo>
                  <a:lnTo>
                    <a:pt x="2155" y="48"/>
                  </a:lnTo>
                  <a:lnTo>
                    <a:pt x="2147" y="65"/>
                  </a:lnTo>
                  <a:lnTo>
                    <a:pt x="2146" y="81"/>
                  </a:lnTo>
                  <a:lnTo>
                    <a:pt x="2147" y="96"/>
                  </a:lnTo>
                  <a:lnTo>
                    <a:pt x="2152" y="113"/>
                  </a:lnTo>
                  <a:lnTo>
                    <a:pt x="2157" y="129"/>
                  </a:lnTo>
                  <a:lnTo>
                    <a:pt x="2162" y="146"/>
                  </a:lnTo>
                  <a:lnTo>
                    <a:pt x="2165" y="161"/>
                  </a:lnTo>
                  <a:lnTo>
                    <a:pt x="2165" y="178"/>
                  </a:lnTo>
                  <a:lnTo>
                    <a:pt x="2161" y="194"/>
                  </a:lnTo>
                  <a:lnTo>
                    <a:pt x="2152" y="209"/>
                  </a:lnTo>
                  <a:lnTo>
                    <a:pt x="2157" y="223"/>
                  </a:lnTo>
                  <a:lnTo>
                    <a:pt x="2163" y="237"/>
                  </a:lnTo>
                  <a:lnTo>
                    <a:pt x="2167" y="253"/>
                  </a:lnTo>
                  <a:lnTo>
                    <a:pt x="2171" y="270"/>
                  </a:lnTo>
                  <a:lnTo>
                    <a:pt x="2173" y="287"/>
                  </a:lnTo>
                  <a:lnTo>
                    <a:pt x="2173" y="302"/>
                  </a:lnTo>
                  <a:lnTo>
                    <a:pt x="2172" y="319"/>
                  </a:lnTo>
                  <a:lnTo>
                    <a:pt x="2168" y="335"/>
                  </a:lnTo>
                  <a:lnTo>
                    <a:pt x="2163" y="349"/>
                  </a:lnTo>
                  <a:lnTo>
                    <a:pt x="2155" y="363"/>
                  </a:lnTo>
                  <a:lnTo>
                    <a:pt x="2155" y="370"/>
                  </a:lnTo>
                  <a:lnTo>
                    <a:pt x="2156" y="378"/>
                  </a:lnTo>
                  <a:lnTo>
                    <a:pt x="2158" y="386"/>
                  </a:lnTo>
                  <a:lnTo>
                    <a:pt x="2162" y="393"/>
                  </a:lnTo>
                  <a:lnTo>
                    <a:pt x="2164" y="401"/>
                  </a:lnTo>
                  <a:lnTo>
                    <a:pt x="2167" y="407"/>
                  </a:lnTo>
                  <a:lnTo>
                    <a:pt x="2170" y="415"/>
                  </a:lnTo>
                  <a:lnTo>
                    <a:pt x="2171" y="423"/>
                  </a:lnTo>
                  <a:lnTo>
                    <a:pt x="2172" y="431"/>
                  </a:lnTo>
                  <a:lnTo>
                    <a:pt x="2172" y="440"/>
                  </a:lnTo>
                  <a:lnTo>
                    <a:pt x="2171" y="457"/>
                  </a:lnTo>
                  <a:lnTo>
                    <a:pt x="2168" y="473"/>
                  </a:lnTo>
                  <a:lnTo>
                    <a:pt x="2165" y="491"/>
                  </a:lnTo>
                  <a:lnTo>
                    <a:pt x="2161" y="508"/>
                  </a:lnTo>
                  <a:lnTo>
                    <a:pt x="2157" y="526"/>
                  </a:lnTo>
                  <a:lnTo>
                    <a:pt x="2155" y="543"/>
                  </a:lnTo>
                  <a:lnTo>
                    <a:pt x="2155" y="559"/>
                  </a:lnTo>
                  <a:lnTo>
                    <a:pt x="2157" y="576"/>
                  </a:lnTo>
                  <a:lnTo>
                    <a:pt x="2164" y="592"/>
                  </a:lnTo>
                  <a:lnTo>
                    <a:pt x="2175" y="606"/>
                  </a:lnTo>
                  <a:lnTo>
                    <a:pt x="2155" y="635"/>
                  </a:lnTo>
                  <a:lnTo>
                    <a:pt x="2145" y="665"/>
                  </a:lnTo>
                  <a:lnTo>
                    <a:pt x="2143" y="694"/>
                  </a:lnTo>
                  <a:lnTo>
                    <a:pt x="2147" y="724"/>
                  </a:lnTo>
                  <a:lnTo>
                    <a:pt x="2154" y="754"/>
                  </a:lnTo>
                  <a:lnTo>
                    <a:pt x="2161" y="784"/>
                  </a:lnTo>
                  <a:lnTo>
                    <a:pt x="2166" y="814"/>
                  </a:lnTo>
                  <a:lnTo>
                    <a:pt x="2167" y="845"/>
                  </a:lnTo>
                  <a:lnTo>
                    <a:pt x="2162" y="874"/>
                  </a:lnTo>
                  <a:lnTo>
                    <a:pt x="2147" y="903"/>
                  </a:lnTo>
                  <a:lnTo>
                    <a:pt x="2162" y="930"/>
                  </a:lnTo>
                  <a:lnTo>
                    <a:pt x="2168" y="956"/>
                  </a:lnTo>
                  <a:lnTo>
                    <a:pt x="2170" y="983"/>
                  </a:lnTo>
                  <a:lnTo>
                    <a:pt x="2166" y="1009"/>
                  </a:lnTo>
                  <a:lnTo>
                    <a:pt x="2161" y="1036"/>
                  </a:lnTo>
                  <a:lnTo>
                    <a:pt x="2154" y="1063"/>
                  </a:lnTo>
                  <a:lnTo>
                    <a:pt x="2149" y="1089"/>
                  </a:lnTo>
                  <a:lnTo>
                    <a:pt x="2148" y="1116"/>
                  </a:lnTo>
                  <a:lnTo>
                    <a:pt x="2153" y="1143"/>
                  </a:lnTo>
                  <a:lnTo>
                    <a:pt x="2165" y="1169"/>
                  </a:lnTo>
                  <a:lnTo>
                    <a:pt x="2164" y="1189"/>
                  </a:lnTo>
                  <a:lnTo>
                    <a:pt x="2162" y="1209"/>
                  </a:lnTo>
                  <a:lnTo>
                    <a:pt x="2158" y="1228"/>
                  </a:lnTo>
                  <a:lnTo>
                    <a:pt x="2156" y="1248"/>
                  </a:lnTo>
                  <a:lnTo>
                    <a:pt x="2155" y="1268"/>
                  </a:lnTo>
                  <a:lnTo>
                    <a:pt x="2154" y="1287"/>
                  </a:lnTo>
                  <a:lnTo>
                    <a:pt x="2155" y="1306"/>
                  </a:lnTo>
                  <a:lnTo>
                    <a:pt x="2158" y="1325"/>
                  </a:lnTo>
                  <a:lnTo>
                    <a:pt x="2165" y="1343"/>
                  </a:lnTo>
                  <a:lnTo>
                    <a:pt x="2175" y="1361"/>
                  </a:lnTo>
                  <a:lnTo>
                    <a:pt x="2157" y="1394"/>
                  </a:lnTo>
                  <a:lnTo>
                    <a:pt x="2149" y="1427"/>
                  </a:lnTo>
                  <a:lnTo>
                    <a:pt x="2147" y="1461"/>
                  </a:lnTo>
                  <a:lnTo>
                    <a:pt x="2149" y="1494"/>
                  </a:lnTo>
                  <a:lnTo>
                    <a:pt x="2155" y="1529"/>
                  </a:lnTo>
                  <a:lnTo>
                    <a:pt x="2162" y="1564"/>
                  </a:lnTo>
                  <a:lnTo>
                    <a:pt x="2166" y="1598"/>
                  </a:lnTo>
                  <a:lnTo>
                    <a:pt x="2168" y="1632"/>
                  </a:lnTo>
                  <a:lnTo>
                    <a:pt x="2165" y="1665"/>
                  </a:lnTo>
                  <a:lnTo>
                    <a:pt x="2155" y="1699"/>
                  </a:lnTo>
                  <a:lnTo>
                    <a:pt x="2173" y="1735"/>
                  </a:lnTo>
                  <a:lnTo>
                    <a:pt x="2181" y="1770"/>
                  </a:lnTo>
                  <a:lnTo>
                    <a:pt x="2181" y="1806"/>
                  </a:lnTo>
                  <a:lnTo>
                    <a:pt x="2175" y="1843"/>
                  </a:lnTo>
                  <a:lnTo>
                    <a:pt x="2166" y="1879"/>
                  </a:lnTo>
                  <a:lnTo>
                    <a:pt x="2158" y="1915"/>
                  </a:lnTo>
                  <a:lnTo>
                    <a:pt x="2154" y="1950"/>
                  </a:lnTo>
                  <a:lnTo>
                    <a:pt x="2155" y="1985"/>
                  </a:lnTo>
                  <a:lnTo>
                    <a:pt x="2165" y="2020"/>
                  </a:lnTo>
                  <a:lnTo>
                    <a:pt x="2186" y="2054"/>
                  </a:lnTo>
                  <a:lnTo>
                    <a:pt x="2174" y="2052"/>
                  </a:lnTo>
                  <a:lnTo>
                    <a:pt x="2162" y="2052"/>
                  </a:lnTo>
                  <a:lnTo>
                    <a:pt x="2151" y="2053"/>
                  </a:lnTo>
                  <a:lnTo>
                    <a:pt x="2140" y="2058"/>
                  </a:lnTo>
                  <a:lnTo>
                    <a:pt x="2132" y="2063"/>
                  </a:lnTo>
                  <a:lnTo>
                    <a:pt x="2123" y="2070"/>
                  </a:lnTo>
                  <a:lnTo>
                    <a:pt x="2115" y="2078"/>
                  </a:lnTo>
                  <a:lnTo>
                    <a:pt x="2107" y="2086"/>
                  </a:lnTo>
                  <a:lnTo>
                    <a:pt x="2101" y="2095"/>
                  </a:lnTo>
                  <a:lnTo>
                    <a:pt x="2095" y="2104"/>
                  </a:lnTo>
                  <a:lnTo>
                    <a:pt x="2092" y="2111"/>
                  </a:lnTo>
                  <a:lnTo>
                    <a:pt x="2091" y="2120"/>
                  </a:lnTo>
                  <a:lnTo>
                    <a:pt x="2091" y="2129"/>
                  </a:lnTo>
                  <a:lnTo>
                    <a:pt x="2092" y="2138"/>
                  </a:lnTo>
                  <a:lnTo>
                    <a:pt x="2094" y="2146"/>
                  </a:lnTo>
                  <a:lnTo>
                    <a:pt x="2097" y="2155"/>
                  </a:lnTo>
                  <a:lnTo>
                    <a:pt x="2101" y="2164"/>
                  </a:lnTo>
                  <a:lnTo>
                    <a:pt x="2107" y="2171"/>
                  </a:lnTo>
                  <a:lnTo>
                    <a:pt x="2114" y="2179"/>
                  </a:lnTo>
                  <a:lnTo>
                    <a:pt x="2123" y="2184"/>
                  </a:lnTo>
                  <a:lnTo>
                    <a:pt x="2126" y="2187"/>
                  </a:lnTo>
                  <a:lnTo>
                    <a:pt x="2130" y="2191"/>
                  </a:lnTo>
                  <a:lnTo>
                    <a:pt x="2135" y="2193"/>
                  </a:lnTo>
                  <a:lnTo>
                    <a:pt x="2139" y="2194"/>
                  </a:lnTo>
                  <a:lnTo>
                    <a:pt x="2144" y="2196"/>
                  </a:lnTo>
                  <a:lnTo>
                    <a:pt x="2149" y="2196"/>
                  </a:lnTo>
                  <a:lnTo>
                    <a:pt x="2154" y="2198"/>
                  </a:lnTo>
                  <a:lnTo>
                    <a:pt x="2159" y="2199"/>
                  </a:lnTo>
                  <a:lnTo>
                    <a:pt x="2164" y="2200"/>
                  </a:lnTo>
                  <a:lnTo>
                    <a:pt x="2170" y="2201"/>
                  </a:lnTo>
                  <a:lnTo>
                    <a:pt x="2165" y="2314"/>
                  </a:lnTo>
                  <a:lnTo>
                    <a:pt x="2149" y="2308"/>
                  </a:lnTo>
                  <a:lnTo>
                    <a:pt x="2136" y="2308"/>
                  </a:lnTo>
                  <a:lnTo>
                    <a:pt x="2124" y="2312"/>
                  </a:lnTo>
                  <a:lnTo>
                    <a:pt x="2111" y="2317"/>
                  </a:lnTo>
                  <a:lnTo>
                    <a:pt x="2100" y="2323"/>
                  </a:lnTo>
                  <a:lnTo>
                    <a:pt x="2088" y="2328"/>
                  </a:lnTo>
                  <a:lnTo>
                    <a:pt x="2077" y="2332"/>
                  </a:lnTo>
                  <a:lnTo>
                    <a:pt x="2066" y="2331"/>
                  </a:lnTo>
                  <a:lnTo>
                    <a:pt x="2054" y="2325"/>
                  </a:lnTo>
                  <a:lnTo>
                    <a:pt x="2042" y="2314"/>
                  </a:lnTo>
                  <a:lnTo>
                    <a:pt x="2026" y="2309"/>
                  </a:lnTo>
                  <a:lnTo>
                    <a:pt x="2011" y="2308"/>
                  </a:lnTo>
                  <a:lnTo>
                    <a:pt x="1996" y="2308"/>
                  </a:lnTo>
                  <a:lnTo>
                    <a:pt x="1981" y="2310"/>
                  </a:lnTo>
                  <a:lnTo>
                    <a:pt x="1965" y="2314"/>
                  </a:lnTo>
                  <a:lnTo>
                    <a:pt x="1949" y="2317"/>
                  </a:lnTo>
                  <a:lnTo>
                    <a:pt x="1934" y="2321"/>
                  </a:lnTo>
                  <a:lnTo>
                    <a:pt x="1918" y="2324"/>
                  </a:lnTo>
                  <a:lnTo>
                    <a:pt x="1901" y="2326"/>
                  </a:lnTo>
                  <a:lnTo>
                    <a:pt x="1886" y="2326"/>
                  </a:lnTo>
                  <a:lnTo>
                    <a:pt x="1871" y="2325"/>
                  </a:lnTo>
                  <a:lnTo>
                    <a:pt x="1857" y="2324"/>
                  </a:lnTo>
                  <a:lnTo>
                    <a:pt x="1842" y="2321"/>
                  </a:lnTo>
                  <a:lnTo>
                    <a:pt x="1828" y="2317"/>
                  </a:lnTo>
                  <a:lnTo>
                    <a:pt x="1813" y="2315"/>
                  </a:lnTo>
                  <a:lnTo>
                    <a:pt x="1798" y="2313"/>
                  </a:lnTo>
                  <a:lnTo>
                    <a:pt x="1784" y="2313"/>
                  </a:lnTo>
                  <a:lnTo>
                    <a:pt x="1771" y="2315"/>
                  </a:lnTo>
                  <a:lnTo>
                    <a:pt x="1756" y="2319"/>
                  </a:lnTo>
                  <a:lnTo>
                    <a:pt x="1744" y="2326"/>
                  </a:lnTo>
                  <a:lnTo>
                    <a:pt x="1738" y="2327"/>
                  </a:lnTo>
                  <a:lnTo>
                    <a:pt x="1734" y="2327"/>
                  </a:lnTo>
                  <a:lnTo>
                    <a:pt x="1730" y="2325"/>
                  </a:lnTo>
                  <a:lnTo>
                    <a:pt x="1727" y="2323"/>
                  </a:lnTo>
                  <a:lnTo>
                    <a:pt x="1724" y="2319"/>
                  </a:lnTo>
                  <a:lnTo>
                    <a:pt x="1720" y="2315"/>
                  </a:lnTo>
                  <a:lnTo>
                    <a:pt x="1717" y="2312"/>
                  </a:lnTo>
                  <a:lnTo>
                    <a:pt x="1714" y="2309"/>
                  </a:lnTo>
                  <a:lnTo>
                    <a:pt x="1709" y="2307"/>
                  </a:lnTo>
                  <a:lnTo>
                    <a:pt x="1705" y="2306"/>
                  </a:lnTo>
                  <a:lnTo>
                    <a:pt x="1679" y="2303"/>
                  </a:lnTo>
                  <a:lnTo>
                    <a:pt x="1654" y="2304"/>
                  </a:lnTo>
                  <a:lnTo>
                    <a:pt x="1630" y="2307"/>
                  </a:lnTo>
                  <a:lnTo>
                    <a:pt x="1606" y="2313"/>
                  </a:lnTo>
                  <a:lnTo>
                    <a:pt x="1583" y="2317"/>
                  </a:lnTo>
                  <a:lnTo>
                    <a:pt x="1559" y="2322"/>
                  </a:lnTo>
                  <a:lnTo>
                    <a:pt x="1537" y="2324"/>
                  </a:lnTo>
                  <a:lnTo>
                    <a:pt x="1513" y="2321"/>
                  </a:lnTo>
                  <a:lnTo>
                    <a:pt x="1491" y="2313"/>
                  </a:lnTo>
                  <a:lnTo>
                    <a:pt x="1468" y="2299"/>
                  </a:lnTo>
                  <a:lnTo>
                    <a:pt x="1453" y="2306"/>
                  </a:lnTo>
                  <a:lnTo>
                    <a:pt x="1437" y="2313"/>
                  </a:lnTo>
                  <a:lnTo>
                    <a:pt x="1421" y="2318"/>
                  </a:lnTo>
                  <a:lnTo>
                    <a:pt x="1403" y="2323"/>
                  </a:lnTo>
                  <a:lnTo>
                    <a:pt x="1386" y="2326"/>
                  </a:lnTo>
                  <a:lnTo>
                    <a:pt x="1368" y="2327"/>
                  </a:lnTo>
                  <a:lnTo>
                    <a:pt x="1350" y="2326"/>
                  </a:lnTo>
                  <a:lnTo>
                    <a:pt x="1334" y="2323"/>
                  </a:lnTo>
                  <a:lnTo>
                    <a:pt x="1318" y="2316"/>
                  </a:lnTo>
                  <a:lnTo>
                    <a:pt x="1303" y="2306"/>
                  </a:lnTo>
                  <a:lnTo>
                    <a:pt x="1273" y="2317"/>
                  </a:lnTo>
                  <a:lnTo>
                    <a:pt x="1244" y="2323"/>
                  </a:lnTo>
                  <a:lnTo>
                    <a:pt x="1214" y="2322"/>
                  </a:lnTo>
                  <a:lnTo>
                    <a:pt x="1184" y="2318"/>
                  </a:lnTo>
                  <a:lnTo>
                    <a:pt x="1154" y="2313"/>
                  </a:lnTo>
                  <a:lnTo>
                    <a:pt x="1123" y="2307"/>
                  </a:lnTo>
                  <a:lnTo>
                    <a:pt x="1093" y="2303"/>
                  </a:lnTo>
                  <a:lnTo>
                    <a:pt x="1063" y="2302"/>
                  </a:lnTo>
                  <a:lnTo>
                    <a:pt x="1033" y="2306"/>
                  </a:lnTo>
                  <a:lnTo>
                    <a:pt x="1004" y="2316"/>
                  </a:lnTo>
                  <a:lnTo>
                    <a:pt x="993" y="2306"/>
                  </a:lnTo>
                  <a:lnTo>
                    <a:pt x="981" y="2300"/>
                  </a:lnTo>
                  <a:lnTo>
                    <a:pt x="970" y="2296"/>
                  </a:lnTo>
                  <a:lnTo>
                    <a:pt x="958" y="2294"/>
                  </a:lnTo>
                  <a:lnTo>
                    <a:pt x="947" y="2294"/>
                  </a:lnTo>
                  <a:lnTo>
                    <a:pt x="935" y="2295"/>
                  </a:lnTo>
                  <a:lnTo>
                    <a:pt x="921" y="2296"/>
                  </a:lnTo>
                  <a:lnTo>
                    <a:pt x="909" y="2297"/>
                  </a:lnTo>
                  <a:lnTo>
                    <a:pt x="895" y="2298"/>
                  </a:lnTo>
                  <a:lnTo>
                    <a:pt x="882" y="2299"/>
                  </a:lnTo>
                  <a:lnTo>
                    <a:pt x="865" y="2304"/>
                  </a:lnTo>
                  <a:lnTo>
                    <a:pt x="848" y="2308"/>
                  </a:lnTo>
                  <a:lnTo>
                    <a:pt x="832" y="2312"/>
                  </a:lnTo>
                  <a:lnTo>
                    <a:pt x="815" y="2314"/>
                  </a:lnTo>
                  <a:lnTo>
                    <a:pt x="798" y="2315"/>
                  </a:lnTo>
                  <a:lnTo>
                    <a:pt x="781" y="2314"/>
                  </a:lnTo>
                  <a:lnTo>
                    <a:pt x="766" y="2312"/>
                  </a:lnTo>
                  <a:lnTo>
                    <a:pt x="749" y="2308"/>
                  </a:lnTo>
                  <a:lnTo>
                    <a:pt x="733" y="2303"/>
                  </a:lnTo>
                  <a:lnTo>
                    <a:pt x="718" y="2296"/>
                  </a:lnTo>
                  <a:lnTo>
                    <a:pt x="694" y="2305"/>
                  </a:lnTo>
                  <a:lnTo>
                    <a:pt x="670" y="2312"/>
                  </a:lnTo>
                  <a:lnTo>
                    <a:pt x="643" y="2315"/>
                  </a:lnTo>
                  <a:lnTo>
                    <a:pt x="617" y="2317"/>
                  </a:lnTo>
                  <a:lnTo>
                    <a:pt x="589" y="2317"/>
                  </a:lnTo>
                  <a:lnTo>
                    <a:pt x="562" y="2315"/>
                  </a:lnTo>
                  <a:lnTo>
                    <a:pt x="534" y="2312"/>
                  </a:lnTo>
                  <a:lnTo>
                    <a:pt x="508" y="2307"/>
                  </a:lnTo>
                  <a:lnTo>
                    <a:pt x="482" y="2302"/>
                  </a:lnTo>
                  <a:lnTo>
                    <a:pt x="456" y="2296"/>
                  </a:lnTo>
                  <a:lnTo>
                    <a:pt x="445" y="2293"/>
                  </a:lnTo>
                  <a:lnTo>
                    <a:pt x="435" y="2294"/>
                  </a:lnTo>
                  <a:lnTo>
                    <a:pt x="425" y="2297"/>
                  </a:lnTo>
                  <a:lnTo>
                    <a:pt x="415" y="2303"/>
                  </a:lnTo>
                  <a:lnTo>
                    <a:pt x="406" y="2308"/>
                  </a:lnTo>
                  <a:lnTo>
                    <a:pt x="397" y="2314"/>
                  </a:lnTo>
                  <a:lnTo>
                    <a:pt x="387" y="2317"/>
                  </a:lnTo>
                  <a:lnTo>
                    <a:pt x="377" y="2318"/>
                  </a:lnTo>
                  <a:lnTo>
                    <a:pt x="367" y="2315"/>
                  </a:lnTo>
                  <a:lnTo>
                    <a:pt x="356" y="2306"/>
                  </a:lnTo>
                  <a:lnTo>
                    <a:pt x="338" y="2310"/>
                  </a:lnTo>
                  <a:lnTo>
                    <a:pt x="320" y="2321"/>
                  </a:lnTo>
                  <a:lnTo>
                    <a:pt x="303" y="2333"/>
                  </a:lnTo>
                  <a:lnTo>
                    <a:pt x="285" y="2346"/>
                  </a:lnTo>
                  <a:lnTo>
                    <a:pt x="268" y="2359"/>
                  </a:lnTo>
                  <a:lnTo>
                    <a:pt x="252" y="2369"/>
                  </a:lnTo>
                  <a:lnTo>
                    <a:pt x="235" y="2374"/>
                  </a:lnTo>
                  <a:lnTo>
                    <a:pt x="217" y="2373"/>
                  </a:lnTo>
                  <a:lnTo>
                    <a:pt x="199" y="2365"/>
                  </a:lnTo>
                  <a:lnTo>
                    <a:pt x="181" y="2349"/>
                  </a:lnTo>
                  <a:lnTo>
                    <a:pt x="173" y="2349"/>
                  </a:lnTo>
                  <a:lnTo>
                    <a:pt x="166" y="2350"/>
                  </a:lnTo>
                  <a:lnTo>
                    <a:pt x="158" y="2351"/>
                  </a:lnTo>
                  <a:lnTo>
                    <a:pt x="149" y="2351"/>
                  </a:lnTo>
                  <a:lnTo>
                    <a:pt x="141" y="2350"/>
                  </a:lnTo>
                  <a:lnTo>
                    <a:pt x="132" y="2350"/>
                  </a:lnTo>
                  <a:lnTo>
                    <a:pt x="124" y="2347"/>
                  </a:lnTo>
                  <a:lnTo>
                    <a:pt x="115" y="2345"/>
                  </a:lnTo>
                  <a:lnTo>
                    <a:pt x="107" y="2342"/>
                  </a:lnTo>
                  <a:lnTo>
                    <a:pt x="100" y="2338"/>
                  </a:lnTo>
                  <a:lnTo>
                    <a:pt x="92" y="2329"/>
                  </a:lnTo>
                  <a:lnTo>
                    <a:pt x="85" y="2319"/>
                  </a:lnTo>
                  <a:lnTo>
                    <a:pt x="80" y="2308"/>
                  </a:lnTo>
                  <a:lnTo>
                    <a:pt x="75" y="2297"/>
                  </a:lnTo>
                  <a:lnTo>
                    <a:pt x="71" y="2286"/>
                  </a:lnTo>
                  <a:lnTo>
                    <a:pt x="65" y="2276"/>
                  </a:lnTo>
                  <a:lnTo>
                    <a:pt x="58" y="2267"/>
                  </a:lnTo>
                  <a:lnTo>
                    <a:pt x="49" y="2260"/>
                  </a:lnTo>
                  <a:lnTo>
                    <a:pt x="39" y="2257"/>
                  </a:lnTo>
                  <a:lnTo>
                    <a:pt x="25" y="2257"/>
                  </a:lnTo>
                  <a:lnTo>
                    <a:pt x="21" y="2252"/>
                  </a:lnTo>
                  <a:lnTo>
                    <a:pt x="20" y="2247"/>
                  </a:lnTo>
                  <a:lnTo>
                    <a:pt x="20" y="2242"/>
                  </a:lnTo>
                  <a:lnTo>
                    <a:pt x="21" y="2237"/>
                  </a:lnTo>
                  <a:lnTo>
                    <a:pt x="23" y="2231"/>
                  </a:lnTo>
                  <a:lnTo>
                    <a:pt x="26" y="2226"/>
                  </a:lnTo>
                  <a:lnTo>
                    <a:pt x="28" y="2221"/>
                  </a:lnTo>
                  <a:lnTo>
                    <a:pt x="30" y="2215"/>
                  </a:lnTo>
                  <a:lnTo>
                    <a:pt x="33" y="2210"/>
                  </a:lnTo>
                  <a:lnTo>
                    <a:pt x="35" y="2204"/>
                  </a:lnTo>
                  <a:lnTo>
                    <a:pt x="37" y="2183"/>
                  </a:lnTo>
                  <a:lnTo>
                    <a:pt x="35" y="2164"/>
                  </a:lnTo>
                  <a:lnTo>
                    <a:pt x="29" y="2145"/>
                  </a:lnTo>
                  <a:lnTo>
                    <a:pt x="23" y="2127"/>
                  </a:lnTo>
                  <a:lnTo>
                    <a:pt x="16" y="2109"/>
                  </a:lnTo>
                  <a:lnTo>
                    <a:pt x="9" y="2091"/>
                  </a:lnTo>
                  <a:lnTo>
                    <a:pt x="5" y="2073"/>
                  </a:lnTo>
                  <a:lnTo>
                    <a:pt x="5" y="2056"/>
                  </a:lnTo>
                  <a:lnTo>
                    <a:pt x="9" y="2037"/>
                  </a:lnTo>
                  <a:lnTo>
                    <a:pt x="20" y="2016"/>
                  </a:lnTo>
                  <a:lnTo>
                    <a:pt x="14" y="2002"/>
                  </a:lnTo>
                  <a:lnTo>
                    <a:pt x="9" y="1985"/>
                  </a:lnTo>
                  <a:lnTo>
                    <a:pt x="7" y="1968"/>
                  </a:lnTo>
                  <a:lnTo>
                    <a:pt x="6" y="1950"/>
                  </a:lnTo>
                  <a:lnTo>
                    <a:pt x="6" y="1931"/>
                  </a:lnTo>
                  <a:lnTo>
                    <a:pt x="8" y="1912"/>
                  </a:lnTo>
                  <a:lnTo>
                    <a:pt x="11" y="1895"/>
                  </a:lnTo>
                  <a:lnTo>
                    <a:pt x="16" y="1877"/>
                  </a:lnTo>
                  <a:lnTo>
                    <a:pt x="20" y="1860"/>
                  </a:lnTo>
                  <a:lnTo>
                    <a:pt x="27" y="1845"/>
                  </a:lnTo>
                  <a:lnTo>
                    <a:pt x="8" y="1813"/>
                  </a:lnTo>
                  <a:lnTo>
                    <a:pt x="0" y="1779"/>
                  </a:lnTo>
                  <a:lnTo>
                    <a:pt x="0" y="1746"/>
                  </a:lnTo>
                  <a:lnTo>
                    <a:pt x="6" y="1712"/>
                  </a:lnTo>
                  <a:lnTo>
                    <a:pt x="15" y="1678"/>
                  </a:lnTo>
                  <a:lnTo>
                    <a:pt x="23" y="1644"/>
                  </a:lnTo>
                  <a:lnTo>
                    <a:pt x="28" y="1611"/>
                  </a:lnTo>
                  <a:lnTo>
                    <a:pt x="29" y="1577"/>
                  </a:lnTo>
                  <a:lnTo>
                    <a:pt x="21" y="1543"/>
                  </a:lnTo>
                  <a:lnTo>
                    <a:pt x="2" y="1511"/>
                  </a:lnTo>
                  <a:lnTo>
                    <a:pt x="20" y="1485"/>
                  </a:lnTo>
                  <a:lnTo>
                    <a:pt x="27" y="1460"/>
                  </a:lnTo>
                  <a:lnTo>
                    <a:pt x="28" y="1433"/>
                  </a:lnTo>
                  <a:lnTo>
                    <a:pt x="24" y="1407"/>
                  </a:lnTo>
                  <a:lnTo>
                    <a:pt x="17" y="1380"/>
                  </a:lnTo>
                  <a:lnTo>
                    <a:pt x="9" y="1354"/>
                  </a:lnTo>
                  <a:lnTo>
                    <a:pt x="5" y="1328"/>
                  </a:lnTo>
                  <a:lnTo>
                    <a:pt x="5" y="1302"/>
                  </a:lnTo>
                  <a:lnTo>
                    <a:pt x="11" y="1275"/>
                  </a:lnTo>
                  <a:lnTo>
                    <a:pt x="27" y="1249"/>
                  </a:lnTo>
                  <a:lnTo>
                    <a:pt x="29" y="1236"/>
                  </a:lnTo>
                  <a:lnTo>
                    <a:pt x="27" y="1224"/>
                  </a:lnTo>
                  <a:lnTo>
                    <a:pt x="23" y="1211"/>
                  </a:lnTo>
                  <a:lnTo>
                    <a:pt x="16" y="1200"/>
                  </a:lnTo>
                  <a:lnTo>
                    <a:pt x="10" y="1189"/>
                  </a:lnTo>
                  <a:lnTo>
                    <a:pt x="5" y="1178"/>
                  </a:lnTo>
                  <a:lnTo>
                    <a:pt x="2" y="1168"/>
                  </a:lnTo>
                  <a:lnTo>
                    <a:pt x="4" y="1157"/>
                  </a:lnTo>
                  <a:lnTo>
                    <a:pt x="9" y="1145"/>
                  </a:lnTo>
                  <a:lnTo>
                    <a:pt x="20" y="1134"/>
                  </a:lnTo>
                  <a:lnTo>
                    <a:pt x="28" y="1106"/>
                  </a:lnTo>
                  <a:lnTo>
                    <a:pt x="29" y="1077"/>
                  </a:lnTo>
                  <a:lnTo>
                    <a:pt x="27" y="1049"/>
                  </a:lnTo>
                  <a:lnTo>
                    <a:pt x="23" y="1020"/>
                  </a:lnTo>
                  <a:lnTo>
                    <a:pt x="17" y="992"/>
                  </a:lnTo>
                  <a:lnTo>
                    <a:pt x="12" y="964"/>
                  </a:lnTo>
                  <a:lnTo>
                    <a:pt x="9" y="936"/>
                  </a:lnTo>
                  <a:lnTo>
                    <a:pt x="9" y="907"/>
                  </a:lnTo>
                  <a:lnTo>
                    <a:pt x="15" y="879"/>
                  </a:lnTo>
                  <a:lnTo>
                    <a:pt x="27" y="851"/>
                  </a:lnTo>
                  <a:lnTo>
                    <a:pt x="15" y="828"/>
                  </a:lnTo>
                  <a:lnTo>
                    <a:pt x="9" y="805"/>
                  </a:lnTo>
                  <a:lnTo>
                    <a:pt x="9" y="782"/>
                  </a:lnTo>
                  <a:lnTo>
                    <a:pt x="12" y="758"/>
                  </a:lnTo>
                  <a:lnTo>
                    <a:pt x="17" y="735"/>
                  </a:lnTo>
                  <a:lnTo>
                    <a:pt x="23" y="711"/>
                  </a:lnTo>
                  <a:lnTo>
                    <a:pt x="26" y="689"/>
                  </a:lnTo>
                  <a:lnTo>
                    <a:pt x="27" y="666"/>
                  </a:lnTo>
                  <a:lnTo>
                    <a:pt x="23" y="643"/>
                  </a:lnTo>
                  <a:lnTo>
                    <a:pt x="12" y="621"/>
                  </a:lnTo>
                  <a:lnTo>
                    <a:pt x="10" y="594"/>
                  </a:lnTo>
                  <a:lnTo>
                    <a:pt x="11" y="566"/>
                  </a:lnTo>
                  <a:lnTo>
                    <a:pt x="16" y="538"/>
                  </a:lnTo>
                  <a:lnTo>
                    <a:pt x="21" y="511"/>
                  </a:lnTo>
                  <a:lnTo>
                    <a:pt x="28" y="483"/>
                  </a:lnTo>
                  <a:lnTo>
                    <a:pt x="33" y="457"/>
                  </a:lnTo>
                  <a:lnTo>
                    <a:pt x="35" y="431"/>
                  </a:lnTo>
                  <a:lnTo>
                    <a:pt x="33" y="405"/>
                  </a:lnTo>
                  <a:lnTo>
                    <a:pt x="25" y="379"/>
                  </a:lnTo>
                  <a:lnTo>
                    <a:pt x="10" y="355"/>
                  </a:lnTo>
                  <a:lnTo>
                    <a:pt x="26" y="336"/>
                  </a:lnTo>
                  <a:lnTo>
                    <a:pt x="35" y="315"/>
                  </a:lnTo>
                  <a:lnTo>
                    <a:pt x="38" y="292"/>
                  </a:lnTo>
                  <a:lnTo>
                    <a:pt x="37" y="269"/>
                  </a:lnTo>
                  <a:lnTo>
                    <a:pt x="34" y="245"/>
                  </a:lnTo>
                  <a:lnTo>
                    <a:pt x="29" y="222"/>
                  </a:lnTo>
                  <a:lnTo>
                    <a:pt x="26" y="197"/>
                  </a:lnTo>
                  <a:lnTo>
                    <a:pt x="26" y="174"/>
                  </a:lnTo>
                  <a:lnTo>
                    <a:pt x="28" y="151"/>
                  </a:lnTo>
                  <a:lnTo>
                    <a:pt x="37" y="129"/>
                  </a:lnTo>
                  <a:lnTo>
                    <a:pt x="45" y="114"/>
                  </a:lnTo>
                  <a:lnTo>
                    <a:pt x="56" y="103"/>
                  </a:lnTo>
                  <a:lnTo>
                    <a:pt x="68" y="93"/>
                  </a:lnTo>
                  <a:lnTo>
                    <a:pt x="82" y="84"/>
                  </a:lnTo>
                  <a:lnTo>
                    <a:pt x="95" y="75"/>
                  </a:lnTo>
                  <a:lnTo>
                    <a:pt x="107" y="66"/>
                  </a:lnTo>
                  <a:lnTo>
                    <a:pt x="118" y="56"/>
                  </a:lnTo>
                  <a:lnTo>
                    <a:pt x="123" y="44"/>
                  </a:lnTo>
                  <a:lnTo>
                    <a:pt x="125" y="31"/>
                  </a:lnTo>
                  <a:lnTo>
                    <a:pt x="122" y="14"/>
                  </a:lnTo>
                  <a:lnTo>
                    <a:pt x="144" y="13"/>
                  </a:lnTo>
                  <a:lnTo>
                    <a:pt x="168" y="10"/>
                  </a:lnTo>
                  <a:lnTo>
                    <a:pt x="191" y="7"/>
                  </a:lnTo>
                  <a:lnTo>
                    <a:pt x="215" y="4"/>
                  </a:lnTo>
                  <a:lnTo>
                    <a:pt x="239" y="0"/>
                  </a:lnTo>
                  <a:lnTo>
                    <a:pt x="262" y="0"/>
                  </a:lnTo>
                  <a:lnTo>
                    <a:pt x="284" y="4"/>
                  </a:lnTo>
                  <a:lnTo>
                    <a:pt x="305" y="10"/>
                  </a:lnTo>
                  <a:lnTo>
                    <a:pt x="325" y="23"/>
                  </a:lnTo>
                  <a:lnTo>
                    <a:pt x="344" y="42"/>
                  </a:lnTo>
                  <a:lnTo>
                    <a:pt x="343" y="41"/>
                  </a:lnTo>
                  <a:close/>
                </a:path>
              </a:pathLst>
            </a:custGeom>
            <a:solidFill>
              <a:srgbClr val="991F00"/>
            </a:solidFill>
            <a:ln w="9525">
              <a:noFill/>
              <a:round/>
              <a:headEnd/>
              <a:tailEnd/>
            </a:ln>
          </p:spPr>
          <p:txBody>
            <a:bodyPr>
              <a:prstTxWarp prst="textNoShape">
                <a:avLst/>
              </a:prstTxWarp>
            </a:bodyPr>
            <a:lstStyle/>
            <a:p>
              <a:endParaRPr lang="tr-TR"/>
            </a:p>
          </p:txBody>
        </p:sp>
        <p:sp>
          <p:nvSpPr>
            <p:cNvPr id="228" name="Freeform 18"/>
            <p:cNvSpPr>
              <a:spLocks/>
            </p:cNvSpPr>
            <p:nvPr/>
          </p:nvSpPr>
          <p:spPr bwMode="auto">
            <a:xfrm>
              <a:off x="2520" y="2375"/>
              <a:ext cx="9" cy="8"/>
            </a:xfrm>
            <a:custGeom>
              <a:avLst/>
              <a:gdLst>
                <a:gd name="T0" fmla="*/ 1 w 16"/>
                <a:gd name="T1" fmla="*/ 0 h 17"/>
                <a:gd name="T2" fmla="*/ 1 w 16"/>
                <a:gd name="T3" fmla="*/ 0 h 17"/>
                <a:gd name="T4" fmla="*/ 1 w 16"/>
                <a:gd name="T5" fmla="*/ 0 h 17"/>
                <a:gd name="T6" fmla="*/ 1 w 16"/>
                <a:gd name="T7" fmla="*/ 0 h 17"/>
                <a:gd name="T8" fmla="*/ 1 w 16"/>
                <a:gd name="T9" fmla="*/ 0 h 17"/>
                <a:gd name="T10" fmla="*/ 1 w 16"/>
                <a:gd name="T11" fmla="*/ 0 h 17"/>
                <a:gd name="T12" fmla="*/ 1 w 16"/>
                <a:gd name="T13" fmla="*/ 0 h 17"/>
                <a:gd name="T14" fmla="*/ 1 w 16"/>
                <a:gd name="T15" fmla="*/ 0 h 17"/>
                <a:gd name="T16" fmla="*/ 1 w 16"/>
                <a:gd name="T17" fmla="*/ 0 h 17"/>
                <a:gd name="T18" fmla="*/ 1 w 16"/>
                <a:gd name="T19" fmla="*/ 0 h 17"/>
                <a:gd name="T20" fmla="*/ 1 w 16"/>
                <a:gd name="T21" fmla="*/ 0 h 17"/>
                <a:gd name="T22" fmla="*/ 0 w 16"/>
                <a:gd name="T23" fmla="*/ 0 h 17"/>
                <a:gd name="T24" fmla="*/ 0 w 16"/>
                <a:gd name="T25" fmla="*/ 0 h 17"/>
                <a:gd name="T26" fmla="*/ 1 w 16"/>
                <a:gd name="T27" fmla="*/ 0 h 17"/>
                <a:gd name="T28" fmla="*/ 1 w 16"/>
                <a:gd name="T29" fmla="*/ 0 h 17"/>
                <a:gd name="T30" fmla="*/ 1 w 16"/>
                <a:gd name="T31" fmla="*/ 0 h 17"/>
                <a:gd name="T32" fmla="*/ 1 w 16"/>
                <a:gd name="T33" fmla="*/ 0 h 17"/>
                <a:gd name="T34" fmla="*/ 1 w 16"/>
                <a:gd name="T35" fmla="*/ 0 h 17"/>
                <a:gd name="T36" fmla="*/ 1 w 16"/>
                <a:gd name="T37" fmla="*/ 0 h 17"/>
                <a:gd name="T38" fmla="*/ 1 w 16"/>
                <a:gd name="T39" fmla="*/ 0 h 17"/>
                <a:gd name="T40" fmla="*/ 1 w 16"/>
                <a:gd name="T41" fmla="*/ 0 h 17"/>
                <a:gd name="T42" fmla="*/ 1 w 16"/>
                <a:gd name="T43" fmla="*/ 0 h 17"/>
                <a:gd name="T44" fmla="*/ 1 w 16"/>
                <a:gd name="T45" fmla="*/ 0 h 17"/>
                <a:gd name="T46" fmla="*/ 1 w 16"/>
                <a:gd name="T47" fmla="*/ 0 h 17"/>
                <a:gd name="T48" fmla="*/ 1 w 16"/>
                <a:gd name="T49" fmla="*/ 0 h 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
                <a:gd name="T76" fmla="*/ 0 h 17"/>
                <a:gd name="T77" fmla="*/ 16 w 16"/>
                <a:gd name="T78" fmla="*/ 17 h 1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 h="17">
                  <a:moveTo>
                    <a:pt x="12" y="7"/>
                  </a:moveTo>
                  <a:lnTo>
                    <a:pt x="16" y="10"/>
                  </a:lnTo>
                  <a:lnTo>
                    <a:pt x="15" y="12"/>
                  </a:lnTo>
                  <a:lnTo>
                    <a:pt x="14" y="14"/>
                  </a:lnTo>
                  <a:lnTo>
                    <a:pt x="12" y="16"/>
                  </a:lnTo>
                  <a:lnTo>
                    <a:pt x="11" y="17"/>
                  </a:lnTo>
                  <a:lnTo>
                    <a:pt x="8" y="17"/>
                  </a:lnTo>
                  <a:lnTo>
                    <a:pt x="6" y="17"/>
                  </a:lnTo>
                  <a:lnTo>
                    <a:pt x="5" y="17"/>
                  </a:lnTo>
                  <a:lnTo>
                    <a:pt x="3" y="17"/>
                  </a:lnTo>
                  <a:lnTo>
                    <a:pt x="1" y="16"/>
                  </a:lnTo>
                  <a:lnTo>
                    <a:pt x="0" y="14"/>
                  </a:lnTo>
                  <a:lnTo>
                    <a:pt x="0" y="0"/>
                  </a:lnTo>
                  <a:lnTo>
                    <a:pt x="2" y="0"/>
                  </a:lnTo>
                  <a:lnTo>
                    <a:pt x="3" y="0"/>
                  </a:lnTo>
                  <a:lnTo>
                    <a:pt x="5" y="0"/>
                  </a:lnTo>
                  <a:lnTo>
                    <a:pt x="6" y="1"/>
                  </a:lnTo>
                  <a:lnTo>
                    <a:pt x="8" y="2"/>
                  </a:lnTo>
                  <a:lnTo>
                    <a:pt x="10" y="3"/>
                  </a:lnTo>
                  <a:lnTo>
                    <a:pt x="11" y="4"/>
                  </a:lnTo>
                  <a:lnTo>
                    <a:pt x="11" y="5"/>
                  </a:lnTo>
                  <a:lnTo>
                    <a:pt x="12" y="7"/>
                  </a:lnTo>
                  <a:lnTo>
                    <a:pt x="12" y="8"/>
                  </a:lnTo>
                  <a:lnTo>
                    <a:pt x="12" y="7"/>
                  </a:lnTo>
                  <a:close/>
                </a:path>
              </a:pathLst>
            </a:custGeom>
            <a:solidFill>
              <a:srgbClr val="A18F84"/>
            </a:solidFill>
            <a:ln w="9525">
              <a:noFill/>
              <a:round/>
              <a:headEnd/>
              <a:tailEnd/>
            </a:ln>
          </p:spPr>
          <p:txBody>
            <a:bodyPr>
              <a:prstTxWarp prst="textNoShape">
                <a:avLst/>
              </a:prstTxWarp>
            </a:bodyPr>
            <a:lstStyle/>
            <a:p>
              <a:endParaRPr lang="tr-TR"/>
            </a:p>
          </p:txBody>
        </p:sp>
        <p:sp>
          <p:nvSpPr>
            <p:cNvPr id="229" name="Freeform 19"/>
            <p:cNvSpPr>
              <a:spLocks/>
            </p:cNvSpPr>
            <p:nvPr/>
          </p:nvSpPr>
          <p:spPr bwMode="auto">
            <a:xfrm>
              <a:off x="2567" y="2375"/>
              <a:ext cx="9" cy="8"/>
            </a:xfrm>
            <a:custGeom>
              <a:avLst/>
              <a:gdLst>
                <a:gd name="T0" fmla="*/ 1 w 18"/>
                <a:gd name="T1" fmla="*/ 0 h 17"/>
                <a:gd name="T2" fmla="*/ 1 w 18"/>
                <a:gd name="T3" fmla="*/ 0 h 17"/>
                <a:gd name="T4" fmla="*/ 1 w 18"/>
                <a:gd name="T5" fmla="*/ 0 h 17"/>
                <a:gd name="T6" fmla="*/ 1 w 18"/>
                <a:gd name="T7" fmla="*/ 0 h 17"/>
                <a:gd name="T8" fmla="*/ 1 w 18"/>
                <a:gd name="T9" fmla="*/ 0 h 17"/>
                <a:gd name="T10" fmla="*/ 1 w 18"/>
                <a:gd name="T11" fmla="*/ 0 h 17"/>
                <a:gd name="T12" fmla="*/ 1 w 18"/>
                <a:gd name="T13" fmla="*/ 0 h 17"/>
                <a:gd name="T14" fmla="*/ 1 w 18"/>
                <a:gd name="T15" fmla="*/ 0 h 17"/>
                <a:gd name="T16" fmla="*/ 1 w 18"/>
                <a:gd name="T17" fmla="*/ 0 h 17"/>
                <a:gd name="T18" fmla="*/ 1 w 18"/>
                <a:gd name="T19" fmla="*/ 0 h 17"/>
                <a:gd name="T20" fmla="*/ 1 w 18"/>
                <a:gd name="T21" fmla="*/ 0 h 17"/>
                <a:gd name="T22" fmla="*/ 0 w 18"/>
                <a:gd name="T23" fmla="*/ 0 h 17"/>
                <a:gd name="T24" fmla="*/ 0 w 18"/>
                <a:gd name="T25" fmla="*/ 0 h 17"/>
                <a:gd name="T26" fmla="*/ 1 w 18"/>
                <a:gd name="T27" fmla="*/ 0 h 17"/>
                <a:gd name="T28" fmla="*/ 1 w 18"/>
                <a:gd name="T29" fmla="*/ 0 h 17"/>
                <a:gd name="T30" fmla="*/ 1 w 18"/>
                <a:gd name="T31" fmla="*/ 0 h 17"/>
                <a:gd name="T32" fmla="*/ 1 w 18"/>
                <a:gd name="T33" fmla="*/ 0 h 17"/>
                <a:gd name="T34" fmla="*/ 1 w 18"/>
                <a:gd name="T35" fmla="*/ 0 h 17"/>
                <a:gd name="T36" fmla="*/ 1 w 18"/>
                <a:gd name="T37" fmla="*/ 0 h 17"/>
                <a:gd name="T38" fmla="*/ 1 w 18"/>
                <a:gd name="T39" fmla="*/ 0 h 17"/>
                <a:gd name="T40" fmla="*/ 1 w 18"/>
                <a:gd name="T41" fmla="*/ 0 h 17"/>
                <a:gd name="T42" fmla="*/ 1 w 18"/>
                <a:gd name="T43" fmla="*/ 0 h 17"/>
                <a:gd name="T44" fmla="*/ 1 w 18"/>
                <a:gd name="T45" fmla="*/ 0 h 17"/>
                <a:gd name="T46" fmla="*/ 1 w 18"/>
                <a:gd name="T47" fmla="*/ 0 h 17"/>
                <a:gd name="T48" fmla="*/ 1 w 18"/>
                <a:gd name="T49" fmla="*/ 0 h 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
                <a:gd name="T76" fmla="*/ 0 h 17"/>
                <a:gd name="T77" fmla="*/ 18 w 18"/>
                <a:gd name="T78" fmla="*/ 17 h 1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 h="17">
                  <a:moveTo>
                    <a:pt x="14" y="7"/>
                  </a:moveTo>
                  <a:lnTo>
                    <a:pt x="18" y="10"/>
                  </a:lnTo>
                  <a:lnTo>
                    <a:pt x="17" y="12"/>
                  </a:lnTo>
                  <a:lnTo>
                    <a:pt x="15" y="14"/>
                  </a:lnTo>
                  <a:lnTo>
                    <a:pt x="14" y="16"/>
                  </a:lnTo>
                  <a:lnTo>
                    <a:pt x="12" y="17"/>
                  </a:lnTo>
                  <a:lnTo>
                    <a:pt x="10" y="17"/>
                  </a:lnTo>
                  <a:lnTo>
                    <a:pt x="8" y="17"/>
                  </a:lnTo>
                  <a:lnTo>
                    <a:pt x="6" y="17"/>
                  </a:lnTo>
                  <a:lnTo>
                    <a:pt x="5" y="17"/>
                  </a:lnTo>
                  <a:lnTo>
                    <a:pt x="3" y="16"/>
                  </a:lnTo>
                  <a:lnTo>
                    <a:pt x="0" y="14"/>
                  </a:lnTo>
                  <a:lnTo>
                    <a:pt x="0" y="0"/>
                  </a:lnTo>
                  <a:lnTo>
                    <a:pt x="3" y="0"/>
                  </a:lnTo>
                  <a:lnTo>
                    <a:pt x="4" y="0"/>
                  </a:lnTo>
                  <a:lnTo>
                    <a:pt x="6" y="0"/>
                  </a:lnTo>
                  <a:lnTo>
                    <a:pt x="7" y="1"/>
                  </a:lnTo>
                  <a:lnTo>
                    <a:pt x="9" y="2"/>
                  </a:lnTo>
                  <a:lnTo>
                    <a:pt x="10" y="3"/>
                  </a:lnTo>
                  <a:lnTo>
                    <a:pt x="12" y="4"/>
                  </a:lnTo>
                  <a:lnTo>
                    <a:pt x="13" y="5"/>
                  </a:lnTo>
                  <a:lnTo>
                    <a:pt x="13" y="7"/>
                  </a:lnTo>
                  <a:lnTo>
                    <a:pt x="14" y="8"/>
                  </a:lnTo>
                  <a:lnTo>
                    <a:pt x="14" y="7"/>
                  </a:lnTo>
                  <a:close/>
                </a:path>
              </a:pathLst>
            </a:custGeom>
            <a:solidFill>
              <a:srgbClr val="A18F84"/>
            </a:solidFill>
            <a:ln w="9525">
              <a:noFill/>
              <a:round/>
              <a:headEnd/>
              <a:tailEnd/>
            </a:ln>
          </p:spPr>
          <p:txBody>
            <a:bodyPr>
              <a:prstTxWarp prst="textNoShape">
                <a:avLst/>
              </a:prstTxWarp>
            </a:bodyPr>
            <a:lstStyle/>
            <a:p>
              <a:endParaRPr lang="tr-TR"/>
            </a:p>
          </p:txBody>
        </p:sp>
        <p:sp>
          <p:nvSpPr>
            <p:cNvPr id="230" name="Freeform 20"/>
            <p:cNvSpPr>
              <a:spLocks/>
            </p:cNvSpPr>
            <p:nvPr/>
          </p:nvSpPr>
          <p:spPr bwMode="auto">
            <a:xfrm>
              <a:off x="2773" y="2375"/>
              <a:ext cx="7" cy="7"/>
            </a:xfrm>
            <a:custGeom>
              <a:avLst/>
              <a:gdLst>
                <a:gd name="T0" fmla="*/ 1 w 14"/>
                <a:gd name="T1" fmla="*/ 1 h 14"/>
                <a:gd name="T2" fmla="*/ 1 w 14"/>
                <a:gd name="T3" fmla="*/ 1 h 14"/>
                <a:gd name="T4" fmla="*/ 1 w 14"/>
                <a:gd name="T5" fmla="*/ 1 h 14"/>
                <a:gd name="T6" fmla="*/ 1 w 14"/>
                <a:gd name="T7" fmla="*/ 1 h 14"/>
                <a:gd name="T8" fmla="*/ 1 w 14"/>
                <a:gd name="T9" fmla="*/ 1 h 14"/>
                <a:gd name="T10" fmla="*/ 1 w 14"/>
                <a:gd name="T11" fmla="*/ 1 h 14"/>
                <a:gd name="T12" fmla="*/ 1 w 14"/>
                <a:gd name="T13" fmla="*/ 1 h 14"/>
                <a:gd name="T14" fmla="*/ 1 w 14"/>
                <a:gd name="T15" fmla="*/ 1 h 14"/>
                <a:gd name="T16" fmla="*/ 1 w 14"/>
                <a:gd name="T17" fmla="*/ 1 h 14"/>
                <a:gd name="T18" fmla="*/ 1 w 14"/>
                <a:gd name="T19" fmla="*/ 1 h 14"/>
                <a:gd name="T20" fmla="*/ 0 w 14"/>
                <a:gd name="T21" fmla="*/ 1 h 14"/>
                <a:gd name="T22" fmla="*/ 0 w 14"/>
                <a:gd name="T23" fmla="*/ 0 h 14"/>
                <a:gd name="T24" fmla="*/ 1 w 14"/>
                <a:gd name="T25" fmla="*/ 0 h 14"/>
                <a:gd name="T26" fmla="*/ 1 w 14"/>
                <a:gd name="T27" fmla="*/ 0 h 14"/>
                <a:gd name="T28" fmla="*/ 1 w 14"/>
                <a:gd name="T29" fmla="*/ 1 h 14"/>
                <a:gd name="T30" fmla="*/ 1 w 14"/>
                <a:gd name="T31" fmla="*/ 1 h 14"/>
                <a:gd name="T32" fmla="*/ 1 w 14"/>
                <a:gd name="T33" fmla="*/ 1 h 14"/>
                <a:gd name="T34" fmla="*/ 1 w 14"/>
                <a:gd name="T35" fmla="*/ 1 h 14"/>
                <a:gd name="T36" fmla="*/ 1 w 14"/>
                <a:gd name="T37" fmla="*/ 1 h 14"/>
                <a:gd name="T38" fmla="*/ 1 w 14"/>
                <a:gd name="T39" fmla="*/ 1 h 14"/>
                <a:gd name="T40" fmla="*/ 1 w 14"/>
                <a:gd name="T41" fmla="*/ 1 h 14"/>
                <a:gd name="T42" fmla="*/ 1 w 14"/>
                <a:gd name="T43" fmla="*/ 1 h 14"/>
                <a:gd name="T44" fmla="*/ 1 w 14"/>
                <a:gd name="T45" fmla="*/ 1 h 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
                <a:gd name="T70" fmla="*/ 0 h 14"/>
                <a:gd name="T71" fmla="*/ 14 w 14"/>
                <a:gd name="T72" fmla="*/ 14 h 1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 h="14">
                  <a:moveTo>
                    <a:pt x="13" y="10"/>
                  </a:moveTo>
                  <a:lnTo>
                    <a:pt x="12" y="12"/>
                  </a:lnTo>
                  <a:lnTo>
                    <a:pt x="12" y="13"/>
                  </a:lnTo>
                  <a:lnTo>
                    <a:pt x="11" y="14"/>
                  </a:lnTo>
                  <a:lnTo>
                    <a:pt x="9" y="14"/>
                  </a:lnTo>
                  <a:lnTo>
                    <a:pt x="8" y="14"/>
                  </a:lnTo>
                  <a:lnTo>
                    <a:pt x="6" y="14"/>
                  </a:lnTo>
                  <a:lnTo>
                    <a:pt x="4" y="14"/>
                  </a:lnTo>
                  <a:lnTo>
                    <a:pt x="3" y="14"/>
                  </a:lnTo>
                  <a:lnTo>
                    <a:pt x="1" y="14"/>
                  </a:lnTo>
                  <a:lnTo>
                    <a:pt x="0" y="14"/>
                  </a:lnTo>
                  <a:lnTo>
                    <a:pt x="0" y="0"/>
                  </a:lnTo>
                  <a:lnTo>
                    <a:pt x="2" y="0"/>
                  </a:lnTo>
                  <a:lnTo>
                    <a:pt x="4" y="0"/>
                  </a:lnTo>
                  <a:lnTo>
                    <a:pt x="6" y="1"/>
                  </a:lnTo>
                  <a:lnTo>
                    <a:pt x="9" y="1"/>
                  </a:lnTo>
                  <a:lnTo>
                    <a:pt x="10" y="2"/>
                  </a:lnTo>
                  <a:lnTo>
                    <a:pt x="12" y="3"/>
                  </a:lnTo>
                  <a:lnTo>
                    <a:pt x="13" y="4"/>
                  </a:lnTo>
                  <a:lnTo>
                    <a:pt x="14" y="5"/>
                  </a:lnTo>
                  <a:lnTo>
                    <a:pt x="14" y="8"/>
                  </a:lnTo>
                  <a:lnTo>
                    <a:pt x="13" y="10"/>
                  </a:lnTo>
                  <a:close/>
                </a:path>
              </a:pathLst>
            </a:custGeom>
            <a:solidFill>
              <a:srgbClr val="A18F84"/>
            </a:solidFill>
            <a:ln w="9525">
              <a:noFill/>
              <a:round/>
              <a:headEnd/>
              <a:tailEnd/>
            </a:ln>
          </p:spPr>
          <p:txBody>
            <a:bodyPr>
              <a:prstTxWarp prst="textNoShape">
                <a:avLst/>
              </a:prstTxWarp>
            </a:bodyPr>
            <a:lstStyle/>
            <a:p>
              <a:endParaRPr lang="tr-TR"/>
            </a:p>
          </p:txBody>
        </p:sp>
        <p:sp>
          <p:nvSpPr>
            <p:cNvPr id="231" name="Freeform 21"/>
            <p:cNvSpPr>
              <a:spLocks/>
            </p:cNvSpPr>
            <p:nvPr/>
          </p:nvSpPr>
          <p:spPr bwMode="auto">
            <a:xfrm>
              <a:off x="2825" y="2375"/>
              <a:ext cx="10" cy="9"/>
            </a:xfrm>
            <a:custGeom>
              <a:avLst/>
              <a:gdLst>
                <a:gd name="T0" fmla="*/ 0 w 21"/>
                <a:gd name="T1" fmla="*/ 1 h 18"/>
                <a:gd name="T2" fmla="*/ 0 w 21"/>
                <a:gd name="T3" fmla="*/ 1 h 18"/>
                <a:gd name="T4" fmla="*/ 0 w 21"/>
                <a:gd name="T5" fmla="*/ 1 h 18"/>
                <a:gd name="T6" fmla="*/ 0 w 21"/>
                <a:gd name="T7" fmla="*/ 1 h 18"/>
                <a:gd name="T8" fmla="*/ 0 w 21"/>
                <a:gd name="T9" fmla="*/ 1 h 18"/>
                <a:gd name="T10" fmla="*/ 0 w 21"/>
                <a:gd name="T11" fmla="*/ 1 h 18"/>
                <a:gd name="T12" fmla="*/ 0 w 21"/>
                <a:gd name="T13" fmla="*/ 1 h 18"/>
                <a:gd name="T14" fmla="*/ 0 w 21"/>
                <a:gd name="T15" fmla="*/ 1 h 18"/>
                <a:gd name="T16" fmla="*/ 0 w 21"/>
                <a:gd name="T17" fmla="*/ 1 h 18"/>
                <a:gd name="T18" fmla="*/ 0 w 21"/>
                <a:gd name="T19" fmla="*/ 1 h 18"/>
                <a:gd name="T20" fmla="*/ 0 w 21"/>
                <a:gd name="T21" fmla="*/ 0 h 18"/>
                <a:gd name="T22" fmla="*/ 0 w 21"/>
                <a:gd name="T23" fmla="*/ 1 h 18"/>
                <a:gd name="T24" fmla="*/ 0 w 21"/>
                <a:gd name="T25" fmla="*/ 1 h 18"/>
                <a:gd name="T26" fmla="*/ 0 w 21"/>
                <a:gd name="T27" fmla="*/ 1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
                <a:gd name="T43" fmla="*/ 0 h 18"/>
                <a:gd name="T44" fmla="*/ 21 w 21"/>
                <a:gd name="T45" fmla="*/ 18 h 1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 h="18">
                  <a:moveTo>
                    <a:pt x="21" y="14"/>
                  </a:moveTo>
                  <a:lnTo>
                    <a:pt x="18" y="17"/>
                  </a:lnTo>
                  <a:lnTo>
                    <a:pt x="15" y="18"/>
                  </a:lnTo>
                  <a:lnTo>
                    <a:pt x="12" y="18"/>
                  </a:lnTo>
                  <a:lnTo>
                    <a:pt x="9" y="17"/>
                  </a:lnTo>
                  <a:lnTo>
                    <a:pt x="5" y="16"/>
                  </a:lnTo>
                  <a:lnTo>
                    <a:pt x="3" y="13"/>
                  </a:lnTo>
                  <a:lnTo>
                    <a:pt x="1" y="11"/>
                  </a:lnTo>
                  <a:lnTo>
                    <a:pt x="0" y="8"/>
                  </a:lnTo>
                  <a:lnTo>
                    <a:pt x="0" y="4"/>
                  </a:lnTo>
                  <a:lnTo>
                    <a:pt x="1" y="0"/>
                  </a:lnTo>
                  <a:lnTo>
                    <a:pt x="21" y="4"/>
                  </a:lnTo>
                  <a:lnTo>
                    <a:pt x="21" y="14"/>
                  </a:lnTo>
                  <a:close/>
                </a:path>
              </a:pathLst>
            </a:custGeom>
            <a:solidFill>
              <a:srgbClr val="A18F84"/>
            </a:solidFill>
            <a:ln w="9525">
              <a:noFill/>
              <a:round/>
              <a:headEnd/>
              <a:tailEnd/>
            </a:ln>
          </p:spPr>
          <p:txBody>
            <a:bodyPr>
              <a:prstTxWarp prst="textNoShape">
                <a:avLst/>
              </a:prstTxWarp>
            </a:bodyPr>
            <a:lstStyle/>
            <a:p>
              <a:endParaRPr lang="tr-TR"/>
            </a:p>
          </p:txBody>
        </p:sp>
        <p:sp>
          <p:nvSpPr>
            <p:cNvPr id="232" name="Freeform 22"/>
            <p:cNvSpPr>
              <a:spLocks/>
            </p:cNvSpPr>
            <p:nvPr/>
          </p:nvSpPr>
          <p:spPr bwMode="auto">
            <a:xfrm>
              <a:off x="2882" y="2375"/>
              <a:ext cx="9" cy="8"/>
            </a:xfrm>
            <a:custGeom>
              <a:avLst/>
              <a:gdLst>
                <a:gd name="T0" fmla="*/ 1 w 18"/>
                <a:gd name="T1" fmla="*/ 1 h 16"/>
                <a:gd name="T2" fmla="*/ 1 w 18"/>
                <a:gd name="T3" fmla="*/ 1 h 16"/>
                <a:gd name="T4" fmla="*/ 1 w 18"/>
                <a:gd name="T5" fmla="*/ 1 h 16"/>
                <a:gd name="T6" fmla="*/ 1 w 18"/>
                <a:gd name="T7" fmla="*/ 1 h 16"/>
                <a:gd name="T8" fmla="*/ 1 w 18"/>
                <a:gd name="T9" fmla="*/ 1 h 16"/>
                <a:gd name="T10" fmla="*/ 1 w 18"/>
                <a:gd name="T11" fmla="*/ 1 h 16"/>
                <a:gd name="T12" fmla="*/ 1 w 18"/>
                <a:gd name="T13" fmla="*/ 1 h 16"/>
                <a:gd name="T14" fmla="*/ 1 w 18"/>
                <a:gd name="T15" fmla="*/ 1 h 16"/>
                <a:gd name="T16" fmla="*/ 1 w 18"/>
                <a:gd name="T17" fmla="*/ 1 h 16"/>
                <a:gd name="T18" fmla="*/ 1 w 18"/>
                <a:gd name="T19" fmla="*/ 1 h 16"/>
                <a:gd name="T20" fmla="*/ 1 w 18"/>
                <a:gd name="T21" fmla="*/ 1 h 16"/>
                <a:gd name="T22" fmla="*/ 1 w 18"/>
                <a:gd name="T23" fmla="*/ 1 h 16"/>
                <a:gd name="T24" fmla="*/ 1 w 18"/>
                <a:gd name="T25" fmla="*/ 1 h 16"/>
                <a:gd name="T26" fmla="*/ 1 w 18"/>
                <a:gd name="T27" fmla="*/ 1 h 16"/>
                <a:gd name="T28" fmla="*/ 1 w 18"/>
                <a:gd name="T29" fmla="*/ 1 h 16"/>
                <a:gd name="T30" fmla="*/ 1 w 18"/>
                <a:gd name="T31" fmla="*/ 1 h 16"/>
                <a:gd name="T32" fmla="*/ 1 w 18"/>
                <a:gd name="T33" fmla="*/ 1 h 16"/>
                <a:gd name="T34" fmla="*/ 0 w 18"/>
                <a:gd name="T35" fmla="*/ 1 h 16"/>
                <a:gd name="T36" fmla="*/ 0 w 18"/>
                <a:gd name="T37" fmla="*/ 1 h 16"/>
                <a:gd name="T38" fmla="*/ 0 w 18"/>
                <a:gd name="T39" fmla="*/ 1 h 16"/>
                <a:gd name="T40" fmla="*/ 0 w 18"/>
                <a:gd name="T41" fmla="*/ 0 h 16"/>
                <a:gd name="T42" fmla="*/ 1 w 18"/>
                <a:gd name="T43" fmla="*/ 0 h 16"/>
                <a:gd name="T44" fmla="*/ 1 w 18"/>
                <a:gd name="T45" fmla="*/ 0 h 16"/>
                <a:gd name="T46" fmla="*/ 1 w 18"/>
                <a:gd name="T47" fmla="*/ 1 h 16"/>
                <a:gd name="T48" fmla="*/ 1 w 18"/>
                <a:gd name="T49" fmla="*/ 1 h 16"/>
                <a:gd name="T50" fmla="*/ 1 w 18"/>
                <a:gd name="T51" fmla="*/ 1 h 16"/>
                <a:gd name="T52" fmla="*/ 1 w 18"/>
                <a:gd name="T53" fmla="*/ 1 h 16"/>
                <a:gd name="T54" fmla="*/ 1 w 18"/>
                <a:gd name="T55" fmla="*/ 1 h 16"/>
                <a:gd name="T56" fmla="*/ 1 w 18"/>
                <a:gd name="T57" fmla="*/ 1 h 16"/>
                <a:gd name="T58" fmla="*/ 1 w 18"/>
                <a:gd name="T59" fmla="*/ 1 h 16"/>
                <a:gd name="T60" fmla="*/ 1 w 18"/>
                <a:gd name="T61" fmla="*/ 1 h 16"/>
                <a:gd name="T62" fmla="*/ 1 w 18"/>
                <a:gd name="T63" fmla="*/ 1 h 16"/>
                <a:gd name="T64" fmla="*/ 1 w 18"/>
                <a:gd name="T65" fmla="*/ 1 h 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
                <a:gd name="T100" fmla="*/ 0 h 16"/>
                <a:gd name="T101" fmla="*/ 18 w 18"/>
                <a:gd name="T102" fmla="*/ 16 h 1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 h="16">
                  <a:moveTo>
                    <a:pt x="18" y="7"/>
                  </a:moveTo>
                  <a:lnTo>
                    <a:pt x="18" y="8"/>
                  </a:lnTo>
                  <a:lnTo>
                    <a:pt x="17" y="9"/>
                  </a:lnTo>
                  <a:lnTo>
                    <a:pt x="15" y="10"/>
                  </a:lnTo>
                  <a:lnTo>
                    <a:pt x="14" y="11"/>
                  </a:lnTo>
                  <a:lnTo>
                    <a:pt x="14" y="12"/>
                  </a:lnTo>
                  <a:lnTo>
                    <a:pt x="14" y="13"/>
                  </a:lnTo>
                  <a:lnTo>
                    <a:pt x="14" y="14"/>
                  </a:lnTo>
                  <a:lnTo>
                    <a:pt x="12" y="16"/>
                  </a:lnTo>
                  <a:lnTo>
                    <a:pt x="9" y="16"/>
                  </a:lnTo>
                  <a:lnTo>
                    <a:pt x="6" y="14"/>
                  </a:lnTo>
                  <a:lnTo>
                    <a:pt x="4" y="13"/>
                  </a:lnTo>
                  <a:lnTo>
                    <a:pt x="3" y="12"/>
                  </a:lnTo>
                  <a:lnTo>
                    <a:pt x="1" y="11"/>
                  </a:lnTo>
                  <a:lnTo>
                    <a:pt x="0" y="9"/>
                  </a:lnTo>
                  <a:lnTo>
                    <a:pt x="0" y="5"/>
                  </a:lnTo>
                  <a:lnTo>
                    <a:pt x="0" y="3"/>
                  </a:lnTo>
                  <a:lnTo>
                    <a:pt x="0" y="0"/>
                  </a:lnTo>
                  <a:lnTo>
                    <a:pt x="2" y="0"/>
                  </a:lnTo>
                  <a:lnTo>
                    <a:pt x="4" y="0"/>
                  </a:lnTo>
                  <a:lnTo>
                    <a:pt x="6" y="1"/>
                  </a:lnTo>
                  <a:lnTo>
                    <a:pt x="9" y="1"/>
                  </a:lnTo>
                  <a:lnTo>
                    <a:pt x="10" y="2"/>
                  </a:lnTo>
                  <a:lnTo>
                    <a:pt x="12" y="2"/>
                  </a:lnTo>
                  <a:lnTo>
                    <a:pt x="13" y="3"/>
                  </a:lnTo>
                  <a:lnTo>
                    <a:pt x="15" y="4"/>
                  </a:lnTo>
                  <a:lnTo>
                    <a:pt x="17" y="5"/>
                  </a:lnTo>
                  <a:lnTo>
                    <a:pt x="18" y="8"/>
                  </a:lnTo>
                  <a:lnTo>
                    <a:pt x="18" y="7"/>
                  </a:lnTo>
                  <a:close/>
                </a:path>
              </a:pathLst>
            </a:custGeom>
            <a:solidFill>
              <a:srgbClr val="A18F84"/>
            </a:solidFill>
            <a:ln w="9525">
              <a:noFill/>
              <a:round/>
              <a:headEnd/>
              <a:tailEnd/>
            </a:ln>
          </p:spPr>
          <p:txBody>
            <a:bodyPr>
              <a:prstTxWarp prst="textNoShape">
                <a:avLst/>
              </a:prstTxWarp>
            </a:bodyPr>
            <a:lstStyle/>
            <a:p>
              <a:endParaRPr lang="tr-TR"/>
            </a:p>
          </p:txBody>
        </p:sp>
        <p:sp>
          <p:nvSpPr>
            <p:cNvPr id="233" name="Freeform 23"/>
            <p:cNvSpPr>
              <a:spLocks/>
            </p:cNvSpPr>
            <p:nvPr/>
          </p:nvSpPr>
          <p:spPr bwMode="auto">
            <a:xfrm>
              <a:off x="2908" y="2375"/>
              <a:ext cx="6" cy="7"/>
            </a:xfrm>
            <a:custGeom>
              <a:avLst/>
              <a:gdLst>
                <a:gd name="T0" fmla="*/ 0 w 13"/>
                <a:gd name="T1" fmla="*/ 1 h 14"/>
                <a:gd name="T2" fmla="*/ 0 w 13"/>
                <a:gd name="T3" fmla="*/ 1 h 14"/>
                <a:gd name="T4" fmla="*/ 0 w 13"/>
                <a:gd name="T5" fmla="*/ 0 h 14"/>
                <a:gd name="T6" fmla="*/ 0 w 13"/>
                <a:gd name="T7" fmla="*/ 0 h 14"/>
                <a:gd name="T8" fmla="*/ 0 w 13"/>
                <a:gd name="T9" fmla="*/ 1 h 14"/>
                <a:gd name="T10" fmla="*/ 0 w 13"/>
                <a:gd name="T11" fmla="*/ 1 h 14"/>
                <a:gd name="T12" fmla="*/ 0 w 13"/>
                <a:gd name="T13" fmla="*/ 1 h 14"/>
                <a:gd name="T14" fmla="*/ 0 w 13"/>
                <a:gd name="T15" fmla="*/ 1 h 14"/>
                <a:gd name="T16" fmla="*/ 0 w 13"/>
                <a:gd name="T17" fmla="*/ 1 h 14"/>
                <a:gd name="T18" fmla="*/ 0 w 13"/>
                <a:gd name="T19" fmla="*/ 1 h 14"/>
                <a:gd name="T20" fmla="*/ 0 w 13"/>
                <a:gd name="T21" fmla="*/ 1 h 14"/>
                <a:gd name="T22" fmla="*/ 0 w 13"/>
                <a:gd name="T23" fmla="*/ 1 h 14"/>
                <a:gd name="T24" fmla="*/ 0 w 13"/>
                <a:gd name="T25" fmla="*/ 1 h 14"/>
                <a:gd name="T26" fmla="*/ 0 w 13"/>
                <a:gd name="T27" fmla="*/ 1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
                <a:gd name="T43" fmla="*/ 0 h 14"/>
                <a:gd name="T44" fmla="*/ 13 w 13"/>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 h="14">
                  <a:moveTo>
                    <a:pt x="12" y="14"/>
                  </a:moveTo>
                  <a:lnTo>
                    <a:pt x="0" y="14"/>
                  </a:lnTo>
                  <a:lnTo>
                    <a:pt x="0" y="0"/>
                  </a:lnTo>
                  <a:lnTo>
                    <a:pt x="2" y="0"/>
                  </a:lnTo>
                  <a:lnTo>
                    <a:pt x="5" y="1"/>
                  </a:lnTo>
                  <a:lnTo>
                    <a:pt x="7" y="1"/>
                  </a:lnTo>
                  <a:lnTo>
                    <a:pt x="9" y="2"/>
                  </a:lnTo>
                  <a:lnTo>
                    <a:pt x="10" y="3"/>
                  </a:lnTo>
                  <a:lnTo>
                    <a:pt x="12" y="4"/>
                  </a:lnTo>
                  <a:lnTo>
                    <a:pt x="13" y="7"/>
                  </a:lnTo>
                  <a:lnTo>
                    <a:pt x="13" y="9"/>
                  </a:lnTo>
                  <a:lnTo>
                    <a:pt x="13" y="11"/>
                  </a:lnTo>
                  <a:lnTo>
                    <a:pt x="12" y="14"/>
                  </a:lnTo>
                  <a:close/>
                </a:path>
              </a:pathLst>
            </a:custGeom>
            <a:solidFill>
              <a:srgbClr val="A18F84"/>
            </a:solidFill>
            <a:ln w="9525">
              <a:noFill/>
              <a:round/>
              <a:headEnd/>
              <a:tailEnd/>
            </a:ln>
          </p:spPr>
          <p:txBody>
            <a:bodyPr>
              <a:prstTxWarp prst="textNoShape">
                <a:avLst/>
              </a:prstTxWarp>
            </a:bodyPr>
            <a:lstStyle/>
            <a:p>
              <a:endParaRPr lang="tr-TR"/>
            </a:p>
          </p:txBody>
        </p:sp>
        <p:sp>
          <p:nvSpPr>
            <p:cNvPr id="234" name="Freeform 24"/>
            <p:cNvSpPr>
              <a:spLocks/>
            </p:cNvSpPr>
            <p:nvPr/>
          </p:nvSpPr>
          <p:spPr bwMode="auto">
            <a:xfrm>
              <a:off x="3332" y="2375"/>
              <a:ext cx="5" cy="7"/>
            </a:xfrm>
            <a:custGeom>
              <a:avLst/>
              <a:gdLst>
                <a:gd name="T0" fmla="*/ 0 w 11"/>
                <a:gd name="T1" fmla="*/ 1 h 14"/>
                <a:gd name="T2" fmla="*/ 0 w 11"/>
                <a:gd name="T3" fmla="*/ 1 h 14"/>
                <a:gd name="T4" fmla="*/ 0 w 11"/>
                <a:gd name="T5" fmla="*/ 0 h 14"/>
                <a:gd name="T6" fmla="*/ 0 w 11"/>
                <a:gd name="T7" fmla="*/ 0 h 14"/>
                <a:gd name="T8" fmla="*/ 0 w 11"/>
                <a:gd name="T9" fmla="*/ 1 h 14"/>
                <a:gd name="T10" fmla="*/ 0 w 11"/>
                <a:gd name="T11" fmla="*/ 1 h 14"/>
                <a:gd name="T12" fmla="*/ 0 60000 65536"/>
                <a:gd name="T13" fmla="*/ 0 60000 65536"/>
                <a:gd name="T14" fmla="*/ 0 60000 65536"/>
                <a:gd name="T15" fmla="*/ 0 60000 65536"/>
                <a:gd name="T16" fmla="*/ 0 60000 65536"/>
                <a:gd name="T17" fmla="*/ 0 60000 65536"/>
                <a:gd name="T18" fmla="*/ 0 w 11"/>
                <a:gd name="T19" fmla="*/ 0 h 14"/>
                <a:gd name="T20" fmla="*/ 11 w 11"/>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1" h="14">
                  <a:moveTo>
                    <a:pt x="11" y="14"/>
                  </a:moveTo>
                  <a:lnTo>
                    <a:pt x="0" y="14"/>
                  </a:lnTo>
                  <a:lnTo>
                    <a:pt x="0" y="0"/>
                  </a:lnTo>
                  <a:lnTo>
                    <a:pt x="11" y="0"/>
                  </a:lnTo>
                  <a:lnTo>
                    <a:pt x="11" y="14"/>
                  </a:lnTo>
                  <a:close/>
                </a:path>
              </a:pathLst>
            </a:custGeom>
            <a:solidFill>
              <a:srgbClr val="A18F84"/>
            </a:solidFill>
            <a:ln w="9525">
              <a:noFill/>
              <a:round/>
              <a:headEnd/>
              <a:tailEnd/>
            </a:ln>
          </p:spPr>
          <p:txBody>
            <a:bodyPr>
              <a:prstTxWarp prst="textNoShape">
                <a:avLst/>
              </a:prstTxWarp>
            </a:bodyPr>
            <a:lstStyle/>
            <a:p>
              <a:endParaRPr lang="tr-TR"/>
            </a:p>
          </p:txBody>
        </p:sp>
        <p:sp>
          <p:nvSpPr>
            <p:cNvPr id="235" name="Freeform 25"/>
            <p:cNvSpPr>
              <a:spLocks/>
            </p:cNvSpPr>
            <p:nvPr/>
          </p:nvSpPr>
          <p:spPr bwMode="auto">
            <a:xfrm>
              <a:off x="2545" y="2377"/>
              <a:ext cx="8" cy="9"/>
            </a:xfrm>
            <a:custGeom>
              <a:avLst/>
              <a:gdLst>
                <a:gd name="T0" fmla="*/ 1 w 15"/>
                <a:gd name="T1" fmla="*/ 1 h 18"/>
                <a:gd name="T2" fmla="*/ 1 w 15"/>
                <a:gd name="T3" fmla="*/ 1 h 18"/>
                <a:gd name="T4" fmla="*/ 1 w 15"/>
                <a:gd name="T5" fmla="*/ 1 h 18"/>
                <a:gd name="T6" fmla="*/ 1 w 15"/>
                <a:gd name="T7" fmla="*/ 1 h 18"/>
                <a:gd name="T8" fmla="*/ 1 w 15"/>
                <a:gd name="T9" fmla="*/ 1 h 18"/>
                <a:gd name="T10" fmla="*/ 1 w 15"/>
                <a:gd name="T11" fmla="*/ 1 h 18"/>
                <a:gd name="T12" fmla="*/ 1 w 15"/>
                <a:gd name="T13" fmla="*/ 1 h 18"/>
                <a:gd name="T14" fmla="*/ 1 w 15"/>
                <a:gd name="T15" fmla="*/ 1 h 18"/>
                <a:gd name="T16" fmla="*/ 1 w 15"/>
                <a:gd name="T17" fmla="*/ 1 h 18"/>
                <a:gd name="T18" fmla="*/ 1 w 15"/>
                <a:gd name="T19" fmla="*/ 1 h 18"/>
                <a:gd name="T20" fmla="*/ 1 w 15"/>
                <a:gd name="T21" fmla="*/ 1 h 18"/>
                <a:gd name="T22" fmla="*/ 1 w 15"/>
                <a:gd name="T23" fmla="*/ 1 h 18"/>
                <a:gd name="T24" fmla="*/ 1 w 15"/>
                <a:gd name="T25" fmla="*/ 1 h 18"/>
                <a:gd name="T26" fmla="*/ 1 w 15"/>
                <a:gd name="T27" fmla="*/ 1 h 18"/>
                <a:gd name="T28" fmla="*/ 0 w 15"/>
                <a:gd name="T29" fmla="*/ 1 h 18"/>
                <a:gd name="T30" fmla="*/ 0 w 15"/>
                <a:gd name="T31" fmla="*/ 1 h 18"/>
                <a:gd name="T32" fmla="*/ 0 w 15"/>
                <a:gd name="T33" fmla="*/ 1 h 18"/>
                <a:gd name="T34" fmla="*/ 0 w 15"/>
                <a:gd name="T35" fmla="*/ 1 h 18"/>
                <a:gd name="T36" fmla="*/ 1 w 15"/>
                <a:gd name="T37" fmla="*/ 1 h 18"/>
                <a:gd name="T38" fmla="*/ 1 w 15"/>
                <a:gd name="T39" fmla="*/ 1 h 18"/>
                <a:gd name="T40" fmla="*/ 1 w 15"/>
                <a:gd name="T41" fmla="*/ 0 h 18"/>
                <a:gd name="T42" fmla="*/ 1 w 15"/>
                <a:gd name="T43" fmla="*/ 1 h 18"/>
                <a:gd name="T44" fmla="*/ 1 w 15"/>
                <a:gd name="T45" fmla="*/ 1 h 18"/>
                <a:gd name="T46" fmla="*/ 1 w 15"/>
                <a:gd name="T47" fmla="*/ 1 h 18"/>
                <a:gd name="T48" fmla="*/ 1 w 15"/>
                <a:gd name="T49" fmla="*/ 1 h 18"/>
                <a:gd name="T50" fmla="*/ 1 w 15"/>
                <a:gd name="T51" fmla="*/ 1 h 18"/>
                <a:gd name="T52" fmla="*/ 1 w 15"/>
                <a:gd name="T53" fmla="*/ 1 h 18"/>
                <a:gd name="T54" fmla="*/ 1 w 15"/>
                <a:gd name="T55" fmla="*/ 1 h 18"/>
                <a:gd name="T56" fmla="*/ 1 w 15"/>
                <a:gd name="T57" fmla="*/ 1 h 18"/>
                <a:gd name="T58" fmla="*/ 1 w 15"/>
                <a:gd name="T59" fmla="*/ 1 h 18"/>
                <a:gd name="T60" fmla="*/ 1 w 15"/>
                <a:gd name="T61" fmla="*/ 1 h 18"/>
                <a:gd name="T62" fmla="*/ 1 w 15"/>
                <a:gd name="T63" fmla="*/ 1 h 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
                <a:gd name="T97" fmla="*/ 0 h 18"/>
                <a:gd name="T98" fmla="*/ 15 w 15"/>
                <a:gd name="T99" fmla="*/ 18 h 1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 h="18">
                  <a:moveTo>
                    <a:pt x="15" y="10"/>
                  </a:moveTo>
                  <a:lnTo>
                    <a:pt x="15" y="12"/>
                  </a:lnTo>
                  <a:lnTo>
                    <a:pt x="14" y="13"/>
                  </a:lnTo>
                  <a:lnTo>
                    <a:pt x="13" y="14"/>
                  </a:lnTo>
                  <a:lnTo>
                    <a:pt x="12" y="15"/>
                  </a:lnTo>
                  <a:lnTo>
                    <a:pt x="12" y="16"/>
                  </a:lnTo>
                  <a:lnTo>
                    <a:pt x="11" y="17"/>
                  </a:lnTo>
                  <a:lnTo>
                    <a:pt x="10" y="17"/>
                  </a:lnTo>
                  <a:lnTo>
                    <a:pt x="9" y="18"/>
                  </a:lnTo>
                  <a:lnTo>
                    <a:pt x="8" y="18"/>
                  </a:lnTo>
                  <a:lnTo>
                    <a:pt x="5" y="18"/>
                  </a:lnTo>
                  <a:lnTo>
                    <a:pt x="3" y="17"/>
                  </a:lnTo>
                  <a:lnTo>
                    <a:pt x="2" y="15"/>
                  </a:lnTo>
                  <a:lnTo>
                    <a:pt x="1" y="14"/>
                  </a:lnTo>
                  <a:lnTo>
                    <a:pt x="0" y="12"/>
                  </a:lnTo>
                  <a:lnTo>
                    <a:pt x="0" y="9"/>
                  </a:lnTo>
                  <a:lnTo>
                    <a:pt x="0" y="8"/>
                  </a:lnTo>
                  <a:lnTo>
                    <a:pt x="0" y="6"/>
                  </a:lnTo>
                  <a:lnTo>
                    <a:pt x="1" y="4"/>
                  </a:lnTo>
                  <a:lnTo>
                    <a:pt x="2" y="3"/>
                  </a:lnTo>
                  <a:lnTo>
                    <a:pt x="3" y="0"/>
                  </a:lnTo>
                  <a:lnTo>
                    <a:pt x="4" y="1"/>
                  </a:lnTo>
                  <a:lnTo>
                    <a:pt x="5" y="1"/>
                  </a:lnTo>
                  <a:lnTo>
                    <a:pt x="8" y="3"/>
                  </a:lnTo>
                  <a:lnTo>
                    <a:pt x="10" y="3"/>
                  </a:lnTo>
                  <a:lnTo>
                    <a:pt x="11" y="4"/>
                  </a:lnTo>
                  <a:lnTo>
                    <a:pt x="13" y="4"/>
                  </a:lnTo>
                  <a:lnTo>
                    <a:pt x="14" y="5"/>
                  </a:lnTo>
                  <a:lnTo>
                    <a:pt x="15" y="7"/>
                  </a:lnTo>
                  <a:lnTo>
                    <a:pt x="15" y="8"/>
                  </a:lnTo>
                  <a:lnTo>
                    <a:pt x="15" y="10"/>
                  </a:lnTo>
                  <a:close/>
                </a:path>
              </a:pathLst>
            </a:custGeom>
            <a:solidFill>
              <a:srgbClr val="A18F84"/>
            </a:solidFill>
            <a:ln w="9525">
              <a:noFill/>
              <a:round/>
              <a:headEnd/>
              <a:tailEnd/>
            </a:ln>
          </p:spPr>
          <p:txBody>
            <a:bodyPr>
              <a:prstTxWarp prst="textNoShape">
                <a:avLst/>
              </a:prstTxWarp>
            </a:bodyPr>
            <a:lstStyle/>
            <a:p>
              <a:endParaRPr lang="tr-TR"/>
            </a:p>
          </p:txBody>
        </p:sp>
        <p:sp>
          <p:nvSpPr>
            <p:cNvPr id="236" name="Freeform 26"/>
            <p:cNvSpPr>
              <a:spLocks/>
            </p:cNvSpPr>
            <p:nvPr/>
          </p:nvSpPr>
          <p:spPr bwMode="auto">
            <a:xfrm>
              <a:off x="2595" y="2377"/>
              <a:ext cx="9" cy="7"/>
            </a:xfrm>
            <a:custGeom>
              <a:avLst/>
              <a:gdLst>
                <a:gd name="T0" fmla="*/ 1 w 18"/>
                <a:gd name="T1" fmla="*/ 0 h 16"/>
                <a:gd name="T2" fmla="*/ 1 w 18"/>
                <a:gd name="T3" fmla="*/ 0 h 16"/>
                <a:gd name="T4" fmla="*/ 1 w 18"/>
                <a:gd name="T5" fmla="*/ 0 h 16"/>
                <a:gd name="T6" fmla="*/ 1 w 18"/>
                <a:gd name="T7" fmla="*/ 0 h 16"/>
                <a:gd name="T8" fmla="*/ 1 w 18"/>
                <a:gd name="T9" fmla="*/ 0 h 16"/>
                <a:gd name="T10" fmla="*/ 1 w 18"/>
                <a:gd name="T11" fmla="*/ 0 h 16"/>
                <a:gd name="T12" fmla="*/ 1 w 18"/>
                <a:gd name="T13" fmla="*/ 0 h 16"/>
                <a:gd name="T14" fmla="*/ 1 w 18"/>
                <a:gd name="T15" fmla="*/ 0 h 16"/>
                <a:gd name="T16" fmla="*/ 1 w 18"/>
                <a:gd name="T17" fmla="*/ 0 h 16"/>
                <a:gd name="T18" fmla="*/ 1 w 18"/>
                <a:gd name="T19" fmla="*/ 0 h 16"/>
                <a:gd name="T20" fmla="*/ 1 w 18"/>
                <a:gd name="T21" fmla="*/ 0 h 16"/>
                <a:gd name="T22" fmla="*/ 0 w 18"/>
                <a:gd name="T23" fmla="*/ 0 h 16"/>
                <a:gd name="T24" fmla="*/ 1 w 18"/>
                <a:gd name="T25" fmla="*/ 0 h 16"/>
                <a:gd name="T26" fmla="*/ 1 w 18"/>
                <a:gd name="T27" fmla="*/ 0 h 16"/>
                <a:gd name="T28" fmla="*/ 1 w 18"/>
                <a:gd name="T29" fmla="*/ 0 h 16"/>
                <a:gd name="T30" fmla="*/ 1 w 18"/>
                <a:gd name="T31" fmla="*/ 0 h 16"/>
                <a:gd name="T32" fmla="*/ 1 w 18"/>
                <a:gd name="T33" fmla="*/ 0 h 16"/>
                <a:gd name="T34" fmla="*/ 1 w 18"/>
                <a:gd name="T35" fmla="*/ 0 h 16"/>
                <a:gd name="T36" fmla="*/ 1 w 18"/>
                <a:gd name="T37" fmla="*/ 0 h 16"/>
                <a:gd name="T38" fmla="*/ 1 w 18"/>
                <a:gd name="T39" fmla="*/ 0 h 16"/>
                <a:gd name="T40" fmla="*/ 1 w 18"/>
                <a:gd name="T41" fmla="*/ 0 h 16"/>
                <a:gd name="T42" fmla="*/ 1 w 18"/>
                <a:gd name="T43" fmla="*/ 0 h 16"/>
                <a:gd name="T44" fmla="*/ 1 w 18"/>
                <a:gd name="T45" fmla="*/ 0 h 1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
                <a:gd name="T70" fmla="*/ 0 h 16"/>
                <a:gd name="T71" fmla="*/ 18 w 18"/>
                <a:gd name="T72" fmla="*/ 16 h 1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 h="16">
                  <a:moveTo>
                    <a:pt x="17" y="11"/>
                  </a:moveTo>
                  <a:lnTo>
                    <a:pt x="16" y="14"/>
                  </a:lnTo>
                  <a:lnTo>
                    <a:pt x="15" y="15"/>
                  </a:lnTo>
                  <a:lnTo>
                    <a:pt x="14" y="15"/>
                  </a:lnTo>
                  <a:lnTo>
                    <a:pt x="13" y="15"/>
                  </a:lnTo>
                  <a:lnTo>
                    <a:pt x="10" y="16"/>
                  </a:lnTo>
                  <a:lnTo>
                    <a:pt x="9" y="15"/>
                  </a:lnTo>
                  <a:lnTo>
                    <a:pt x="7" y="15"/>
                  </a:lnTo>
                  <a:lnTo>
                    <a:pt x="6" y="15"/>
                  </a:lnTo>
                  <a:lnTo>
                    <a:pt x="5" y="15"/>
                  </a:lnTo>
                  <a:lnTo>
                    <a:pt x="3" y="15"/>
                  </a:lnTo>
                  <a:lnTo>
                    <a:pt x="0" y="1"/>
                  </a:lnTo>
                  <a:lnTo>
                    <a:pt x="3" y="1"/>
                  </a:lnTo>
                  <a:lnTo>
                    <a:pt x="5" y="0"/>
                  </a:lnTo>
                  <a:lnTo>
                    <a:pt x="7" y="1"/>
                  </a:lnTo>
                  <a:lnTo>
                    <a:pt x="10" y="1"/>
                  </a:lnTo>
                  <a:lnTo>
                    <a:pt x="13" y="2"/>
                  </a:lnTo>
                  <a:lnTo>
                    <a:pt x="15" y="4"/>
                  </a:lnTo>
                  <a:lnTo>
                    <a:pt x="16" y="5"/>
                  </a:lnTo>
                  <a:lnTo>
                    <a:pt x="17" y="7"/>
                  </a:lnTo>
                  <a:lnTo>
                    <a:pt x="18" y="9"/>
                  </a:lnTo>
                  <a:lnTo>
                    <a:pt x="17" y="11"/>
                  </a:lnTo>
                  <a:close/>
                </a:path>
              </a:pathLst>
            </a:custGeom>
            <a:solidFill>
              <a:srgbClr val="A18F84"/>
            </a:solidFill>
            <a:ln w="9525">
              <a:noFill/>
              <a:round/>
              <a:headEnd/>
              <a:tailEnd/>
            </a:ln>
          </p:spPr>
          <p:txBody>
            <a:bodyPr>
              <a:prstTxWarp prst="textNoShape">
                <a:avLst/>
              </a:prstTxWarp>
            </a:bodyPr>
            <a:lstStyle/>
            <a:p>
              <a:endParaRPr lang="tr-TR"/>
            </a:p>
          </p:txBody>
        </p:sp>
        <p:sp>
          <p:nvSpPr>
            <p:cNvPr id="237" name="Freeform 27"/>
            <p:cNvSpPr>
              <a:spLocks/>
            </p:cNvSpPr>
            <p:nvPr/>
          </p:nvSpPr>
          <p:spPr bwMode="auto">
            <a:xfrm>
              <a:off x="2986" y="2377"/>
              <a:ext cx="9" cy="7"/>
            </a:xfrm>
            <a:custGeom>
              <a:avLst/>
              <a:gdLst>
                <a:gd name="T0" fmla="*/ 1 w 17"/>
                <a:gd name="T1" fmla="*/ 1 h 14"/>
                <a:gd name="T2" fmla="*/ 1 w 17"/>
                <a:gd name="T3" fmla="*/ 1 h 14"/>
                <a:gd name="T4" fmla="*/ 1 w 17"/>
                <a:gd name="T5" fmla="*/ 1 h 14"/>
                <a:gd name="T6" fmla="*/ 1 w 17"/>
                <a:gd name="T7" fmla="*/ 1 h 14"/>
                <a:gd name="T8" fmla="*/ 1 w 17"/>
                <a:gd name="T9" fmla="*/ 1 h 14"/>
                <a:gd name="T10" fmla="*/ 1 w 17"/>
                <a:gd name="T11" fmla="*/ 1 h 14"/>
                <a:gd name="T12" fmla="*/ 1 w 17"/>
                <a:gd name="T13" fmla="*/ 1 h 14"/>
                <a:gd name="T14" fmla="*/ 1 w 17"/>
                <a:gd name="T15" fmla="*/ 1 h 14"/>
                <a:gd name="T16" fmla="*/ 1 w 17"/>
                <a:gd name="T17" fmla="*/ 1 h 14"/>
                <a:gd name="T18" fmla="*/ 1 w 17"/>
                <a:gd name="T19" fmla="*/ 1 h 14"/>
                <a:gd name="T20" fmla="*/ 1 w 17"/>
                <a:gd name="T21" fmla="*/ 1 h 14"/>
                <a:gd name="T22" fmla="*/ 0 w 17"/>
                <a:gd name="T23" fmla="*/ 1 h 14"/>
                <a:gd name="T24" fmla="*/ 0 w 17"/>
                <a:gd name="T25" fmla="*/ 0 h 14"/>
                <a:gd name="T26" fmla="*/ 1 w 17"/>
                <a:gd name="T27" fmla="*/ 0 h 14"/>
                <a:gd name="T28" fmla="*/ 1 w 17"/>
                <a:gd name="T29" fmla="*/ 0 h 14"/>
                <a:gd name="T30" fmla="*/ 1 w 17"/>
                <a:gd name="T31" fmla="*/ 0 h 14"/>
                <a:gd name="T32" fmla="*/ 1 w 17"/>
                <a:gd name="T33" fmla="*/ 0 h 14"/>
                <a:gd name="T34" fmla="*/ 1 w 17"/>
                <a:gd name="T35" fmla="*/ 0 h 14"/>
                <a:gd name="T36" fmla="*/ 1 w 17"/>
                <a:gd name="T37" fmla="*/ 1 h 14"/>
                <a:gd name="T38" fmla="*/ 1 w 17"/>
                <a:gd name="T39" fmla="*/ 1 h 14"/>
                <a:gd name="T40" fmla="*/ 1 w 17"/>
                <a:gd name="T41" fmla="*/ 1 h 14"/>
                <a:gd name="T42" fmla="*/ 1 w 17"/>
                <a:gd name="T43" fmla="*/ 1 h 14"/>
                <a:gd name="T44" fmla="*/ 1 w 17"/>
                <a:gd name="T45" fmla="*/ 1 h 14"/>
                <a:gd name="T46" fmla="*/ 1 w 17"/>
                <a:gd name="T47" fmla="*/ 1 h 14"/>
                <a:gd name="T48" fmla="*/ 1 w 17"/>
                <a:gd name="T49" fmla="*/ 1 h 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
                <a:gd name="T76" fmla="*/ 0 h 14"/>
                <a:gd name="T77" fmla="*/ 17 w 17"/>
                <a:gd name="T78" fmla="*/ 14 h 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 h="14">
                  <a:moveTo>
                    <a:pt x="16" y="6"/>
                  </a:moveTo>
                  <a:lnTo>
                    <a:pt x="15" y="7"/>
                  </a:lnTo>
                  <a:lnTo>
                    <a:pt x="15" y="8"/>
                  </a:lnTo>
                  <a:lnTo>
                    <a:pt x="14" y="9"/>
                  </a:lnTo>
                  <a:lnTo>
                    <a:pt x="14" y="10"/>
                  </a:lnTo>
                  <a:lnTo>
                    <a:pt x="13" y="12"/>
                  </a:lnTo>
                  <a:lnTo>
                    <a:pt x="13" y="13"/>
                  </a:lnTo>
                  <a:lnTo>
                    <a:pt x="13" y="14"/>
                  </a:lnTo>
                  <a:lnTo>
                    <a:pt x="12" y="14"/>
                  </a:lnTo>
                  <a:lnTo>
                    <a:pt x="10" y="14"/>
                  </a:lnTo>
                  <a:lnTo>
                    <a:pt x="0" y="14"/>
                  </a:lnTo>
                  <a:lnTo>
                    <a:pt x="0" y="0"/>
                  </a:lnTo>
                  <a:lnTo>
                    <a:pt x="2" y="0"/>
                  </a:lnTo>
                  <a:lnTo>
                    <a:pt x="3" y="0"/>
                  </a:lnTo>
                  <a:lnTo>
                    <a:pt x="5" y="0"/>
                  </a:lnTo>
                  <a:lnTo>
                    <a:pt x="7" y="0"/>
                  </a:lnTo>
                  <a:lnTo>
                    <a:pt x="8" y="0"/>
                  </a:lnTo>
                  <a:lnTo>
                    <a:pt x="11" y="1"/>
                  </a:lnTo>
                  <a:lnTo>
                    <a:pt x="13" y="3"/>
                  </a:lnTo>
                  <a:lnTo>
                    <a:pt x="14" y="4"/>
                  </a:lnTo>
                  <a:lnTo>
                    <a:pt x="15" y="5"/>
                  </a:lnTo>
                  <a:lnTo>
                    <a:pt x="17" y="6"/>
                  </a:lnTo>
                  <a:lnTo>
                    <a:pt x="16" y="6"/>
                  </a:lnTo>
                  <a:close/>
                </a:path>
              </a:pathLst>
            </a:custGeom>
            <a:solidFill>
              <a:srgbClr val="A18F84"/>
            </a:solidFill>
            <a:ln w="9525">
              <a:noFill/>
              <a:round/>
              <a:headEnd/>
              <a:tailEnd/>
            </a:ln>
          </p:spPr>
          <p:txBody>
            <a:bodyPr>
              <a:prstTxWarp prst="textNoShape">
                <a:avLst/>
              </a:prstTxWarp>
            </a:bodyPr>
            <a:lstStyle/>
            <a:p>
              <a:endParaRPr lang="tr-TR"/>
            </a:p>
          </p:txBody>
        </p:sp>
        <p:sp>
          <p:nvSpPr>
            <p:cNvPr id="238" name="Freeform 28"/>
            <p:cNvSpPr>
              <a:spLocks/>
            </p:cNvSpPr>
            <p:nvPr/>
          </p:nvSpPr>
          <p:spPr bwMode="auto">
            <a:xfrm>
              <a:off x="3109" y="2377"/>
              <a:ext cx="9" cy="9"/>
            </a:xfrm>
            <a:custGeom>
              <a:avLst/>
              <a:gdLst>
                <a:gd name="T0" fmla="*/ 1 w 17"/>
                <a:gd name="T1" fmla="*/ 0 h 19"/>
                <a:gd name="T2" fmla="*/ 1 w 17"/>
                <a:gd name="T3" fmla="*/ 0 h 19"/>
                <a:gd name="T4" fmla="*/ 1 w 17"/>
                <a:gd name="T5" fmla="*/ 0 h 19"/>
                <a:gd name="T6" fmla="*/ 1 w 17"/>
                <a:gd name="T7" fmla="*/ 0 h 19"/>
                <a:gd name="T8" fmla="*/ 1 w 17"/>
                <a:gd name="T9" fmla="*/ 0 h 19"/>
                <a:gd name="T10" fmla="*/ 1 w 17"/>
                <a:gd name="T11" fmla="*/ 0 h 19"/>
                <a:gd name="T12" fmla="*/ 1 w 17"/>
                <a:gd name="T13" fmla="*/ 0 h 19"/>
                <a:gd name="T14" fmla="*/ 0 w 17"/>
                <a:gd name="T15" fmla="*/ 0 h 19"/>
                <a:gd name="T16" fmla="*/ 0 w 17"/>
                <a:gd name="T17" fmla="*/ 0 h 19"/>
                <a:gd name="T18" fmla="*/ 1 w 17"/>
                <a:gd name="T19" fmla="*/ 0 h 19"/>
                <a:gd name="T20" fmla="*/ 1 w 17"/>
                <a:gd name="T21" fmla="*/ 0 h 19"/>
                <a:gd name="T22" fmla="*/ 1 w 17"/>
                <a:gd name="T23" fmla="*/ 0 h 19"/>
                <a:gd name="T24" fmla="*/ 1 w 17"/>
                <a:gd name="T25" fmla="*/ 0 h 19"/>
                <a:gd name="T26" fmla="*/ 1 w 17"/>
                <a:gd name="T27" fmla="*/ 0 h 19"/>
                <a:gd name="T28" fmla="*/ 1 w 17"/>
                <a:gd name="T29" fmla="*/ 0 h 19"/>
                <a:gd name="T30" fmla="*/ 1 w 17"/>
                <a:gd name="T31" fmla="*/ 0 h 19"/>
                <a:gd name="T32" fmla="*/ 1 w 17"/>
                <a:gd name="T33" fmla="*/ 0 h 19"/>
                <a:gd name="T34" fmla="*/ 1 w 17"/>
                <a:gd name="T35" fmla="*/ 0 h 19"/>
                <a:gd name="T36" fmla="*/ 1 w 17"/>
                <a:gd name="T37" fmla="*/ 0 h 19"/>
                <a:gd name="T38" fmla="*/ 1 w 17"/>
                <a:gd name="T39" fmla="*/ 0 h 19"/>
                <a:gd name="T40" fmla="*/ 1 w 17"/>
                <a:gd name="T41" fmla="*/ 0 h 19"/>
                <a:gd name="T42" fmla="*/ 1 w 17"/>
                <a:gd name="T43" fmla="*/ 0 h 19"/>
                <a:gd name="T44" fmla="*/ 1 w 17"/>
                <a:gd name="T45" fmla="*/ 0 h 19"/>
                <a:gd name="T46" fmla="*/ 1 w 17"/>
                <a:gd name="T47" fmla="*/ 0 h 1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
                <a:gd name="T73" fmla="*/ 0 h 19"/>
                <a:gd name="T74" fmla="*/ 17 w 17"/>
                <a:gd name="T75" fmla="*/ 19 h 1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 h="19">
                  <a:moveTo>
                    <a:pt x="16" y="7"/>
                  </a:moveTo>
                  <a:lnTo>
                    <a:pt x="7" y="19"/>
                  </a:lnTo>
                  <a:lnTo>
                    <a:pt x="5" y="18"/>
                  </a:lnTo>
                  <a:lnTo>
                    <a:pt x="4" y="16"/>
                  </a:lnTo>
                  <a:lnTo>
                    <a:pt x="2" y="14"/>
                  </a:lnTo>
                  <a:lnTo>
                    <a:pt x="1" y="13"/>
                  </a:lnTo>
                  <a:lnTo>
                    <a:pt x="1" y="10"/>
                  </a:lnTo>
                  <a:lnTo>
                    <a:pt x="0" y="8"/>
                  </a:lnTo>
                  <a:lnTo>
                    <a:pt x="0" y="7"/>
                  </a:lnTo>
                  <a:lnTo>
                    <a:pt x="1" y="5"/>
                  </a:lnTo>
                  <a:lnTo>
                    <a:pt x="1" y="2"/>
                  </a:lnTo>
                  <a:lnTo>
                    <a:pt x="3" y="1"/>
                  </a:lnTo>
                  <a:lnTo>
                    <a:pt x="5" y="1"/>
                  </a:lnTo>
                  <a:lnTo>
                    <a:pt x="6" y="0"/>
                  </a:lnTo>
                  <a:lnTo>
                    <a:pt x="8" y="1"/>
                  </a:lnTo>
                  <a:lnTo>
                    <a:pt x="10" y="1"/>
                  </a:lnTo>
                  <a:lnTo>
                    <a:pt x="11" y="2"/>
                  </a:lnTo>
                  <a:lnTo>
                    <a:pt x="12" y="4"/>
                  </a:lnTo>
                  <a:lnTo>
                    <a:pt x="13" y="5"/>
                  </a:lnTo>
                  <a:lnTo>
                    <a:pt x="14" y="6"/>
                  </a:lnTo>
                  <a:lnTo>
                    <a:pt x="16" y="7"/>
                  </a:lnTo>
                  <a:lnTo>
                    <a:pt x="17" y="7"/>
                  </a:lnTo>
                  <a:lnTo>
                    <a:pt x="16" y="7"/>
                  </a:lnTo>
                  <a:close/>
                </a:path>
              </a:pathLst>
            </a:custGeom>
            <a:solidFill>
              <a:srgbClr val="A18F84"/>
            </a:solidFill>
            <a:ln w="9525">
              <a:noFill/>
              <a:round/>
              <a:headEnd/>
              <a:tailEnd/>
            </a:ln>
          </p:spPr>
          <p:txBody>
            <a:bodyPr>
              <a:prstTxWarp prst="textNoShape">
                <a:avLst/>
              </a:prstTxWarp>
            </a:bodyPr>
            <a:lstStyle/>
            <a:p>
              <a:endParaRPr lang="tr-TR"/>
            </a:p>
          </p:txBody>
        </p:sp>
        <p:sp>
          <p:nvSpPr>
            <p:cNvPr id="239" name="Freeform 29"/>
            <p:cNvSpPr>
              <a:spLocks/>
            </p:cNvSpPr>
            <p:nvPr/>
          </p:nvSpPr>
          <p:spPr bwMode="auto">
            <a:xfrm>
              <a:off x="3184" y="2377"/>
              <a:ext cx="9" cy="7"/>
            </a:xfrm>
            <a:custGeom>
              <a:avLst/>
              <a:gdLst>
                <a:gd name="T0" fmla="*/ 1 w 18"/>
                <a:gd name="T1" fmla="*/ 1 h 14"/>
                <a:gd name="T2" fmla="*/ 1 w 18"/>
                <a:gd name="T3" fmla="*/ 1 h 14"/>
                <a:gd name="T4" fmla="*/ 1 w 18"/>
                <a:gd name="T5" fmla="*/ 1 h 14"/>
                <a:gd name="T6" fmla="*/ 1 w 18"/>
                <a:gd name="T7" fmla="*/ 1 h 14"/>
                <a:gd name="T8" fmla="*/ 1 w 18"/>
                <a:gd name="T9" fmla="*/ 1 h 14"/>
                <a:gd name="T10" fmla="*/ 1 w 18"/>
                <a:gd name="T11" fmla="*/ 1 h 14"/>
                <a:gd name="T12" fmla="*/ 1 w 18"/>
                <a:gd name="T13" fmla="*/ 1 h 14"/>
                <a:gd name="T14" fmla="*/ 1 w 18"/>
                <a:gd name="T15" fmla="*/ 1 h 14"/>
                <a:gd name="T16" fmla="*/ 1 w 18"/>
                <a:gd name="T17" fmla="*/ 1 h 14"/>
                <a:gd name="T18" fmla="*/ 1 w 18"/>
                <a:gd name="T19" fmla="*/ 1 h 14"/>
                <a:gd name="T20" fmla="*/ 1 w 18"/>
                <a:gd name="T21" fmla="*/ 1 h 14"/>
                <a:gd name="T22" fmla="*/ 1 w 18"/>
                <a:gd name="T23" fmla="*/ 1 h 14"/>
                <a:gd name="T24" fmla="*/ 1 w 18"/>
                <a:gd name="T25" fmla="*/ 1 h 14"/>
                <a:gd name="T26" fmla="*/ 1 w 18"/>
                <a:gd name="T27" fmla="*/ 1 h 14"/>
                <a:gd name="T28" fmla="*/ 1 w 18"/>
                <a:gd name="T29" fmla="*/ 1 h 14"/>
                <a:gd name="T30" fmla="*/ 1 w 18"/>
                <a:gd name="T31" fmla="*/ 1 h 14"/>
                <a:gd name="T32" fmla="*/ 1 w 18"/>
                <a:gd name="T33" fmla="*/ 1 h 14"/>
                <a:gd name="T34" fmla="*/ 0 w 18"/>
                <a:gd name="T35" fmla="*/ 1 h 14"/>
                <a:gd name="T36" fmla="*/ 0 w 18"/>
                <a:gd name="T37" fmla="*/ 1 h 14"/>
                <a:gd name="T38" fmla="*/ 0 w 18"/>
                <a:gd name="T39" fmla="*/ 1 h 14"/>
                <a:gd name="T40" fmla="*/ 0 w 18"/>
                <a:gd name="T41" fmla="*/ 0 h 14"/>
                <a:gd name="T42" fmla="*/ 1 w 18"/>
                <a:gd name="T43" fmla="*/ 0 h 14"/>
                <a:gd name="T44" fmla="*/ 1 w 18"/>
                <a:gd name="T45" fmla="*/ 0 h 14"/>
                <a:gd name="T46" fmla="*/ 1 w 18"/>
                <a:gd name="T47" fmla="*/ 0 h 14"/>
                <a:gd name="T48" fmla="*/ 1 w 18"/>
                <a:gd name="T49" fmla="*/ 0 h 14"/>
                <a:gd name="T50" fmla="*/ 1 w 18"/>
                <a:gd name="T51" fmla="*/ 0 h 14"/>
                <a:gd name="T52" fmla="*/ 1 w 18"/>
                <a:gd name="T53" fmla="*/ 0 h 14"/>
                <a:gd name="T54" fmla="*/ 1 w 18"/>
                <a:gd name="T55" fmla="*/ 0 h 14"/>
                <a:gd name="T56" fmla="*/ 1 w 18"/>
                <a:gd name="T57" fmla="*/ 1 h 14"/>
                <a:gd name="T58" fmla="*/ 1 w 18"/>
                <a:gd name="T59" fmla="*/ 1 h 14"/>
                <a:gd name="T60" fmla="*/ 1 w 18"/>
                <a:gd name="T61" fmla="*/ 1 h 14"/>
                <a:gd name="T62" fmla="*/ 1 w 18"/>
                <a:gd name="T63" fmla="*/ 1 h 14"/>
                <a:gd name="T64" fmla="*/ 1 w 18"/>
                <a:gd name="T65" fmla="*/ 1 h 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
                <a:gd name="T100" fmla="*/ 0 h 14"/>
                <a:gd name="T101" fmla="*/ 18 w 18"/>
                <a:gd name="T102" fmla="*/ 14 h 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 h="14">
                  <a:moveTo>
                    <a:pt x="17" y="3"/>
                  </a:moveTo>
                  <a:lnTo>
                    <a:pt x="18" y="5"/>
                  </a:lnTo>
                  <a:lnTo>
                    <a:pt x="18" y="6"/>
                  </a:lnTo>
                  <a:lnTo>
                    <a:pt x="18" y="7"/>
                  </a:lnTo>
                  <a:lnTo>
                    <a:pt x="18" y="8"/>
                  </a:lnTo>
                  <a:lnTo>
                    <a:pt x="18" y="9"/>
                  </a:lnTo>
                  <a:lnTo>
                    <a:pt x="18" y="10"/>
                  </a:lnTo>
                  <a:lnTo>
                    <a:pt x="17" y="12"/>
                  </a:lnTo>
                  <a:lnTo>
                    <a:pt x="17" y="13"/>
                  </a:lnTo>
                  <a:lnTo>
                    <a:pt x="16" y="13"/>
                  </a:lnTo>
                  <a:lnTo>
                    <a:pt x="15" y="14"/>
                  </a:lnTo>
                  <a:lnTo>
                    <a:pt x="13" y="14"/>
                  </a:lnTo>
                  <a:lnTo>
                    <a:pt x="9" y="14"/>
                  </a:lnTo>
                  <a:lnTo>
                    <a:pt x="7" y="14"/>
                  </a:lnTo>
                  <a:lnTo>
                    <a:pt x="5" y="13"/>
                  </a:lnTo>
                  <a:lnTo>
                    <a:pt x="4" y="10"/>
                  </a:lnTo>
                  <a:lnTo>
                    <a:pt x="1" y="9"/>
                  </a:lnTo>
                  <a:lnTo>
                    <a:pt x="0" y="7"/>
                  </a:lnTo>
                  <a:lnTo>
                    <a:pt x="0" y="5"/>
                  </a:lnTo>
                  <a:lnTo>
                    <a:pt x="0" y="3"/>
                  </a:lnTo>
                  <a:lnTo>
                    <a:pt x="0" y="0"/>
                  </a:lnTo>
                  <a:lnTo>
                    <a:pt x="3" y="0"/>
                  </a:lnTo>
                  <a:lnTo>
                    <a:pt x="4" y="0"/>
                  </a:lnTo>
                  <a:lnTo>
                    <a:pt x="6" y="0"/>
                  </a:lnTo>
                  <a:lnTo>
                    <a:pt x="8" y="0"/>
                  </a:lnTo>
                  <a:lnTo>
                    <a:pt x="10" y="0"/>
                  </a:lnTo>
                  <a:lnTo>
                    <a:pt x="11" y="0"/>
                  </a:lnTo>
                  <a:lnTo>
                    <a:pt x="14" y="0"/>
                  </a:lnTo>
                  <a:lnTo>
                    <a:pt x="15" y="1"/>
                  </a:lnTo>
                  <a:lnTo>
                    <a:pt x="17" y="1"/>
                  </a:lnTo>
                  <a:lnTo>
                    <a:pt x="18" y="4"/>
                  </a:lnTo>
                  <a:lnTo>
                    <a:pt x="17" y="3"/>
                  </a:lnTo>
                  <a:close/>
                </a:path>
              </a:pathLst>
            </a:custGeom>
            <a:solidFill>
              <a:srgbClr val="A18F84"/>
            </a:solidFill>
            <a:ln w="9525">
              <a:noFill/>
              <a:round/>
              <a:headEnd/>
              <a:tailEnd/>
            </a:ln>
          </p:spPr>
          <p:txBody>
            <a:bodyPr>
              <a:prstTxWarp prst="textNoShape">
                <a:avLst/>
              </a:prstTxWarp>
            </a:bodyPr>
            <a:lstStyle/>
            <a:p>
              <a:endParaRPr lang="tr-TR"/>
            </a:p>
          </p:txBody>
        </p:sp>
        <p:sp>
          <p:nvSpPr>
            <p:cNvPr id="240" name="Freeform 30"/>
            <p:cNvSpPr>
              <a:spLocks/>
            </p:cNvSpPr>
            <p:nvPr/>
          </p:nvSpPr>
          <p:spPr bwMode="auto">
            <a:xfrm>
              <a:off x="3210" y="2377"/>
              <a:ext cx="10" cy="7"/>
            </a:xfrm>
            <a:custGeom>
              <a:avLst/>
              <a:gdLst>
                <a:gd name="T0" fmla="*/ 1 w 19"/>
                <a:gd name="T1" fmla="*/ 0 h 15"/>
                <a:gd name="T2" fmla="*/ 1 w 19"/>
                <a:gd name="T3" fmla="*/ 0 h 15"/>
                <a:gd name="T4" fmla="*/ 1 w 19"/>
                <a:gd name="T5" fmla="*/ 0 h 15"/>
                <a:gd name="T6" fmla="*/ 1 w 19"/>
                <a:gd name="T7" fmla="*/ 0 h 15"/>
                <a:gd name="T8" fmla="*/ 1 w 19"/>
                <a:gd name="T9" fmla="*/ 0 h 15"/>
                <a:gd name="T10" fmla="*/ 1 w 19"/>
                <a:gd name="T11" fmla="*/ 0 h 15"/>
                <a:gd name="T12" fmla="*/ 1 w 19"/>
                <a:gd name="T13" fmla="*/ 0 h 15"/>
                <a:gd name="T14" fmla="*/ 1 w 19"/>
                <a:gd name="T15" fmla="*/ 0 h 15"/>
                <a:gd name="T16" fmla="*/ 1 w 19"/>
                <a:gd name="T17" fmla="*/ 0 h 15"/>
                <a:gd name="T18" fmla="*/ 1 w 19"/>
                <a:gd name="T19" fmla="*/ 0 h 15"/>
                <a:gd name="T20" fmla="*/ 0 w 19"/>
                <a:gd name="T21" fmla="*/ 0 h 15"/>
                <a:gd name="T22" fmla="*/ 1 w 19"/>
                <a:gd name="T23" fmla="*/ 0 h 15"/>
                <a:gd name="T24" fmla="*/ 1 w 19"/>
                <a:gd name="T25" fmla="*/ 0 h 15"/>
                <a:gd name="T26" fmla="*/ 1 w 19"/>
                <a:gd name="T27" fmla="*/ 0 h 15"/>
                <a:gd name="T28" fmla="*/ 1 w 19"/>
                <a:gd name="T29" fmla="*/ 0 h 15"/>
                <a:gd name="T30" fmla="*/ 1 w 19"/>
                <a:gd name="T31" fmla="*/ 0 h 15"/>
                <a:gd name="T32" fmla="*/ 1 w 19"/>
                <a:gd name="T33" fmla="*/ 0 h 15"/>
                <a:gd name="T34" fmla="*/ 1 w 19"/>
                <a:gd name="T35" fmla="*/ 0 h 15"/>
                <a:gd name="T36" fmla="*/ 1 w 19"/>
                <a:gd name="T37" fmla="*/ 0 h 15"/>
                <a:gd name="T38" fmla="*/ 1 w 19"/>
                <a:gd name="T39" fmla="*/ 0 h 15"/>
                <a:gd name="T40" fmla="*/ 1 w 19"/>
                <a:gd name="T41" fmla="*/ 0 h 15"/>
                <a:gd name="T42" fmla="*/ 1 w 19"/>
                <a:gd name="T43" fmla="*/ 0 h 15"/>
                <a:gd name="T44" fmla="*/ 1 w 19"/>
                <a:gd name="T45" fmla="*/ 0 h 1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
                <a:gd name="T70" fmla="*/ 0 h 15"/>
                <a:gd name="T71" fmla="*/ 19 w 19"/>
                <a:gd name="T72" fmla="*/ 15 h 1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 h="15">
                  <a:moveTo>
                    <a:pt x="17" y="14"/>
                  </a:moveTo>
                  <a:lnTo>
                    <a:pt x="14" y="15"/>
                  </a:lnTo>
                  <a:lnTo>
                    <a:pt x="13" y="15"/>
                  </a:lnTo>
                  <a:lnTo>
                    <a:pt x="11" y="15"/>
                  </a:lnTo>
                  <a:lnTo>
                    <a:pt x="9" y="15"/>
                  </a:lnTo>
                  <a:lnTo>
                    <a:pt x="8" y="15"/>
                  </a:lnTo>
                  <a:lnTo>
                    <a:pt x="5" y="14"/>
                  </a:lnTo>
                  <a:lnTo>
                    <a:pt x="4" y="13"/>
                  </a:lnTo>
                  <a:lnTo>
                    <a:pt x="2" y="11"/>
                  </a:lnTo>
                  <a:lnTo>
                    <a:pt x="1" y="9"/>
                  </a:lnTo>
                  <a:lnTo>
                    <a:pt x="0" y="7"/>
                  </a:lnTo>
                  <a:lnTo>
                    <a:pt x="1" y="4"/>
                  </a:lnTo>
                  <a:lnTo>
                    <a:pt x="3" y="1"/>
                  </a:lnTo>
                  <a:lnTo>
                    <a:pt x="5" y="0"/>
                  </a:lnTo>
                  <a:lnTo>
                    <a:pt x="9" y="0"/>
                  </a:lnTo>
                  <a:lnTo>
                    <a:pt x="12" y="1"/>
                  </a:lnTo>
                  <a:lnTo>
                    <a:pt x="15" y="2"/>
                  </a:lnTo>
                  <a:lnTo>
                    <a:pt x="18" y="5"/>
                  </a:lnTo>
                  <a:lnTo>
                    <a:pt x="19" y="8"/>
                  </a:lnTo>
                  <a:lnTo>
                    <a:pt x="19" y="11"/>
                  </a:lnTo>
                  <a:lnTo>
                    <a:pt x="17" y="15"/>
                  </a:lnTo>
                  <a:lnTo>
                    <a:pt x="17" y="14"/>
                  </a:lnTo>
                  <a:close/>
                </a:path>
              </a:pathLst>
            </a:custGeom>
            <a:solidFill>
              <a:srgbClr val="A18F84"/>
            </a:solidFill>
            <a:ln w="9525">
              <a:noFill/>
              <a:round/>
              <a:headEnd/>
              <a:tailEnd/>
            </a:ln>
          </p:spPr>
          <p:txBody>
            <a:bodyPr>
              <a:prstTxWarp prst="textNoShape">
                <a:avLst/>
              </a:prstTxWarp>
            </a:bodyPr>
            <a:lstStyle/>
            <a:p>
              <a:endParaRPr lang="tr-TR"/>
            </a:p>
          </p:txBody>
        </p:sp>
        <p:sp>
          <p:nvSpPr>
            <p:cNvPr id="241" name="Freeform 31"/>
            <p:cNvSpPr>
              <a:spLocks/>
            </p:cNvSpPr>
            <p:nvPr/>
          </p:nvSpPr>
          <p:spPr bwMode="auto">
            <a:xfrm>
              <a:off x="2855" y="2378"/>
              <a:ext cx="9" cy="8"/>
            </a:xfrm>
            <a:custGeom>
              <a:avLst/>
              <a:gdLst>
                <a:gd name="T0" fmla="*/ 1 w 18"/>
                <a:gd name="T1" fmla="*/ 0 h 15"/>
                <a:gd name="T2" fmla="*/ 1 w 18"/>
                <a:gd name="T3" fmla="*/ 1 h 15"/>
                <a:gd name="T4" fmla="*/ 1 w 18"/>
                <a:gd name="T5" fmla="*/ 1 h 15"/>
                <a:gd name="T6" fmla="*/ 1 w 18"/>
                <a:gd name="T7" fmla="*/ 1 h 15"/>
                <a:gd name="T8" fmla="*/ 1 w 18"/>
                <a:gd name="T9" fmla="*/ 1 h 15"/>
                <a:gd name="T10" fmla="*/ 1 w 18"/>
                <a:gd name="T11" fmla="*/ 1 h 15"/>
                <a:gd name="T12" fmla="*/ 1 w 18"/>
                <a:gd name="T13" fmla="*/ 1 h 15"/>
                <a:gd name="T14" fmla="*/ 1 w 18"/>
                <a:gd name="T15" fmla="*/ 1 h 15"/>
                <a:gd name="T16" fmla="*/ 1 w 18"/>
                <a:gd name="T17" fmla="*/ 1 h 15"/>
                <a:gd name="T18" fmla="*/ 1 w 18"/>
                <a:gd name="T19" fmla="*/ 1 h 15"/>
                <a:gd name="T20" fmla="*/ 1 w 18"/>
                <a:gd name="T21" fmla="*/ 1 h 15"/>
                <a:gd name="T22" fmla="*/ 1 w 18"/>
                <a:gd name="T23" fmla="*/ 1 h 15"/>
                <a:gd name="T24" fmla="*/ 0 w 18"/>
                <a:gd name="T25" fmla="*/ 1 h 15"/>
                <a:gd name="T26" fmla="*/ 1 w 18"/>
                <a:gd name="T27" fmla="*/ 1 h 15"/>
                <a:gd name="T28" fmla="*/ 1 w 18"/>
                <a:gd name="T29" fmla="*/ 1 h 15"/>
                <a:gd name="T30" fmla="*/ 1 w 18"/>
                <a:gd name="T31" fmla="*/ 0 h 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
                <a:gd name="T49" fmla="*/ 0 h 15"/>
                <a:gd name="T50" fmla="*/ 18 w 18"/>
                <a:gd name="T51" fmla="*/ 15 h 1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 h="15">
                  <a:moveTo>
                    <a:pt x="12" y="0"/>
                  </a:moveTo>
                  <a:lnTo>
                    <a:pt x="13" y="2"/>
                  </a:lnTo>
                  <a:lnTo>
                    <a:pt x="13" y="3"/>
                  </a:lnTo>
                  <a:lnTo>
                    <a:pt x="13" y="4"/>
                  </a:lnTo>
                  <a:lnTo>
                    <a:pt x="15" y="5"/>
                  </a:lnTo>
                  <a:lnTo>
                    <a:pt x="16" y="6"/>
                  </a:lnTo>
                  <a:lnTo>
                    <a:pt x="17" y="7"/>
                  </a:lnTo>
                  <a:lnTo>
                    <a:pt x="18" y="7"/>
                  </a:lnTo>
                  <a:lnTo>
                    <a:pt x="10" y="15"/>
                  </a:lnTo>
                  <a:lnTo>
                    <a:pt x="0" y="1"/>
                  </a:lnTo>
                  <a:lnTo>
                    <a:pt x="13" y="1"/>
                  </a:lnTo>
                  <a:lnTo>
                    <a:pt x="12" y="0"/>
                  </a:lnTo>
                  <a:close/>
                </a:path>
              </a:pathLst>
            </a:custGeom>
            <a:solidFill>
              <a:srgbClr val="A18F84"/>
            </a:solidFill>
            <a:ln w="9525">
              <a:noFill/>
              <a:round/>
              <a:headEnd/>
              <a:tailEnd/>
            </a:ln>
          </p:spPr>
          <p:txBody>
            <a:bodyPr>
              <a:prstTxWarp prst="textNoShape">
                <a:avLst/>
              </a:prstTxWarp>
            </a:bodyPr>
            <a:lstStyle/>
            <a:p>
              <a:endParaRPr lang="tr-TR"/>
            </a:p>
          </p:txBody>
        </p:sp>
        <p:sp>
          <p:nvSpPr>
            <p:cNvPr id="242" name="Freeform 32"/>
            <p:cNvSpPr>
              <a:spLocks/>
            </p:cNvSpPr>
            <p:nvPr/>
          </p:nvSpPr>
          <p:spPr bwMode="auto">
            <a:xfrm>
              <a:off x="2933" y="2379"/>
              <a:ext cx="7" cy="8"/>
            </a:xfrm>
            <a:custGeom>
              <a:avLst/>
              <a:gdLst>
                <a:gd name="T0" fmla="*/ 1 w 14"/>
                <a:gd name="T1" fmla="*/ 1 h 15"/>
                <a:gd name="T2" fmla="*/ 1 w 14"/>
                <a:gd name="T3" fmla="*/ 1 h 15"/>
                <a:gd name="T4" fmla="*/ 1 w 14"/>
                <a:gd name="T5" fmla="*/ 1 h 15"/>
                <a:gd name="T6" fmla="*/ 1 w 14"/>
                <a:gd name="T7" fmla="*/ 1 h 15"/>
                <a:gd name="T8" fmla="*/ 1 w 14"/>
                <a:gd name="T9" fmla="*/ 1 h 15"/>
                <a:gd name="T10" fmla="*/ 1 w 14"/>
                <a:gd name="T11" fmla="*/ 1 h 15"/>
                <a:gd name="T12" fmla="*/ 1 w 14"/>
                <a:gd name="T13" fmla="*/ 1 h 15"/>
                <a:gd name="T14" fmla="*/ 1 w 14"/>
                <a:gd name="T15" fmla="*/ 1 h 15"/>
                <a:gd name="T16" fmla="*/ 1 w 14"/>
                <a:gd name="T17" fmla="*/ 1 h 15"/>
                <a:gd name="T18" fmla="*/ 1 w 14"/>
                <a:gd name="T19" fmla="*/ 1 h 15"/>
                <a:gd name="T20" fmla="*/ 0 w 14"/>
                <a:gd name="T21" fmla="*/ 0 h 15"/>
                <a:gd name="T22" fmla="*/ 1 w 14"/>
                <a:gd name="T23" fmla="*/ 0 h 15"/>
                <a:gd name="T24" fmla="*/ 1 w 14"/>
                <a:gd name="T25" fmla="*/ 1 h 15"/>
                <a:gd name="T26" fmla="*/ 1 w 14"/>
                <a:gd name="T27" fmla="*/ 1 h 15"/>
                <a:gd name="T28" fmla="*/ 1 w 14"/>
                <a:gd name="T29" fmla="*/ 1 h 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
                <a:gd name="T46" fmla="*/ 0 h 15"/>
                <a:gd name="T47" fmla="*/ 14 w 14"/>
                <a:gd name="T48" fmla="*/ 15 h 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 h="15">
                  <a:moveTo>
                    <a:pt x="14" y="13"/>
                  </a:moveTo>
                  <a:lnTo>
                    <a:pt x="11" y="15"/>
                  </a:lnTo>
                  <a:lnTo>
                    <a:pt x="8" y="15"/>
                  </a:lnTo>
                  <a:lnTo>
                    <a:pt x="6" y="14"/>
                  </a:lnTo>
                  <a:lnTo>
                    <a:pt x="5" y="13"/>
                  </a:lnTo>
                  <a:lnTo>
                    <a:pt x="3" y="11"/>
                  </a:lnTo>
                  <a:lnTo>
                    <a:pt x="3" y="9"/>
                  </a:lnTo>
                  <a:lnTo>
                    <a:pt x="2" y="6"/>
                  </a:lnTo>
                  <a:lnTo>
                    <a:pt x="2" y="4"/>
                  </a:lnTo>
                  <a:lnTo>
                    <a:pt x="2" y="2"/>
                  </a:lnTo>
                  <a:lnTo>
                    <a:pt x="0" y="0"/>
                  </a:lnTo>
                  <a:lnTo>
                    <a:pt x="14" y="0"/>
                  </a:lnTo>
                  <a:lnTo>
                    <a:pt x="14" y="14"/>
                  </a:lnTo>
                  <a:lnTo>
                    <a:pt x="14" y="13"/>
                  </a:lnTo>
                  <a:close/>
                </a:path>
              </a:pathLst>
            </a:custGeom>
            <a:solidFill>
              <a:srgbClr val="A18F84"/>
            </a:solidFill>
            <a:ln w="9525">
              <a:noFill/>
              <a:round/>
              <a:headEnd/>
              <a:tailEnd/>
            </a:ln>
          </p:spPr>
          <p:txBody>
            <a:bodyPr>
              <a:prstTxWarp prst="textNoShape">
                <a:avLst/>
              </a:prstTxWarp>
            </a:bodyPr>
            <a:lstStyle/>
            <a:p>
              <a:endParaRPr lang="tr-TR"/>
            </a:p>
          </p:txBody>
        </p:sp>
        <p:sp>
          <p:nvSpPr>
            <p:cNvPr id="243" name="Freeform 33"/>
            <p:cNvSpPr>
              <a:spLocks/>
            </p:cNvSpPr>
            <p:nvPr/>
          </p:nvSpPr>
          <p:spPr bwMode="auto">
            <a:xfrm>
              <a:off x="3160" y="2379"/>
              <a:ext cx="7" cy="7"/>
            </a:xfrm>
            <a:custGeom>
              <a:avLst/>
              <a:gdLst>
                <a:gd name="T0" fmla="*/ 0 w 15"/>
                <a:gd name="T1" fmla="*/ 1 h 14"/>
                <a:gd name="T2" fmla="*/ 0 w 15"/>
                <a:gd name="T3" fmla="*/ 1 h 14"/>
                <a:gd name="T4" fmla="*/ 0 w 15"/>
                <a:gd name="T5" fmla="*/ 0 h 14"/>
                <a:gd name="T6" fmla="*/ 0 w 15"/>
                <a:gd name="T7" fmla="*/ 0 h 14"/>
                <a:gd name="T8" fmla="*/ 0 w 15"/>
                <a:gd name="T9" fmla="*/ 0 h 14"/>
                <a:gd name="T10" fmla="*/ 0 w 15"/>
                <a:gd name="T11" fmla="*/ 1 h 14"/>
                <a:gd name="T12" fmla="*/ 0 w 15"/>
                <a:gd name="T13" fmla="*/ 1 h 14"/>
                <a:gd name="T14" fmla="*/ 0 w 15"/>
                <a:gd name="T15" fmla="*/ 1 h 14"/>
                <a:gd name="T16" fmla="*/ 0 w 15"/>
                <a:gd name="T17" fmla="*/ 1 h 14"/>
                <a:gd name="T18" fmla="*/ 0 w 15"/>
                <a:gd name="T19" fmla="*/ 1 h 14"/>
                <a:gd name="T20" fmla="*/ 0 w 15"/>
                <a:gd name="T21" fmla="*/ 1 h 14"/>
                <a:gd name="T22" fmla="*/ 0 w 15"/>
                <a:gd name="T23" fmla="*/ 1 h 14"/>
                <a:gd name="T24" fmla="*/ 0 w 15"/>
                <a:gd name="T25" fmla="*/ 1 h 14"/>
                <a:gd name="T26" fmla="*/ 0 w 15"/>
                <a:gd name="T27" fmla="*/ 1 h 14"/>
                <a:gd name="T28" fmla="*/ 0 w 15"/>
                <a:gd name="T29" fmla="*/ 1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
                <a:gd name="T46" fmla="*/ 0 h 14"/>
                <a:gd name="T47" fmla="*/ 15 w 15"/>
                <a:gd name="T48" fmla="*/ 14 h 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 h="14">
                  <a:moveTo>
                    <a:pt x="13" y="13"/>
                  </a:moveTo>
                  <a:lnTo>
                    <a:pt x="0" y="14"/>
                  </a:lnTo>
                  <a:lnTo>
                    <a:pt x="0" y="0"/>
                  </a:lnTo>
                  <a:lnTo>
                    <a:pt x="2" y="0"/>
                  </a:lnTo>
                  <a:lnTo>
                    <a:pt x="5" y="0"/>
                  </a:lnTo>
                  <a:lnTo>
                    <a:pt x="7" y="1"/>
                  </a:lnTo>
                  <a:lnTo>
                    <a:pt x="9" y="1"/>
                  </a:lnTo>
                  <a:lnTo>
                    <a:pt x="11" y="2"/>
                  </a:lnTo>
                  <a:lnTo>
                    <a:pt x="13" y="4"/>
                  </a:lnTo>
                  <a:lnTo>
                    <a:pt x="14" y="5"/>
                  </a:lnTo>
                  <a:lnTo>
                    <a:pt x="15" y="8"/>
                  </a:lnTo>
                  <a:lnTo>
                    <a:pt x="15" y="11"/>
                  </a:lnTo>
                  <a:lnTo>
                    <a:pt x="14" y="14"/>
                  </a:lnTo>
                  <a:lnTo>
                    <a:pt x="13" y="13"/>
                  </a:lnTo>
                  <a:close/>
                </a:path>
              </a:pathLst>
            </a:custGeom>
            <a:solidFill>
              <a:srgbClr val="A18F84"/>
            </a:solidFill>
            <a:ln w="9525">
              <a:noFill/>
              <a:round/>
              <a:headEnd/>
              <a:tailEnd/>
            </a:ln>
          </p:spPr>
          <p:txBody>
            <a:bodyPr>
              <a:prstTxWarp prst="textNoShape">
                <a:avLst/>
              </a:prstTxWarp>
            </a:bodyPr>
            <a:lstStyle/>
            <a:p>
              <a:endParaRPr lang="tr-TR"/>
            </a:p>
          </p:txBody>
        </p:sp>
        <p:sp>
          <p:nvSpPr>
            <p:cNvPr id="244" name="Freeform 34"/>
            <p:cNvSpPr>
              <a:spLocks/>
            </p:cNvSpPr>
            <p:nvPr/>
          </p:nvSpPr>
          <p:spPr bwMode="auto">
            <a:xfrm>
              <a:off x="3399" y="2379"/>
              <a:ext cx="7" cy="8"/>
            </a:xfrm>
            <a:custGeom>
              <a:avLst/>
              <a:gdLst>
                <a:gd name="T0" fmla="*/ 0 w 15"/>
                <a:gd name="T1" fmla="*/ 1 h 16"/>
                <a:gd name="T2" fmla="*/ 0 w 15"/>
                <a:gd name="T3" fmla="*/ 1 h 16"/>
                <a:gd name="T4" fmla="*/ 0 w 15"/>
                <a:gd name="T5" fmla="*/ 1 h 16"/>
                <a:gd name="T6" fmla="*/ 0 w 15"/>
                <a:gd name="T7" fmla="*/ 1 h 16"/>
                <a:gd name="T8" fmla="*/ 0 w 15"/>
                <a:gd name="T9" fmla="*/ 1 h 16"/>
                <a:gd name="T10" fmla="*/ 0 w 15"/>
                <a:gd name="T11" fmla="*/ 1 h 16"/>
                <a:gd name="T12" fmla="*/ 0 w 15"/>
                <a:gd name="T13" fmla="*/ 1 h 16"/>
                <a:gd name="T14" fmla="*/ 0 w 15"/>
                <a:gd name="T15" fmla="*/ 1 h 16"/>
                <a:gd name="T16" fmla="*/ 0 w 15"/>
                <a:gd name="T17" fmla="*/ 1 h 16"/>
                <a:gd name="T18" fmla="*/ 0 w 15"/>
                <a:gd name="T19" fmla="*/ 1 h 16"/>
                <a:gd name="T20" fmla="*/ 0 w 15"/>
                <a:gd name="T21" fmla="*/ 1 h 16"/>
                <a:gd name="T22" fmla="*/ 0 w 15"/>
                <a:gd name="T23" fmla="*/ 1 h 16"/>
                <a:gd name="T24" fmla="*/ 0 w 15"/>
                <a:gd name="T25" fmla="*/ 1 h 16"/>
                <a:gd name="T26" fmla="*/ 0 w 15"/>
                <a:gd name="T27" fmla="*/ 1 h 16"/>
                <a:gd name="T28" fmla="*/ 0 w 15"/>
                <a:gd name="T29" fmla="*/ 1 h 16"/>
                <a:gd name="T30" fmla="*/ 0 w 15"/>
                <a:gd name="T31" fmla="*/ 1 h 16"/>
                <a:gd name="T32" fmla="*/ 0 w 15"/>
                <a:gd name="T33" fmla="*/ 1 h 16"/>
                <a:gd name="T34" fmla="*/ 0 w 15"/>
                <a:gd name="T35" fmla="*/ 1 h 16"/>
                <a:gd name="T36" fmla="*/ 0 w 15"/>
                <a:gd name="T37" fmla="*/ 1 h 16"/>
                <a:gd name="T38" fmla="*/ 0 w 15"/>
                <a:gd name="T39" fmla="*/ 1 h 16"/>
                <a:gd name="T40" fmla="*/ 0 w 15"/>
                <a:gd name="T41" fmla="*/ 1 h 16"/>
                <a:gd name="T42" fmla="*/ 0 w 15"/>
                <a:gd name="T43" fmla="*/ 0 h 16"/>
                <a:gd name="T44" fmla="*/ 0 w 15"/>
                <a:gd name="T45" fmla="*/ 0 h 16"/>
                <a:gd name="T46" fmla="*/ 0 w 15"/>
                <a:gd name="T47" fmla="*/ 1 h 16"/>
                <a:gd name="T48" fmla="*/ 0 w 15"/>
                <a:gd name="T49" fmla="*/ 1 h 16"/>
                <a:gd name="T50" fmla="*/ 0 w 15"/>
                <a:gd name="T51" fmla="*/ 1 h 16"/>
                <a:gd name="T52" fmla="*/ 0 w 15"/>
                <a:gd name="T53" fmla="*/ 1 h 16"/>
                <a:gd name="T54" fmla="*/ 0 w 15"/>
                <a:gd name="T55" fmla="*/ 1 h 16"/>
                <a:gd name="T56" fmla="*/ 0 w 15"/>
                <a:gd name="T57" fmla="*/ 1 h 16"/>
                <a:gd name="T58" fmla="*/ 0 w 15"/>
                <a:gd name="T59" fmla="*/ 1 h 16"/>
                <a:gd name="T60" fmla="*/ 0 w 15"/>
                <a:gd name="T61" fmla="*/ 1 h 16"/>
                <a:gd name="T62" fmla="*/ 0 w 15"/>
                <a:gd name="T63" fmla="*/ 1 h 16"/>
                <a:gd name="T64" fmla="*/ 0 w 15"/>
                <a:gd name="T65" fmla="*/ 1 h 16"/>
                <a:gd name="T66" fmla="*/ 0 w 15"/>
                <a:gd name="T67" fmla="*/ 1 h 1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
                <a:gd name="T103" fmla="*/ 0 h 16"/>
                <a:gd name="T104" fmla="*/ 15 w 15"/>
                <a:gd name="T105" fmla="*/ 16 h 1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 h="16">
                  <a:moveTo>
                    <a:pt x="14" y="2"/>
                  </a:moveTo>
                  <a:lnTo>
                    <a:pt x="15" y="4"/>
                  </a:lnTo>
                  <a:lnTo>
                    <a:pt x="15" y="6"/>
                  </a:lnTo>
                  <a:lnTo>
                    <a:pt x="15" y="8"/>
                  </a:lnTo>
                  <a:lnTo>
                    <a:pt x="14" y="10"/>
                  </a:lnTo>
                  <a:lnTo>
                    <a:pt x="14" y="11"/>
                  </a:lnTo>
                  <a:lnTo>
                    <a:pt x="13" y="12"/>
                  </a:lnTo>
                  <a:lnTo>
                    <a:pt x="12" y="13"/>
                  </a:lnTo>
                  <a:lnTo>
                    <a:pt x="9" y="14"/>
                  </a:lnTo>
                  <a:lnTo>
                    <a:pt x="8" y="15"/>
                  </a:lnTo>
                  <a:lnTo>
                    <a:pt x="7" y="16"/>
                  </a:lnTo>
                  <a:lnTo>
                    <a:pt x="6" y="16"/>
                  </a:lnTo>
                  <a:lnTo>
                    <a:pt x="6" y="15"/>
                  </a:lnTo>
                  <a:lnTo>
                    <a:pt x="5" y="15"/>
                  </a:lnTo>
                  <a:lnTo>
                    <a:pt x="5" y="14"/>
                  </a:lnTo>
                  <a:lnTo>
                    <a:pt x="4" y="14"/>
                  </a:lnTo>
                  <a:lnTo>
                    <a:pt x="3" y="14"/>
                  </a:lnTo>
                  <a:lnTo>
                    <a:pt x="3" y="13"/>
                  </a:lnTo>
                  <a:lnTo>
                    <a:pt x="2" y="14"/>
                  </a:lnTo>
                  <a:lnTo>
                    <a:pt x="0" y="14"/>
                  </a:lnTo>
                  <a:lnTo>
                    <a:pt x="7" y="0"/>
                  </a:lnTo>
                  <a:lnTo>
                    <a:pt x="8" y="1"/>
                  </a:lnTo>
                  <a:lnTo>
                    <a:pt x="9" y="2"/>
                  </a:lnTo>
                  <a:lnTo>
                    <a:pt x="11" y="2"/>
                  </a:lnTo>
                  <a:lnTo>
                    <a:pt x="12" y="3"/>
                  </a:lnTo>
                  <a:lnTo>
                    <a:pt x="13" y="3"/>
                  </a:lnTo>
                  <a:lnTo>
                    <a:pt x="14" y="3"/>
                  </a:lnTo>
                  <a:lnTo>
                    <a:pt x="15" y="2"/>
                  </a:lnTo>
                  <a:lnTo>
                    <a:pt x="14" y="2"/>
                  </a:lnTo>
                  <a:close/>
                </a:path>
              </a:pathLst>
            </a:custGeom>
            <a:solidFill>
              <a:srgbClr val="A18F84"/>
            </a:solidFill>
            <a:ln w="9525">
              <a:noFill/>
              <a:round/>
              <a:headEnd/>
              <a:tailEnd/>
            </a:ln>
          </p:spPr>
          <p:txBody>
            <a:bodyPr>
              <a:prstTxWarp prst="textNoShape">
                <a:avLst/>
              </a:prstTxWarp>
            </a:bodyPr>
            <a:lstStyle/>
            <a:p>
              <a:endParaRPr lang="tr-TR"/>
            </a:p>
          </p:txBody>
        </p:sp>
        <p:sp>
          <p:nvSpPr>
            <p:cNvPr id="245" name="Freeform 35"/>
            <p:cNvSpPr>
              <a:spLocks/>
            </p:cNvSpPr>
            <p:nvPr/>
          </p:nvSpPr>
          <p:spPr bwMode="auto">
            <a:xfrm>
              <a:off x="3418" y="2378"/>
              <a:ext cx="6" cy="8"/>
            </a:xfrm>
            <a:custGeom>
              <a:avLst/>
              <a:gdLst>
                <a:gd name="T0" fmla="*/ 1 w 12"/>
                <a:gd name="T1" fmla="*/ 1 h 15"/>
                <a:gd name="T2" fmla="*/ 1 w 12"/>
                <a:gd name="T3" fmla="*/ 1 h 15"/>
                <a:gd name="T4" fmla="*/ 1 w 12"/>
                <a:gd name="T5" fmla="*/ 1 h 15"/>
                <a:gd name="T6" fmla="*/ 1 w 12"/>
                <a:gd name="T7" fmla="*/ 1 h 15"/>
                <a:gd name="T8" fmla="*/ 1 w 12"/>
                <a:gd name="T9" fmla="*/ 1 h 15"/>
                <a:gd name="T10" fmla="*/ 1 w 12"/>
                <a:gd name="T11" fmla="*/ 1 h 15"/>
                <a:gd name="T12" fmla="*/ 1 w 12"/>
                <a:gd name="T13" fmla="*/ 1 h 15"/>
                <a:gd name="T14" fmla="*/ 1 w 12"/>
                <a:gd name="T15" fmla="*/ 1 h 15"/>
                <a:gd name="T16" fmla="*/ 1 w 12"/>
                <a:gd name="T17" fmla="*/ 1 h 15"/>
                <a:gd name="T18" fmla="*/ 0 w 12"/>
                <a:gd name="T19" fmla="*/ 1 h 15"/>
                <a:gd name="T20" fmla="*/ 0 w 12"/>
                <a:gd name="T21" fmla="*/ 1 h 15"/>
                <a:gd name="T22" fmla="*/ 0 w 12"/>
                <a:gd name="T23" fmla="*/ 1 h 15"/>
                <a:gd name="T24" fmla="*/ 0 w 12"/>
                <a:gd name="T25" fmla="*/ 1 h 15"/>
                <a:gd name="T26" fmla="*/ 1 w 12"/>
                <a:gd name="T27" fmla="*/ 1 h 15"/>
                <a:gd name="T28" fmla="*/ 1 w 12"/>
                <a:gd name="T29" fmla="*/ 1 h 15"/>
                <a:gd name="T30" fmla="*/ 1 w 12"/>
                <a:gd name="T31" fmla="*/ 1 h 15"/>
                <a:gd name="T32" fmla="*/ 1 w 12"/>
                <a:gd name="T33" fmla="*/ 1 h 15"/>
                <a:gd name="T34" fmla="*/ 1 w 12"/>
                <a:gd name="T35" fmla="*/ 1 h 15"/>
                <a:gd name="T36" fmla="*/ 1 w 12"/>
                <a:gd name="T37" fmla="*/ 0 h 15"/>
                <a:gd name="T38" fmla="*/ 1 w 12"/>
                <a:gd name="T39" fmla="*/ 0 h 15"/>
                <a:gd name="T40" fmla="*/ 1 w 12"/>
                <a:gd name="T41" fmla="*/ 1 h 15"/>
                <a:gd name="T42" fmla="*/ 1 w 12"/>
                <a:gd name="T43" fmla="*/ 1 h 15"/>
                <a:gd name="T44" fmla="*/ 1 w 12"/>
                <a:gd name="T45" fmla="*/ 1 h 15"/>
                <a:gd name="T46" fmla="*/ 1 w 12"/>
                <a:gd name="T47" fmla="*/ 1 h 1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
                <a:gd name="T73" fmla="*/ 0 h 15"/>
                <a:gd name="T74" fmla="*/ 12 w 12"/>
                <a:gd name="T75" fmla="*/ 15 h 1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 h="15">
                  <a:moveTo>
                    <a:pt x="12" y="14"/>
                  </a:moveTo>
                  <a:lnTo>
                    <a:pt x="11" y="15"/>
                  </a:lnTo>
                  <a:lnTo>
                    <a:pt x="10" y="14"/>
                  </a:lnTo>
                  <a:lnTo>
                    <a:pt x="9" y="14"/>
                  </a:lnTo>
                  <a:lnTo>
                    <a:pt x="6" y="14"/>
                  </a:lnTo>
                  <a:lnTo>
                    <a:pt x="5" y="14"/>
                  </a:lnTo>
                  <a:lnTo>
                    <a:pt x="4" y="14"/>
                  </a:lnTo>
                  <a:lnTo>
                    <a:pt x="3" y="14"/>
                  </a:lnTo>
                  <a:lnTo>
                    <a:pt x="1" y="13"/>
                  </a:lnTo>
                  <a:lnTo>
                    <a:pt x="0" y="12"/>
                  </a:lnTo>
                  <a:lnTo>
                    <a:pt x="0" y="11"/>
                  </a:lnTo>
                  <a:lnTo>
                    <a:pt x="0" y="10"/>
                  </a:lnTo>
                  <a:lnTo>
                    <a:pt x="0" y="7"/>
                  </a:lnTo>
                  <a:lnTo>
                    <a:pt x="1" y="6"/>
                  </a:lnTo>
                  <a:lnTo>
                    <a:pt x="2" y="4"/>
                  </a:lnTo>
                  <a:lnTo>
                    <a:pt x="3" y="3"/>
                  </a:lnTo>
                  <a:lnTo>
                    <a:pt x="4" y="2"/>
                  </a:lnTo>
                  <a:lnTo>
                    <a:pt x="6" y="1"/>
                  </a:lnTo>
                  <a:lnTo>
                    <a:pt x="9" y="0"/>
                  </a:lnTo>
                  <a:lnTo>
                    <a:pt x="10" y="0"/>
                  </a:lnTo>
                  <a:lnTo>
                    <a:pt x="12" y="1"/>
                  </a:lnTo>
                  <a:lnTo>
                    <a:pt x="12" y="15"/>
                  </a:lnTo>
                  <a:lnTo>
                    <a:pt x="12" y="14"/>
                  </a:lnTo>
                  <a:close/>
                </a:path>
              </a:pathLst>
            </a:custGeom>
            <a:solidFill>
              <a:srgbClr val="A18F84"/>
            </a:solidFill>
            <a:ln w="9525">
              <a:noFill/>
              <a:round/>
              <a:headEnd/>
              <a:tailEnd/>
            </a:ln>
          </p:spPr>
          <p:txBody>
            <a:bodyPr>
              <a:prstTxWarp prst="textNoShape">
                <a:avLst/>
              </a:prstTxWarp>
            </a:bodyPr>
            <a:lstStyle/>
            <a:p>
              <a:endParaRPr lang="tr-TR"/>
            </a:p>
          </p:txBody>
        </p:sp>
        <p:sp>
          <p:nvSpPr>
            <p:cNvPr id="246" name="Freeform 36"/>
            <p:cNvSpPr>
              <a:spLocks/>
            </p:cNvSpPr>
            <p:nvPr/>
          </p:nvSpPr>
          <p:spPr bwMode="auto">
            <a:xfrm>
              <a:off x="2687" y="2380"/>
              <a:ext cx="9" cy="9"/>
            </a:xfrm>
            <a:custGeom>
              <a:avLst/>
              <a:gdLst>
                <a:gd name="T0" fmla="*/ 1 w 16"/>
                <a:gd name="T1" fmla="*/ 1 h 18"/>
                <a:gd name="T2" fmla="*/ 1 w 16"/>
                <a:gd name="T3" fmla="*/ 1 h 18"/>
                <a:gd name="T4" fmla="*/ 1 w 16"/>
                <a:gd name="T5" fmla="*/ 1 h 18"/>
                <a:gd name="T6" fmla="*/ 1 w 16"/>
                <a:gd name="T7" fmla="*/ 1 h 18"/>
                <a:gd name="T8" fmla="*/ 1 w 16"/>
                <a:gd name="T9" fmla="*/ 1 h 18"/>
                <a:gd name="T10" fmla="*/ 1 w 16"/>
                <a:gd name="T11" fmla="*/ 1 h 18"/>
                <a:gd name="T12" fmla="*/ 1 w 16"/>
                <a:gd name="T13" fmla="*/ 1 h 18"/>
                <a:gd name="T14" fmla="*/ 0 w 16"/>
                <a:gd name="T15" fmla="*/ 1 h 18"/>
                <a:gd name="T16" fmla="*/ 0 w 16"/>
                <a:gd name="T17" fmla="*/ 1 h 18"/>
                <a:gd name="T18" fmla="*/ 1 w 16"/>
                <a:gd name="T19" fmla="*/ 1 h 18"/>
                <a:gd name="T20" fmla="*/ 1 w 16"/>
                <a:gd name="T21" fmla="*/ 1 h 18"/>
                <a:gd name="T22" fmla="*/ 1 w 16"/>
                <a:gd name="T23" fmla="*/ 0 h 18"/>
                <a:gd name="T24" fmla="*/ 1 w 16"/>
                <a:gd name="T25" fmla="*/ 0 h 18"/>
                <a:gd name="T26" fmla="*/ 1 w 16"/>
                <a:gd name="T27" fmla="*/ 0 h 18"/>
                <a:gd name="T28" fmla="*/ 1 w 16"/>
                <a:gd name="T29" fmla="*/ 1 h 18"/>
                <a:gd name="T30" fmla="*/ 1 w 16"/>
                <a:gd name="T31" fmla="*/ 1 h 18"/>
                <a:gd name="T32" fmla="*/ 1 w 16"/>
                <a:gd name="T33" fmla="*/ 1 h 18"/>
                <a:gd name="T34" fmla="*/ 1 w 16"/>
                <a:gd name="T35" fmla="*/ 1 h 18"/>
                <a:gd name="T36" fmla="*/ 1 w 16"/>
                <a:gd name="T37" fmla="*/ 1 h 18"/>
                <a:gd name="T38" fmla="*/ 1 w 16"/>
                <a:gd name="T39" fmla="*/ 1 h 18"/>
                <a:gd name="T40" fmla="*/ 1 w 16"/>
                <a:gd name="T41" fmla="*/ 1 h 18"/>
                <a:gd name="T42" fmla="*/ 1 w 16"/>
                <a:gd name="T43" fmla="*/ 1 h 18"/>
                <a:gd name="T44" fmla="*/ 1 w 16"/>
                <a:gd name="T45" fmla="*/ 1 h 18"/>
                <a:gd name="T46" fmla="*/ 1 w 16"/>
                <a:gd name="T47" fmla="*/ 1 h 1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
                <a:gd name="T73" fmla="*/ 0 h 18"/>
                <a:gd name="T74" fmla="*/ 16 w 16"/>
                <a:gd name="T75" fmla="*/ 18 h 1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 h="18">
                  <a:moveTo>
                    <a:pt x="16" y="7"/>
                  </a:moveTo>
                  <a:lnTo>
                    <a:pt x="6" y="18"/>
                  </a:lnTo>
                  <a:lnTo>
                    <a:pt x="5" y="17"/>
                  </a:lnTo>
                  <a:lnTo>
                    <a:pt x="3" y="16"/>
                  </a:lnTo>
                  <a:lnTo>
                    <a:pt x="2" y="13"/>
                  </a:lnTo>
                  <a:lnTo>
                    <a:pt x="1" y="12"/>
                  </a:lnTo>
                  <a:lnTo>
                    <a:pt x="1" y="10"/>
                  </a:lnTo>
                  <a:lnTo>
                    <a:pt x="0" y="8"/>
                  </a:lnTo>
                  <a:lnTo>
                    <a:pt x="0" y="6"/>
                  </a:lnTo>
                  <a:lnTo>
                    <a:pt x="1" y="3"/>
                  </a:lnTo>
                  <a:lnTo>
                    <a:pt x="2" y="2"/>
                  </a:lnTo>
                  <a:lnTo>
                    <a:pt x="4" y="0"/>
                  </a:lnTo>
                  <a:lnTo>
                    <a:pt x="5" y="0"/>
                  </a:lnTo>
                  <a:lnTo>
                    <a:pt x="8" y="0"/>
                  </a:lnTo>
                  <a:lnTo>
                    <a:pt x="9" y="1"/>
                  </a:lnTo>
                  <a:lnTo>
                    <a:pt x="10" y="1"/>
                  </a:lnTo>
                  <a:lnTo>
                    <a:pt x="11" y="2"/>
                  </a:lnTo>
                  <a:lnTo>
                    <a:pt x="12" y="3"/>
                  </a:lnTo>
                  <a:lnTo>
                    <a:pt x="13" y="4"/>
                  </a:lnTo>
                  <a:lnTo>
                    <a:pt x="14" y="6"/>
                  </a:lnTo>
                  <a:lnTo>
                    <a:pt x="15" y="7"/>
                  </a:lnTo>
                  <a:lnTo>
                    <a:pt x="16" y="8"/>
                  </a:lnTo>
                  <a:lnTo>
                    <a:pt x="16" y="7"/>
                  </a:lnTo>
                  <a:close/>
                </a:path>
              </a:pathLst>
            </a:custGeom>
            <a:solidFill>
              <a:srgbClr val="A18F84"/>
            </a:solidFill>
            <a:ln w="9525">
              <a:noFill/>
              <a:round/>
              <a:headEnd/>
              <a:tailEnd/>
            </a:ln>
          </p:spPr>
          <p:txBody>
            <a:bodyPr>
              <a:prstTxWarp prst="textNoShape">
                <a:avLst/>
              </a:prstTxWarp>
            </a:bodyPr>
            <a:lstStyle/>
            <a:p>
              <a:endParaRPr lang="tr-TR"/>
            </a:p>
          </p:txBody>
        </p:sp>
        <p:sp>
          <p:nvSpPr>
            <p:cNvPr id="247" name="Freeform 37"/>
            <p:cNvSpPr>
              <a:spLocks/>
            </p:cNvSpPr>
            <p:nvPr/>
          </p:nvSpPr>
          <p:spPr bwMode="auto">
            <a:xfrm>
              <a:off x="2717" y="2380"/>
              <a:ext cx="9" cy="8"/>
            </a:xfrm>
            <a:custGeom>
              <a:avLst/>
              <a:gdLst>
                <a:gd name="T0" fmla="*/ 1 w 18"/>
                <a:gd name="T1" fmla="*/ 1 h 16"/>
                <a:gd name="T2" fmla="*/ 1 w 18"/>
                <a:gd name="T3" fmla="*/ 1 h 16"/>
                <a:gd name="T4" fmla="*/ 1 w 18"/>
                <a:gd name="T5" fmla="*/ 1 h 16"/>
                <a:gd name="T6" fmla="*/ 1 w 18"/>
                <a:gd name="T7" fmla="*/ 1 h 16"/>
                <a:gd name="T8" fmla="*/ 1 w 18"/>
                <a:gd name="T9" fmla="*/ 1 h 16"/>
                <a:gd name="T10" fmla="*/ 1 w 18"/>
                <a:gd name="T11" fmla="*/ 1 h 16"/>
                <a:gd name="T12" fmla="*/ 1 w 18"/>
                <a:gd name="T13" fmla="*/ 1 h 16"/>
                <a:gd name="T14" fmla="*/ 1 w 18"/>
                <a:gd name="T15" fmla="*/ 1 h 16"/>
                <a:gd name="T16" fmla="*/ 1 w 18"/>
                <a:gd name="T17" fmla="*/ 1 h 16"/>
                <a:gd name="T18" fmla="*/ 1 w 18"/>
                <a:gd name="T19" fmla="*/ 1 h 16"/>
                <a:gd name="T20" fmla="*/ 1 w 18"/>
                <a:gd name="T21" fmla="*/ 1 h 16"/>
                <a:gd name="T22" fmla="*/ 0 w 18"/>
                <a:gd name="T23" fmla="*/ 1 h 16"/>
                <a:gd name="T24" fmla="*/ 0 w 18"/>
                <a:gd name="T25" fmla="*/ 0 h 16"/>
                <a:gd name="T26" fmla="*/ 1 w 18"/>
                <a:gd name="T27" fmla="*/ 0 h 16"/>
                <a:gd name="T28" fmla="*/ 1 w 18"/>
                <a:gd name="T29" fmla="*/ 1 h 16"/>
                <a:gd name="T30" fmla="*/ 1 w 18"/>
                <a:gd name="T31" fmla="*/ 1 h 16"/>
                <a:gd name="T32" fmla="*/ 1 w 18"/>
                <a:gd name="T33" fmla="*/ 1 h 16"/>
                <a:gd name="T34" fmla="*/ 1 w 18"/>
                <a:gd name="T35" fmla="*/ 1 h 16"/>
                <a:gd name="T36" fmla="*/ 1 w 18"/>
                <a:gd name="T37" fmla="*/ 1 h 16"/>
                <a:gd name="T38" fmla="*/ 1 w 18"/>
                <a:gd name="T39" fmla="*/ 1 h 16"/>
                <a:gd name="T40" fmla="*/ 1 w 18"/>
                <a:gd name="T41" fmla="*/ 1 h 16"/>
                <a:gd name="T42" fmla="*/ 1 w 18"/>
                <a:gd name="T43" fmla="*/ 1 h 16"/>
                <a:gd name="T44" fmla="*/ 1 w 18"/>
                <a:gd name="T45" fmla="*/ 1 h 16"/>
                <a:gd name="T46" fmla="*/ 1 w 18"/>
                <a:gd name="T47" fmla="*/ 1 h 16"/>
                <a:gd name="T48" fmla="*/ 1 w 18"/>
                <a:gd name="T49" fmla="*/ 1 h 1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
                <a:gd name="T76" fmla="*/ 0 h 16"/>
                <a:gd name="T77" fmla="*/ 18 w 18"/>
                <a:gd name="T78" fmla="*/ 16 h 1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 h="16">
                  <a:moveTo>
                    <a:pt x="17" y="7"/>
                  </a:moveTo>
                  <a:lnTo>
                    <a:pt x="18" y="9"/>
                  </a:lnTo>
                  <a:lnTo>
                    <a:pt x="18" y="10"/>
                  </a:lnTo>
                  <a:lnTo>
                    <a:pt x="18" y="11"/>
                  </a:lnTo>
                  <a:lnTo>
                    <a:pt x="17" y="12"/>
                  </a:lnTo>
                  <a:lnTo>
                    <a:pt x="16" y="13"/>
                  </a:lnTo>
                  <a:lnTo>
                    <a:pt x="16" y="14"/>
                  </a:lnTo>
                  <a:lnTo>
                    <a:pt x="14" y="14"/>
                  </a:lnTo>
                  <a:lnTo>
                    <a:pt x="12" y="16"/>
                  </a:lnTo>
                  <a:lnTo>
                    <a:pt x="11" y="16"/>
                  </a:lnTo>
                  <a:lnTo>
                    <a:pt x="10" y="14"/>
                  </a:lnTo>
                  <a:lnTo>
                    <a:pt x="0" y="14"/>
                  </a:lnTo>
                  <a:lnTo>
                    <a:pt x="0" y="0"/>
                  </a:lnTo>
                  <a:lnTo>
                    <a:pt x="2" y="0"/>
                  </a:lnTo>
                  <a:lnTo>
                    <a:pt x="4" y="1"/>
                  </a:lnTo>
                  <a:lnTo>
                    <a:pt x="7" y="1"/>
                  </a:lnTo>
                  <a:lnTo>
                    <a:pt x="8" y="1"/>
                  </a:lnTo>
                  <a:lnTo>
                    <a:pt x="10" y="2"/>
                  </a:lnTo>
                  <a:lnTo>
                    <a:pt x="11" y="2"/>
                  </a:lnTo>
                  <a:lnTo>
                    <a:pt x="13" y="3"/>
                  </a:lnTo>
                  <a:lnTo>
                    <a:pt x="14" y="4"/>
                  </a:lnTo>
                  <a:lnTo>
                    <a:pt x="16" y="6"/>
                  </a:lnTo>
                  <a:lnTo>
                    <a:pt x="18" y="8"/>
                  </a:lnTo>
                  <a:lnTo>
                    <a:pt x="17" y="7"/>
                  </a:lnTo>
                  <a:close/>
                </a:path>
              </a:pathLst>
            </a:custGeom>
            <a:solidFill>
              <a:srgbClr val="A18F84"/>
            </a:solidFill>
            <a:ln w="9525">
              <a:noFill/>
              <a:round/>
              <a:headEnd/>
              <a:tailEnd/>
            </a:ln>
          </p:spPr>
          <p:txBody>
            <a:bodyPr>
              <a:prstTxWarp prst="textNoShape">
                <a:avLst/>
              </a:prstTxWarp>
            </a:bodyPr>
            <a:lstStyle/>
            <a:p>
              <a:endParaRPr lang="tr-TR"/>
            </a:p>
          </p:txBody>
        </p:sp>
        <p:sp>
          <p:nvSpPr>
            <p:cNvPr id="248" name="Freeform 38"/>
            <p:cNvSpPr>
              <a:spLocks/>
            </p:cNvSpPr>
            <p:nvPr/>
          </p:nvSpPr>
          <p:spPr bwMode="auto">
            <a:xfrm>
              <a:off x="3240" y="2380"/>
              <a:ext cx="7" cy="7"/>
            </a:xfrm>
            <a:custGeom>
              <a:avLst/>
              <a:gdLst>
                <a:gd name="T0" fmla="*/ 0 w 15"/>
                <a:gd name="T1" fmla="*/ 1 h 14"/>
                <a:gd name="T2" fmla="*/ 0 w 15"/>
                <a:gd name="T3" fmla="*/ 1 h 14"/>
                <a:gd name="T4" fmla="*/ 0 w 15"/>
                <a:gd name="T5" fmla="*/ 1 h 14"/>
                <a:gd name="T6" fmla="*/ 0 w 15"/>
                <a:gd name="T7" fmla="*/ 1 h 14"/>
                <a:gd name="T8" fmla="*/ 0 w 15"/>
                <a:gd name="T9" fmla="*/ 1 h 14"/>
                <a:gd name="T10" fmla="*/ 0 w 15"/>
                <a:gd name="T11" fmla="*/ 1 h 14"/>
                <a:gd name="T12" fmla="*/ 0 w 15"/>
                <a:gd name="T13" fmla="*/ 1 h 14"/>
                <a:gd name="T14" fmla="*/ 0 w 15"/>
                <a:gd name="T15" fmla="*/ 1 h 14"/>
                <a:gd name="T16" fmla="*/ 0 w 15"/>
                <a:gd name="T17" fmla="*/ 1 h 14"/>
                <a:gd name="T18" fmla="*/ 0 w 15"/>
                <a:gd name="T19" fmla="*/ 1 h 14"/>
                <a:gd name="T20" fmla="*/ 0 w 15"/>
                <a:gd name="T21" fmla="*/ 1 h 14"/>
                <a:gd name="T22" fmla="*/ 0 w 15"/>
                <a:gd name="T23" fmla="*/ 0 h 14"/>
                <a:gd name="T24" fmla="*/ 0 w 15"/>
                <a:gd name="T25" fmla="*/ 1 h 14"/>
                <a:gd name="T26" fmla="*/ 0 w 15"/>
                <a:gd name="T27" fmla="*/ 1 h 14"/>
                <a:gd name="T28" fmla="*/ 0 w 15"/>
                <a:gd name="T29" fmla="*/ 1 h 14"/>
                <a:gd name="T30" fmla="*/ 0 w 15"/>
                <a:gd name="T31" fmla="*/ 1 h 14"/>
                <a:gd name="T32" fmla="*/ 0 w 15"/>
                <a:gd name="T33" fmla="*/ 1 h 14"/>
                <a:gd name="T34" fmla="*/ 0 w 15"/>
                <a:gd name="T35" fmla="*/ 1 h 14"/>
                <a:gd name="T36" fmla="*/ 0 w 15"/>
                <a:gd name="T37" fmla="*/ 1 h 14"/>
                <a:gd name="T38" fmla="*/ 0 w 15"/>
                <a:gd name="T39" fmla="*/ 1 h 14"/>
                <a:gd name="T40" fmla="*/ 0 w 15"/>
                <a:gd name="T41" fmla="*/ 1 h 14"/>
                <a:gd name="T42" fmla="*/ 0 w 15"/>
                <a:gd name="T43" fmla="*/ 1 h 14"/>
                <a:gd name="T44" fmla="*/ 0 w 15"/>
                <a:gd name="T45" fmla="*/ 1 h 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
                <a:gd name="T70" fmla="*/ 0 h 14"/>
                <a:gd name="T71" fmla="*/ 15 w 15"/>
                <a:gd name="T72" fmla="*/ 14 h 1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 h="14">
                  <a:moveTo>
                    <a:pt x="15" y="4"/>
                  </a:moveTo>
                  <a:lnTo>
                    <a:pt x="15" y="6"/>
                  </a:lnTo>
                  <a:lnTo>
                    <a:pt x="15" y="7"/>
                  </a:lnTo>
                  <a:lnTo>
                    <a:pt x="15" y="8"/>
                  </a:lnTo>
                  <a:lnTo>
                    <a:pt x="15" y="9"/>
                  </a:lnTo>
                  <a:lnTo>
                    <a:pt x="15" y="10"/>
                  </a:lnTo>
                  <a:lnTo>
                    <a:pt x="13" y="11"/>
                  </a:lnTo>
                  <a:lnTo>
                    <a:pt x="13" y="12"/>
                  </a:lnTo>
                  <a:lnTo>
                    <a:pt x="12" y="13"/>
                  </a:lnTo>
                  <a:lnTo>
                    <a:pt x="11" y="14"/>
                  </a:lnTo>
                  <a:lnTo>
                    <a:pt x="10" y="14"/>
                  </a:lnTo>
                  <a:lnTo>
                    <a:pt x="0" y="0"/>
                  </a:lnTo>
                  <a:lnTo>
                    <a:pt x="1" y="1"/>
                  </a:lnTo>
                  <a:lnTo>
                    <a:pt x="3" y="1"/>
                  </a:lnTo>
                  <a:lnTo>
                    <a:pt x="5" y="1"/>
                  </a:lnTo>
                  <a:lnTo>
                    <a:pt x="7" y="1"/>
                  </a:lnTo>
                  <a:lnTo>
                    <a:pt x="8" y="1"/>
                  </a:lnTo>
                  <a:lnTo>
                    <a:pt x="10" y="1"/>
                  </a:lnTo>
                  <a:lnTo>
                    <a:pt x="11" y="1"/>
                  </a:lnTo>
                  <a:lnTo>
                    <a:pt x="12" y="2"/>
                  </a:lnTo>
                  <a:lnTo>
                    <a:pt x="13" y="3"/>
                  </a:lnTo>
                  <a:lnTo>
                    <a:pt x="15" y="4"/>
                  </a:lnTo>
                  <a:close/>
                </a:path>
              </a:pathLst>
            </a:custGeom>
            <a:solidFill>
              <a:srgbClr val="A18F84"/>
            </a:solidFill>
            <a:ln w="9525">
              <a:noFill/>
              <a:round/>
              <a:headEnd/>
              <a:tailEnd/>
            </a:ln>
          </p:spPr>
          <p:txBody>
            <a:bodyPr>
              <a:prstTxWarp prst="textNoShape">
                <a:avLst/>
              </a:prstTxWarp>
            </a:bodyPr>
            <a:lstStyle/>
            <a:p>
              <a:endParaRPr lang="tr-TR"/>
            </a:p>
          </p:txBody>
        </p:sp>
        <p:sp>
          <p:nvSpPr>
            <p:cNvPr id="249" name="Freeform 39"/>
            <p:cNvSpPr>
              <a:spLocks/>
            </p:cNvSpPr>
            <p:nvPr/>
          </p:nvSpPr>
          <p:spPr bwMode="auto">
            <a:xfrm>
              <a:off x="2616" y="2382"/>
              <a:ext cx="7" cy="7"/>
            </a:xfrm>
            <a:custGeom>
              <a:avLst/>
              <a:gdLst>
                <a:gd name="T0" fmla="*/ 1 w 14"/>
                <a:gd name="T1" fmla="*/ 0 h 15"/>
                <a:gd name="T2" fmla="*/ 1 w 14"/>
                <a:gd name="T3" fmla="*/ 0 h 15"/>
                <a:gd name="T4" fmla="*/ 1 w 14"/>
                <a:gd name="T5" fmla="*/ 0 h 15"/>
                <a:gd name="T6" fmla="*/ 1 w 14"/>
                <a:gd name="T7" fmla="*/ 0 h 15"/>
                <a:gd name="T8" fmla="*/ 1 w 14"/>
                <a:gd name="T9" fmla="*/ 0 h 15"/>
                <a:gd name="T10" fmla="*/ 1 w 14"/>
                <a:gd name="T11" fmla="*/ 0 h 15"/>
                <a:gd name="T12" fmla="*/ 1 w 14"/>
                <a:gd name="T13" fmla="*/ 0 h 15"/>
                <a:gd name="T14" fmla="*/ 1 w 14"/>
                <a:gd name="T15" fmla="*/ 0 h 15"/>
                <a:gd name="T16" fmla="*/ 1 w 14"/>
                <a:gd name="T17" fmla="*/ 0 h 15"/>
                <a:gd name="T18" fmla="*/ 1 w 14"/>
                <a:gd name="T19" fmla="*/ 0 h 15"/>
                <a:gd name="T20" fmla="*/ 0 w 14"/>
                <a:gd name="T21" fmla="*/ 0 h 15"/>
                <a:gd name="T22" fmla="*/ 0 w 14"/>
                <a:gd name="T23" fmla="*/ 0 h 15"/>
                <a:gd name="T24" fmla="*/ 1 w 14"/>
                <a:gd name="T25" fmla="*/ 0 h 15"/>
                <a:gd name="T26" fmla="*/ 1 w 14"/>
                <a:gd name="T27" fmla="*/ 0 h 15"/>
                <a:gd name="T28" fmla="*/ 1 w 14"/>
                <a:gd name="T29" fmla="*/ 0 h 15"/>
                <a:gd name="T30" fmla="*/ 1 w 14"/>
                <a:gd name="T31" fmla="*/ 0 h 15"/>
                <a:gd name="T32" fmla="*/ 1 w 14"/>
                <a:gd name="T33" fmla="*/ 0 h 15"/>
                <a:gd name="T34" fmla="*/ 1 w 14"/>
                <a:gd name="T35" fmla="*/ 0 h 15"/>
                <a:gd name="T36" fmla="*/ 1 w 14"/>
                <a:gd name="T37" fmla="*/ 0 h 15"/>
                <a:gd name="T38" fmla="*/ 1 w 14"/>
                <a:gd name="T39" fmla="*/ 0 h 15"/>
                <a:gd name="T40" fmla="*/ 1 w 14"/>
                <a:gd name="T41" fmla="*/ 0 h 15"/>
                <a:gd name="T42" fmla="*/ 1 w 14"/>
                <a:gd name="T43" fmla="*/ 0 h 15"/>
                <a:gd name="T44" fmla="*/ 1 w 14"/>
                <a:gd name="T45" fmla="*/ 0 h 1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
                <a:gd name="T70" fmla="*/ 0 h 15"/>
                <a:gd name="T71" fmla="*/ 14 w 14"/>
                <a:gd name="T72" fmla="*/ 15 h 1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 h="15">
                  <a:moveTo>
                    <a:pt x="13" y="10"/>
                  </a:moveTo>
                  <a:lnTo>
                    <a:pt x="13" y="13"/>
                  </a:lnTo>
                  <a:lnTo>
                    <a:pt x="12" y="14"/>
                  </a:lnTo>
                  <a:lnTo>
                    <a:pt x="11" y="14"/>
                  </a:lnTo>
                  <a:lnTo>
                    <a:pt x="10" y="15"/>
                  </a:lnTo>
                  <a:lnTo>
                    <a:pt x="7" y="15"/>
                  </a:lnTo>
                  <a:lnTo>
                    <a:pt x="6" y="15"/>
                  </a:lnTo>
                  <a:lnTo>
                    <a:pt x="4" y="14"/>
                  </a:lnTo>
                  <a:lnTo>
                    <a:pt x="3" y="14"/>
                  </a:lnTo>
                  <a:lnTo>
                    <a:pt x="2" y="14"/>
                  </a:lnTo>
                  <a:lnTo>
                    <a:pt x="0" y="14"/>
                  </a:lnTo>
                  <a:lnTo>
                    <a:pt x="0" y="0"/>
                  </a:lnTo>
                  <a:lnTo>
                    <a:pt x="2" y="0"/>
                  </a:lnTo>
                  <a:lnTo>
                    <a:pt x="4" y="0"/>
                  </a:lnTo>
                  <a:lnTo>
                    <a:pt x="6" y="0"/>
                  </a:lnTo>
                  <a:lnTo>
                    <a:pt x="9" y="0"/>
                  </a:lnTo>
                  <a:lnTo>
                    <a:pt x="11" y="2"/>
                  </a:lnTo>
                  <a:lnTo>
                    <a:pt x="12" y="3"/>
                  </a:lnTo>
                  <a:lnTo>
                    <a:pt x="13" y="4"/>
                  </a:lnTo>
                  <a:lnTo>
                    <a:pt x="14" y="6"/>
                  </a:lnTo>
                  <a:lnTo>
                    <a:pt x="14" y="8"/>
                  </a:lnTo>
                  <a:lnTo>
                    <a:pt x="13" y="10"/>
                  </a:lnTo>
                  <a:close/>
                </a:path>
              </a:pathLst>
            </a:custGeom>
            <a:solidFill>
              <a:srgbClr val="A18F84"/>
            </a:solidFill>
            <a:ln w="9525">
              <a:noFill/>
              <a:round/>
              <a:headEnd/>
              <a:tailEnd/>
            </a:ln>
          </p:spPr>
          <p:txBody>
            <a:bodyPr>
              <a:prstTxWarp prst="textNoShape">
                <a:avLst/>
              </a:prstTxWarp>
            </a:bodyPr>
            <a:lstStyle/>
            <a:p>
              <a:endParaRPr lang="tr-TR"/>
            </a:p>
          </p:txBody>
        </p:sp>
        <p:sp>
          <p:nvSpPr>
            <p:cNvPr id="250" name="Freeform 40"/>
            <p:cNvSpPr>
              <a:spLocks/>
            </p:cNvSpPr>
            <p:nvPr/>
          </p:nvSpPr>
          <p:spPr bwMode="auto">
            <a:xfrm>
              <a:off x="2958" y="2382"/>
              <a:ext cx="10" cy="9"/>
            </a:xfrm>
            <a:custGeom>
              <a:avLst/>
              <a:gdLst>
                <a:gd name="T0" fmla="*/ 0 w 21"/>
                <a:gd name="T1" fmla="*/ 1 h 18"/>
                <a:gd name="T2" fmla="*/ 0 w 21"/>
                <a:gd name="T3" fmla="*/ 1 h 18"/>
                <a:gd name="T4" fmla="*/ 0 w 21"/>
                <a:gd name="T5" fmla="*/ 1 h 18"/>
                <a:gd name="T6" fmla="*/ 0 w 21"/>
                <a:gd name="T7" fmla="*/ 1 h 18"/>
                <a:gd name="T8" fmla="*/ 0 w 21"/>
                <a:gd name="T9" fmla="*/ 1 h 18"/>
                <a:gd name="T10" fmla="*/ 0 w 21"/>
                <a:gd name="T11" fmla="*/ 1 h 18"/>
                <a:gd name="T12" fmla="*/ 0 w 21"/>
                <a:gd name="T13" fmla="*/ 1 h 18"/>
                <a:gd name="T14" fmla="*/ 0 w 21"/>
                <a:gd name="T15" fmla="*/ 1 h 18"/>
                <a:gd name="T16" fmla="*/ 0 w 21"/>
                <a:gd name="T17" fmla="*/ 1 h 18"/>
                <a:gd name="T18" fmla="*/ 0 w 21"/>
                <a:gd name="T19" fmla="*/ 1 h 18"/>
                <a:gd name="T20" fmla="*/ 0 w 21"/>
                <a:gd name="T21" fmla="*/ 1 h 18"/>
                <a:gd name="T22" fmla="*/ 0 w 21"/>
                <a:gd name="T23" fmla="*/ 1 h 18"/>
                <a:gd name="T24" fmla="*/ 0 w 21"/>
                <a:gd name="T25" fmla="*/ 1 h 18"/>
                <a:gd name="T26" fmla="*/ 0 w 21"/>
                <a:gd name="T27" fmla="*/ 1 h 18"/>
                <a:gd name="T28" fmla="*/ 0 w 21"/>
                <a:gd name="T29" fmla="*/ 1 h 18"/>
                <a:gd name="T30" fmla="*/ 0 w 21"/>
                <a:gd name="T31" fmla="*/ 1 h 18"/>
                <a:gd name="T32" fmla="*/ 0 w 21"/>
                <a:gd name="T33" fmla="*/ 1 h 18"/>
                <a:gd name="T34" fmla="*/ 0 w 21"/>
                <a:gd name="T35" fmla="*/ 1 h 18"/>
                <a:gd name="T36" fmla="*/ 0 w 21"/>
                <a:gd name="T37" fmla="*/ 1 h 18"/>
                <a:gd name="T38" fmla="*/ 0 w 21"/>
                <a:gd name="T39" fmla="*/ 1 h 18"/>
                <a:gd name="T40" fmla="*/ 0 w 21"/>
                <a:gd name="T41" fmla="*/ 0 h 18"/>
                <a:gd name="T42" fmla="*/ 0 w 21"/>
                <a:gd name="T43" fmla="*/ 1 h 18"/>
                <a:gd name="T44" fmla="*/ 0 w 21"/>
                <a:gd name="T45" fmla="*/ 1 h 18"/>
                <a:gd name="T46" fmla="*/ 0 w 21"/>
                <a:gd name="T47" fmla="*/ 1 h 18"/>
                <a:gd name="T48" fmla="*/ 0 w 21"/>
                <a:gd name="T49" fmla="*/ 1 h 18"/>
                <a:gd name="T50" fmla="*/ 0 w 21"/>
                <a:gd name="T51" fmla="*/ 1 h 18"/>
                <a:gd name="T52" fmla="*/ 0 w 21"/>
                <a:gd name="T53" fmla="*/ 1 h 18"/>
                <a:gd name="T54" fmla="*/ 0 w 21"/>
                <a:gd name="T55" fmla="*/ 1 h 18"/>
                <a:gd name="T56" fmla="*/ 0 w 21"/>
                <a:gd name="T57" fmla="*/ 1 h 18"/>
                <a:gd name="T58" fmla="*/ 0 w 21"/>
                <a:gd name="T59" fmla="*/ 1 h 18"/>
                <a:gd name="T60" fmla="*/ 0 w 21"/>
                <a:gd name="T61" fmla="*/ 1 h 18"/>
                <a:gd name="T62" fmla="*/ 0 w 21"/>
                <a:gd name="T63" fmla="*/ 1 h 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
                <a:gd name="T97" fmla="*/ 0 h 18"/>
                <a:gd name="T98" fmla="*/ 21 w 21"/>
                <a:gd name="T99" fmla="*/ 18 h 1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 h="18">
                  <a:moveTo>
                    <a:pt x="21" y="10"/>
                  </a:moveTo>
                  <a:lnTo>
                    <a:pt x="20" y="12"/>
                  </a:lnTo>
                  <a:lnTo>
                    <a:pt x="19" y="13"/>
                  </a:lnTo>
                  <a:lnTo>
                    <a:pt x="16" y="14"/>
                  </a:lnTo>
                  <a:lnTo>
                    <a:pt x="15" y="16"/>
                  </a:lnTo>
                  <a:lnTo>
                    <a:pt x="14" y="17"/>
                  </a:lnTo>
                  <a:lnTo>
                    <a:pt x="13" y="17"/>
                  </a:lnTo>
                  <a:lnTo>
                    <a:pt x="11" y="18"/>
                  </a:lnTo>
                  <a:lnTo>
                    <a:pt x="10" y="18"/>
                  </a:lnTo>
                  <a:lnTo>
                    <a:pt x="7" y="18"/>
                  </a:lnTo>
                  <a:lnTo>
                    <a:pt x="6" y="18"/>
                  </a:lnTo>
                  <a:lnTo>
                    <a:pt x="4" y="17"/>
                  </a:lnTo>
                  <a:lnTo>
                    <a:pt x="3" y="15"/>
                  </a:lnTo>
                  <a:lnTo>
                    <a:pt x="2" y="14"/>
                  </a:lnTo>
                  <a:lnTo>
                    <a:pt x="1" y="12"/>
                  </a:lnTo>
                  <a:lnTo>
                    <a:pt x="0" y="9"/>
                  </a:lnTo>
                  <a:lnTo>
                    <a:pt x="0" y="7"/>
                  </a:lnTo>
                  <a:lnTo>
                    <a:pt x="0" y="6"/>
                  </a:lnTo>
                  <a:lnTo>
                    <a:pt x="1" y="4"/>
                  </a:lnTo>
                  <a:lnTo>
                    <a:pt x="2" y="3"/>
                  </a:lnTo>
                  <a:lnTo>
                    <a:pt x="3" y="0"/>
                  </a:lnTo>
                  <a:lnTo>
                    <a:pt x="4" y="3"/>
                  </a:lnTo>
                  <a:lnTo>
                    <a:pt x="6" y="4"/>
                  </a:lnTo>
                  <a:lnTo>
                    <a:pt x="9" y="4"/>
                  </a:lnTo>
                  <a:lnTo>
                    <a:pt x="11" y="4"/>
                  </a:lnTo>
                  <a:lnTo>
                    <a:pt x="13" y="4"/>
                  </a:lnTo>
                  <a:lnTo>
                    <a:pt x="15" y="4"/>
                  </a:lnTo>
                  <a:lnTo>
                    <a:pt x="18" y="5"/>
                  </a:lnTo>
                  <a:lnTo>
                    <a:pt x="20" y="6"/>
                  </a:lnTo>
                  <a:lnTo>
                    <a:pt x="21" y="7"/>
                  </a:lnTo>
                  <a:lnTo>
                    <a:pt x="21" y="10"/>
                  </a:lnTo>
                  <a:close/>
                </a:path>
              </a:pathLst>
            </a:custGeom>
            <a:solidFill>
              <a:srgbClr val="A18F84"/>
            </a:solidFill>
            <a:ln w="9525">
              <a:noFill/>
              <a:round/>
              <a:headEnd/>
              <a:tailEnd/>
            </a:ln>
          </p:spPr>
          <p:txBody>
            <a:bodyPr>
              <a:prstTxWarp prst="textNoShape">
                <a:avLst/>
              </a:prstTxWarp>
            </a:bodyPr>
            <a:lstStyle/>
            <a:p>
              <a:endParaRPr lang="tr-TR"/>
            </a:p>
          </p:txBody>
        </p:sp>
        <p:sp>
          <p:nvSpPr>
            <p:cNvPr id="251" name="Freeform 41"/>
            <p:cNvSpPr>
              <a:spLocks/>
            </p:cNvSpPr>
            <p:nvPr/>
          </p:nvSpPr>
          <p:spPr bwMode="auto">
            <a:xfrm>
              <a:off x="3132" y="2382"/>
              <a:ext cx="9" cy="8"/>
            </a:xfrm>
            <a:custGeom>
              <a:avLst/>
              <a:gdLst>
                <a:gd name="T0" fmla="*/ 1 w 18"/>
                <a:gd name="T1" fmla="*/ 1 h 16"/>
                <a:gd name="T2" fmla="*/ 1 w 18"/>
                <a:gd name="T3" fmla="*/ 1 h 16"/>
                <a:gd name="T4" fmla="*/ 1 w 18"/>
                <a:gd name="T5" fmla="*/ 1 h 16"/>
                <a:gd name="T6" fmla="*/ 1 w 18"/>
                <a:gd name="T7" fmla="*/ 1 h 16"/>
                <a:gd name="T8" fmla="*/ 1 w 18"/>
                <a:gd name="T9" fmla="*/ 1 h 16"/>
                <a:gd name="T10" fmla="*/ 1 w 18"/>
                <a:gd name="T11" fmla="*/ 1 h 16"/>
                <a:gd name="T12" fmla="*/ 1 w 18"/>
                <a:gd name="T13" fmla="*/ 1 h 16"/>
                <a:gd name="T14" fmla="*/ 1 w 18"/>
                <a:gd name="T15" fmla="*/ 1 h 16"/>
                <a:gd name="T16" fmla="*/ 1 w 18"/>
                <a:gd name="T17" fmla="*/ 1 h 16"/>
                <a:gd name="T18" fmla="*/ 1 w 18"/>
                <a:gd name="T19" fmla="*/ 1 h 16"/>
                <a:gd name="T20" fmla="*/ 1 w 18"/>
                <a:gd name="T21" fmla="*/ 1 h 16"/>
                <a:gd name="T22" fmla="*/ 1 w 18"/>
                <a:gd name="T23" fmla="*/ 1 h 16"/>
                <a:gd name="T24" fmla="*/ 1 w 18"/>
                <a:gd name="T25" fmla="*/ 1 h 16"/>
                <a:gd name="T26" fmla="*/ 1 w 18"/>
                <a:gd name="T27" fmla="*/ 1 h 16"/>
                <a:gd name="T28" fmla="*/ 1 w 18"/>
                <a:gd name="T29" fmla="*/ 1 h 16"/>
                <a:gd name="T30" fmla="*/ 1 w 18"/>
                <a:gd name="T31" fmla="*/ 1 h 16"/>
                <a:gd name="T32" fmla="*/ 0 w 18"/>
                <a:gd name="T33" fmla="*/ 1 h 16"/>
                <a:gd name="T34" fmla="*/ 0 w 18"/>
                <a:gd name="T35" fmla="*/ 1 h 16"/>
                <a:gd name="T36" fmla="*/ 0 w 18"/>
                <a:gd name="T37" fmla="*/ 1 h 16"/>
                <a:gd name="T38" fmla="*/ 0 w 18"/>
                <a:gd name="T39" fmla="*/ 1 h 16"/>
                <a:gd name="T40" fmla="*/ 0 w 18"/>
                <a:gd name="T41" fmla="*/ 0 h 16"/>
                <a:gd name="T42" fmla="*/ 1 w 18"/>
                <a:gd name="T43" fmla="*/ 0 h 16"/>
                <a:gd name="T44" fmla="*/ 1 w 18"/>
                <a:gd name="T45" fmla="*/ 0 h 16"/>
                <a:gd name="T46" fmla="*/ 1 w 18"/>
                <a:gd name="T47" fmla="*/ 0 h 16"/>
                <a:gd name="T48" fmla="*/ 1 w 18"/>
                <a:gd name="T49" fmla="*/ 0 h 16"/>
                <a:gd name="T50" fmla="*/ 1 w 18"/>
                <a:gd name="T51" fmla="*/ 0 h 16"/>
                <a:gd name="T52" fmla="*/ 1 w 18"/>
                <a:gd name="T53" fmla="*/ 0 h 16"/>
                <a:gd name="T54" fmla="*/ 1 w 18"/>
                <a:gd name="T55" fmla="*/ 0 h 16"/>
                <a:gd name="T56" fmla="*/ 1 w 18"/>
                <a:gd name="T57" fmla="*/ 1 h 16"/>
                <a:gd name="T58" fmla="*/ 1 w 18"/>
                <a:gd name="T59" fmla="*/ 1 h 16"/>
                <a:gd name="T60" fmla="*/ 1 w 18"/>
                <a:gd name="T61" fmla="*/ 1 h 16"/>
                <a:gd name="T62" fmla="*/ 1 w 18"/>
                <a:gd name="T63" fmla="*/ 1 h 16"/>
                <a:gd name="T64" fmla="*/ 1 w 18"/>
                <a:gd name="T65" fmla="*/ 1 h 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
                <a:gd name="T100" fmla="*/ 0 h 16"/>
                <a:gd name="T101" fmla="*/ 18 w 18"/>
                <a:gd name="T102" fmla="*/ 16 h 1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 h="16">
                  <a:moveTo>
                    <a:pt x="18" y="3"/>
                  </a:moveTo>
                  <a:lnTo>
                    <a:pt x="18" y="5"/>
                  </a:lnTo>
                  <a:lnTo>
                    <a:pt x="18" y="6"/>
                  </a:lnTo>
                  <a:lnTo>
                    <a:pt x="18" y="7"/>
                  </a:lnTo>
                  <a:lnTo>
                    <a:pt x="18" y="8"/>
                  </a:lnTo>
                  <a:lnTo>
                    <a:pt x="18" y="9"/>
                  </a:lnTo>
                  <a:lnTo>
                    <a:pt x="18" y="10"/>
                  </a:lnTo>
                  <a:lnTo>
                    <a:pt x="18" y="12"/>
                  </a:lnTo>
                  <a:lnTo>
                    <a:pt x="17" y="13"/>
                  </a:lnTo>
                  <a:lnTo>
                    <a:pt x="16" y="14"/>
                  </a:lnTo>
                  <a:lnTo>
                    <a:pt x="15" y="14"/>
                  </a:lnTo>
                  <a:lnTo>
                    <a:pt x="11" y="15"/>
                  </a:lnTo>
                  <a:lnTo>
                    <a:pt x="8" y="16"/>
                  </a:lnTo>
                  <a:lnTo>
                    <a:pt x="6" y="15"/>
                  </a:lnTo>
                  <a:lnTo>
                    <a:pt x="4" y="14"/>
                  </a:lnTo>
                  <a:lnTo>
                    <a:pt x="2" y="12"/>
                  </a:lnTo>
                  <a:lnTo>
                    <a:pt x="0" y="9"/>
                  </a:lnTo>
                  <a:lnTo>
                    <a:pt x="0" y="7"/>
                  </a:lnTo>
                  <a:lnTo>
                    <a:pt x="0" y="5"/>
                  </a:lnTo>
                  <a:lnTo>
                    <a:pt x="0" y="3"/>
                  </a:lnTo>
                  <a:lnTo>
                    <a:pt x="0" y="0"/>
                  </a:lnTo>
                  <a:lnTo>
                    <a:pt x="2" y="0"/>
                  </a:lnTo>
                  <a:lnTo>
                    <a:pt x="5" y="0"/>
                  </a:lnTo>
                  <a:lnTo>
                    <a:pt x="7" y="0"/>
                  </a:lnTo>
                  <a:lnTo>
                    <a:pt x="8" y="0"/>
                  </a:lnTo>
                  <a:lnTo>
                    <a:pt x="10" y="0"/>
                  </a:lnTo>
                  <a:lnTo>
                    <a:pt x="13" y="0"/>
                  </a:lnTo>
                  <a:lnTo>
                    <a:pt x="14" y="0"/>
                  </a:lnTo>
                  <a:lnTo>
                    <a:pt x="16" y="2"/>
                  </a:lnTo>
                  <a:lnTo>
                    <a:pt x="17" y="3"/>
                  </a:lnTo>
                  <a:lnTo>
                    <a:pt x="18" y="4"/>
                  </a:lnTo>
                  <a:lnTo>
                    <a:pt x="18" y="3"/>
                  </a:lnTo>
                  <a:close/>
                </a:path>
              </a:pathLst>
            </a:custGeom>
            <a:solidFill>
              <a:srgbClr val="A18F84"/>
            </a:solidFill>
            <a:ln w="9525">
              <a:noFill/>
              <a:round/>
              <a:headEnd/>
              <a:tailEnd/>
            </a:ln>
          </p:spPr>
          <p:txBody>
            <a:bodyPr>
              <a:prstTxWarp prst="textNoShape">
                <a:avLst/>
              </a:prstTxWarp>
            </a:bodyPr>
            <a:lstStyle/>
            <a:p>
              <a:endParaRPr lang="tr-TR"/>
            </a:p>
          </p:txBody>
        </p:sp>
        <p:sp>
          <p:nvSpPr>
            <p:cNvPr id="252" name="Freeform 42"/>
            <p:cNvSpPr>
              <a:spLocks/>
            </p:cNvSpPr>
            <p:nvPr/>
          </p:nvSpPr>
          <p:spPr bwMode="auto">
            <a:xfrm>
              <a:off x="3354" y="2382"/>
              <a:ext cx="10" cy="10"/>
            </a:xfrm>
            <a:custGeom>
              <a:avLst/>
              <a:gdLst>
                <a:gd name="T0" fmla="*/ 1 w 19"/>
                <a:gd name="T1" fmla="*/ 1 h 19"/>
                <a:gd name="T2" fmla="*/ 1 w 19"/>
                <a:gd name="T3" fmla="*/ 1 h 19"/>
                <a:gd name="T4" fmla="*/ 1 w 19"/>
                <a:gd name="T5" fmla="*/ 1 h 19"/>
                <a:gd name="T6" fmla="*/ 1 w 19"/>
                <a:gd name="T7" fmla="*/ 1 h 19"/>
                <a:gd name="T8" fmla="*/ 1 w 19"/>
                <a:gd name="T9" fmla="*/ 1 h 19"/>
                <a:gd name="T10" fmla="*/ 1 w 19"/>
                <a:gd name="T11" fmla="*/ 1 h 19"/>
                <a:gd name="T12" fmla="*/ 1 w 19"/>
                <a:gd name="T13" fmla="*/ 1 h 19"/>
                <a:gd name="T14" fmla="*/ 1 w 19"/>
                <a:gd name="T15" fmla="*/ 1 h 19"/>
                <a:gd name="T16" fmla="*/ 1 w 19"/>
                <a:gd name="T17" fmla="*/ 1 h 19"/>
                <a:gd name="T18" fmla="*/ 1 w 19"/>
                <a:gd name="T19" fmla="*/ 1 h 19"/>
                <a:gd name="T20" fmla="*/ 1 w 19"/>
                <a:gd name="T21" fmla="*/ 1 h 19"/>
                <a:gd name="T22" fmla="*/ 1 w 19"/>
                <a:gd name="T23" fmla="*/ 1 h 19"/>
                <a:gd name="T24" fmla="*/ 1 w 19"/>
                <a:gd name="T25" fmla="*/ 1 h 19"/>
                <a:gd name="T26" fmla="*/ 0 w 19"/>
                <a:gd name="T27" fmla="*/ 1 h 19"/>
                <a:gd name="T28" fmla="*/ 0 w 19"/>
                <a:gd name="T29" fmla="*/ 1 h 19"/>
                <a:gd name="T30" fmla="*/ 0 w 19"/>
                <a:gd name="T31" fmla="*/ 1 h 19"/>
                <a:gd name="T32" fmla="*/ 0 w 19"/>
                <a:gd name="T33" fmla="*/ 1 h 19"/>
                <a:gd name="T34" fmla="*/ 0 w 19"/>
                <a:gd name="T35" fmla="*/ 1 h 19"/>
                <a:gd name="T36" fmla="*/ 1 w 19"/>
                <a:gd name="T37" fmla="*/ 1 h 19"/>
                <a:gd name="T38" fmla="*/ 1 w 19"/>
                <a:gd name="T39" fmla="*/ 1 h 19"/>
                <a:gd name="T40" fmla="*/ 1 w 19"/>
                <a:gd name="T41" fmla="*/ 0 h 19"/>
                <a:gd name="T42" fmla="*/ 1 w 19"/>
                <a:gd name="T43" fmla="*/ 0 h 19"/>
                <a:gd name="T44" fmla="*/ 1 w 19"/>
                <a:gd name="T45" fmla="*/ 0 h 19"/>
                <a:gd name="T46" fmla="*/ 1 w 19"/>
                <a:gd name="T47" fmla="*/ 0 h 19"/>
                <a:gd name="T48" fmla="*/ 1 w 19"/>
                <a:gd name="T49" fmla="*/ 0 h 19"/>
                <a:gd name="T50" fmla="*/ 1 w 19"/>
                <a:gd name="T51" fmla="*/ 1 h 19"/>
                <a:gd name="T52" fmla="*/ 1 w 19"/>
                <a:gd name="T53" fmla="*/ 1 h 19"/>
                <a:gd name="T54" fmla="*/ 1 w 19"/>
                <a:gd name="T55" fmla="*/ 1 h 19"/>
                <a:gd name="T56" fmla="*/ 1 w 19"/>
                <a:gd name="T57" fmla="*/ 1 h 19"/>
                <a:gd name="T58" fmla="*/ 1 w 19"/>
                <a:gd name="T59" fmla="*/ 1 h 19"/>
                <a:gd name="T60" fmla="*/ 1 w 19"/>
                <a:gd name="T61" fmla="*/ 1 h 19"/>
                <a:gd name="T62" fmla="*/ 1 w 19"/>
                <a:gd name="T63" fmla="*/ 1 h 19"/>
                <a:gd name="T64" fmla="*/ 1 w 19"/>
                <a:gd name="T65" fmla="*/ 1 h 1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
                <a:gd name="T100" fmla="*/ 0 h 19"/>
                <a:gd name="T101" fmla="*/ 19 w 19"/>
                <a:gd name="T102" fmla="*/ 19 h 1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 h="19">
                  <a:moveTo>
                    <a:pt x="19" y="7"/>
                  </a:moveTo>
                  <a:lnTo>
                    <a:pt x="18" y="9"/>
                  </a:lnTo>
                  <a:lnTo>
                    <a:pt x="17" y="10"/>
                  </a:lnTo>
                  <a:lnTo>
                    <a:pt x="16" y="13"/>
                  </a:lnTo>
                  <a:lnTo>
                    <a:pt x="16" y="14"/>
                  </a:lnTo>
                  <a:lnTo>
                    <a:pt x="15" y="16"/>
                  </a:lnTo>
                  <a:lnTo>
                    <a:pt x="13" y="17"/>
                  </a:lnTo>
                  <a:lnTo>
                    <a:pt x="12" y="18"/>
                  </a:lnTo>
                  <a:lnTo>
                    <a:pt x="10" y="19"/>
                  </a:lnTo>
                  <a:lnTo>
                    <a:pt x="9" y="19"/>
                  </a:lnTo>
                  <a:lnTo>
                    <a:pt x="6" y="18"/>
                  </a:lnTo>
                  <a:lnTo>
                    <a:pt x="3" y="17"/>
                  </a:lnTo>
                  <a:lnTo>
                    <a:pt x="2" y="15"/>
                  </a:lnTo>
                  <a:lnTo>
                    <a:pt x="0" y="14"/>
                  </a:lnTo>
                  <a:lnTo>
                    <a:pt x="0" y="12"/>
                  </a:lnTo>
                  <a:lnTo>
                    <a:pt x="0" y="9"/>
                  </a:lnTo>
                  <a:lnTo>
                    <a:pt x="0" y="7"/>
                  </a:lnTo>
                  <a:lnTo>
                    <a:pt x="0" y="6"/>
                  </a:lnTo>
                  <a:lnTo>
                    <a:pt x="2" y="4"/>
                  </a:lnTo>
                  <a:lnTo>
                    <a:pt x="3" y="3"/>
                  </a:lnTo>
                  <a:lnTo>
                    <a:pt x="6" y="0"/>
                  </a:lnTo>
                  <a:lnTo>
                    <a:pt x="8" y="0"/>
                  </a:lnTo>
                  <a:lnTo>
                    <a:pt x="9" y="0"/>
                  </a:lnTo>
                  <a:lnTo>
                    <a:pt x="10" y="0"/>
                  </a:lnTo>
                  <a:lnTo>
                    <a:pt x="12" y="0"/>
                  </a:lnTo>
                  <a:lnTo>
                    <a:pt x="13" y="2"/>
                  </a:lnTo>
                  <a:lnTo>
                    <a:pt x="15" y="3"/>
                  </a:lnTo>
                  <a:lnTo>
                    <a:pt x="16" y="4"/>
                  </a:lnTo>
                  <a:lnTo>
                    <a:pt x="17" y="5"/>
                  </a:lnTo>
                  <a:lnTo>
                    <a:pt x="18" y="7"/>
                  </a:lnTo>
                  <a:lnTo>
                    <a:pt x="19" y="8"/>
                  </a:lnTo>
                  <a:lnTo>
                    <a:pt x="19" y="7"/>
                  </a:lnTo>
                  <a:close/>
                </a:path>
              </a:pathLst>
            </a:custGeom>
            <a:solidFill>
              <a:srgbClr val="A18F84"/>
            </a:solidFill>
            <a:ln w="9525">
              <a:noFill/>
              <a:round/>
              <a:headEnd/>
              <a:tailEnd/>
            </a:ln>
          </p:spPr>
          <p:txBody>
            <a:bodyPr>
              <a:prstTxWarp prst="textNoShape">
                <a:avLst/>
              </a:prstTxWarp>
            </a:bodyPr>
            <a:lstStyle/>
            <a:p>
              <a:endParaRPr lang="tr-TR"/>
            </a:p>
          </p:txBody>
        </p:sp>
        <p:sp>
          <p:nvSpPr>
            <p:cNvPr id="253" name="Freeform 43"/>
            <p:cNvSpPr>
              <a:spLocks/>
            </p:cNvSpPr>
            <p:nvPr/>
          </p:nvSpPr>
          <p:spPr bwMode="auto">
            <a:xfrm>
              <a:off x="2663" y="2384"/>
              <a:ext cx="7" cy="7"/>
            </a:xfrm>
            <a:custGeom>
              <a:avLst/>
              <a:gdLst>
                <a:gd name="T0" fmla="*/ 1 w 14"/>
                <a:gd name="T1" fmla="*/ 1 h 14"/>
                <a:gd name="T2" fmla="*/ 1 w 14"/>
                <a:gd name="T3" fmla="*/ 1 h 14"/>
                <a:gd name="T4" fmla="*/ 1 w 14"/>
                <a:gd name="T5" fmla="*/ 1 h 14"/>
                <a:gd name="T6" fmla="*/ 1 w 14"/>
                <a:gd name="T7" fmla="*/ 1 h 14"/>
                <a:gd name="T8" fmla="*/ 1 w 14"/>
                <a:gd name="T9" fmla="*/ 1 h 14"/>
                <a:gd name="T10" fmla="*/ 1 w 14"/>
                <a:gd name="T11" fmla="*/ 1 h 14"/>
                <a:gd name="T12" fmla="*/ 1 w 14"/>
                <a:gd name="T13" fmla="*/ 1 h 14"/>
                <a:gd name="T14" fmla="*/ 1 w 14"/>
                <a:gd name="T15" fmla="*/ 1 h 14"/>
                <a:gd name="T16" fmla="*/ 0 w 14"/>
                <a:gd name="T17" fmla="*/ 1 h 14"/>
                <a:gd name="T18" fmla="*/ 0 w 14"/>
                <a:gd name="T19" fmla="*/ 1 h 14"/>
                <a:gd name="T20" fmla="*/ 0 w 14"/>
                <a:gd name="T21" fmla="*/ 1 h 14"/>
                <a:gd name="T22" fmla="*/ 1 w 14"/>
                <a:gd name="T23" fmla="*/ 0 h 14"/>
                <a:gd name="T24" fmla="*/ 1 w 14"/>
                <a:gd name="T25" fmla="*/ 0 h 14"/>
                <a:gd name="T26" fmla="*/ 1 w 14"/>
                <a:gd name="T27" fmla="*/ 0 h 14"/>
                <a:gd name="T28" fmla="*/ 1 w 14"/>
                <a:gd name="T29" fmla="*/ 0 h 14"/>
                <a:gd name="T30" fmla="*/ 1 w 14"/>
                <a:gd name="T31" fmla="*/ 0 h 14"/>
                <a:gd name="T32" fmla="*/ 1 w 14"/>
                <a:gd name="T33" fmla="*/ 0 h 14"/>
                <a:gd name="T34" fmla="*/ 1 w 14"/>
                <a:gd name="T35" fmla="*/ 0 h 14"/>
                <a:gd name="T36" fmla="*/ 1 w 14"/>
                <a:gd name="T37" fmla="*/ 0 h 14"/>
                <a:gd name="T38" fmla="*/ 1 w 14"/>
                <a:gd name="T39" fmla="*/ 1 h 14"/>
                <a:gd name="T40" fmla="*/ 1 w 14"/>
                <a:gd name="T41" fmla="*/ 1 h 14"/>
                <a:gd name="T42" fmla="*/ 1 w 14"/>
                <a:gd name="T43" fmla="*/ 1 h 14"/>
                <a:gd name="T44" fmla="*/ 1 w 14"/>
                <a:gd name="T45" fmla="*/ 1 h 14"/>
                <a:gd name="T46" fmla="*/ 1 w 14"/>
                <a:gd name="T47" fmla="*/ 1 h 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
                <a:gd name="T73" fmla="*/ 0 h 14"/>
                <a:gd name="T74" fmla="*/ 14 w 14"/>
                <a:gd name="T75" fmla="*/ 14 h 1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 h="14">
                  <a:moveTo>
                    <a:pt x="13" y="3"/>
                  </a:moveTo>
                  <a:lnTo>
                    <a:pt x="14" y="14"/>
                  </a:lnTo>
                  <a:lnTo>
                    <a:pt x="11" y="14"/>
                  </a:lnTo>
                  <a:lnTo>
                    <a:pt x="8" y="14"/>
                  </a:lnTo>
                  <a:lnTo>
                    <a:pt x="6" y="14"/>
                  </a:lnTo>
                  <a:lnTo>
                    <a:pt x="4" y="13"/>
                  </a:lnTo>
                  <a:lnTo>
                    <a:pt x="2" y="12"/>
                  </a:lnTo>
                  <a:lnTo>
                    <a:pt x="1" y="10"/>
                  </a:lnTo>
                  <a:lnTo>
                    <a:pt x="0" y="8"/>
                  </a:lnTo>
                  <a:lnTo>
                    <a:pt x="0" y="5"/>
                  </a:lnTo>
                  <a:lnTo>
                    <a:pt x="0" y="3"/>
                  </a:lnTo>
                  <a:lnTo>
                    <a:pt x="1" y="0"/>
                  </a:lnTo>
                  <a:lnTo>
                    <a:pt x="2" y="0"/>
                  </a:lnTo>
                  <a:lnTo>
                    <a:pt x="3" y="0"/>
                  </a:lnTo>
                  <a:lnTo>
                    <a:pt x="5" y="0"/>
                  </a:lnTo>
                  <a:lnTo>
                    <a:pt x="6" y="0"/>
                  </a:lnTo>
                  <a:lnTo>
                    <a:pt x="7" y="0"/>
                  </a:lnTo>
                  <a:lnTo>
                    <a:pt x="8" y="0"/>
                  </a:lnTo>
                  <a:lnTo>
                    <a:pt x="11" y="0"/>
                  </a:lnTo>
                  <a:lnTo>
                    <a:pt x="12" y="1"/>
                  </a:lnTo>
                  <a:lnTo>
                    <a:pt x="13" y="2"/>
                  </a:lnTo>
                  <a:lnTo>
                    <a:pt x="14" y="4"/>
                  </a:lnTo>
                  <a:lnTo>
                    <a:pt x="13" y="3"/>
                  </a:lnTo>
                  <a:close/>
                </a:path>
              </a:pathLst>
            </a:custGeom>
            <a:solidFill>
              <a:srgbClr val="A18F84"/>
            </a:solidFill>
            <a:ln w="9525">
              <a:noFill/>
              <a:round/>
              <a:headEnd/>
              <a:tailEnd/>
            </a:ln>
          </p:spPr>
          <p:txBody>
            <a:bodyPr>
              <a:prstTxWarp prst="textNoShape">
                <a:avLst/>
              </a:prstTxWarp>
            </a:bodyPr>
            <a:lstStyle/>
            <a:p>
              <a:endParaRPr lang="tr-TR"/>
            </a:p>
          </p:txBody>
        </p:sp>
        <p:sp>
          <p:nvSpPr>
            <p:cNvPr id="254" name="Freeform 44"/>
            <p:cNvSpPr>
              <a:spLocks/>
            </p:cNvSpPr>
            <p:nvPr/>
          </p:nvSpPr>
          <p:spPr bwMode="auto">
            <a:xfrm>
              <a:off x="2745" y="2384"/>
              <a:ext cx="9" cy="9"/>
            </a:xfrm>
            <a:custGeom>
              <a:avLst/>
              <a:gdLst>
                <a:gd name="T0" fmla="*/ 1 w 18"/>
                <a:gd name="T1" fmla="*/ 1 h 18"/>
                <a:gd name="T2" fmla="*/ 1 w 18"/>
                <a:gd name="T3" fmla="*/ 1 h 18"/>
                <a:gd name="T4" fmla="*/ 1 w 18"/>
                <a:gd name="T5" fmla="*/ 1 h 18"/>
                <a:gd name="T6" fmla="*/ 1 w 18"/>
                <a:gd name="T7" fmla="*/ 1 h 18"/>
                <a:gd name="T8" fmla="*/ 1 w 18"/>
                <a:gd name="T9" fmla="*/ 1 h 18"/>
                <a:gd name="T10" fmla="*/ 1 w 18"/>
                <a:gd name="T11" fmla="*/ 1 h 18"/>
                <a:gd name="T12" fmla="*/ 1 w 18"/>
                <a:gd name="T13" fmla="*/ 1 h 18"/>
                <a:gd name="T14" fmla="*/ 1 w 18"/>
                <a:gd name="T15" fmla="*/ 1 h 18"/>
                <a:gd name="T16" fmla="*/ 1 w 18"/>
                <a:gd name="T17" fmla="*/ 1 h 18"/>
                <a:gd name="T18" fmla="*/ 1 w 18"/>
                <a:gd name="T19" fmla="*/ 1 h 18"/>
                <a:gd name="T20" fmla="*/ 1 w 18"/>
                <a:gd name="T21" fmla="*/ 1 h 18"/>
                <a:gd name="T22" fmla="*/ 1 w 18"/>
                <a:gd name="T23" fmla="*/ 1 h 18"/>
                <a:gd name="T24" fmla="*/ 1 w 18"/>
                <a:gd name="T25" fmla="*/ 1 h 18"/>
                <a:gd name="T26" fmla="*/ 1 w 18"/>
                <a:gd name="T27" fmla="*/ 1 h 18"/>
                <a:gd name="T28" fmla="*/ 1 w 18"/>
                <a:gd name="T29" fmla="*/ 1 h 18"/>
                <a:gd name="T30" fmla="*/ 0 w 18"/>
                <a:gd name="T31" fmla="*/ 1 h 18"/>
                <a:gd name="T32" fmla="*/ 0 w 18"/>
                <a:gd name="T33" fmla="*/ 1 h 18"/>
                <a:gd name="T34" fmla="*/ 0 w 18"/>
                <a:gd name="T35" fmla="*/ 1 h 18"/>
                <a:gd name="T36" fmla="*/ 1 w 18"/>
                <a:gd name="T37" fmla="*/ 1 h 18"/>
                <a:gd name="T38" fmla="*/ 1 w 18"/>
                <a:gd name="T39" fmla="*/ 1 h 18"/>
                <a:gd name="T40" fmla="*/ 1 w 18"/>
                <a:gd name="T41" fmla="*/ 0 h 18"/>
                <a:gd name="T42" fmla="*/ 1 w 18"/>
                <a:gd name="T43" fmla="*/ 1 h 18"/>
                <a:gd name="T44" fmla="*/ 1 w 18"/>
                <a:gd name="T45" fmla="*/ 1 h 18"/>
                <a:gd name="T46" fmla="*/ 1 w 18"/>
                <a:gd name="T47" fmla="*/ 1 h 1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8"/>
                <a:gd name="T73" fmla="*/ 0 h 18"/>
                <a:gd name="T74" fmla="*/ 18 w 18"/>
                <a:gd name="T75" fmla="*/ 18 h 1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8" h="18">
                  <a:moveTo>
                    <a:pt x="17" y="3"/>
                  </a:moveTo>
                  <a:lnTo>
                    <a:pt x="17" y="5"/>
                  </a:lnTo>
                  <a:lnTo>
                    <a:pt x="18" y="8"/>
                  </a:lnTo>
                  <a:lnTo>
                    <a:pt x="17" y="10"/>
                  </a:lnTo>
                  <a:lnTo>
                    <a:pt x="17" y="12"/>
                  </a:lnTo>
                  <a:lnTo>
                    <a:pt x="15" y="14"/>
                  </a:lnTo>
                  <a:lnTo>
                    <a:pt x="15" y="17"/>
                  </a:lnTo>
                  <a:lnTo>
                    <a:pt x="13" y="18"/>
                  </a:lnTo>
                  <a:lnTo>
                    <a:pt x="12" y="18"/>
                  </a:lnTo>
                  <a:lnTo>
                    <a:pt x="10" y="18"/>
                  </a:lnTo>
                  <a:lnTo>
                    <a:pt x="7" y="17"/>
                  </a:lnTo>
                  <a:lnTo>
                    <a:pt x="4" y="17"/>
                  </a:lnTo>
                  <a:lnTo>
                    <a:pt x="3" y="14"/>
                  </a:lnTo>
                  <a:lnTo>
                    <a:pt x="2" y="13"/>
                  </a:lnTo>
                  <a:lnTo>
                    <a:pt x="1" y="11"/>
                  </a:lnTo>
                  <a:lnTo>
                    <a:pt x="0" y="9"/>
                  </a:lnTo>
                  <a:lnTo>
                    <a:pt x="0" y="6"/>
                  </a:lnTo>
                  <a:lnTo>
                    <a:pt x="0" y="4"/>
                  </a:lnTo>
                  <a:lnTo>
                    <a:pt x="1" y="3"/>
                  </a:lnTo>
                  <a:lnTo>
                    <a:pt x="2" y="1"/>
                  </a:lnTo>
                  <a:lnTo>
                    <a:pt x="3" y="0"/>
                  </a:lnTo>
                  <a:lnTo>
                    <a:pt x="17" y="4"/>
                  </a:lnTo>
                  <a:lnTo>
                    <a:pt x="17" y="3"/>
                  </a:lnTo>
                  <a:close/>
                </a:path>
              </a:pathLst>
            </a:custGeom>
            <a:solidFill>
              <a:srgbClr val="A18F84"/>
            </a:solidFill>
            <a:ln w="9525">
              <a:noFill/>
              <a:round/>
              <a:headEnd/>
              <a:tailEnd/>
            </a:ln>
          </p:spPr>
          <p:txBody>
            <a:bodyPr>
              <a:prstTxWarp prst="textNoShape">
                <a:avLst/>
              </a:prstTxWarp>
            </a:bodyPr>
            <a:lstStyle/>
            <a:p>
              <a:endParaRPr lang="tr-TR"/>
            </a:p>
          </p:txBody>
        </p:sp>
        <p:sp>
          <p:nvSpPr>
            <p:cNvPr id="255" name="Freeform 45"/>
            <p:cNvSpPr>
              <a:spLocks/>
            </p:cNvSpPr>
            <p:nvPr/>
          </p:nvSpPr>
          <p:spPr bwMode="auto">
            <a:xfrm>
              <a:off x="3024" y="2384"/>
              <a:ext cx="8" cy="9"/>
            </a:xfrm>
            <a:custGeom>
              <a:avLst/>
              <a:gdLst>
                <a:gd name="T0" fmla="*/ 1 w 16"/>
                <a:gd name="T1" fmla="*/ 1 h 18"/>
                <a:gd name="T2" fmla="*/ 1 w 16"/>
                <a:gd name="T3" fmla="*/ 1 h 18"/>
                <a:gd name="T4" fmla="*/ 1 w 16"/>
                <a:gd name="T5" fmla="*/ 1 h 18"/>
                <a:gd name="T6" fmla="*/ 1 w 16"/>
                <a:gd name="T7" fmla="*/ 1 h 18"/>
                <a:gd name="T8" fmla="*/ 1 w 16"/>
                <a:gd name="T9" fmla="*/ 1 h 18"/>
                <a:gd name="T10" fmla="*/ 1 w 16"/>
                <a:gd name="T11" fmla="*/ 1 h 18"/>
                <a:gd name="T12" fmla="*/ 1 w 16"/>
                <a:gd name="T13" fmla="*/ 1 h 18"/>
                <a:gd name="T14" fmla="*/ 1 w 16"/>
                <a:gd name="T15" fmla="*/ 1 h 18"/>
                <a:gd name="T16" fmla="*/ 1 w 16"/>
                <a:gd name="T17" fmla="*/ 1 h 18"/>
                <a:gd name="T18" fmla="*/ 1 w 16"/>
                <a:gd name="T19" fmla="*/ 1 h 18"/>
                <a:gd name="T20" fmla="*/ 1 w 16"/>
                <a:gd name="T21" fmla="*/ 1 h 18"/>
                <a:gd name="T22" fmla="*/ 0 w 16"/>
                <a:gd name="T23" fmla="*/ 0 h 18"/>
                <a:gd name="T24" fmla="*/ 1 w 16"/>
                <a:gd name="T25" fmla="*/ 1 h 18"/>
                <a:gd name="T26" fmla="*/ 1 w 16"/>
                <a:gd name="T27" fmla="*/ 1 h 18"/>
                <a:gd name="T28" fmla="*/ 1 w 16"/>
                <a:gd name="T29" fmla="*/ 1 h 18"/>
                <a:gd name="T30" fmla="*/ 1 w 16"/>
                <a:gd name="T31" fmla="*/ 1 h 18"/>
                <a:gd name="T32" fmla="*/ 1 w 16"/>
                <a:gd name="T33" fmla="*/ 1 h 18"/>
                <a:gd name="T34" fmla="*/ 1 w 16"/>
                <a:gd name="T35" fmla="*/ 1 h 18"/>
                <a:gd name="T36" fmla="*/ 1 w 16"/>
                <a:gd name="T37" fmla="*/ 1 h 18"/>
                <a:gd name="T38" fmla="*/ 1 w 16"/>
                <a:gd name="T39" fmla="*/ 1 h 18"/>
                <a:gd name="T40" fmla="*/ 1 w 16"/>
                <a:gd name="T41" fmla="*/ 1 h 18"/>
                <a:gd name="T42" fmla="*/ 1 w 16"/>
                <a:gd name="T43" fmla="*/ 1 h 18"/>
                <a:gd name="T44" fmla="*/ 1 w 16"/>
                <a:gd name="T45" fmla="*/ 1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
                <a:gd name="T70" fmla="*/ 0 h 18"/>
                <a:gd name="T71" fmla="*/ 16 w 16"/>
                <a:gd name="T72" fmla="*/ 18 h 1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 h="18">
                  <a:moveTo>
                    <a:pt x="16" y="10"/>
                  </a:moveTo>
                  <a:lnTo>
                    <a:pt x="15" y="11"/>
                  </a:lnTo>
                  <a:lnTo>
                    <a:pt x="14" y="12"/>
                  </a:lnTo>
                  <a:lnTo>
                    <a:pt x="13" y="14"/>
                  </a:lnTo>
                  <a:lnTo>
                    <a:pt x="12" y="15"/>
                  </a:lnTo>
                  <a:lnTo>
                    <a:pt x="11" y="17"/>
                  </a:lnTo>
                  <a:lnTo>
                    <a:pt x="10" y="17"/>
                  </a:lnTo>
                  <a:lnTo>
                    <a:pt x="8" y="18"/>
                  </a:lnTo>
                  <a:lnTo>
                    <a:pt x="6" y="18"/>
                  </a:lnTo>
                  <a:lnTo>
                    <a:pt x="5" y="18"/>
                  </a:lnTo>
                  <a:lnTo>
                    <a:pt x="4" y="17"/>
                  </a:lnTo>
                  <a:lnTo>
                    <a:pt x="0" y="0"/>
                  </a:lnTo>
                  <a:lnTo>
                    <a:pt x="1" y="1"/>
                  </a:lnTo>
                  <a:lnTo>
                    <a:pt x="3" y="2"/>
                  </a:lnTo>
                  <a:lnTo>
                    <a:pt x="5" y="3"/>
                  </a:lnTo>
                  <a:lnTo>
                    <a:pt x="7" y="3"/>
                  </a:lnTo>
                  <a:lnTo>
                    <a:pt x="10" y="3"/>
                  </a:lnTo>
                  <a:lnTo>
                    <a:pt x="12" y="3"/>
                  </a:lnTo>
                  <a:lnTo>
                    <a:pt x="14" y="4"/>
                  </a:lnTo>
                  <a:lnTo>
                    <a:pt x="16" y="5"/>
                  </a:lnTo>
                  <a:lnTo>
                    <a:pt x="16" y="6"/>
                  </a:lnTo>
                  <a:lnTo>
                    <a:pt x="16" y="10"/>
                  </a:lnTo>
                  <a:close/>
                </a:path>
              </a:pathLst>
            </a:custGeom>
            <a:solidFill>
              <a:srgbClr val="A18F84"/>
            </a:solidFill>
            <a:ln w="9525">
              <a:noFill/>
              <a:round/>
              <a:headEnd/>
              <a:tailEnd/>
            </a:ln>
          </p:spPr>
          <p:txBody>
            <a:bodyPr>
              <a:prstTxWarp prst="textNoShape">
                <a:avLst/>
              </a:prstTxWarp>
            </a:bodyPr>
            <a:lstStyle/>
            <a:p>
              <a:endParaRPr lang="tr-TR"/>
            </a:p>
          </p:txBody>
        </p:sp>
        <p:sp>
          <p:nvSpPr>
            <p:cNvPr id="256" name="Freeform 46"/>
            <p:cNvSpPr>
              <a:spLocks/>
            </p:cNvSpPr>
            <p:nvPr/>
          </p:nvSpPr>
          <p:spPr bwMode="auto">
            <a:xfrm>
              <a:off x="3067" y="2383"/>
              <a:ext cx="8" cy="9"/>
            </a:xfrm>
            <a:custGeom>
              <a:avLst/>
              <a:gdLst>
                <a:gd name="T0" fmla="*/ 1 w 14"/>
                <a:gd name="T1" fmla="*/ 0 h 16"/>
                <a:gd name="T2" fmla="*/ 1 w 14"/>
                <a:gd name="T3" fmla="*/ 1 h 16"/>
                <a:gd name="T4" fmla="*/ 1 w 14"/>
                <a:gd name="T5" fmla="*/ 1 h 16"/>
                <a:gd name="T6" fmla="*/ 1 w 14"/>
                <a:gd name="T7" fmla="*/ 1 h 16"/>
                <a:gd name="T8" fmla="*/ 1 w 14"/>
                <a:gd name="T9" fmla="*/ 1 h 16"/>
                <a:gd name="T10" fmla="*/ 1 w 14"/>
                <a:gd name="T11" fmla="*/ 1 h 16"/>
                <a:gd name="T12" fmla="*/ 1 w 14"/>
                <a:gd name="T13" fmla="*/ 1 h 16"/>
                <a:gd name="T14" fmla="*/ 1 w 14"/>
                <a:gd name="T15" fmla="*/ 1 h 16"/>
                <a:gd name="T16" fmla="*/ 1 w 14"/>
                <a:gd name="T17" fmla="*/ 1 h 16"/>
                <a:gd name="T18" fmla="*/ 1 w 14"/>
                <a:gd name="T19" fmla="*/ 1 h 16"/>
                <a:gd name="T20" fmla="*/ 1 w 14"/>
                <a:gd name="T21" fmla="*/ 1 h 16"/>
                <a:gd name="T22" fmla="*/ 1 w 14"/>
                <a:gd name="T23" fmla="*/ 1 h 16"/>
                <a:gd name="T24" fmla="*/ 1 w 14"/>
                <a:gd name="T25" fmla="*/ 1 h 16"/>
                <a:gd name="T26" fmla="*/ 1 w 14"/>
                <a:gd name="T27" fmla="*/ 1 h 16"/>
                <a:gd name="T28" fmla="*/ 1 w 14"/>
                <a:gd name="T29" fmla="*/ 1 h 16"/>
                <a:gd name="T30" fmla="*/ 1 w 14"/>
                <a:gd name="T31" fmla="*/ 1 h 16"/>
                <a:gd name="T32" fmla="*/ 1 w 14"/>
                <a:gd name="T33" fmla="*/ 1 h 16"/>
                <a:gd name="T34" fmla="*/ 0 w 14"/>
                <a:gd name="T35" fmla="*/ 1 h 16"/>
                <a:gd name="T36" fmla="*/ 0 w 14"/>
                <a:gd name="T37" fmla="*/ 1 h 16"/>
                <a:gd name="T38" fmla="*/ 0 w 14"/>
                <a:gd name="T39" fmla="*/ 1 h 16"/>
                <a:gd name="T40" fmla="*/ 0 w 14"/>
                <a:gd name="T41" fmla="*/ 1 h 16"/>
                <a:gd name="T42" fmla="*/ 1 w 14"/>
                <a:gd name="T43" fmla="*/ 1 h 16"/>
                <a:gd name="T44" fmla="*/ 1 w 14"/>
                <a:gd name="T45" fmla="*/ 1 h 16"/>
                <a:gd name="T46" fmla="*/ 1 w 14"/>
                <a:gd name="T47" fmla="*/ 0 h 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
                <a:gd name="T73" fmla="*/ 0 h 16"/>
                <a:gd name="T74" fmla="*/ 14 w 14"/>
                <a:gd name="T75" fmla="*/ 16 h 1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 h="16">
                  <a:moveTo>
                    <a:pt x="13" y="0"/>
                  </a:moveTo>
                  <a:lnTo>
                    <a:pt x="13" y="2"/>
                  </a:lnTo>
                  <a:lnTo>
                    <a:pt x="13" y="3"/>
                  </a:lnTo>
                  <a:lnTo>
                    <a:pt x="14" y="5"/>
                  </a:lnTo>
                  <a:lnTo>
                    <a:pt x="14" y="6"/>
                  </a:lnTo>
                  <a:lnTo>
                    <a:pt x="14" y="9"/>
                  </a:lnTo>
                  <a:lnTo>
                    <a:pt x="14" y="10"/>
                  </a:lnTo>
                  <a:lnTo>
                    <a:pt x="14" y="12"/>
                  </a:lnTo>
                  <a:lnTo>
                    <a:pt x="13" y="13"/>
                  </a:lnTo>
                  <a:lnTo>
                    <a:pt x="12" y="14"/>
                  </a:lnTo>
                  <a:lnTo>
                    <a:pt x="11" y="15"/>
                  </a:lnTo>
                  <a:lnTo>
                    <a:pt x="9" y="16"/>
                  </a:lnTo>
                  <a:lnTo>
                    <a:pt x="6" y="16"/>
                  </a:lnTo>
                  <a:lnTo>
                    <a:pt x="4" y="15"/>
                  </a:lnTo>
                  <a:lnTo>
                    <a:pt x="3" y="14"/>
                  </a:lnTo>
                  <a:lnTo>
                    <a:pt x="1" y="12"/>
                  </a:lnTo>
                  <a:lnTo>
                    <a:pt x="1" y="10"/>
                  </a:lnTo>
                  <a:lnTo>
                    <a:pt x="0" y="7"/>
                  </a:lnTo>
                  <a:lnTo>
                    <a:pt x="0" y="5"/>
                  </a:lnTo>
                  <a:lnTo>
                    <a:pt x="0" y="3"/>
                  </a:lnTo>
                  <a:lnTo>
                    <a:pt x="0" y="1"/>
                  </a:lnTo>
                  <a:lnTo>
                    <a:pt x="14" y="1"/>
                  </a:lnTo>
                  <a:lnTo>
                    <a:pt x="13" y="0"/>
                  </a:lnTo>
                  <a:close/>
                </a:path>
              </a:pathLst>
            </a:custGeom>
            <a:solidFill>
              <a:srgbClr val="A18F84"/>
            </a:solidFill>
            <a:ln w="9525">
              <a:noFill/>
              <a:round/>
              <a:headEnd/>
              <a:tailEnd/>
            </a:ln>
          </p:spPr>
          <p:txBody>
            <a:bodyPr>
              <a:prstTxWarp prst="textNoShape">
                <a:avLst/>
              </a:prstTxWarp>
            </a:bodyPr>
            <a:lstStyle/>
            <a:p>
              <a:endParaRPr lang="tr-TR"/>
            </a:p>
          </p:txBody>
        </p:sp>
        <p:sp>
          <p:nvSpPr>
            <p:cNvPr id="257" name="Freeform 47"/>
            <p:cNvSpPr>
              <a:spLocks/>
            </p:cNvSpPr>
            <p:nvPr/>
          </p:nvSpPr>
          <p:spPr bwMode="auto">
            <a:xfrm>
              <a:off x="3376" y="2383"/>
              <a:ext cx="9" cy="10"/>
            </a:xfrm>
            <a:custGeom>
              <a:avLst/>
              <a:gdLst>
                <a:gd name="T0" fmla="*/ 1 w 18"/>
                <a:gd name="T1" fmla="*/ 0 h 19"/>
                <a:gd name="T2" fmla="*/ 1 w 18"/>
                <a:gd name="T3" fmla="*/ 1 h 19"/>
                <a:gd name="T4" fmla="*/ 1 w 18"/>
                <a:gd name="T5" fmla="*/ 1 h 19"/>
                <a:gd name="T6" fmla="*/ 1 w 18"/>
                <a:gd name="T7" fmla="*/ 1 h 19"/>
                <a:gd name="T8" fmla="*/ 1 w 18"/>
                <a:gd name="T9" fmla="*/ 1 h 19"/>
                <a:gd name="T10" fmla="*/ 1 w 18"/>
                <a:gd name="T11" fmla="*/ 1 h 19"/>
                <a:gd name="T12" fmla="*/ 1 w 18"/>
                <a:gd name="T13" fmla="*/ 1 h 19"/>
                <a:gd name="T14" fmla="*/ 1 w 18"/>
                <a:gd name="T15" fmla="*/ 1 h 19"/>
                <a:gd name="T16" fmla="*/ 1 w 18"/>
                <a:gd name="T17" fmla="*/ 1 h 19"/>
                <a:gd name="T18" fmla="*/ 1 w 18"/>
                <a:gd name="T19" fmla="*/ 1 h 19"/>
                <a:gd name="T20" fmla="*/ 1 w 18"/>
                <a:gd name="T21" fmla="*/ 1 h 19"/>
                <a:gd name="T22" fmla="*/ 1 w 18"/>
                <a:gd name="T23" fmla="*/ 1 h 19"/>
                <a:gd name="T24" fmla="*/ 1 w 18"/>
                <a:gd name="T25" fmla="*/ 1 h 19"/>
                <a:gd name="T26" fmla="*/ 1 w 18"/>
                <a:gd name="T27" fmla="*/ 1 h 19"/>
                <a:gd name="T28" fmla="*/ 1 w 18"/>
                <a:gd name="T29" fmla="*/ 1 h 19"/>
                <a:gd name="T30" fmla="*/ 1 w 18"/>
                <a:gd name="T31" fmla="*/ 1 h 19"/>
                <a:gd name="T32" fmla="*/ 1 w 18"/>
                <a:gd name="T33" fmla="*/ 1 h 19"/>
                <a:gd name="T34" fmla="*/ 1 w 18"/>
                <a:gd name="T35" fmla="*/ 1 h 19"/>
                <a:gd name="T36" fmla="*/ 1 w 18"/>
                <a:gd name="T37" fmla="*/ 1 h 19"/>
                <a:gd name="T38" fmla="*/ 1 w 18"/>
                <a:gd name="T39" fmla="*/ 1 h 19"/>
                <a:gd name="T40" fmla="*/ 0 w 18"/>
                <a:gd name="T41" fmla="*/ 1 h 19"/>
                <a:gd name="T42" fmla="*/ 1 w 18"/>
                <a:gd name="T43" fmla="*/ 1 h 19"/>
                <a:gd name="T44" fmla="*/ 1 w 18"/>
                <a:gd name="T45" fmla="*/ 1 h 19"/>
                <a:gd name="T46" fmla="*/ 1 w 18"/>
                <a:gd name="T47" fmla="*/ 1 h 19"/>
                <a:gd name="T48" fmla="*/ 1 w 18"/>
                <a:gd name="T49" fmla="*/ 1 h 19"/>
                <a:gd name="T50" fmla="*/ 1 w 18"/>
                <a:gd name="T51" fmla="*/ 1 h 19"/>
                <a:gd name="T52" fmla="*/ 1 w 18"/>
                <a:gd name="T53" fmla="*/ 1 h 19"/>
                <a:gd name="T54" fmla="*/ 1 w 18"/>
                <a:gd name="T55" fmla="*/ 1 h 19"/>
                <a:gd name="T56" fmla="*/ 1 w 18"/>
                <a:gd name="T57" fmla="*/ 0 h 19"/>
                <a:gd name="T58" fmla="*/ 1 w 18"/>
                <a:gd name="T59" fmla="*/ 0 h 19"/>
                <a:gd name="T60" fmla="*/ 1 w 18"/>
                <a:gd name="T61" fmla="*/ 1 h 19"/>
                <a:gd name="T62" fmla="*/ 1 w 18"/>
                <a:gd name="T63" fmla="*/ 1 h 19"/>
                <a:gd name="T64" fmla="*/ 1 w 18"/>
                <a:gd name="T65" fmla="*/ 0 h 1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
                <a:gd name="T100" fmla="*/ 0 h 19"/>
                <a:gd name="T101" fmla="*/ 18 w 18"/>
                <a:gd name="T102" fmla="*/ 19 h 1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 h="19">
                  <a:moveTo>
                    <a:pt x="14" y="0"/>
                  </a:moveTo>
                  <a:lnTo>
                    <a:pt x="16" y="2"/>
                  </a:lnTo>
                  <a:lnTo>
                    <a:pt x="18" y="4"/>
                  </a:lnTo>
                  <a:lnTo>
                    <a:pt x="18" y="6"/>
                  </a:lnTo>
                  <a:lnTo>
                    <a:pt x="18" y="7"/>
                  </a:lnTo>
                  <a:lnTo>
                    <a:pt x="16" y="10"/>
                  </a:lnTo>
                  <a:lnTo>
                    <a:pt x="14" y="11"/>
                  </a:lnTo>
                  <a:lnTo>
                    <a:pt x="13" y="13"/>
                  </a:lnTo>
                  <a:lnTo>
                    <a:pt x="12" y="14"/>
                  </a:lnTo>
                  <a:lnTo>
                    <a:pt x="11" y="16"/>
                  </a:lnTo>
                  <a:lnTo>
                    <a:pt x="10" y="18"/>
                  </a:lnTo>
                  <a:lnTo>
                    <a:pt x="9" y="19"/>
                  </a:lnTo>
                  <a:lnTo>
                    <a:pt x="7" y="19"/>
                  </a:lnTo>
                  <a:lnTo>
                    <a:pt x="6" y="18"/>
                  </a:lnTo>
                  <a:lnTo>
                    <a:pt x="5" y="16"/>
                  </a:lnTo>
                  <a:lnTo>
                    <a:pt x="4" y="15"/>
                  </a:lnTo>
                  <a:lnTo>
                    <a:pt x="3" y="14"/>
                  </a:lnTo>
                  <a:lnTo>
                    <a:pt x="2" y="13"/>
                  </a:lnTo>
                  <a:lnTo>
                    <a:pt x="1" y="12"/>
                  </a:lnTo>
                  <a:lnTo>
                    <a:pt x="0" y="11"/>
                  </a:lnTo>
                  <a:lnTo>
                    <a:pt x="1" y="10"/>
                  </a:lnTo>
                  <a:lnTo>
                    <a:pt x="1" y="7"/>
                  </a:lnTo>
                  <a:lnTo>
                    <a:pt x="2" y="6"/>
                  </a:lnTo>
                  <a:lnTo>
                    <a:pt x="3" y="4"/>
                  </a:lnTo>
                  <a:lnTo>
                    <a:pt x="4" y="3"/>
                  </a:lnTo>
                  <a:lnTo>
                    <a:pt x="6" y="2"/>
                  </a:lnTo>
                  <a:lnTo>
                    <a:pt x="7" y="1"/>
                  </a:lnTo>
                  <a:lnTo>
                    <a:pt x="10" y="0"/>
                  </a:lnTo>
                  <a:lnTo>
                    <a:pt x="12" y="0"/>
                  </a:lnTo>
                  <a:lnTo>
                    <a:pt x="14" y="1"/>
                  </a:lnTo>
                  <a:lnTo>
                    <a:pt x="14" y="0"/>
                  </a:lnTo>
                  <a:close/>
                </a:path>
              </a:pathLst>
            </a:custGeom>
            <a:solidFill>
              <a:srgbClr val="A18F84"/>
            </a:solidFill>
            <a:ln w="9525">
              <a:noFill/>
              <a:round/>
              <a:headEnd/>
              <a:tailEnd/>
            </a:ln>
          </p:spPr>
          <p:txBody>
            <a:bodyPr>
              <a:prstTxWarp prst="textNoShape">
                <a:avLst/>
              </a:prstTxWarp>
            </a:bodyPr>
            <a:lstStyle/>
            <a:p>
              <a:endParaRPr lang="tr-TR"/>
            </a:p>
          </p:txBody>
        </p:sp>
        <p:sp>
          <p:nvSpPr>
            <p:cNvPr id="258" name="Freeform 48"/>
            <p:cNvSpPr>
              <a:spLocks/>
            </p:cNvSpPr>
            <p:nvPr/>
          </p:nvSpPr>
          <p:spPr bwMode="auto">
            <a:xfrm>
              <a:off x="2639" y="2389"/>
              <a:ext cx="7" cy="7"/>
            </a:xfrm>
            <a:custGeom>
              <a:avLst/>
              <a:gdLst>
                <a:gd name="T0" fmla="*/ 0 w 15"/>
                <a:gd name="T1" fmla="*/ 1 h 14"/>
                <a:gd name="T2" fmla="*/ 0 w 15"/>
                <a:gd name="T3" fmla="*/ 1 h 14"/>
                <a:gd name="T4" fmla="*/ 0 w 15"/>
                <a:gd name="T5" fmla="*/ 1 h 14"/>
                <a:gd name="T6" fmla="*/ 0 w 15"/>
                <a:gd name="T7" fmla="*/ 1 h 14"/>
                <a:gd name="T8" fmla="*/ 0 w 15"/>
                <a:gd name="T9" fmla="*/ 1 h 14"/>
                <a:gd name="T10" fmla="*/ 0 w 15"/>
                <a:gd name="T11" fmla="*/ 1 h 14"/>
                <a:gd name="T12" fmla="*/ 0 w 15"/>
                <a:gd name="T13" fmla="*/ 1 h 14"/>
                <a:gd name="T14" fmla="*/ 0 w 15"/>
                <a:gd name="T15" fmla="*/ 1 h 14"/>
                <a:gd name="T16" fmla="*/ 0 w 15"/>
                <a:gd name="T17" fmla="*/ 1 h 14"/>
                <a:gd name="T18" fmla="*/ 0 w 15"/>
                <a:gd name="T19" fmla="*/ 1 h 14"/>
                <a:gd name="T20" fmla="*/ 0 w 15"/>
                <a:gd name="T21" fmla="*/ 1 h 14"/>
                <a:gd name="T22" fmla="*/ 0 w 15"/>
                <a:gd name="T23" fmla="*/ 1 h 14"/>
                <a:gd name="T24" fmla="*/ 0 w 15"/>
                <a:gd name="T25" fmla="*/ 0 h 14"/>
                <a:gd name="T26" fmla="*/ 0 w 15"/>
                <a:gd name="T27" fmla="*/ 0 h 14"/>
                <a:gd name="T28" fmla="*/ 0 w 15"/>
                <a:gd name="T29" fmla="*/ 0 h 14"/>
                <a:gd name="T30" fmla="*/ 0 w 15"/>
                <a:gd name="T31" fmla="*/ 0 h 14"/>
                <a:gd name="T32" fmla="*/ 0 w 15"/>
                <a:gd name="T33" fmla="*/ 0 h 14"/>
                <a:gd name="T34" fmla="*/ 0 w 15"/>
                <a:gd name="T35" fmla="*/ 0 h 14"/>
                <a:gd name="T36" fmla="*/ 0 w 15"/>
                <a:gd name="T37" fmla="*/ 1 h 14"/>
                <a:gd name="T38" fmla="*/ 0 w 15"/>
                <a:gd name="T39" fmla="*/ 1 h 14"/>
                <a:gd name="T40" fmla="*/ 0 w 15"/>
                <a:gd name="T41" fmla="*/ 1 h 14"/>
                <a:gd name="T42" fmla="*/ 0 w 15"/>
                <a:gd name="T43" fmla="*/ 1 h 14"/>
                <a:gd name="T44" fmla="*/ 0 w 15"/>
                <a:gd name="T45" fmla="*/ 1 h 14"/>
                <a:gd name="T46" fmla="*/ 0 w 15"/>
                <a:gd name="T47" fmla="*/ 1 h 14"/>
                <a:gd name="T48" fmla="*/ 0 w 15"/>
                <a:gd name="T49" fmla="*/ 1 h 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
                <a:gd name="T76" fmla="*/ 0 h 14"/>
                <a:gd name="T77" fmla="*/ 15 w 15"/>
                <a:gd name="T78" fmla="*/ 14 h 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 h="14">
                  <a:moveTo>
                    <a:pt x="14" y="3"/>
                  </a:moveTo>
                  <a:lnTo>
                    <a:pt x="15" y="5"/>
                  </a:lnTo>
                  <a:lnTo>
                    <a:pt x="15" y="7"/>
                  </a:lnTo>
                  <a:lnTo>
                    <a:pt x="15" y="8"/>
                  </a:lnTo>
                  <a:lnTo>
                    <a:pt x="14" y="9"/>
                  </a:lnTo>
                  <a:lnTo>
                    <a:pt x="14" y="10"/>
                  </a:lnTo>
                  <a:lnTo>
                    <a:pt x="14" y="11"/>
                  </a:lnTo>
                  <a:lnTo>
                    <a:pt x="13" y="12"/>
                  </a:lnTo>
                  <a:lnTo>
                    <a:pt x="13" y="13"/>
                  </a:lnTo>
                  <a:lnTo>
                    <a:pt x="12" y="13"/>
                  </a:lnTo>
                  <a:lnTo>
                    <a:pt x="11" y="14"/>
                  </a:lnTo>
                  <a:lnTo>
                    <a:pt x="0" y="14"/>
                  </a:lnTo>
                  <a:lnTo>
                    <a:pt x="0" y="0"/>
                  </a:lnTo>
                  <a:lnTo>
                    <a:pt x="2" y="0"/>
                  </a:lnTo>
                  <a:lnTo>
                    <a:pt x="3" y="0"/>
                  </a:lnTo>
                  <a:lnTo>
                    <a:pt x="5" y="0"/>
                  </a:lnTo>
                  <a:lnTo>
                    <a:pt x="6" y="0"/>
                  </a:lnTo>
                  <a:lnTo>
                    <a:pt x="8" y="0"/>
                  </a:lnTo>
                  <a:lnTo>
                    <a:pt x="9" y="1"/>
                  </a:lnTo>
                  <a:lnTo>
                    <a:pt x="11" y="1"/>
                  </a:lnTo>
                  <a:lnTo>
                    <a:pt x="13" y="2"/>
                  </a:lnTo>
                  <a:lnTo>
                    <a:pt x="14" y="3"/>
                  </a:lnTo>
                  <a:lnTo>
                    <a:pt x="15" y="4"/>
                  </a:lnTo>
                  <a:lnTo>
                    <a:pt x="14" y="3"/>
                  </a:lnTo>
                  <a:close/>
                </a:path>
              </a:pathLst>
            </a:custGeom>
            <a:solidFill>
              <a:srgbClr val="A18F84"/>
            </a:solidFill>
            <a:ln w="9525">
              <a:noFill/>
              <a:round/>
              <a:headEnd/>
              <a:tailEnd/>
            </a:ln>
          </p:spPr>
          <p:txBody>
            <a:bodyPr>
              <a:prstTxWarp prst="textNoShape">
                <a:avLst/>
              </a:prstTxWarp>
            </a:bodyPr>
            <a:lstStyle/>
            <a:p>
              <a:endParaRPr lang="tr-TR"/>
            </a:p>
          </p:txBody>
        </p:sp>
        <p:sp>
          <p:nvSpPr>
            <p:cNvPr id="259" name="Freeform 49"/>
            <p:cNvSpPr>
              <a:spLocks/>
            </p:cNvSpPr>
            <p:nvPr/>
          </p:nvSpPr>
          <p:spPr bwMode="auto">
            <a:xfrm>
              <a:off x="3044" y="2389"/>
              <a:ext cx="8" cy="8"/>
            </a:xfrm>
            <a:custGeom>
              <a:avLst/>
              <a:gdLst>
                <a:gd name="T0" fmla="*/ 1 w 14"/>
                <a:gd name="T1" fmla="*/ 1 h 15"/>
                <a:gd name="T2" fmla="*/ 1 w 14"/>
                <a:gd name="T3" fmla="*/ 1 h 15"/>
                <a:gd name="T4" fmla="*/ 1 w 14"/>
                <a:gd name="T5" fmla="*/ 1 h 15"/>
                <a:gd name="T6" fmla="*/ 1 w 14"/>
                <a:gd name="T7" fmla="*/ 1 h 15"/>
                <a:gd name="T8" fmla="*/ 1 w 14"/>
                <a:gd name="T9" fmla="*/ 1 h 15"/>
                <a:gd name="T10" fmla="*/ 1 w 14"/>
                <a:gd name="T11" fmla="*/ 1 h 15"/>
                <a:gd name="T12" fmla="*/ 1 w 14"/>
                <a:gd name="T13" fmla="*/ 1 h 15"/>
                <a:gd name="T14" fmla="*/ 0 w 14"/>
                <a:gd name="T15" fmla="*/ 1 h 15"/>
                <a:gd name="T16" fmla="*/ 0 w 14"/>
                <a:gd name="T17" fmla="*/ 1 h 15"/>
                <a:gd name="T18" fmla="*/ 0 w 14"/>
                <a:gd name="T19" fmla="*/ 1 h 15"/>
                <a:gd name="T20" fmla="*/ 0 w 14"/>
                <a:gd name="T21" fmla="*/ 0 h 15"/>
                <a:gd name="T22" fmla="*/ 1 w 14"/>
                <a:gd name="T23" fmla="*/ 0 h 15"/>
                <a:gd name="T24" fmla="*/ 1 w 14"/>
                <a:gd name="T25" fmla="*/ 1 h 15"/>
                <a:gd name="T26" fmla="*/ 1 w 14"/>
                <a:gd name="T27" fmla="*/ 1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5"/>
                <a:gd name="T44" fmla="*/ 14 w 14"/>
                <a:gd name="T45" fmla="*/ 15 h 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5">
                  <a:moveTo>
                    <a:pt x="14" y="14"/>
                  </a:moveTo>
                  <a:lnTo>
                    <a:pt x="12" y="15"/>
                  </a:lnTo>
                  <a:lnTo>
                    <a:pt x="9" y="15"/>
                  </a:lnTo>
                  <a:lnTo>
                    <a:pt x="7" y="14"/>
                  </a:lnTo>
                  <a:lnTo>
                    <a:pt x="4" y="13"/>
                  </a:lnTo>
                  <a:lnTo>
                    <a:pt x="3" y="12"/>
                  </a:lnTo>
                  <a:lnTo>
                    <a:pt x="1" y="10"/>
                  </a:lnTo>
                  <a:lnTo>
                    <a:pt x="0" y="8"/>
                  </a:lnTo>
                  <a:lnTo>
                    <a:pt x="0" y="5"/>
                  </a:lnTo>
                  <a:lnTo>
                    <a:pt x="0" y="3"/>
                  </a:lnTo>
                  <a:lnTo>
                    <a:pt x="0" y="0"/>
                  </a:lnTo>
                  <a:lnTo>
                    <a:pt x="14" y="0"/>
                  </a:lnTo>
                  <a:lnTo>
                    <a:pt x="14" y="14"/>
                  </a:lnTo>
                  <a:close/>
                </a:path>
              </a:pathLst>
            </a:custGeom>
            <a:solidFill>
              <a:srgbClr val="A18F84"/>
            </a:solidFill>
            <a:ln w="9525">
              <a:noFill/>
              <a:round/>
              <a:headEnd/>
              <a:tailEnd/>
            </a:ln>
          </p:spPr>
          <p:txBody>
            <a:bodyPr>
              <a:prstTxWarp prst="textNoShape">
                <a:avLst/>
              </a:prstTxWarp>
            </a:bodyPr>
            <a:lstStyle/>
            <a:p>
              <a:endParaRPr lang="tr-TR"/>
            </a:p>
          </p:txBody>
        </p:sp>
        <p:sp>
          <p:nvSpPr>
            <p:cNvPr id="260" name="Freeform 50"/>
            <p:cNvSpPr>
              <a:spLocks/>
            </p:cNvSpPr>
            <p:nvPr/>
          </p:nvSpPr>
          <p:spPr bwMode="auto">
            <a:xfrm>
              <a:off x="2361" y="2394"/>
              <a:ext cx="7" cy="8"/>
            </a:xfrm>
            <a:custGeom>
              <a:avLst/>
              <a:gdLst>
                <a:gd name="T0" fmla="*/ 0 w 15"/>
                <a:gd name="T1" fmla="*/ 0 h 15"/>
                <a:gd name="T2" fmla="*/ 0 w 15"/>
                <a:gd name="T3" fmla="*/ 1 h 15"/>
                <a:gd name="T4" fmla="*/ 0 w 15"/>
                <a:gd name="T5" fmla="*/ 1 h 15"/>
                <a:gd name="T6" fmla="*/ 0 w 15"/>
                <a:gd name="T7" fmla="*/ 1 h 15"/>
                <a:gd name="T8" fmla="*/ 0 w 15"/>
                <a:gd name="T9" fmla="*/ 1 h 15"/>
                <a:gd name="T10" fmla="*/ 0 w 15"/>
                <a:gd name="T11" fmla="*/ 1 h 15"/>
                <a:gd name="T12" fmla="*/ 0 w 15"/>
                <a:gd name="T13" fmla="*/ 1 h 15"/>
                <a:gd name="T14" fmla="*/ 0 w 15"/>
                <a:gd name="T15" fmla="*/ 1 h 15"/>
                <a:gd name="T16" fmla="*/ 0 w 15"/>
                <a:gd name="T17" fmla="*/ 1 h 15"/>
                <a:gd name="T18" fmla="*/ 0 w 15"/>
                <a:gd name="T19" fmla="*/ 1 h 15"/>
                <a:gd name="T20" fmla="*/ 0 w 15"/>
                <a:gd name="T21" fmla="*/ 1 h 15"/>
                <a:gd name="T22" fmla="*/ 0 w 15"/>
                <a:gd name="T23" fmla="*/ 1 h 15"/>
                <a:gd name="T24" fmla="*/ 0 w 15"/>
                <a:gd name="T25" fmla="*/ 1 h 15"/>
                <a:gd name="T26" fmla="*/ 0 w 15"/>
                <a:gd name="T27" fmla="*/ 1 h 15"/>
                <a:gd name="T28" fmla="*/ 0 w 15"/>
                <a:gd name="T29" fmla="*/ 1 h 15"/>
                <a:gd name="T30" fmla="*/ 0 w 15"/>
                <a:gd name="T31" fmla="*/ 1 h 15"/>
                <a:gd name="T32" fmla="*/ 0 w 15"/>
                <a:gd name="T33" fmla="*/ 1 h 15"/>
                <a:gd name="T34" fmla="*/ 0 w 15"/>
                <a:gd name="T35" fmla="*/ 1 h 15"/>
                <a:gd name="T36" fmla="*/ 0 w 15"/>
                <a:gd name="T37" fmla="*/ 1 h 15"/>
                <a:gd name="T38" fmla="*/ 0 w 15"/>
                <a:gd name="T39" fmla="*/ 1 h 15"/>
                <a:gd name="T40" fmla="*/ 0 w 15"/>
                <a:gd name="T41" fmla="*/ 1 h 15"/>
                <a:gd name="T42" fmla="*/ 0 w 15"/>
                <a:gd name="T43" fmla="*/ 0 h 15"/>
                <a:gd name="T44" fmla="*/ 0 w 15"/>
                <a:gd name="T45" fmla="*/ 0 h 15"/>
                <a:gd name="T46" fmla="*/ 0 w 15"/>
                <a:gd name="T47" fmla="*/ 0 h 1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
                <a:gd name="T73" fmla="*/ 0 h 15"/>
                <a:gd name="T74" fmla="*/ 15 w 15"/>
                <a:gd name="T75" fmla="*/ 15 h 1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 h="15">
                  <a:moveTo>
                    <a:pt x="11" y="0"/>
                  </a:moveTo>
                  <a:lnTo>
                    <a:pt x="11" y="1"/>
                  </a:lnTo>
                  <a:lnTo>
                    <a:pt x="11" y="2"/>
                  </a:lnTo>
                  <a:lnTo>
                    <a:pt x="11" y="3"/>
                  </a:lnTo>
                  <a:lnTo>
                    <a:pt x="12" y="3"/>
                  </a:lnTo>
                  <a:lnTo>
                    <a:pt x="12" y="4"/>
                  </a:lnTo>
                  <a:lnTo>
                    <a:pt x="13" y="4"/>
                  </a:lnTo>
                  <a:lnTo>
                    <a:pt x="13" y="6"/>
                  </a:lnTo>
                  <a:lnTo>
                    <a:pt x="15" y="6"/>
                  </a:lnTo>
                  <a:lnTo>
                    <a:pt x="15" y="7"/>
                  </a:lnTo>
                  <a:lnTo>
                    <a:pt x="13" y="8"/>
                  </a:lnTo>
                  <a:lnTo>
                    <a:pt x="12" y="9"/>
                  </a:lnTo>
                  <a:lnTo>
                    <a:pt x="11" y="10"/>
                  </a:lnTo>
                  <a:lnTo>
                    <a:pt x="10" y="11"/>
                  </a:lnTo>
                  <a:lnTo>
                    <a:pt x="9" y="12"/>
                  </a:lnTo>
                  <a:lnTo>
                    <a:pt x="7" y="13"/>
                  </a:lnTo>
                  <a:lnTo>
                    <a:pt x="6" y="15"/>
                  </a:lnTo>
                  <a:lnTo>
                    <a:pt x="4" y="15"/>
                  </a:lnTo>
                  <a:lnTo>
                    <a:pt x="2" y="15"/>
                  </a:lnTo>
                  <a:lnTo>
                    <a:pt x="0" y="13"/>
                  </a:lnTo>
                  <a:lnTo>
                    <a:pt x="0" y="0"/>
                  </a:lnTo>
                  <a:lnTo>
                    <a:pt x="11" y="0"/>
                  </a:lnTo>
                  <a:close/>
                </a:path>
              </a:pathLst>
            </a:custGeom>
            <a:solidFill>
              <a:srgbClr val="A18F84"/>
            </a:solidFill>
            <a:ln w="9525">
              <a:noFill/>
              <a:round/>
              <a:headEnd/>
              <a:tailEnd/>
            </a:ln>
          </p:spPr>
          <p:txBody>
            <a:bodyPr>
              <a:prstTxWarp prst="textNoShape">
                <a:avLst/>
              </a:prstTxWarp>
            </a:bodyPr>
            <a:lstStyle/>
            <a:p>
              <a:endParaRPr lang="tr-TR"/>
            </a:p>
          </p:txBody>
        </p:sp>
        <p:sp>
          <p:nvSpPr>
            <p:cNvPr id="261" name="Freeform 51"/>
            <p:cNvSpPr>
              <a:spLocks/>
            </p:cNvSpPr>
            <p:nvPr/>
          </p:nvSpPr>
          <p:spPr bwMode="auto">
            <a:xfrm>
              <a:off x="3414" y="2405"/>
              <a:ext cx="8" cy="9"/>
            </a:xfrm>
            <a:custGeom>
              <a:avLst/>
              <a:gdLst>
                <a:gd name="T0" fmla="*/ 1 w 14"/>
                <a:gd name="T1" fmla="*/ 0 h 19"/>
                <a:gd name="T2" fmla="*/ 1 w 14"/>
                <a:gd name="T3" fmla="*/ 0 h 19"/>
                <a:gd name="T4" fmla="*/ 1 w 14"/>
                <a:gd name="T5" fmla="*/ 0 h 19"/>
                <a:gd name="T6" fmla="*/ 1 w 14"/>
                <a:gd name="T7" fmla="*/ 0 h 19"/>
                <a:gd name="T8" fmla="*/ 1 w 14"/>
                <a:gd name="T9" fmla="*/ 0 h 19"/>
                <a:gd name="T10" fmla="*/ 1 w 14"/>
                <a:gd name="T11" fmla="*/ 0 h 19"/>
                <a:gd name="T12" fmla="*/ 1 w 14"/>
                <a:gd name="T13" fmla="*/ 0 h 19"/>
                <a:gd name="T14" fmla="*/ 1 w 14"/>
                <a:gd name="T15" fmla="*/ 0 h 19"/>
                <a:gd name="T16" fmla="*/ 1 w 14"/>
                <a:gd name="T17" fmla="*/ 0 h 19"/>
                <a:gd name="T18" fmla="*/ 1 w 14"/>
                <a:gd name="T19" fmla="*/ 0 h 19"/>
                <a:gd name="T20" fmla="*/ 0 w 14"/>
                <a:gd name="T21" fmla="*/ 0 h 19"/>
                <a:gd name="T22" fmla="*/ 1 w 14"/>
                <a:gd name="T23" fmla="*/ 0 h 19"/>
                <a:gd name="T24" fmla="*/ 1 w 14"/>
                <a:gd name="T25" fmla="*/ 0 h 19"/>
                <a:gd name="T26" fmla="*/ 1 w 14"/>
                <a:gd name="T27" fmla="*/ 0 h 19"/>
                <a:gd name="T28" fmla="*/ 1 w 14"/>
                <a:gd name="T29" fmla="*/ 0 h 19"/>
                <a:gd name="T30" fmla="*/ 1 w 14"/>
                <a:gd name="T31" fmla="*/ 0 h 19"/>
                <a:gd name="T32" fmla="*/ 1 w 14"/>
                <a:gd name="T33" fmla="*/ 0 h 19"/>
                <a:gd name="T34" fmla="*/ 1 w 14"/>
                <a:gd name="T35" fmla="*/ 0 h 19"/>
                <a:gd name="T36" fmla="*/ 1 w 14"/>
                <a:gd name="T37" fmla="*/ 0 h 19"/>
                <a:gd name="T38" fmla="*/ 1 w 14"/>
                <a:gd name="T39" fmla="*/ 0 h 19"/>
                <a:gd name="T40" fmla="*/ 1 w 14"/>
                <a:gd name="T41" fmla="*/ 0 h 19"/>
                <a:gd name="T42" fmla="*/ 1 w 14"/>
                <a:gd name="T43" fmla="*/ 0 h 19"/>
                <a:gd name="T44" fmla="*/ 1 w 14"/>
                <a:gd name="T45" fmla="*/ 0 h 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
                <a:gd name="T70" fmla="*/ 0 h 19"/>
                <a:gd name="T71" fmla="*/ 14 w 14"/>
                <a:gd name="T72" fmla="*/ 19 h 1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 h="19">
                  <a:moveTo>
                    <a:pt x="14" y="18"/>
                  </a:moveTo>
                  <a:lnTo>
                    <a:pt x="12" y="19"/>
                  </a:lnTo>
                  <a:lnTo>
                    <a:pt x="11" y="19"/>
                  </a:lnTo>
                  <a:lnTo>
                    <a:pt x="9" y="19"/>
                  </a:lnTo>
                  <a:lnTo>
                    <a:pt x="8" y="18"/>
                  </a:lnTo>
                  <a:lnTo>
                    <a:pt x="6" y="17"/>
                  </a:lnTo>
                  <a:lnTo>
                    <a:pt x="4" y="16"/>
                  </a:lnTo>
                  <a:lnTo>
                    <a:pt x="3" y="15"/>
                  </a:lnTo>
                  <a:lnTo>
                    <a:pt x="2" y="14"/>
                  </a:lnTo>
                  <a:lnTo>
                    <a:pt x="1" y="12"/>
                  </a:lnTo>
                  <a:lnTo>
                    <a:pt x="0" y="11"/>
                  </a:lnTo>
                  <a:lnTo>
                    <a:pt x="1" y="9"/>
                  </a:lnTo>
                  <a:lnTo>
                    <a:pt x="1" y="7"/>
                  </a:lnTo>
                  <a:lnTo>
                    <a:pt x="2" y="5"/>
                  </a:lnTo>
                  <a:lnTo>
                    <a:pt x="3" y="3"/>
                  </a:lnTo>
                  <a:lnTo>
                    <a:pt x="4" y="2"/>
                  </a:lnTo>
                  <a:lnTo>
                    <a:pt x="5" y="1"/>
                  </a:lnTo>
                  <a:lnTo>
                    <a:pt x="6" y="0"/>
                  </a:lnTo>
                  <a:lnTo>
                    <a:pt x="9" y="0"/>
                  </a:lnTo>
                  <a:lnTo>
                    <a:pt x="11" y="0"/>
                  </a:lnTo>
                  <a:lnTo>
                    <a:pt x="14" y="1"/>
                  </a:lnTo>
                  <a:lnTo>
                    <a:pt x="14" y="18"/>
                  </a:lnTo>
                  <a:close/>
                </a:path>
              </a:pathLst>
            </a:custGeom>
            <a:solidFill>
              <a:srgbClr val="A18F84"/>
            </a:solidFill>
            <a:ln w="9525">
              <a:noFill/>
              <a:round/>
              <a:headEnd/>
              <a:tailEnd/>
            </a:ln>
          </p:spPr>
          <p:txBody>
            <a:bodyPr>
              <a:prstTxWarp prst="textNoShape">
                <a:avLst/>
              </a:prstTxWarp>
            </a:bodyPr>
            <a:lstStyle/>
            <a:p>
              <a:endParaRPr lang="tr-TR"/>
            </a:p>
          </p:txBody>
        </p:sp>
        <p:sp>
          <p:nvSpPr>
            <p:cNvPr id="262" name="Freeform 52"/>
            <p:cNvSpPr>
              <a:spLocks/>
            </p:cNvSpPr>
            <p:nvPr/>
          </p:nvSpPr>
          <p:spPr bwMode="auto">
            <a:xfrm>
              <a:off x="2373" y="2408"/>
              <a:ext cx="114" cy="138"/>
            </a:xfrm>
            <a:custGeom>
              <a:avLst/>
              <a:gdLst>
                <a:gd name="T0" fmla="*/ 4 w 228"/>
                <a:gd name="T1" fmla="*/ 1 h 275"/>
                <a:gd name="T2" fmla="*/ 4 w 228"/>
                <a:gd name="T3" fmla="*/ 4 h 275"/>
                <a:gd name="T4" fmla="*/ 4 w 228"/>
                <a:gd name="T5" fmla="*/ 4 h 275"/>
                <a:gd name="T6" fmla="*/ 3 w 228"/>
                <a:gd name="T7" fmla="*/ 4 h 275"/>
                <a:gd name="T8" fmla="*/ 3 w 228"/>
                <a:gd name="T9" fmla="*/ 4 h 275"/>
                <a:gd name="T10" fmla="*/ 3 w 228"/>
                <a:gd name="T11" fmla="*/ 4 h 275"/>
                <a:gd name="T12" fmla="*/ 2 w 228"/>
                <a:gd name="T13" fmla="*/ 4 h 275"/>
                <a:gd name="T14" fmla="*/ 2 w 228"/>
                <a:gd name="T15" fmla="*/ 4 h 275"/>
                <a:gd name="T16" fmla="*/ 2 w 228"/>
                <a:gd name="T17" fmla="*/ 4 h 275"/>
                <a:gd name="T18" fmla="*/ 1 w 228"/>
                <a:gd name="T19" fmla="*/ 4 h 275"/>
                <a:gd name="T20" fmla="*/ 1 w 228"/>
                <a:gd name="T21" fmla="*/ 5 h 275"/>
                <a:gd name="T22" fmla="*/ 1 w 228"/>
                <a:gd name="T23" fmla="*/ 5 h 275"/>
                <a:gd name="T24" fmla="*/ 1 w 228"/>
                <a:gd name="T25" fmla="*/ 4 h 275"/>
                <a:gd name="T26" fmla="*/ 0 w 228"/>
                <a:gd name="T27" fmla="*/ 4 h 275"/>
                <a:gd name="T28" fmla="*/ 1 w 228"/>
                <a:gd name="T29" fmla="*/ 4 h 275"/>
                <a:gd name="T30" fmla="*/ 1 w 228"/>
                <a:gd name="T31" fmla="*/ 3 h 275"/>
                <a:gd name="T32" fmla="*/ 1 w 228"/>
                <a:gd name="T33" fmla="*/ 3 h 275"/>
                <a:gd name="T34" fmla="*/ 1 w 228"/>
                <a:gd name="T35" fmla="*/ 2 h 275"/>
                <a:gd name="T36" fmla="*/ 1 w 228"/>
                <a:gd name="T37" fmla="*/ 2 h 275"/>
                <a:gd name="T38" fmla="*/ 1 w 228"/>
                <a:gd name="T39" fmla="*/ 2 h 275"/>
                <a:gd name="T40" fmla="*/ 1 w 228"/>
                <a:gd name="T41" fmla="*/ 1 h 275"/>
                <a:gd name="T42" fmla="*/ 2 w 228"/>
                <a:gd name="T43" fmla="*/ 1 h 275"/>
                <a:gd name="T44" fmla="*/ 2 w 228"/>
                <a:gd name="T45" fmla="*/ 1 h 275"/>
                <a:gd name="T46" fmla="*/ 2 w 228"/>
                <a:gd name="T47" fmla="*/ 1 h 275"/>
                <a:gd name="T48" fmla="*/ 2 w 228"/>
                <a:gd name="T49" fmla="*/ 1 h 275"/>
                <a:gd name="T50" fmla="*/ 2 w 228"/>
                <a:gd name="T51" fmla="*/ 1 h 275"/>
                <a:gd name="T52" fmla="*/ 2 w 228"/>
                <a:gd name="T53" fmla="*/ 1 h 275"/>
                <a:gd name="T54" fmla="*/ 3 w 228"/>
                <a:gd name="T55" fmla="*/ 1 h 275"/>
                <a:gd name="T56" fmla="*/ 3 w 228"/>
                <a:gd name="T57" fmla="*/ 0 h 275"/>
                <a:gd name="T58" fmla="*/ 3 w 228"/>
                <a:gd name="T59" fmla="*/ 0 h 275"/>
                <a:gd name="T60" fmla="*/ 3 w 228"/>
                <a:gd name="T61" fmla="*/ 1 h 275"/>
                <a:gd name="T62" fmla="*/ 3 w 228"/>
                <a:gd name="T63" fmla="*/ 1 h 275"/>
                <a:gd name="T64" fmla="*/ 3 w 228"/>
                <a:gd name="T65" fmla="*/ 1 h 275"/>
                <a:gd name="T66" fmla="*/ 4 w 228"/>
                <a:gd name="T67" fmla="*/ 1 h 275"/>
                <a:gd name="T68" fmla="*/ 4 w 228"/>
                <a:gd name="T69" fmla="*/ 1 h 275"/>
                <a:gd name="T70" fmla="*/ 4 w 228"/>
                <a:gd name="T71" fmla="*/ 1 h 275"/>
                <a:gd name="T72" fmla="*/ 4 w 228"/>
                <a:gd name="T73" fmla="*/ 1 h 275"/>
                <a:gd name="T74" fmla="*/ 4 w 228"/>
                <a:gd name="T75" fmla="*/ 1 h 275"/>
                <a:gd name="T76" fmla="*/ 4 w 228"/>
                <a:gd name="T77" fmla="*/ 1 h 275"/>
                <a:gd name="T78" fmla="*/ 4 w 228"/>
                <a:gd name="T79" fmla="*/ 1 h 275"/>
                <a:gd name="T80" fmla="*/ 4 w 228"/>
                <a:gd name="T81" fmla="*/ 1 h 275"/>
                <a:gd name="T82" fmla="*/ 4 w 228"/>
                <a:gd name="T83" fmla="*/ 1 h 275"/>
                <a:gd name="T84" fmla="*/ 4 w 228"/>
                <a:gd name="T85" fmla="*/ 1 h 275"/>
                <a:gd name="T86" fmla="*/ 4 w 228"/>
                <a:gd name="T87" fmla="*/ 1 h 27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28"/>
                <a:gd name="T133" fmla="*/ 0 h 275"/>
                <a:gd name="T134" fmla="*/ 228 w 228"/>
                <a:gd name="T135" fmla="*/ 275 h 27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28" h="275">
                  <a:moveTo>
                    <a:pt x="228" y="41"/>
                  </a:moveTo>
                  <a:lnTo>
                    <a:pt x="228" y="237"/>
                  </a:lnTo>
                  <a:lnTo>
                    <a:pt x="207" y="227"/>
                  </a:lnTo>
                  <a:lnTo>
                    <a:pt x="184" y="221"/>
                  </a:lnTo>
                  <a:lnTo>
                    <a:pt x="160" y="219"/>
                  </a:lnTo>
                  <a:lnTo>
                    <a:pt x="137" y="220"/>
                  </a:lnTo>
                  <a:lnTo>
                    <a:pt x="112" y="225"/>
                  </a:lnTo>
                  <a:lnTo>
                    <a:pt x="89" y="230"/>
                  </a:lnTo>
                  <a:lnTo>
                    <a:pt x="65" y="239"/>
                  </a:lnTo>
                  <a:lnTo>
                    <a:pt x="43" y="249"/>
                  </a:lnTo>
                  <a:lnTo>
                    <a:pt x="22" y="262"/>
                  </a:lnTo>
                  <a:lnTo>
                    <a:pt x="2" y="275"/>
                  </a:lnTo>
                  <a:lnTo>
                    <a:pt x="2" y="247"/>
                  </a:lnTo>
                  <a:lnTo>
                    <a:pt x="0" y="220"/>
                  </a:lnTo>
                  <a:lnTo>
                    <a:pt x="2" y="193"/>
                  </a:lnTo>
                  <a:lnTo>
                    <a:pt x="4" y="167"/>
                  </a:lnTo>
                  <a:lnTo>
                    <a:pt x="7" y="141"/>
                  </a:lnTo>
                  <a:lnTo>
                    <a:pt x="14" y="116"/>
                  </a:lnTo>
                  <a:lnTo>
                    <a:pt x="22" y="93"/>
                  </a:lnTo>
                  <a:lnTo>
                    <a:pt x="34" y="70"/>
                  </a:lnTo>
                  <a:lnTo>
                    <a:pt x="50" y="50"/>
                  </a:lnTo>
                  <a:lnTo>
                    <a:pt x="69" y="30"/>
                  </a:lnTo>
                  <a:lnTo>
                    <a:pt x="79" y="23"/>
                  </a:lnTo>
                  <a:lnTo>
                    <a:pt x="90" y="18"/>
                  </a:lnTo>
                  <a:lnTo>
                    <a:pt x="101" y="12"/>
                  </a:lnTo>
                  <a:lnTo>
                    <a:pt x="112" y="7"/>
                  </a:lnTo>
                  <a:lnTo>
                    <a:pt x="125" y="3"/>
                  </a:lnTo>
                  <a:lnTo>
                    <a:pt x="137" y="1"/>
                  </a:lnTo>
                  <a:lnTo>
                    <a:pt x="149" y="0"/>
                  </a:lnTo>
                  <a:lnTo>
                    <a:pt x="161" y="0"/>
                  </a:lnTo>
                  <a:lnTo>
                    <a:pt x="174" y="3"/>
                  </a:lnTo>
                  <a:lnTo>
                    <a:pt x="186" y="8"/>
                  </a:lnTo>
                  <a:lnTo>
                    <a:pt x="190" y="11"/>
                  </a:lnTo>
                  <a:lnTo>
                    <a:pt x="195" y="14"/>
                  </a:lnTo>
                  <a:lnTo>
                    <a:pt x="199" y="17"/>
                  </a:lnTo>
                  <a:lnTo>
                    <a:pt x="205" y="20"/>
                  </a:lnTo>
                  <a:lnTo>
                    <a:pt x="209" y="22"/>
                  </a:lnTo>
                  <a:lnTo>
                    <a:pt x="214" y="25"/>
                  </a:lnTo>
                  <a:lnTo>
                    <a:pt x="218" y="28"/>
                  </a:lnTo>
                  <a:lnTo>
                    <a:pt x="223" y="31"/>
                  </a:lnTo>
                  <a:lnTo>
                    <a:pt x="226" y="37"/>
                  </a:lnTo>
                  <a:lnTo>
                    <a:pt x="228" y="42"/>
                  </a:lnTo>
                  <a:lnTo>
                    <a:pt x="228" y="41"/>
                  </a:lnTo>
                  <a:close/>
                </a:path>
              </a:pathLst>
            </a:custGeom>
            <a:solidFill>
              <a:srgbClr val="FFDD57"/>
            </a:solidFill>
            <a:ln w="9525">
              <a:noFill/>
              <a:round/>
              <a:headEnd/>
              <a:tailEnd/>
            </a:ln>
          </p:spPr>
          <p:txBody>
            <a:bodyPr>
              <a:prstTxWarp prst="textNoShape">
                <a:avLst/>
              </a:prstTxWarp>
            </a:bodyPr>
            <a:lstStyle/>
            <a:p>
              <a:endParaRPr lang="tr-TR"/>
            </a:p>
          </p:txBody>
        </p:sp>
        <p:sp>
          <p:nvSpPr>
            <p:cNvPr id="263" name="Freeform 53"/>
            <p:cNvSpPr>
              <a:spLocks/>
            </p:cNvSpPr>
            <p:nvPr/>
          </p:nvSpPr>
          <p:spPr bwMode="auto">
            <a:xfrm>
              <a:off x="2346" y="2410"/>
              <a:ext cx="6" cy="7"/>
            </a:xfrm>
            <a:custGeom>
              <a:avLst/>
              <a:gdLst>
                <a:gd name="T0" fmla="*/ 1 w 12"/>
                <a:gd name="T1" fmla="*/ 0 h 16"/>
                <a:gd name="T2" fmla="*/ 1 w 12"/>
                <a:gd name="T3" fmla="*/ 0 h 16"/>
                <a:gd name="T4" fmla="*/ 1 w 12"/>
                <a:gd name="T5" fmla="*/ 0 h 16"/>
                <a:gd name="T6" fmla="*/ 1 w 12"/>
                <a:gd name="T7" fmla="*/ 0 h 16"/>
                <a:gd name="T8" fmla="*/ 1 w 12"/>
                <a:gd name="T9" fmla="*/ 0 h 16"/>
                <a:gd name="T10" fmla="*/ 1 w 12"/>
                <a:gd name="T11" fmla="*/ 0 h 16"/>
                <a:gd name="T12" fmla="*/ 1 w 12"/>
                <a:gd name="T13" fmla="*/ 0 h 16"/>
                <a:gd name="T14" fmla="*/ 1 w 12"/>
                <a:gd name="T15" fmla="*/ 0 h 16"/>
                <a:gd name="T16" fmla="*/ 1 w 12"/>
                <a:gd name="T17" fmla="*/ 0 h 16"/>
                <a:gd name="T18" fmla="*/ 1 w 12"/>
                <a:gd name="T19" fmla="*/ 0 h 16"/>
                <a:gd name="T20" fmla="*/ 1 w 12"/>
                <a:gd name="T21" fmla="*/ 0 h 16"/>
                <a:gd name="T22" fmla="*/ 1 w 12"/>
                <a:gd name="T23" fmla="*/ 0 h 16"/>
                <a:gd name="T24" fmla="*/ 1 w 12"/>
                <a:gd name="T25" fmla="*/ 0 h 16"/>
                <a:gd name="T26" fmla="*/ 1 w 12"/>
                <a:gd name="T27" fmla="*/ 0 h 16"/>
                <a:gd name="T28" fmla="*/ 1 w 12"/>
                <a:gd name="T29" fmla="*/ 0 h 16"/>
                <a:gd name="T30" fmla="*/ 1 w 12"/>
                <a:gd name="T31" fmla="*/ 0 h 16"/>
                <a:gd name="T32" fmla="*/ 1 w 12"/>
                <a:gd name="T33" fmla="*/ 0 h 16"/>
                <a:gd name="T34" fmla="*/ 1 w 12"/>
                <a:gd name="T35" fmla="*/ 0 h 16"/>
                <a:gd name="T36" fmla="*/ 1 w 12"/>
                <a:gd name="T37" fmla="*/ 0 h 16"/>
                <a:gd name="T38" fmla="*/ 1 w 12"/>
                <a:gd name="T39" fmla="*/ 0 h 16"/>
                <a:gd name="T40" fmla="*/ 0 w 12"/>
                <a:gd name="T41" fmla="*/ 0 h 16"/>
                <a:gd name="T42" fmla="*/ 0 w 12"/>
                <a:gd name="T43" fmla="*/ 0 h 16"/>
                <a:gd name="T44" fmla="*/ 1 w 12"/>
                <a:gd name="T45" fmla="*/ 0 h 16"/>
                <a:gd name="T46" fmla="*/ 1 w 12"/>
                <a:gd name="T47" fmla="*/ 0 h 16"/>
                <a:gd name="T48" fmla="*/ 1 w 12"/>
                <a:gd name="T49" fmla="*/ 0 h 1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
                <a:gd name="T76" fmla="*/ 0 h 16"/>
                <a:gd name="T77" fmla="*/ 12 w 12"/>
                <a:gd name="T78" fmla="*/ 16 h 1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 h="16">
                  <a:moveTo>
                    <a:pt x="9" y="0"/>
                  </a:moveTo>
                  <a:lnTo>
                    <a:pt x="10" y="2"/>
                  </a:lnTo>
                  <a:lnTo>
                    <a:pt x="10" y="4"/>
                  </a:lnTo>
                  <a:lnTo>
                    <a:pt x="10" y="5"/>
                  </a:lnTo>
                  <a:lnTo>
                    <a:pt x="10" y="6"/>
                  </a:lnTo>
                  <a:lnTo>
                    <a:pt x="11" y="6"/>
                  </a:lnTo>
                  <a:lnTo>
                    <a:pt x="11" y="7"/>
                  </a:lnTo>
                  <a:lnTo>
                    <a:pt x="12" y="7"/>
                  </a:lnTo>
                  <a:lnTo>
                    <a:pt x="12" y="8"/>
                  </a:lnTo>
                  <a:lnTo>
                    <a:pt x="11" y="9"/>
                  </a:lnTo>
                  <a:lnTo>
                    <a:pt x="10" y="10"/>
                  </a:lnTo>
                  <a:lnTo>
                    <a:pt x="9" y="11"/>
                  </a:lnTo>
                  <a:lnTo>
                    <a:pt x="8" y="12"/>
                  </a:lnTo>
                  <a:lnTo>
                    <a:pt x="7" y="14"/>
                  </a:lnTo>
                  <a:lnTo>
                    <a:pt x="5" y="15"/>
                  </a:lnTo>
                  <a:lnTo>
                    <a:pt x="4" y="16"/>
                  </a:lnTo>
                  <a:lnTo>
                    <a:pt x="3" y="16"/>
                  </a:lnTo>
                  <a:lnTo>
                    <a:pt x="1" y="16"/>
                  </a:lnTo>
                  <a:lnTo>
                    <a:pt x="0" y="16"/>
                  </a:lnTo>
                  <a:lnTo>
                    <a:pt x="0" y="1"/>
                  </a:lnTo>
                  <a:lnTo>
                    <a:pt x="10" y="1"/>
                  </a:lnTo>
                  <a:lnTo>
                    <a:pt x="9" y="0"/>
                  </a:lnTo>
                  <a:close/>
                </a:path>
              </a:pathLst>
            </a:custGeom>
            <a:solidFill>
              <a:srgbClr val="A18F84"/>
            </a:solidFill>
            <a:ln w="9525">
              <a:noFill/>
              <a:round/>
              <a:headEnd/>
              <a:tailEnd/>
            </a:ln>
          </p:spPr>
          <p:txBody>
            <a:bodyPr>
              <a:prstTxWarp prst="textNoShape">
                <a:avLst/>
              </a:prstTxWarp>
            </a:bodyPr>
            <a:lstStyle/>
            <a:p>
              <a:endParaRPr lang="tr-TR"/>
            </a:p>
          </p:txBody>
        </p:sp>
        <p:sp>
          <p:nvSpPr>
            <p:cNvPr id="264" name="Freeform 54"/>
            <p:cNvSpPr>
              <a:spLocks/>
            </p:cNvSpPr>
            <p:nvPr/>
          </p:nvSpPr>
          <p:spPr bwMode="auto">
            <a:xfrm>
              <a:off x="2329" y="2427"/>
              <a:ext cx="6" cy="9"/>
            </a:xfrm>
            <a:custGeom>
              <a:avLst/>
              <a:gdLst>
                <a:gd name="T0" fmla="*/ 0 w 14"/>
                <a:gd name="T1" fmla="*/ 1 h 17"/>
                <a:gd name="T2" fmla="*/ 0 w 14"/>
                <a:gd name="T3" fmla="*/ 1 h 17"/>
                <a:gd name="T4" fmla="*/ 0 w 14"/>
                <a:gd name="T5" fmla="*/ 1 h 17"/>
                <a:gd name="T6" fmla="*/ 0 w 14"/>
                <a:gd name="T7" fmla="*/ 1 h 17"/>
                <a:gd name="T8" fmla="*/ 0 w 14"/>
                <a:gd name="T9" fmla="*/ 1 h 17"/>
                <a:gd name="T10" fmla="*/ 0 w 14"/>
                <a:gd name="T11" fmla="*/ 1 h 17"/>
                <a:gd name="T12" fmla="*/ 0 w 14"/>
                <a:gd name="T13" fmla="*/ 1 h 17"/>
                <a:gd name="T14" fmla="*/ 0 w 14"/>
                <a:gd name="T15" fmla="*/ 1 h 17"/>
                <a:gd name="T16" fmla="*/ 0 w 14"/>
                <a:gd name="T17" fmla="*/ 1 h 17"/>
                <a:gd name="T18" fmla="*/ 0 w 14"/>
                <a:gd name="T19" fmla="*/ 1 h 17"/>
                <a:gd name="T20" fmla="*/ 0 w 14"/>
                <a:gd name="T21" fmla="*/ 1 h 17"/>
                <a:gd name="T22" fmla="*/ 0 w 14"/>
                <a:gd name="T23" fmla="*/ 0 h 17"/>
                <a:gd name="T24" fmla="*/ 0 w 14"/>
                <a:gd name="T25" fmla="*/ 0 h 17"/>
                <a:gd name="T26" fmla="*/ 0 w 14"/>
                <a:gd name="T27" fmla="*/ 0 h 17"/>
                <a:gd name="T28" fmla="*/ 0 w 14"/>
                <a:gd name="T29" fmla="*/ 0 h 17"/>
                <a:gd name="T30" fmla="*/ 0 w 14"/>
                <a:gd name="T31" fmla="*/ 1 h 17"/>
                <a:gd name="T32" fmla="*/ 0 w 14"/>
                <a:gd name="T33" fmla="*/ 1 h 17"/>
                <a:gd name="T34" fmla="*/ 0 w 14"/>
                <a:gd name="T35" fmla="*/ 1 h 17"/>
                <a:gd name="T36" fmla="*/ 0 w 14"/>
                <a:gd name="T37" fmla="*/ 1 h 17"/>
                <a:gd name="T38" fmla="*/ 0 w 14"/>
                <a:gd name="T39" fmla="*/ 1 h 17"/>
                <a:gd name="T40" fmla="*/ 0 w 14"/>
                <a:gd name="T41" fmla="*/ 1 h 17"/>
                <a:gd name="T42" fmla="*/ 0 w 14"/>
                <a:gd name="T43" fmla="*/ 1 h 17"/>
                <a:gd name="T44" fmla="*/ 0 w 14"/>
                <a:gd name="T45" fmla="*/ 1 h 1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
                <a:gd name="T70" fmla="*/ 0 h 17"/>
                <a:gd name="T71" fmla="*/ 14 w 14"/>
                <a:gd name="T72" fmla="*/ 17 h 1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 h="17">
                  <a:moveTo>
                    <a:pt x="12" y="10"/>
                  </a:moveTo>
                  <a:lnTo>
                    <a:pt x="11" y="11"/>
                  </a:lnTo>
                  <a:lnTo>
                    <a:pt x="10" y="12"/>
                  </a:lnTo>
                  <a:lnTo>
                    <a:pt x="9" y="13"/>
                  </a:lnTo>
                  <a:lnTo>
                    <a:pt x="8" y="14"/>
                  </a:lnTo>
                  <a:lnTo>
                    <a:pt x="7" y="14"/>
                  </a:lnTo>
                  <a:lnTo>
                    <a:pt x="6" y="16"/>
                  </a:lnTo>
                  <a:lnTo>
                    <a:pt x="4" y="16"/>
                  </a:lnTo>
                  <a:lnTo>
                    <a:pt x="2" y="17"/>
                  </a:lnTo>
                  <a:lnTo>
                    <a:pt x="1" y="17"/>
                  </a:lnTo>
                  <a:lnTo>
                    <a:pt x="0" y="17"/>
                  </a:lnTo>
                  <a:lnTo>
                    <a:pt x="0" y="0"/>
                  </a:lnTo>
                  <a:lnTo>
                    <a:pt x="1" y="0"/>
                  </a:lnTo>
                  <a:lnTo>
                    <a:pt x="4" y="0"/>
                  </a:lnTo>
                  <a:lnTo>
                    <a:pt x="6" y="0"/>
                  </a:lnTo>
                  <a:lnTo>
                    <a:pt x="8" y="1"/>
                  </a:lnTo>
                  <a:lnTo>
                    <a:pt x="10" y="2"/>
                  </a:lnTo>
                  <a:lnTo>
                    <a:pt x="11" y="2"/>
                  </a:lnTo>
                  <a:lnTo>
                    <a:pt x="12" y="4"/>
                  </a:lnTo>
                  <a:lnTo>
                    <a:pt x="14" y="6"/>
                  </a:lnTo>
                  <a:lnTo>
                    <a:pt x="14" y="8"/>
                  </a:lnTo>
                  <a:lnTo>
                    <a:pt x="12" y="10"/>
                  </a:lnTo>
                  <a:close/>
                </a:path>
              </a:pathLst>
            </a:custGeom>
            <a:solidFill>
              <a:srgbClr val="A18F84"/>
            </a:solidFill>
            <a:ln w="9525">
              <a:noFill/>
              <a:round/>
              <a:headEnd/>
              <a:tailEnd/>
            </a:ln>
          </p:spPr>
          <p:txBody>
            <a:bodyPr>
              <a:prstTxWarp prst="textNoShape">
                <a:avLst/>
              </a:prstTxWarp>
            </a:bodyPr>
            <a:lstStyle/>
            <a:p>
              <a:endParaRPr lang="tr-TR"/>
            </a:p>
          </p:txBody>
        </p:sp>
        <p:sp>
          <p:nvSpPr>
            <p:cNvPr id="265" name="Freeform 55"/>
            <p:cNvSpPr>
              <a:spLocks/>
            </p:cNvSpPr>
            <p:nvPr/>
          </p:nvSpPr>
          <p:spPr bwMode="auto">
            <a:xfrm>
              <a:off x="3418" y="2427"/>
              <a:ext cx="5" cy="8"/>
            </a:xfrm>
            <a:custGeom>
              <a:avLst/>
              <a:gdLst>
                <a:gd name="T0" fmla="*/ 1 w 10"/>
                <a:gd name="T1" fmla="*/ 1 h 14"/>
                <a:gd name="T2" fmla="*/ 0 w 10"/>
                <a:gd name="T3" fmla="*/ 1 h 14"/>
                <a:gd name="T4" fmla="*/ 0 w 10"/>
                <a:gd name="T5" fmla="*/ 0 h 14"/>
                <a:gd name="T6" fmla="*/ 1 w 10"/>
                <a:gd name="T7" fmla="*/ 0 h 14"/>
                <a:gd name="T8" fmla="*/ 1 w 10"/>
                <a:gd name="T9" fmla="*/ 1 h 14"/>
                <a:gd name="T10" fmla="*/ 1 w 10"/>
                <a:gd name="T11" fmla="*/ 1 h 14"/>
                <a:gd name="T12" fmla="*/ 1 w 10"/>
                <a:gd name="T13" fmla="*/ 1 h 14"/>
                <a:gd name="T14" fmla="*/ 0 60000 65536"/>
                <a:gd name="T15" fmla="*/ 0 60000 65536"/>
                <a:gd name="T16" fmla="*/ 0 60000 65536"/>
                <a:gd name="T17" fmla="*/ 0 60000 65536"/>
                <a:gd name="T18" fmla="*/ 0 60000 65536"/>
                <a:gd name="T19" fmla="*/ 0 60000 65536"/>
                <a:gd name="T20" fmla="*/ 0 60000 65536"/>
                <a:gd name="T21" fmla="*/ 0 w 10"/>
                <a:gd name="T22" fmla="*/ 0 h 14"/>
                <a:gd name="T23" fmla="*/ 10 w 10"/>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4">
                  <a:moveTo>
                    <a:pt x="9" y="13"/>
                  </a:moveTo>
                  <a:lnTo>
                    <a:pt x="0" y="14"/>
                  </a:lnTo>
                  <a:lnTo>
                    <a:pt x="0" y="0"/>
                  </a:lnTo>
                  <a:lnTo>
                    <a:pt x="10" y="0"/>
                  </a:lnTo>
                  <a:lnTo>
                    <a:pt x="10" y="14"/>
                  </a:lnTo>
                  <a:lnTo>
                    <a:pt x="9" y="13"/>
                  </a:lnTo>
                  <a:close/>
                </a:path>
              </a:pathLst>
            </a:custGeom>
            <a:solidFill>
              <a:srgbClr val="A18F84"/>
            </a:solidFill>
            <a:ln w="9525">
              <a:noFill/>
              <a:round/>
              <a:headEnd/>
              <a:tailEnd/>
            </a:ln>
          </p:spPr>
          <p:txBody>
            <a:bodyPr>
              <a:prstTxWarp prst="textNoShape">
                <a:avLst/>
              </a:prstTxWarp>
            </a:bodyPr>
            <a:lstStyle/>
            <a:p>
              <a:endParaRPr lang="tr-TR"/>
            </a:p>
          </p:txBody>
        </p:sp>
        <p:sp>
          <p:nvSpPr>
            <p:cNvPr id="266" name="Freeform 56"/>
            <p:cNvSpPr>
              <a:spLocks/>
            </p:cNvSpPr>
            <p:nvPr/>
          </p:nvSpPr>
          <p:spPr bwMode="auto">
            <a:xfrm>
              <a:off x="2489" y="2455"/>
              <a:ext cx="889" cy="944"/>
            </a:xfrm>
            <a:custGeom>
              <a:avLst/>
              <a:gdLst>
                <a:gd name="T0" fmla="*/ 1 w 1778"/>
                <a:gd name="T1" fmla="*/ 8 h 1888"/>
                <a:gd name="T2" fmla="*/ 1 w 1778"/>
                <a:gd name="T3" fmla="*/ 8 h 1888"/>
                <a:gd name="T4" fmla="*/ 1 w 1778"/>
                <a:gd name="T5" fmla="*/ 8 h 1888"/>
                <a:gd name="T6" fmla="*/ 2 w 1778"/>
                <a:gd name="T7" fmla="*/ 8 h 1888"/>
                <a:gd name="T8" fmla="*/ 2 w 1778"/>
                <a:gd name="T9" fmla="*/ 8 h 1888"/>
                <a:gd name="T10" fmla="*/ 2 w 1778"/>
                <a:gd name="T11" fmla="*/ 1 h 1888"/>
                <a:gd name="T12" fmla="*/ 2 w 1778"/>
                <a:gd name="T13" fmla="*/ 8 h 1888"/>
                <a:gd name="T14" fmla="*/ 2 w 1778"/>
                <a:gd name="T15" fmla="*/ 8 h 1888"/>
                <a:gd name="T16" fmla="*/ 2 w 1778"/>
                <a:gd name="T17" fmla="*/ 8 h 1888"/>
                <a:gd name="T18" fmla="*/ 2 w 1778"/>
                <a:gd name="T19" fmla="*/ 8 h 1888"/>
                <a:gd name="T20" fmla="*/ 2 w 1778"/>
                <a:gd name="T21" fmla="*/ 8 h 1888"/>
                <a:gd name="T22" fmla="*/ 2 w 1778"/>
                <a:gd name="T23" fmla="*/ 8 h 1888"/>
                <a:gd name="T24" fmla="*/ 3 w 1778"/>
                <a:gd name="T25" fmla="*/ 1 h 1888"/>
                <a:gd name="T26" fmla="*/ 3 w 1778"/>
                <a:gd name="T27" fmla="*/ 2 h 1888"/>
                <a:gd name="T28" fmla="*/ 3 w 1778"/>
                <a:gd name="T29" fmla="*/ 3 h 1888"/>
                <a:gd name="T30" fmla="*/ 3 w 1778"/>
                <a:gd name="T31" fmla="*/ 5 h 1888"/>
                <a:gd name="T32" fmla="*/ 3 w 1778"/>
                <a:gd name="T33" fmla="*/ 6 h 1888"/>
                <a:gd name="T34" fmla="*/ 2 w 1778"/>
                <a:gd name="T35" fmla="*/ 7 h 1888"/>
                <a:gd name="T36" fmla="*/ 3 w 1778"/>
                <a:gd name="T37" fmla="*/ 7 h 1888"/>
                <a:gd name="T38" fmla="*/ 3 w 1778"/>
                <a:gd name="T39" fmla="*/ 7 h 1888"/>
                <a:gd name="T40" fmla="*/ 3 w 1778"/>
                <a:gd name="T41" fmla="*/ 7 h 1888"/>
                <a:gd name="T42" fmla="*/ 3 w 1778"/>
                <a:gd name="T43" fmla="*/ 7 h 1888"/>
                <a:gd name="T44" fmla="*/ 3 w 1778"/>
                <a:gd name="T45" fmla="*/ 7 h 1888"/>
                <a:gd name="T46" fmla="*/ 25 w 1778"/>
                <a:gd name="T47" fmla="*/ 1 h 1888"/>
                <a:gd name="T48" fmla="*/ 28 w 1778"/>
                <a:gd name="T49" fmla="*/ 1 h 1888"/>
                <a:gd name="T50" fmla="*/ 28 w 1778"/>
                <a:gd name="T51" fmla="*/ 30 h 1888"/>
                <a:gd name="T52" fmla="*/ 2 w 1778"/>
                <a:gd name="T53" fmla="*/ 30 h 1888"/>
                <a:gd name="T54" fmla="*/ 1 w 1778"/>
                <a:gd name="T55" fmla="*/ 30 h 1888"/>
                <a:gd name="T56" fmla="*/ 1 w 1778"/>
                <a:gd name="T57" fmla="*/ 30 h 1888"/>
                <a:gd name="T58" fmla="*/ 1 w 1778"/>
                <a:gd name="T59" fmla="*/ 30 h 1888"/>
                <a:gd name="T60" fmla="*/ 1 w 1778"/>
                <a:gd name="T61" fmla="*/ 30 h 1888"/>
                <a:gd name="T62" fmla="*/ 0 w 1778"/>
                <a:gd name="T63" fmla="*/ 30 h 1888"/>
                <a:gd name="T64" fmla="*/ 1 w 1778"/>
                <a:gd name="T65" fmla="*/ 27 h 1888"/>
                <a:gd name="T66" fmla="*/ 1 w 1778"/>
                <a:gd name="T67" fmla="*/ 25 h 1888"/>
                <a:gd name="T68" fmla="*/ 1 w 1778"/>
                <a:gd name="T69" fmla="*/ 23 h 1888"/>
                <a:gd name="T70" fmla="*/ 1 w 1778"/>
                <a:gd name="T71" fmla="*/ 20 h 1888"/>
                <a:gd name="T72" fmla="*/ 1 w 1778"/>
                <a:gd name="T73" fmla="*/ 18 h 1888"/>
                <a:gd name="T74" fmla="*/ 1 w 1778"/>
                <a:gd name="T75" fmla="*/ 1 h 1888"/>
                <a:gd name="T76" fmla="*/ 1 w 1778"/>
                <a:gd name="T77" fmla="*/ 1 h 1888"/>
                <a:gd name="T78" fmla="*/ 1 w 1778"/>
                <a:gd name="T79" fmla="*/ 1 h 1888"/>
                <a:gd name="T80" fmla="*/ 1 w 1778"/>
                <a:gd name="T81" fmla="*/ 0 h 1888"/>
                <a:gd name="T82" fmla="*/ 1 w 1778"/>
                <a:gd name="T83" fmla="*/ 1 h 1888"/>
                <a:gd name="T84" fmla="*/ 1 w 1778"/>
                <a:gd name="T85" fmla="*/ 8 h 1888"/>
                <a:gd name="T86" fmla="*/ 1 w 1778"/>
                <a:gd name="T87" fmla="*/ 8 h 188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778"/>
                <a:gd name="T133" fmla="*/ 0 h 1888"/>
                <a:gd name="T134" fmla="*/ 1778 w 1778"/>
                <a:gd name="T135" fmla="*/ 1888 h 188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778" h="1888">
                  <a:moveTo>
                    <a:pt x="51" y="495"/>
                  </a:moveTo>
                  <a:lnTo>
                    <a:pt x="55" y="498"/>
                  </a:lnTo>
                  <a:lnTo>
                    <a:pt x="57" y="499"/>
                  </a:lnTo>
                  <a:lnTo>
                    <a:pt x="59" y="500"/>
                  </a:lnTo>
                  <a:lnTo>
                    <a:pt x="60" y="500"/>
                  </a:lnTo>
                  <a:lnTo>
                    <a:pt x="63" y="501"/>
                  </a:lnTo>
                  <a:lnTo>
                    <a:pt x="64" y="500"/>
                  </a:lnTo>
                  <a:lnTo>
                    <a:pt x="66" y="500"/>
                  </a:lnTo>
                  <a:lnTo>
                    <a:pt x="68" y="499"/>
                  </a:lnTo>
                  <a:lnTo>
                    <a:pt x="70" y="498"/>
                  </a:lnTo>
                  <a:lnTo>
                    <a:pt x="73" y="496"/>
                  </a:lnTo>
                  <a:lnTo>
                    <a:pt x="75" y="4"/>
                  </a:lnTo>
                  <a:lnTo>
                    <a:pt x="89" y="4"/>
                  </a:lnTo>
                  <a:lnTo>
                    <a:pt x="89" y="458"/>
                  </a:lnTo>
                  <a:lnTo>
                    <a:pt x="93" y="460"/>
                  </a:lnTo>
                  <a:lnTo>
                    <a:pt x="95" y="461"/>
                  </a:lnTo>
                  <a:lnTo>
                    <a:pt x="97" y="462"/>
                  </a:lnTo>
                  <a:lnTo>
                    <a:pt x="99" y="462"/>
                  </a:lnTo>
                  <a:lnTo>
                    <a:pt x="102" y="462"/>
                  </a:lnTo>
                  <a:lnTo>
                    <a:pt x="103" y="462"/>
                  </a:lnTo>
                  <a:lnTo>
                    <a:pt x="105" y="461"/>
                  </a:lnTo>
                  <a:lnTo>
                    <a:pt x="107" y="459"/>
                  </a:lnTo>
                  <a:lnTo>
                    <a:pt x="108" y="458"/>
                  </a:lnTo>
                  <a:lnTo>
                    <a:pt x="111" y="454"/>
                  </a:lnTo>
                  <a:lnTo>
                    <a:pt x="117" y="7"/>
                  </a:lnTo>
                  <a:lnTo>
                    <a:pt x="132" y="7"/>
                  </a:lnTo>
                  <a:lnTo>
                    <a:pt x="132" y="50"/>
                  </a:lnTo>
                  <a:lnTo>
                    <a:pt x="132" y="92"/>
                  </a:lnTo>
                  <a:lnTo>
                    <a:pt x="132" y="133"/>
                  </a:lnTo>
                  <a:lnTo>
                    <a:pt x="132" y="175"/>
                  </a:lnTo>
                  <a:lnTo>
                    <a:pt x="132" y="216"/>
                  </a:lnTo>
                  <a:lnTo>
                    <a:pt x="131" y="257"/>
                  </a:lnTo>
                  <a:lnTo>
                    <a:pt x="131" y="298"/>
                  </a:lnTo>
                  <a:lnTo>
                    <a:pt x="130" y="339"/>
                  </a:lnTo>
                  <a:lnTo>
                    <a:pt x="128" y="380"/>
                  </a:lnTo>
                  <a:lnTo>
                    <a:pt x="127" y="423"/>
                  </a:lnTo>
                  <a:lnTo>
                    <a:pt x="131" y="425"/>
                  </a:lnTo>
                  <a:lnTo>
                    <a:pt x="133" y="426"/>
                  </a:lnTo>
                  <a:lnTo>
                    <a:pt x="135" y="427"/>
                  </a:lnTo>
                  <a:lnTo>
                    <a:pt x="137" y="427"/>
                  </a:lnTo>
                  <a:lnTo>
                    <a:pt x="140" y="427"/>
                  </a:lnTo>
                  <a:lnTo>
                    <a:pt x="141" y="426"/>
                  </a:lnTo>
                  <a:lnTo>
                    <a:pt x="143" y="425"/>
                  </a:lnTo>
                  <a:lnTo>
                    <a:pt x="145" y="424"/>
                  </a:lnTo>
                  <a:lnTo>
                    <a:pt x="147" y="422"/>
                  </a:lnTo>
                  <a:lnTo>
                    <a:pt x="150" y="420"/>
                  </a:lnTo>
                  <a:lnTo>
                    <a:pt x="156" y="7"/>
                  </a:lnTo>
                  <a:lnTo>
                    <a:pt x="1587" y="7"/>
                  </a:lnTo>
                  <a:lnTo>
                    <a:pt x="1771" y="11"/>
                  </a:lnTo>
                  <a:lnTo>
                    <a:pt x="1778" y="32"/>
                  </a:lnTo>
                  <a:lnTo>
                    <a:pt x="1771" y="1808"/>
                  </a:lnTo>
                  <a:lnTo>
                    <a:pt x="1771" y="1886"/>
                  </a:lnTo>
                  <a:lnTo>
                    <a:pt x="1604" y="1888"/>
                  </a:lnTo>
                  <a:lnTo>
                    <a:pt x="69" y="1881"/>
                  </a:lnTo>
                  <a:lnTo>
                    <a:pt x="63" y="1882"/>
                  </a:lnTo>
                  <a:lnTo>
                    <a:pt x="55" y="1883"/>
                  </a:lnTo>
                  <a:lnTo>
                    <a:pt x="47" y="1884"/>
                  </a:lnTo>
                  <a:lnTo>
                    <a:pt x="39" y="1884"/>
                  </a:lnTo>
                  <a:lnTo>
                    <a:pt x="30" y="1886"/>
                  </a:lnTo>
                  <a:lnTo>
                    <a:pt x="22" y="1886"/>
                  </a:lnTo>
                  <a:lnTo>
                    <a:pt x="16" y="1884"/>
                  </a:lnTo>
                  <a:lnTo>
                    <a:pt x="9" y="1882"/>
                  </a:lnTo>
                  <a:lnTo>
                    <a:pt x="3" y="1879"/>
                  </a:lnTo>
                  <a:lnTo>
                    <a:pt x="0" y="1873"/>
                  </a:lnTo>
                  <a:lnTo>
                    <a:pt x="3" y="1802"/>
                  </a:lnTo>
                  <a:lnTo>
                    <a:pt x="6" y="1727"/>
                  </a:lnTo>
                  <a:lnTo>
                    <a:pt x="7" y="1651"/>
                  </a:lnTo>
                  <a:lnTo>
                    <a:pt x="7" y="1572"/>
                  </a:lnTo>
                  <a:lnTo>
                    <a:pt x="7" y="1494"/>
                  </a:lnTo>
                  <a:lnTo>
                    <a:pt x="7" y="1415"/>
                  </a:lnTo>
                  <a:lnTo>
                    <a:pt x="7" y="1334"/>
                  </a:lnTo>
                  <a:lnTo>
                    <a:pt x="7" y="1255"/>
                  </a:lnTo>
                  <a:lnTo>
                    <a:pt x="8" y="1174"/>
                  </a:lnTo>
                  <a:lnTo>
                    <a:pt x="10" y="1096"/>
                  </a:lnTo>
                  <a:lnTo>
                    <a:pt x="20" y="4"/>
                  </a:lnTo>
                  <a:lnTo>
                    <a:pt x="23" y="5"/>
                  </a:lnTo>
                  <a:lnTo>
                    <a:pt x="27" y="6"/>
                  </a:lnTo>
                  <a:lnTo>
                    <a:pt x="30" y="5"/>
                  </a:lnTo>
                  <a:lnTo>
                    <a:pt x="33" y="4"/>
                  </a:lnTo>
                  <a:lnTo>
                    <a:pt x="36" y="3"/>
                  </a:lnTo>
                  <a:lnTo>
                    <a:pt x="39" y="1"/>
                  </a:lnTo>
                  <a:lnTo>
                    <a:pt x="42" y="0"/>
                  </a:lnTo>
                  <a:lnTo>
                    <a:pt x="46" y="0"/>
                  </a:lnTo>
                  <a:lnTo>
                    <a:pt x="49" y="1"/>
                  </a:lnTo>
                  <a:lnTo>
                    <a:pt x="52" y="4"/>
                  </a:lnTo>
                  <a:lnTo>
                    <a:pt x="52" y="496"/>
                  </a:lnTo>
                  <a:lnTo>
                    <a:pt x="51" y="495"/>
                  </a:lnTo>
                  <a:close/>
                </a:path>
              </a:pathLst>
            </a:custGeom>
            <a:solidFill>
              <a:srgbClr val="BAA600"/>
            </a:solidFill>
            <a:ln w="9525">
              <a:noFill/>
              <a:round/>
              <a:headEnd/>
              <a:tailEnd/>
            </a:ln>
          </p:spPr>
          <p:txBody>
            <a:bodyPr>
              <a:prstTxWarp prst="textNoShape">
                <a:avLst/>
              </a:prstTxWarp>
            </a:bodyPr>
            <a:lstStyle/>
            <a:p>
              <a:endParaRPr lang="tr-TR"/>
            </a:p>
          </p:txBody>
        </p:sp>
        <p:sp>
          <p:nvSpPr>
            <p:cNvPr id="267" name="Freeform 57"/>
            <p:cNvSpPr>
              <a:spLocks/>
            </p:cNvSpPr>
            <p:nvPr/>
          </p:nvSpPr>
          <p:spPr bwMode="auto">
            <a:xfrm>
              <a:off x="2320" y="2450"/>
              <a:ext cx="6" cy="9"/>
            </a:xfrm>
            <a:custGeom>
              <a:avLst/>
              <a:gdLst>
                <a:gd name="T0" fmla="*/ 0 w 14"/>
                <a:gd name="T1" fmla="*/ 1 h 18"/>
                <a:gd name="T2" fmla="*/ 0 w 14"/>
                <a:gd name="T3" fmla="*/ 1 h 18"/>
                <a:gd name="T4" fmla="*/ 0 w 14"/>
                <a:gd name="T5" fmla="*/ 1 h 18"/>
                <a:gd name="T6" fmla="*/ 0 w 14"/>
                <a:gd name="T7" fmla="*/ 1 h 18"/>
                <a:gd name="T8" fmla="*/ 0 w 14"/>
                <a:gd name="T9" fmla="*/ 1 h 18"/>
                <a:gd name="T10" fmla="*/ 0 w 14"/>
                <a:gd name="T11" fmla="*/ 1 h 18"/>
                <a:gd name="T12" fmla="*/ 0 w 14"/>
                <a:gd name="T13" fmla="*/ 1 h 18"/>
                <a:gd name="T14" fmla="*/ 0 w 14"/>
                <a:gd name="T15" fmla="*/ 1 h 18"/>
                <a:gd name="T16" fmla="*/ 0 w 14"/>
                <a:gd name="T17" fmla="*/ 1 h 18"/>
                <a:gd name="T18" fmla="*/ 0 w 14"/>
                <a:gd name="T19" fmla="*/ 1 h 18"/>
                <a:gd name="T20" fmla="*/ 0 w 14"/>
                <a:gd name="T21" fmla="*/ 1 h 18"/>
                <a:gd name="T22" fmla="*/ 0 w 14"/>
                <a:gd name="T23" fmla="*/ 0 h 18"/>
                <a:gd name="T24" fmla="*/ 0 w 14"/>
                <a:gd name="T25" fmla="*/ 0 h 18"/>
                <a:gd name="T26" fmla="*/ 0 w 14"/>
                <a:gd name="T27" fmla="*/ 0 h 18"/>
                <a:gd name="T28" fmla="*/ 0 w 14"/>
                <a:gd name="T29" fmla="*/ 1 h 18"/>
                <a:gd name="T30" fmla="*/ 0 w 14"/>
                <a:gd name="T31" fmla="*/ 1 h 18"/>
                <a:gd name="T32" fmla="*/ 0 w 14"/>
                <a:gd name="T33" fmla="*/ 1 h 18"/>
                <a:gd name="T34" fmla="*/ 0 w 14"/>
                <a:gd name="T35" fmla="*/ 1 h 18"/>
                <a:gd name="T36" fmla="*/ 0 w 14"/>
                <a:gd name="T37" fmla="*/ 1 h 18"/>
                <a:gd name="T38" fmla="*/ 0 w 14"/>
                <a:gd name="T39" fmla="*/ 1 h 18"/>
                <a:gd name="T40" fmla="*/ 0 w 14"/>
                <a:gd name="T41" fmla="*/ 1 h 18"/>
                <a:gd name="T42" fmla="*/ 0 w 14"/>
                <a:gd name="T43" fmla="*/ 1 h 18"/>
                <a:gd name="T44" fmla="*/ 0 w 14"/>
                <a:gd name="T45" fmla="*/ 1 h 18"/>
                <a:gd name="T46" fmla="*/ 0 w 14"/>
                <a:gd name="T47" fmla="*/ 1 h 1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
                <a:gd name="T73" fmla="*/ 0 h 18"/>
                <a:gd name="T74" fmla="*/ 14 w 14"/>
                <a:gd name="T75" fmla="*/ 18 h 1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 h="18">
                  <a:moveTo>
                    <a:pt x="13" y="6"/>
                  </a:moveTo>
                  <a:lnTo>
                    <a:pt x="13" y="9"/>
                  </a:lnTo>
                  <a:lnTo>
                    <a:pt x="11" y="11"/>
                  </a:lnTo>
                  <a:lnTo>
                    <a:pt x="11" y="12"/>
                  </a:lnTo>
                  <a:lnTo>
                    <a:pt x="10" y="13"/>
                  </a:lnTo>
                  <a:lnTo>
                    <a:pt x="8" y="14"/>
                  </a:lnTo>
                  <a:lnTo>
                    <a:pt x="7" y="15"/>
                  </a:lnTo>
                  <a:lnTo>
                    <a:pt x="6" y="15"/>
                  </a:lnTo>
                  <a:lnTo>
                    <a:pt x="4" y="16"/>
                  </a:lnTo>
                  <a:lnTo>
                    <a:pt x="3" y="16"/>
                  </a:lnTo>
                  <a:lnTo>
                    <a:pt x="0" y="18"/>
                  </a:lnTo>
                  <a:lnTo>
                    <a:pt x="0" y="0"/>
                  </a:lnTo>
                  <a:lnTo>
                    <a:pt x="1" y="0"/>
                  </a:lnTo>
                  <a:lnTo>
                    <a:pt x="4" y="0"/>
                  </a:lnTo>
                  <a:lnTo>
                    <a:pt x="5" y="1"/>
                  </a:lnTo>
                  <a:lnTo>
                    <a:pt x="6" y="1"/>
                  </a:lnTo>
                  <a:lnTo>
                    <a:pt x="7" y="2"/>
                  </a:lnTo>
                  <a:lnTo>
                    <a:pt x="8" y="3"/>
                  </a:lnTo>
                  <a:lnTo>
                    <a:pt x="9" y="4"/>
                  </a:lnTo>
                  <a:lnTo>
                    <a:pt x="10" y="5"/>
                  </a:lnTo>
                  <a:lnTo>
                    <a:pt x="13" y="6"/>
                  </a:lnTo>
                  <a:lnTo>
                    <a:pt x="14" y="8"/>
                  </a:lnTo>
                  <a:lnTo>
                    <a:pt x="13" y="6"/>
                  </a:lnTo>
                  <a:close/>
                </a:path>
              </a:pathLst>
            </a:custGeom>
            <a:solidFill>
              <a:srgbClr val="A18F84"/>
            </a:solidFill>
            <a:ln w="9525">
              <a:noFill/>
              <a:round/>
              <a:headEnd/>
              <a:tailEnd/>
            </a:ln>
          </p:spPr>
          <p:txBody>
            <a:bodyPr>
              <a:prstTxWarp prst="textNoShape">
                <a:avLst/>
              </a:prstTxWarp>
            </a:bodyPr>
            <a:lstStyle/>
            <a:p>
              <a:endParaRPr lang="tr-TR"/>
            </a:p>
          </p:txBody>
        </p:sp>
        <p:sp>
          <p:nvSpPr>
            <p:cNvPr id="268" name="Freeform 58"/>
            <p:cNvSpPr>
              <a:spLocks/>
            </p:cNvSpPr>
            <p:nvPr/>
          </p:nvSpPr>
          <p:spPr bwMode="auto">
            <a:xfrm>
              <a:off x="3422" y="2453"/>
              <a:ext cx="6" cy="12"/>
            </a:xfrm>
            <a:custGeom>
              <a:avLst/>
              <a:gdLst>
                <a:gd name="T0" fmla="*/ 0 w 14"/>
                <a:gd name="T1" fmla="*/ 1 h 24"/>
                <a:gd name="T2" fmla="*/ 0 w 14"/>
                <a:gd name="T3" fmla="*/ 1 h 24"/>
                <a:gd name="T4" fmla="*/ 0 w 14"/>
                <a:gd name="T5" fmla="*/ 1 h 24"/>
                <a:gd name="T6" fmla="*/ 0 w 14"/>
                <a:gd name="T7" fmla="*/ 1 h 24"/>
                <a:gd name="T8" fmla="*/ 0 w 14"/>
                <a:gd name="T9" fmla="*/ 1 h 24"/>
                <a:gd name="T10" fmla="*/ 0 w 14"/>
                <a:gd name="T11" fmla="*/ 1 h 24"/>
                <a:gd name="T12" fmla="*/ 0 w 14"/>
                <a:gd name="T13" fmla="*/ 1 h 24"/>
                <a:gd name="T14" fmla="*/ 0 w 14"/>
                <a:gd name="T15" fmla="*/ 1 h 24"/>
                <a:gd name="T16" fmla="*/ 0 w 14"/>
                <a:gd name="T17" fmla="*/ 1 h 24"/>
                <a:gd name="T18" fmla="*/ 0 w 14"/>
                <a:gd name="T19" fmla="*/ 1 h 24"/>
                <a:gd name="T20" fmla="*/ 0 w 14"/>
                <a:gd name="T21" fmla="*/ 1 h 24"/>
                <a:gd name="T22" fmla="*/ 0 w 14"/>
                <a:gd name="T23" fmla="*/ 1 h 24"/>
                <a:gd name="T24" fmla="*/ 0 w 14"/>
                <a:gd name="T25" fmla="*/ 0 h 24"/>
                <a:gd name="T26" fmla="*/ 0 w 14"/>
                <a:gd name="T27" fmla="*/ 0 h 24"/>
                <a:gd name="T28" fmla="*/ 0 w 14"/>
                <a:gd name="T29" fmla="*/ 0 h 24"/>
                <a:gd name="T30" fmla="*/ 0 w 14"/>
                <a:gd name="T31" fmla="*/ 1 h 24"/>
                <a:gd name="T32" fmla="*/ 0 w 14"/>
                <a:gd name="T33" fmla="*/ 1 h 24"/>
                <a:gd name="T34" fmla="*/ 0 w 14"/>
                <a:gd name="T35" fmla="*/ 1 h 24"/>
                <a:gd name="T36" fmla="*/ 0 w 14"/>
                <a:gd name="T37" fmla="*/ 1 h 24"/>
                <a:gd name="T38" fmla="*/ 0 w 14"/>
                <a:gd name="T39" fmla="*/ 1 h 24"/>
                <a:gd name="T40" fmla="*/ 0 w 14"/>
                <a:gd name="T41" fmla="*/ 1 h 24"/>
                <a:gd name="T42" fmla="*/ 0 w 14"/>
                <a:gd name="T43" fmla="*/ 1 h 24"/>
                <a:gd name="T44" fmla="*/ 0 w 14"/>
                <a:gd name="T45" fmla="*/ 1 h 24"/>
                <a:gd name="T46" fmla="*/ 0 w 14"/>
                <a:gd name="T47" fmla="*/ 1 h 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
                <a:gd name="T73" fmla="*/ 0 h 24"/>
                <a:gd name="T74" fmla="*/ 14 w 14"/>
                <a:gd name="T75" fmla="*/ 24 h 2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 h="24">
                  <a:moveTo>
                    <a:pt x="13" y="8"/>
                  </a:moveTo>
                  <a:lnTo>
                    <a:pt x="11" y="10"/>
                  </a:lnTo>
                  <a:lnTo>
                    <a:pt x="11" y="12"/>
                  </a:lnTo>
                  <a:lnTo>
                    <a:pt x="10" y="14"/>
                  </a:lnTo>
                  <a:lnTo>
                    <a:pt x="9" y="17"/>
                  </a:lnTo>
                  <a:lnTo>
                    <a:pt x="9" y="19"/>
                  </a:lnTo>
                  <a:lnTo>
                    <a:pt x="8" y="21"/>
                  </a:lnTo>
                  <a:lnTo>
                    <a:pt x="7" y="23"/>
                  </a:lnTo>
                  <a:lnTo>
                    <a:pt x="6" y="24"/>
                  </a:lnTo>
                  <a:lnTo>
                    <a:pt x="4" y="24"/>
                  </a:lnTo>
                  <a:lnTo>
                    <a:pt x="0" y="23"/>
                  </a:lnTo>
                  <a:lnTo>
                    <a:pt x="0" y="2"/>
                  </a:lnTo>
                  <a:lnTo>
                    <a:pt x="3" y="0"/>
                  </a:lnTo>
                  <a:lnTo>
                    <a:pt x="4" y="0"/>
                  </a:lnTo>
                  <a:lnTo>
                    <a:pt x="5" y="0"/>
                  </a:lnTo>
                  <a:lnTo>
                    <a:pt x="6" y="2"/>
                  </a:lnTo>
                  <a:lnTo>
                    <a:pt x="7" y="3"/>
                  </a:lnTo>
                  <a:lnTo>
                    <a:pt x="8" y="4"/>
                  </a:lnTo>
                  <a:lnTo>
                    <a:pt x="10" y="5"/>
                  </a:lnTo>
                  <a:lnTo>
                    <a:pt x="11" y="6"/>
                  </a:lnTo>
                  <a:lnTo>
                    <a:pt x="13" y="7"/>
                  </a:lnTo>
                  <a:lnTo>
                    <a:pt x="14" y="8"/>
                  </a:lnTo>
                  <a:lnTo>
                    <a:pt x="13" y="8"/>
                  </a:lnTo>
                  <a:close/>
                </a:path>
              </a:pathLst>
            </a:custGeom>
            <a:solidFill>
              <a:srgbClr val="A18F84"/>
            </a:solidFill>
            <a:ln w="9525">
              <a:noFill/>
              <a:round/>
              <a:headEnd/>
              <a:tailEnd/>
            </a:ln>
          </p:spPr>
          <p:txBody>
            <a:bodyPr>
              <a:prstTxWarp prst="textNoShape">
                <a:avLst/>
              </a:prstTxWarp>
            </a:bodyPr>
            <a:lstStyle/>
            <a:p>
              <a:endParaRPr lang="tr-TR"/>
            </a:p>
          </p:txBody>
        </p:sp>
        <p:sp>
          <p:nvSpPr>
            <p:cNvPr id="269" name="Freeform 59"/>
            <p:cNvSpPr>
              <a:spLocks/>
            </p:cNvSpPr>
            <p:nvPr/>
          </p:nvSpPr>
          <p:spPr bwMode="auto">
            <a:xfrm>
              <a:off x="2321" y="2473"/>
              <a:ext cx="6" cy="9"/>
            </a:xfrm>
            <a:custGeom>
              <a:avLst/>
              <a:gdLst>
                <a:gd name="T0" fmla="*/ 1 w 11"/>
                <a:gd name="T1" fmla="*/ 1 h 17"/>
                <a:gd name="T2" fmla="*/ 1 w 11"/>
                <a:gd name="T3" fmla="*/ 1 h 17"/>
                <a:gd name="T4" fmla="*/ 1 w 11"/>
                <a:gd name="T5" fmla="*/ 1 h 17"/>
                <a:gd name="T6" fmla="*/ 1 w 11"/>
                <a:gd name="T7" fmla="*/ 1 h 17"/>
                <a:gd name="T8" fmla="*/ 1 w 11"/>
                <a:gd name="T9" fmla="*/ 1 h 17"/>
                <a:gd name="T10" fmla="*/ 1 w 11"/>
                <a:gd name="T11" fmla="*/ 1 h 17"/>
                <a:gd name="T12" fmla="*/ 1 w 11"/>
                <a:gd name="T13" fmla="*/ 1 h 17"/>
                <a:gd name="T14" fmla="*/ 1 w 11"/>
                <a:gd name="T15" fmla="*/ 1 h 17"/>
                <a:gd name="T16" fmla="*/ 1 w 11"/>
                <a:gd name="T17" fmla="*/ 1 h 17"/>
                <a:gd name="T18" fmla="*/ 1 w 11"/>
                <a:gd name="T19" fmla="*/ 1 h 17"/>
                <a:gd name="T20" fmla="*/ 0 w 11"/>
                <a:gd name="T21" fmla="*/ 1 h 17"/>
                <a:gd name="T22" fmla="*/ 0 w 11"/>
                <a:gd name="T23" fmla="*/ 1 h 17"/>
                <a:gd name="T24" fmla="*/ 1 w 11"/>
                <a:gd name="T25" fmla="*/ 0 h 17"/>
                <a:gd name="T26" fmla="*/ 1 w 11"/>
                <a:gd name="T27" fmla="*/ 0 h 17"/>
                <a:gd name="T28" fmla="*/ 1 w 11"/>
                <a:gd name="T29" fmla="*/ 1 h 17"/>
                <a:gd name="T30" fmla="*/ 1 w 11"/>
                <a:gd name="T31" fmla="*/ 1 h 17"/>
                <a:gd name="T32" fmla="*/ 1 w 11"/>
                <a:gd name="T33" fmla="*/ 1 h 17"/>
                <a:gd name="T34" fmla="*/ 1 w 11"/>
                <a:gd name="T35" fmla="*/ 1 h 17"/>
                <a:gd name="T36" fmla="*/ 1 w 11"/>
                <a:gd name="T37" fmla="*/ 1 h 17"/>
                <a:gd name="T38" fmla="*/ 1 w 11"/>
                <a:gd name="T39" fmla="*/ 1 h 17"/>
                <a:gd name="T40" fmla="*/ 1 w 11"/>
                <a:gd name="T41" fmla="*/ 1 h 17"/>
                <a:gd name="T42" fmla="*/ 1 w 11"/>
                <a:gd name="T43" fmla="*/ 1 h 17"/>
                <a:gd name="T44" fmla="*/ 1 w 11"/>
                <a:gd name="T45" fmla="*/ 1 h 17"/>
                <a:gd name="T46" fmla="*/ 1 w 11"/>
                <a:gd name="T47" fmla="*/ 1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
                <a:gd name="T73" fmla="*/ 0 h 17"/>
                <a:gd name="T74" fmla="*/ 11 w 11"/>
                <a:gd name="T75" fmla="*/ 17 h 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 h="17">
                  <a:moveTo>
                    <a:pt x="9" y="6"/>
                  </a:moveTo>
                  <a:lnTo>
                    <a:pt x="10" y="8"/>
                  </a:lnTo>
                  <a:lnTo>
                    <a:pt x="11" y="11"/>
                  </a:lnTo>
                  <a:lnTo>
                    <a:pt x="10" y="13"/>
                  </a:lnTo>
                  <a:lnTo>
                    <a:pt x="9" y="13"/>
                  </a:lnTo>
                  <a:lnTo>
                    <a:pt x="7" y="14"/>
                  </a:lnTo>
                  <a:lnTo>
                    <a:pt x="6" y="15"/>
                  </a:lnTo>
                  <a:lnTo>
                    <a:pt x="4" y="15"/>
                  </a:lnTo>
                  <a:lnTo>
                    <a:pt x="2" y="16"/>
                  </a:lnTo>
                  <a:lnTo>
                    <a:pt x="1" y="16"/>
                  </a:lnTo>
                  <a:lnTo>
                    <a:pt x="0" y="17"/>
                  </a:lnTo>
                  <a:lnTo>
                    <a:pt x="0" y="1"/>
                  </a:lnTo>
                  <a:lnTo>
                    <a:pt x="1" y="0"/>
                  </a:lnTo>
                  <a:lnTo>
                    <a:pt x="2" y="0"/>
                  </a:lnTo>
                  <a:lnTo>
                    <a:pt x="3" y="1"/>
                  </a:lnTo>
                  <a:lnTo>
                    <a:pt x="4" y="1"/>
                  </a:lnTo>
                  <a:lnTo>
                    <a:pt x="5" y="2"/>
                  </a:lnTo>
                  <a:lnTo>
                    <a:pt x="6" y="3"/>
                  </a:lnTo>
                  <a:lnTo>
                    <a:pt x="7" y="4"/>
                  </a:lnTo>
                  <a:lnTo>
                    <a:pt x="7" y="5"/>
                  </a:lnTo>
                  <a:lnTo>
                    <a:pt x="9" y="5"/>
                  </a:lnTo>
                  <a:lnTo>
                    <a:pt x="10" y="6"/>
                  </a:lnTo>
                  <a:lnTo>
                    <a:pt x="9" y="6"/>
                  </a:lnTo>
                  <a:close/>
                </a:path>
              </a:pathLst>
            </a:custGeom>
            <a:solidFill>
              <a:srgbClr val="A18F84"/>
            </a:solidFill>
            <a:ln w="9525">
              <a:noFill/>
              <a:round/>
              <a:headEnd/>
              <a:tailEnd/>
            </a:ln>
          </p:spPr>
          <p:txBody>
            <a:bodyPr>
              <a:prstTxWarp prst="textNoShape">
                <a:avLst/>
              </a:prstTxWarp>
            </a:bodyPr>
            <a:lstStyle/>
            <a:p>
              <a:endParaRPr lang="tr-TR"/>
            </a:p>
          </p:txBody>
        </p:sp>
        <p:sp>
          <p:nvSpPr>
            <p:cNvPr id="270" name="Freeform 60"/>
            <p:cNvSpPr>
              <a:spLocks/>
            </p:cNvSpPr>
            <p:nvPr/>
          </p:nvSpPr>
          <p:spPr bwMode="auto">
            <a:xfrm>
              <a:off x="3422" y="2482"/>
              <a:ext cx="6" cy="6"/>
            </a:xfrm>
            <a:custGeom>
              <a:avLst/>
              <a:gdLst>
                <a:gd name="T0" fmla="*/ 0 w 14"/>
                <a:gd name="T1" fmla="*/ 0 h 14"/>
                <a:gd name="T2" fmla="*/ 0 w 14"/>
                <a:gd name="T3" fmla="*/ 0 h 14"/>
                <a:gd name="T4" fmla="*/ 0 w 14"/>
                <a:gd name="T5" fmla="*/ 0 h 14"/>
                <a:gd name="T6" fmla="*/ 0 w 14"/>
                <a:gd name="T7" fmla="*/ 0 h 14"/>
                <a:gd name="T8" fmla="*/ 0 w 14"/>
                <a:gd name="T9" fmla="*/ 0 h 14"/>
                <a:gd name="T10" fmla="*/ 0 w 14"/>
                <a:gd name="T11" fmla="*/ 0 h 14"/>
                <a:gd name="T12" fmla="*/ 0 w 14"/>
                <a:gd name="T13" fmla="*/ 0 h 14"/>
                <a:gd name="T14" fmla="*/ 0 w 14"/>
                <a:gd name="T15" fmla="*/ 0 h 14"/>
                <a:gd name="T16" fmla="*/ 0 w 14"/>
                <a:gd name="T17" fmla="*/ 0 h 14"/>
                <a:gd name="T18" fmla="*/ 0 w 14"/>
                <a:gd name="T19" fmla="*/ 0 h 14"/>
                <a:gd name="T20" fmla="*/ 0 w 14"/>
                <a:gd name="T21" fmla="*/ 0 h 14"/>
                <a:gd name="T22" fmla="*/ 0 w 14"/>
                <a:gd name="T23" fmla="*/ 0 h 14"/>
                <a:gd name="T24" fmla="*/ 0 w 14"/>
                <a:gd name="T25" fmla="*/ 0 h 14"/>
                <a:gd name="T26" fmla="*/ 0 w 14"/>
                <a:gd name="T27" fmla="*/ 0 h 14"/>
                <a:gd name="T28" fmla="*/ 0 w 14"/>
                <a:gd name="T29" fmla="*/ 0 h 14"/>
                <a:gd name="T30" fmla="*/ 0 w 14"/>
                <a:gd name="T31" fmla="*/ 0 h 14"/>
                <a:gd name="T32" fmla="*/ 0 w 14"/>
                <a:gd name="T33" fmla="*/ 0 h 14"/>
                <a:gd name="T34" fmla="*/ 0 w 14"/>
                <a:gd name="T35" fmla="*/ 0 h 14"/>
                <a:gd name="T36" fmla="*/ 0 w 14"/>
                <a:gd name="T37" fmla="*/ 0 h 14"/>
                <a:gd name="T38" fmla="*/ 0 w 14"/>
                <a:gd name="T39" fmla="*/ 0 h 14"/>
                <a:gd name="T40" fmla="*/ 0 w 14"/>
                <a:gd name="T41" fmla="*/ 0 h 14"/>
                <a:gd name="T42" fmla="*/ 0 w 14"/>
                <a:gd name="T43" fmla="*/ 0 h 14"/>
                <a:gd name="T44" fmla="*/ 0 w 14"/>
                <a:gd name="T45" fmla="*/ 0 h 14"/>
                <a:gd name="T46" fmla="*/ 0 w 14"/>
                <a:gd name="T47" fmla="*/ 0 h 14"/>
                <a:gd name="T48" fmla="*/ 0 w 14"/>
                <a:gd name="T49" fmla="*/ 0 h 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
                <a:gd name="T76" fmla="*/ 0 h 14"/>
                <a:gd name="T77" fmla="*/ 14 w 14"/>
                <a:gd name="T78" fmla="*/ 14 h 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 h="14">
                  <a:moveTo>
                    <a:pt x="13" y="4"/>
                  </a:moveTo>
                  <a:lnTo>
                    <a:pt x="14" y="5"/>
                  </a:lnTo>
                  <a:lnTo>
                    <a:pt x="14" y="6"/>
                  </a:lnTo>
                  <a:lnTo>
                    <a:pt x="14" y="7"/>
                  </a:lnTo>
                  <a:lnTo>
                    <a:pt x="14" y="8"/>
                  </a:lnTo>
                  <a:lnTo>
                    <a:pt x="14" y="9"/>
                  </a:lnTo>
                  <a:lnTo>
                    <a:pt x="14" y="10"/>
                  </a:lnTo>
                  <a:lnTo>
                    <a:pt x="13" y="12"/>
                  </a:lnTo>
                  <a:lnTo>
                    <a:pt x="13" y="13"/>
                  </a:lnTo>
                  <a:lnTo>
                    <a:pt x="11" y="14"/>
                  </a:lnTo>
                  <a:lnTo>
                    <a:pt x="10" y="14"/>
                  </a:lnTo>
                  <a:lnTo>
                    <a:pt x="0" y="14"/>
                  </a:lnTo>
                  <a:lnTo>
                    <a:pt x="0" y="0"/>
                  </a:lnTo>
                  <a:lnTo>
                    <a:pt x="1" y="0"/>
                  </a:lnTo>
                  <a:lnTo>
                    <a:pt x="4" y="0"/>
                  </a:lnTo>
                  <a:lnTo>
                    <a:pt x="5" y="0"/>
                  </a:lnTo>
                  <a:lnTo>
                    <a:pt x="6" y="0"/>
                  </a:lnTo>
                  <a:lnTo>
                    <a:pt x="7" y="0"/>
                  </a:lnTo>
                  <a:lnTo>
                    <a:pt x="9" y="0"/>
                  </a:lnTo>
                  <a:lnTo>
                    <a:pt x="10" y="0"/>
                  </a:lnTo>
                  <a:lnTo>
                    <a:pt x="11" y="2"/>
                  </a:lnTo>
                  <a:lnTo>
                    <a:pt x="13" y="3"/>
                  </a:lnTo>
                  <a:lnTo>
                    <a:pt x="14" y="4"/>
                  </a:lnTo>
                  <a:lnTo>
                    <a:pt x="13" y="4"/>
                  </a:lnTo>
                  <a:close/>
                </a:path>
              </a:pathLst>
            </a:custGeom>
            <a:solidFill>
              <a:srgbClr val="A18F84"/>
            </a:solidFill>
            <a:ln w="9525">
              <a:noFill/>
              <a:round/>
              <a:headEnd/>
              <a:tailEnd/>
            </a:ln>
          </p:spPr>
          <p:txBody>
            <a:bodyPr>
              <a:prstTxWarp prst="textNoShape">
                <a:avLst/>
              </a:prstTxWarp>
            </a:bodyPr>
            <a:lstStyle/>
            <a:p>
              <a:endParaRPr lang="tr-TR"/>
            </a:p>
          </p:txBody>
        </p:sp>
        <p:sp>
          <p:nvSpPr>
            <p:cNvPr id="271" name="Freeform 61"/>
            <p:cNvSpPr>
              <a:spLocks/>
            </p:cNvSpPr>
            <p:nvPr/>
          </p:nvSpPr>
          <p:spPr bwMode="auto">
            <a:xfrm>
              <a:off x="2326" y="2496"/>
              <a:ext cx="6" cy="9"/>
            </a:xfrm>
            <a:custGeom>
              <a:avLst/>
              <a:gdLst>
                <a:gd name="T0" fmla="*/ 1 w 11"/>
                <a:gd name="T1" fmla="*/ 1 h 18"/>
                <a:gd name="T2" fmla="*/ 1 w 11"/>
                <a:gd name="T3" fmla="*/ 1 h 18"/>
                <a:gd name="T4" fmla="*/ 1 w 11"/>
                <a:gd name="T5" fmla="*/ 1 h 18"/>
                <a:gd name="T6" fmla="*/ 1 w 11"/>
                <a:gd name="T7" fmla="*/ 1 h 18"/>
                <a:gd name="T8" fmla="*/ 1 w 11"/>
                <a:gd name="T9" fmla="*/ 1 h 18"/>
                <a:gd name="T10" fmla="*/ 1 w 11"/>
                <a:gd name="T11" fmla="*/ 1 h 18"/>
                <a:gd name="T12" fmla="*/ 1 w 11"/>
                <a:gd name="T13" fmla="*/ 1 h 18"/>
                <a:gd name="T14" fmla="*/ 1 w 11"/>
                <a:gd name="T15" fmla="*/ 1 h 18"/>
                <a:gd name="T16" fmla="*/ 1 w 11"/>
                <a:gd name="T17" fmla="*/ 1 h 18"/>
                <a:gd name="T18" fmla="*/ 1 w 11"/>
                <a:gd name="T19" fmla="*/ 1 h 18"/>
                <a:gd name="T20" fmla="*/ 0 w 11"/>
                <a:gd name="T21" fmla="*/ 1 h 18"/>
                <a:gd name="T22" fmla="*/ 0 w 11"/>
                <a:gd name="T23" fmla="*/ 0 h 18"/>
                <a:gd name="T24" fmla="*/ 1 w 11"/>
                <a:gd name="T25" fmla="*/ 0 h 18"/>
                <a:gd name="T26" fmla="*/ 1 w 11"/>
                <a:gd name="T27" fmla="*/ 0 h 18"/>
                <a:gd name="T28" fmla="*/ 1 w 11"/>
                <a:gd name="T29" fmla="*/ 0 h 18"/>
                <a:gd name="T30" fmla="*/ 1 w 11"/>
                <a:gd name="T31" fmla="*/ 0 h 18"/>
                <a:gd name="T32" fmla="*/ 1 w 11"/>
                <a:gd name="T33" fmla="*/ 0 h 18"/>
                <a:gd name="T34" fmla="*/ 1 w 11"/>
                <a:gd name="T35" fmla="*/ 0 h 18"/>
                <a:gd name="T36" fmla="*/ 1 w 11"/>
                <a:gd name="T37" fmla="*/ 0 h 18"/>
                <a:gd name="T38" fmla="*/ 1 w 11"/>
                <a:gd name="T39" fmla="*/ 1 h 18"/>
                <a:gd name="T40" fmla="*/ 1 w 11"/>
                <a:gd name="T41" fmla="*/ 1 h 18"/>
                <a:gd name="T42" fmla="*/ 1 w 11"/>
                <a:gd name="T43" fmla="*/ 1 h 18"/>
                <a:gd name="T44" fmla="*/ 1 w 11"/>
                <a:gd name="T45" fmla="*/ 1 h 18"/>
                <a:gd name="T46" fmla="*/ 1 w 11"/>
                <a:gd name="T47" fmla="*/ 1 h 1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
                <a:gd name="T73" fmla="*/ 0 h 18"/>
                <a:gd name="T74" fmla="*/ 11 w 11"/>
                <a:gd name="T75" fmla="*/ 18 h 1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 h="18">
                  <a:moveTo>
                    <a:pt x="11" y="3"/>
                  </a:moveTo>
                  <a:lnTo>
                    <a:pt x="11" y="6"/>
                  </a:lnTo>
                  <a:lnTo>
                    <a:pt x="11" y="8"/>
                  </a:lnTo>
                  <a:lnTo>
                    <a:pt x="11" y="10"/>
                  </a:lnTo>
                  <a:lnTo>
                    <a:pt x="10" y="12"/>
                  </a:lnTo>
                  <a:lnTo>
                    <a:pt x="9" y="13"/>
                  </a:lnTo>
                  <a:lnTo>
                    <a:pt x="8" y="14"/>
                  </a:lnTo>
                  <a:lnTo>
                    <a:pt x="5" y="15"/>
                  </a:lnTo>
                  <a:lnTo>
                    <a:pt x="3" y="16"/>
                  </a:lnTo>
                  <a:lnTo>
                    <a:pt x="2" y="17"/>
                  </a:lnTo>
                  <a:lnTo>
                    <a:pt x="0" y="18"/>
                  </a:lnTo>
                  <a:lnTo>
                    <a:pt x="0" y="0"/>
                  </a:lnTo>
                  <a:lnTo>
                    <a:pt x="1" y="0"/>
                  </a:lnTo>
                  <a:lnTo>
                    <a:pt x="2" y="0"/>
                  </a:lnTo>
                  <a:lnTo>
                    <a:pt x="3" y="0"/>
                  </a:lnTo>
                  <a:lnTo>
                    <a:pt x="4" y="0"/>
                  </a:lnTo>
                  <a:lnTo>
                    <a:pt x="5" y="0"/>
                  </a:lnTo>
                  <a:lnTo>
                    <a:pt x="6" y="0"/>
                  </a:lnTo>
                  <a:lnTo>
                    <a:pt x="8" y="0"/>
                  </a:lnTo>
                  <a:lnTo>
                    <a:pt x="9" y="1"/>
                  </a:lnTo>
                  <a:lnTo>
                    <a:pt x="10" y="3"/>
                  </a:lnTo>
                  <a:lnTo>
                    <a:pt x="11" y="4"/>
                  </a:lnTo>
                  <a:lnTo>
                    <a:pt x="11" y="3"/>
                  </a:lnTo>
                  <a:close/>
                </a:path>
              </a:pathLst>
            </a:custGeom>
            <a:solidFill>
              <a:srgbClr val="A18F84"/>
            </a:solidFill>
            <a:ln w="9525">
              <a:noFill/>
              <a:round/>
              <a:headEnd/>
              <a:tailEnd/>
            </a:ln>
          </p:spPr>
          <p:txBody>
            <a:bodyPr>
              <a:prstTxWarp prst="textNoShape">
                <a:avLst/>
              </a:prstTxWarp>
            </a:bodyPr>
            <a:lstStyle/>
            <a:p>
              <a:endParaRPr lang="tr-TR"/>
            </a:p>
          </p:txBody>
        </p:sp>
        <p:sp>
          <p:nvSpPr>
            <p:cNvPr id="272" name="Freeform 62"/>
            <p:cNvSpPr>
              <a:spLocks/>
            </p:cNvSpPr>
            <p:nvPr/>
          </p:nvSpPr>
          <p:spPr bwMode="auto">
            <a:xfrm>
              <a:off x="3427" y="2506"/>
              <a:ext cx="6" cy="11"/>
            </a:xfrm>
            <a:custGeom>
              <a:avLst/>
              <a:gdLst>
                <a:gd name="T0" fmla="*/ 0 w 14"/>
                <a:gd name="T1" fmla="*/ 1 h 22"/>
                <a:gd name="T2" fmla="*/ 0 w 14"/>
                <a:gd name="T3" fmla="*/ 1 h 22"/>
                <a:gd name="T4" fmla="*/ 0 w 14"/>
                <a:gd name="T5" fmla="*/ 1 h 22"/>
                <a:gd name="T6" fmla="*/ 0 w 14"/>
                <a:gd name="T7" fmla="*/ 1 h 22"/>
                <a:gd name="T8" fmla="*/ 0 w 14"/>
                <a:gd name="T9" fmla="*/ 1 h 22"/>
                <a:gd name="T10" fmla="*/ 0 w 14"/>
                <a:gd name="T11" fmla="*/ 1 h 22"/>
                <a:gd name="T12" fmla="*/ 0 w 14"/>
                <a:gd name="T13" fmla="*/ 1 h 22"/>
                <a:gd name="T14" fmla="*/ 0 w 14"/>
                <a:gd name="T15" fmla="*/ 1 h 22"/>
                <a:gd name="T16" fmla="*/ 0 w 14"/>
                <a:gd name="T17" fmla="*/ 1 h 22"/>
                <a:gd name="T18" fmla="*/ 0 w 14"/>
                <a:gd name="T19" fmla="*/ 1 h 22"/>
                <a:gd name="T20" fmla="*/ 0 w 14"/>
                <a:gd name="T21" fmla="*/ 1 h 22"/>
                <a:gd name="T22" fmla="*/ 0 w 14"/>
                <a:gd name="T23" fmla="*/ 1 h 22"/>
                <a:gd name="T24" fmla="*/ 0 w 14"/>
                <a:gd name="T25" fmla="*/ 1 h 22"/>
                <a:gd name="T26" fmla="*/ 0 w 14"/>
                <a:gd name="T27" fmla="*/ 1 h 22"/>
                <a:gd name="T28" fmla="*/ 0 w 14"/>
                <a:gd name="T29" fmla="*/ 1 h 22"/>
                <a:gd name="T30" fmla="*/ 0 w 14"/>
                <a:gd name="T31" fmla="*/ 1 h 22"/>
                <a:gd name="T32" fmla="*/ 0 w 14"/>
                <a:gd name="T33" fmla="*/ 1 h 22"/>
                <a:gd name="T34" fmla="*/ 0 w 14"/>
                <a:gd name="T35" fmla="*/ 1 h 22"/>
                <a:gd name="T36" fmla="*/ 0 w 14"/>
                <a:gd name="T37" fmla="*/ 1 h 22"/>
                <a:gd name="T38" fmla="*/ 0 w 14"/>
                <a:gd name="T39" fmla="*/ 1 h 22"/>
                <a:gd name="T40" fmla="*/ 0 w 14"/>
                <a:gd name="T41" fmla="*/ 0 h 22"/>
                <a:gd name="T42" fmla="*/ 0 w 14"/>
                <a:gd name="T43" fmla="*/ 0 h 22"/>
                <a:gd name="T44" fmla="*/ 0 w 14"/>
                <a:gd name="T45" fmla="*/ 0 h 22"/>
                <a:gd name="T46" fmla="*/ 0 w 14"/>
                <a:gd name="T47" fmla="*/ 0 h 22"/>
                <a:gd name="T48" fmla="*/ 0 w 14"/>
                <a:gd name="T49" fmla="*/ 1 h 22"/>
                <a:gd name="T50" fmla="*/ 0 w 14"/>
                <a:gd name="T51" fmla="*/ 1 h 22"/>
                <a:gd name="T52" fmla="*/ 0 w 14"/>
                <a:gd name="T53" fmla="*/ 1 h 22"/>
                <a:gd name="T54" fmla="*/ 0 w 14"/>
                <a:gd name="T55" fmla="*/ 1 h 22"/>
                <a:gd name="T56" fmla="*/ 0 w 14"/>
                <a:gd name="T57" fmla="*/ 1 h 22"/>
                <a:gd name="T58" fmla="*/ 0 w 14"/>
                <a:gd name="T59" fmla="*/ 1 h 22"/>
                <a:gd name="T60" fmla="*/ 0 w 14"/>
                <a:gd name="T61" fmla="*/ 1 h 22"/>
                <a:gd name="T62" fmla="*/ 0 w 14"/>
                <a:gd name="T63" fmla="*/ 1 h 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
                <a:gd name="T97" fmla="*/ 0 h 22"/>
                <a:gd name="T98" fmla="*/ 14 w 14"/>
                <a:gd name="T99" fmla="*/ 22 h 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 h="22">
                  <a:moveTo>
                    <a:pt x="14" y="4"/>
                  </a:moveTo>
                  <a:lnTo>
                    <a:pt x="14" y="6"/>
                  </a:lnTo>
                  <a:lnTo>
                    <a:pt x="14" y="7"/>
                  </a:lnTo>
                  <a:lnTo>
                    <a:pt x="14" y="10"/>
                  </a:lnTo>
                  <a:lnTo>
                    <a:pt x="14" y="12"/>
                  </a:lnTo>
                  <a:lnTo>
                    <a:pt x="14" y="13"/>
                  </a:lnTo>
                  <a:lnTo>
                    <a:pt x="13" y="15"/>
                  </a:lnTo>
                  <a:lnTo>
                    <a:pt x="12" y="17"/>
                  </a:lnTo>
                  <a:lnTo>
                    <a:pt x="10" y="19"/>
                  </a:lnTo>
                  <a:lnTo>
                    <a:pt x="9" y="21"/>
                  </a:lnTo>
                  <a:lnTo>
                    <a:pt x="8" y="22"/>
                  </a:lnTo>
                  <a:lnTo>
                    <a:pt x="6" y="20"/>
                  </a:lnTo>
                  <a:lnTo>
                    <a:pt x="4" y="19"/>
                  </a:lnTo>
                  <a:lnTo>
                    <a:pt x="3" y="16"/>
                  </a:lnTo>
                  <a:lnTo>
                    <a:pt x="1" y="14"/>
                  </a:lnTo>
                  <a:lnTo>
                    <a:pt x="0" y="12"/>
                  </a:lnTo>
                  <a:lnTo>
                    <a:pt x="0" y="8"/>
                  </a:lnTo>
                  <a:lnTo>
                    <a:pt x="0" y="6"/>
                  </a:lnTo>
                  <a:lnTo>
                    <a:pt x="1" y="4"/>
                  </a:lnTo>
                  <a:lnTo>
                    <a:pt x="3" y="2"/>
                  </a:lnTo>
                  <a:lnTo>
                    <a:pt x="4" y="0"/>
                  </a:lnTo>
                  <a:lnTo>
                    <a:pt x="5" y="0"/>
                  </a:lnTo>
                  <a:lnTo>
                    <a:pt x="6" y="0"/>
                  </a:lnTo>
                  <a:lnTo>
                    <a:pt x="7" y="0"/>
                  </a:lnTo>
                  <a:lnTo>
                    <a:pt x="8" y="1"/>
                  </a:lnTo>
                  <a:lnTo>
                    <a:pt x="9" y="1"/>
                  </a:lnTo>
                  <a:lnTo>
                    <a:pt x="10" y="1"/>
                  </a:lnTo>
                  <a:lnTo>
                    <a:pt x="12" y="2"/>
                  </a:lnTo>
                  <a:lnTo>
                    <a:pt x="13" y="2"/>
                  </a:lnTo>
                  <a:lnTo>
                    <a:pt x="13" y="3"/>
                  </a:lnTo>
                  <a:lnTo>
                    <a:pt x="14" y="4"/>
                  </a:lnTo>
                  <a:close/>
                </a:path>
              </a:pathLst>
            </a:custGeom>
            <a:solidFill>
              <a:srgbClr val="A18F84"/>
            </a:solidFill>
            <a:ln w="9525">
              <a:noFill/>
              <a:round/>
              <a:headEnd/>
              <a:tailEnd/>
            </a:ln>
          </p:spPr>
          <p:txBody>
            <a:bodyPr>
              <a:prstTxWarp prst="textNoShape">
                <a:avLst/>
              </a:prstTxWarp>
            </a:bodyPr>
            <a:lstStyle/>
            <a:p>
              <a:endParaRPr lang="tr-TR"/>
            </a:p>
          </p:txBody>
        </p:sp>
        <p:sp>
          <p:nvSpPr>
            <p:cNvPr id="273" name="Freeform 63"/>
            <p:cNvSpPr>
              <a:spLocks/>
            </p:cNvSpPr>
            <p:nvPr/>
          </p:nvSpPr>
          <p:spPr bwMode="auto">
            <a:xfrm>
              <a:off x="2324" y="2518"/>
              <a:ext cx="9" cy="9"/>
            </a:xfrm>
            <a:custGeom>
              <a:avLst/>
              <a:gdLst>
                <a:gd name="T0" fmla="*/ 1 w 17"/>
                <a:gd name="T1" fmla="*/ 1 h 18"/>
                <a:gd name="T2" fmla="*/ 1 w 17"/>
                <a:gd name="T3" fmla="*/ 1 h 18"/>
                <a:gd name="T4" fmla="*/ 1 w 17"/>
                <a:gd name="T5" fmla="*/ 1 h 18"/>
                <a:gd name="T6" fmla="*/ 1 w 17"/>
                <a:gd name="T7" fmla="*/ 1 h 18"/>
                <a:gd name="T8" fmla="*/ 1 w 17"/>
                <a:gd name="T9" fmla="*/ 1 h 18"/>
                <a:gd name="T10" fmla="*/ 1 w 17"/>
                <a:gd name="T11" fmla="*/ 1 h 18"/>
                <a:gd name="T12" fmla="*/ 1 w 17"/>
                <a:gd name="T13" fmla="*/ 1 h 18"/>
                <a:gd name="T14" fmla="*/ 1 w 17"/>
                <a:gd name="T15" fmla="*/ 1 h 18"/>
                <a:gd name="T16" fmla="*/ 1 w 17"/>
                <a:gd name="T17" fmla="*/ 1 h 18"/>
                <a:gd name="T18" fmla="*/ 1 w 17"/>
                <a:gd name="T19" fmla="*/ 1 h 18"/>
                <a:gd name="T20" fmla="*/ 1 w 17"/>
                <a:gd name="T21" fmla="*/ 1 h 18"/>
                <a:gd name="T22" fmla="*/ 1 w 17"/>
                <a:gd name="T23" fmla="*/ 1 h 18"/>
                <a:gd name="T24" fmla="*/ 0 w 17"/>
                <a:gd name="T25" fmla="*/ 1 h 18"/>
                <a:gd name="T26" fmla="*/ 0 w 17"/>
                <a:gd name="T27" fmla="*/ 1 h 18"/>
                <a:gd name="T28" fmla="*/ 0 w 17"/>
                <a:gd name="T29" fmla="*/ 1 h 18"/>
                <a:gd name="T30" fmla="*/ 1 w 17"/>
                <a:gd name="T31" fmla="*/ 1 h 18"/>
                <a:gd name="T32" fmla="*/ 1 w 17"/>
                <a:gd name="T33" fmla="*/ 1 h 18"/>
                <a:gd name="T34" fmla="*/ 1 w 17"/>
                <a:gd name="T35" fmla="*/ 1 h 18"/>
                <a:gd name="T36" fmla="*/ 1 w 17"/>
                <a:gd name="T37" fmla="*/ 0 h 18"/>
                <a:gd name="T38" fmla="*/ 1 w 17"/>
                <a:gd name="T39" fmla="*/ 1 h 18"/>
                <a:gd name="T40" fmla="*/ 1 w 17"/>
                <a:gd name="T41" fmla="*/ 1 h 18"/>
                <a:gd name="T42" fmla="*/ 1 w 17"/>
                <a:gd name="T43" fmla="*/ 1 h 18"/>
                <a:gd name="T44" fmla="*/ 1 w 17"/>
                <a:gd name="T45" fmla="*/ 1 h 18"/>
                <a:gd name="T46" fmla="*/ 1 w 17"/>
                <a:gd name="T47" fmla="*/ 1 h 1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
                <a:gd name="T73" fmla="*/ 0 h 18"/>
                <a:gd name="T74" fmla="*/ 17 w 17"/>
                <a:gd name="T75" fmla="*/ 18 h 1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 h="18">
                  <a:moveTo>
                    <a:pt x="16" y="7"/>
                  </a:moveTo>
                  <a:lnTo>
                    <a:pt x="17" y="10"/>
                  </a:lnTo>
                  <a:lnTo>
                    <a:pt x="17" y="12"/>
                  </a:lnTo>
                  <a:lnTo>
                    <a:pt x="16" y="14"/>
                  </a:lnTo>
                  <a:lnTo>
                    <a:pt x="15" y="15"/>
                  </a:lnTo>
                  <a:lnTo>
                    <a:pt x="14" y="15"/>
                  </a:lnTo>
                  <a:lnTo>
                    <a:pt x="11" y="16"/>
                  </a:lnTo>
                  <a:lnTo>
                    <a:pt x="9" y="16"/>
                  </a:lnTo>
                  <a:lnTo>
                    <a:pt x="8" y="17"/>
                  </a:lnTo>
                  <a:lnTo>
                    <a:pt x="6" y="17"/>
                  </a:lnTo>
                  <a:lnTo>
                    <a:pt x="5" y="18"/>
                  </a:lnTo>
                  <a:lnTo>
                    <a:pt x="1" y="18"/>
                  </a:lnTo>
                  <a:lnTo>
                    <a:pt x="0" y="16"/>
                  </a:lnTo>
                  <a:lnTo>
                    <a:pt x="0" y="12"/>
                  </a:lnTo>
                  <a:lnTo>
                    <a:pt x="0" y="10"/>
                  </a:lnTo>
                  <a:lnTo>
                    <a:pt x="1" y="7"/>
                  </a:lnTo>
                  <a:lnTo>
                    <a:pt x="4" y="3"/>
                  </a:lnTo>
                  <a:lnTo>
                    <a:pt x="6" y="1"/>
                  </a:lnTo>
                  <a:lnTo>
                    <a:pt x="8" y="0"/>
                  </a:lnTo>
                  <a:lnTo>
                    <a:pt x="10" y="1"/>
                  </a:lnTo>
                  <a:lnTo>
                    <a:pt x="14" y="3"/>
                  </a:lnTo>
                  <a:lnTo>
                    <a:pt x="16" y="8"/>
                  </a:lnTo>
                  <a:lnTo>
                    <a:pt x="16" y="7"/>
                  </a:lnTo>
                  <a:close/>
                </a:path>
              </a:pathLst>
            </a:custGeom>
            <a:solidFill>
              <a:srgbClr val="A18F84"/>
            </a:solidFill>
            <a:ln w="9525">
              <a:noFill/>
              <a:round/>
              <a:headEnd/>
              <a:tailEnd/>
            </a:ln>
          </p:spPr>
          <p:txBody>
            <a:bodyPr>
              <a:prstTxWarp prst="textNoShape">
                <a:avLst/>
              </a:prstTxWarp>
            </a:bodyPr>
            <a:lstStyle/>
            <a:p>
              <a:endParaRPr lang="tr-TR"/>
            </a:p>
          </p:txBody>
        </p:sp>
        <p:sp>
          <p:nvSpPr>
            <p:cNvPr id="274" name="Freeform 64"/>
            <p:cNvSpPr>
              <a:spLocks/>
            </p:cNvSpPr>
            <p:nvPr/>
          </p:nvSpPr>
          <p:spPr bwMode="auto">
            <a:xfrm>
              <a:off x="2373" y="2530"/>
              <a:ext cx="116" cy="46"/>
            </a:xfrm>
            <a:custGeom>
              <a:avLst/>
              <a:gdLst>
                <a:gd name="T0" fmla="*/ 4 w 231"/>
                <a:gd name="T1" fmla="*/ 1 h 91"/>
                <a:gd name="T2" fmla="*/ 4 w 231"/>
                <a:gd name="T3" fmla="*/ 1 h 91"/>
                <a:gd name="T4" fmla="*/ 4 w 231"/>
                <a:gd name="T5" fmla="*/ 1 h 91"/>
                <a:gd name="T6" fmla="*/ 4 w 231"/>
                <a:gd name="T7" fmla="*/ 1 h 91"/>
                <a:gd name="T8" fmla="*/ 4 w 231"/>
                <a:gd name="T9" fmla="*/ 1 h 91"/>
                <a:gd name="T10" fmla="*/ 4 w 231"/>
                <a:gd name="T11" fmla="*/ 1 h 91"/>
                <a:gd name="T12" fmla="*/ 4 w 231"/>
                <a:gd name="T13" fmla="*/ 1 h 91"/>
                <a:gd name="T14" fmla="*/ 4 w 231"/>
                <a:gd name="T15" fmla="*/ 1 h 91"/>
                <a:gd name="T16" fmla="*/ 4 w 231"/>
                <a:gd name="T17" fmla="*/ 1 h 91"/>
                <a:gd name="T18" fmla="*/ 4 w 231"/>
                <a:gd name="T19" fmla="*/ 1 h 91"/>
                <a:gd name="T20" fmla="*/ 4 w 231"/>
                <a:gd name="T21" fmla="*/ 1 h 91"/>
                <a:gd name="T22" fmla="*/ 3 w 231"/>
                <a:gd name="T23" fmla="*/ 1 h 91"/>
                <a:gd name="T24" fmla="*/ 3 w 231"/>
                <a:gd name="T25" fmla="*/ 1 h 91"/>
                <a:gd name="T26" fmla="*/ 3 w 231"/>
                <a:gd name="T27" fmla="*/ 1 h 91"/>
                <a:gd name="T28" fmla="*/ 2 w 231"/>
                <a:gd name="T29" fmla="*/ 1 h 91"/>
                <a:gd name="T30" fmla="*/ 2 w 231"/>
                <a:gd name="T31" fmla="*/ 1 h 91"/>
                <a:gd name="T32" fmla="*/ 2 w 231"/>
                <a:gd name="T33" fmla="*/ 1 h 91"/>
                <a:gd name="T34" fmla="*/ 2 w 231"/>
                <a:gd name="T35" fmla="*/ 1 h 91"/>
                <a:gd name="T36" fmla="*/ 1 w 231"/>
                <a:gd name="T37" fmla="*/ 1 h 91"/>
                <a:gd name="T38" fmla="*/ 1 w 231"/>
                <a:gd name="T39" fmla="*/ 1 h 91"/>
                <a:gd name="T40" fmla="*/ 1 w 231"/>
                <a:gd name="T41" fmla="*/ 2 h 91"/>
                <a:gd name="T42" fmla="*/ 0 w 231"/>
                <a:gd name="T43" fmla="*/ 2 h 91"/>
                <a:gd name="T44" fmla="*/ 0 w 231"/>
                <a:gd name="T45" fmla="*/ 2 h 91"/>
                <a:gd name="T46" fmla="*/ 1 w 231"/>
                <a:gd name="T47" fmla="*/ 2 h 91"/>
                <a:gd name="T48" fmla="*/ 1 w 231"/>
                <a:gd name="T49" fmla="*/ 1 h 91"/>
                <a:gd name="T50" fmla="*/ 1 w 231"/>
                <a:gd name="T51" fmla="*/ 1 h 91"/>
                <a:gd name="T52" fmla="*/ 1 w 231"/>
                <a:gd name="T53" fmla="*/ 1 h 91"/>
                <a:gd name="T54" fmla="*/ 1 w 231"/>
                <a:gd name="T55" fmla="*/ 1 h 91"/>
                <a:gd name="T56" fmla="*/ 1 w 231"/>
                <a:gd name="T57" fmla="*/ 1 h 91"/>
                <a:gd name="T58" fmla="*/ 1 w 231"/>
                <a:gd name="T59" fmla="*/ 1 h 91"/>
                <a:gd name="T60" fmla="*/ 1 w 231"/>
                <a:gd name="T61" fmla="*/ 1 h 91"/>
                <a:gd name="T62" fmla="*/ 1 w 231"/>
                <a:gd name="T63" fmla="*/ 1 h 91"/>
                <a:gd name="T64" fmla="*/ 2 w 231"/>
                <a:gd name="T65" fmla="*/ 1 h 91"/>
                <a:gd name="T66" fmla="*/ 2 w 231"/>
                <a:gd name="T67" fmla="*/ 1 h 91"/>
                <a:gd name="T68" fmla="*/ 2 w 231"/>
                <a:gd name="T69" fmla="*/ 1 h 91"/>
                <a:gd name="T70" fmla="*/ 3 w 231"/>
                <a:gd name="T71" fmla="*/ 1 h 91"/>
                <a:gd name="T72" fmla="*/ 3 w 231"/>
                <a:gd name="T73" fmla="*/ 0 h 91"/>
                <a:gd name="T74" fmla="*/ 3 w 231"/>
                <a:gd name="T75" fmla="*/ 0 h 91"/>
                <a:gd name="T76" fmla="*/ 3 w 231"/>
                <a:gd name="T77" fmla="*/ 1 h 91"/>
                <a:gd name="T78" fmla="*/ 4 w 231"/>
                <a:gd name="T79" fmla="*/ 1 h 91"/>
                <a:gd name="T80" fmla="*/ 4 w 231"/>
                <a:gd name="T81" fmla="*/ 1 h 91"/>
                <a:gd name="T82" fmla="*/ 4 w 231"/>
                <a:gd name="T83" fmla="*/ 1 h 91"/>
                <a:gd name="T84" fmla="*/ 4 w 231"/>
                <a:gd name="T85" fmla="*/ 1 h 91"/>
                <a:gd name="T86" fmla="*/ 4 w 231"/>
                <a:gd name="T87" fmla="*/ 1 h 9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31"/>
                <a:gd name="T133" fmla="*/ 0 h 91"/>
                <a:gd name="T134" fmla="*/ 231 w 231"/>
                <a:gd name="T135" fmla="*/ 91 h 9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31" h="91">
                  <a:moveTo>
                    <a:pt x="230" y="29"/>
                  </a:moveTo>
                  <a:lnTo>
                    <a:pt x="231" y="43"/>
                  </a:lnTo>
                  <a:lnTo>
                    <a:pt x="226" y="45"/>
                  </a:lnTo>
                  <a:lnTo>
                    <a:pt x="222" y="45"/>
                  </a:lnTo>
                  <a:lnTo>
                    <a:pt x="218" y="44"/>
                  </a:lnTo>
                  <a:lnTo>
                    <a:pt x="214" y="41"/>
                  </a:lnTo>
                  <a:lnTo>
                    <a:pt x="210" y="39"/>
                  </a:lnTo>
                  <a:lnTo>
                    <a:pt x="206" y="35"/>
                  </a:lnTo>
                  <a:lnTo>
                    <a:pt x="202" y="32"/>
                  </a:lnTo>
                  <a:lnTo>
                    <a:pt x="197" y="29"/>
                  </a:lnTo>
                  <a:lnTo>
                    <a:pt x="193" y="28"/>
                  </a:lnTo>
                  <a:lnTo>
                    <a:pt x="188" y="26"/>
                  </a:lnTo>
                  <a:lnTo>
                    <a:pt x="168" y="23"/>
                  </a:lnTo>
                  <a:lnTo>
                    <a:pt x="147" y="22"/>
                  </a:lnTo>
                  <a:lnTo>
                    <a:pt x="127" y="24"/>
                  </a:lnTo>
                  <a:lnTo>
                    <a:pt x="107" y="29"/>
                  </a:lnTo>
                  <a:lnTo>
                    <a:pt x="88" y="34"/>
                  </a:lnTo>
                  <a:lnTo>
                    <a:pt x="69" y="43"/>
                  </a:lnTo>
                  <a:lnTo>
                    <a:pt x="51" y="53"/>
                  </a:lnTo>
                  <a:lnTo>
                    <a:pt x="33" y="64"/>
                  </a:lnTo>
                  <a:lnTo>
                    <a:pt x="16" y="78"/>
                  </a:lnTo>
                  <a:lnTo>
                    <a:pt x="0" y="91"/>
                  </a:lnTo>
                  <a:lnTo>
                    <a:pt x="0" y="81"/>
                  </a:lnTo>
                  <a:lnTo>
                    <a:pt x="1" y="71"/>
                  </a:lnTo>
                  <a:lnTo>
                    <a:pt x="5" y="62"/>
                  </a:lnTo>
                  <a:lnTo>
                    <a:pt x="11" y="55"/>
                  </a:lnTo>
                  <a:lnTo>
                    <a:pt x="19" y="49"/>
                  </a:lnTo>
                  <a:lnTo>
                    <a:pt x="26" y="42"/>
                  </a:lnTo>
                  <a:lnTo>
                    <a:pt x="35" y="36"/>
                  </a:lnTo>
                  <a:lnTo>
                    <a:pt x="43" y="31"/>
                  </a:lnTo>
                  <a:lnTo>
                    <a:pt x="52" y="26"/>
                  </a:lnTo>
                  <a:lnTo>
                    <a:pt x="59" y="22"/>
                  </a:lnTo>
                  <a:lnTo>
                    <a:pt x="76" y="16"/>
                  </a:lnTo>
                  <a:lnTo>
                    <a:pt x="92" y="11"/>
                  </a:lnTo>
                  <a:lnTo>
                    <a:pt x="110" y="6"/>
                  </a:lnTo>
                  <a:lnTo>
                    <a:pt x="129" y="2"/>
                  </a:lnTo>
                  <a:lnTo>
                    <a:pt x="147" y="0"/>
                  </a:lnTo>
                  <a:lnTo>
                    <a:pt x="165" y="0"/>
                  </a:lnTo>
                  <a:lnTo>
                    <a:pt x="183" y="2"/>
                  </a:lnTo>
                  <a:lnTo>
                    <a:pt x="200" y="7"/>
                  </a:lnTo>
                  <a:lnTo>
                    <a:pt x="216" y="16"/>
                  </a:lnTo>
                  <a:lnTo>
                    <a:pt x="231" y="29"/>
                  </a:lnTo>
                  <a:lnTo>
                    <a:pt x="230" y="29"/>
                  </a:lnTo>
                  <a:close/>
                </a:path>
              </a:pathLst>
            </a:custGeom>
            <a:solidFill>
              <a:srgbClr val="00FF59"/>
            </a:solidFill>
            <a:ln w="9525">
              <a:noFill/>
              <a:round/>
              <a:headEnd/>
              <a:tailEnd/>
            </a:ln>
          </p:spPr>
          <p:txBody>
            <a:bodyPr>
              <a:prstTxWarp prst="textNoShape">
                <a:avLst/>
              </a:prstTxWarp>
            </a:bodyPr>
            <a:lstStyle/>
            <a:p>
              <a:endParaRPr lang="tr-TR"/>
            </a:p>
          </p:txBody>
        </p:sp>
        <p:sp>
          <p:nvSpPr>
            <p:cNvPr id="275" name="Freeform 65"/>
            <p:cNvSpPr>
              <a:spLocks/>
            </p:cNvSpPr>
            <p:nvPr/>
          </p:nvSpPr>
          <p:spPr bwMode="auto">
            <a:xfrm>
              <a:off x="3424" y="2530"/>
              <a:ext cx="9" cy="11"/>
            </a:xfrm>
            <a:custGeom>
              <a:avLst/>
              <a:gdLst>
                <a:gd name="T0" fmla="*/ 0 w 19"/>
                <a:gd name="T1" fmla="*/ 1 h 21"/>
                <a:gd name="T2" fmla="*/ 0 w 19"/>
                <a:gd name="T3" fmla="*/ 1 h 21"/>
                <a:gd name="T4" fmla="*/ 0 w 19"/>
                <a:gd name="T5" fmla="*/ 1 h 21"/>
                <a:gd name="T6" fmla="*/ 0 w 19"/>
                <a:gd name="T7" fmla="*/ 1 h 21"/>
                <a:gd name="T8" fmla="*/ 0 w 19"/>
                <a:gd name="T9" fmla="*/ 1 h 21"/>
                <a:gd name="T10" fmla="*/ 0 w 19"/>
                <a:gd name="T11" fmla="*/ 1 h 21"/>
                <a:gd name="T12" fmla="*/ 0 w 19"/>
                <a:gd name="T13" fmla="*/ 1 h 21"/>
                <a:gd name="T14" fmla="*/ 0 w 19"/>
                <a:gd name="T15" fmla="*/ 1 h 21"/>
                <a:gd name="T16" fmla="*/ 0 w 19"/>
                <a:gd name="T17" fmla="*/ 1 h 21"/>
                <a:gd name="T18" fmla="*/ 0 w 19"/>
                <a:gd name="T19" fmla="*/ 1 h 21"/>
                <a:gd name="T20" fmla="*/ 0 w 19"/>
                <a:gd name="T21" fmla="*/ 1 h 21"/>
                <a:gd name="T22" fmla="*/ 0 w 19"/>
                <a:gd name="T23" fmla="*/ 1 h 21"/>
                <a:gd name="T24" fmla="*/ 0 w 19"/>
                <a:gd name="T25" fmla="*/ 1 h 21"/>
                <a:gd name="T26" fmla="*/ 0 w 19"/>
                <a:gd name="T27" fmla="*/ 1 h 21"/>
                <a:gd name="T28" fmla="*/ 0 w 19"/>
                <a:gd name="T29" fmla="*/ 1 h 21"/>
                <a:gd name="T30" fmla="*/ 0 w 19"/>
                <a:gd name="T31" fmla="*/ 1 h 21"/>
                <a:gd name="T32" fmla="*/ 0 w 19"/>
                <a:gd name="T33" fmla="*/ 1 h 21"/>
                <a:gd name="T34" fmla="*/ 0 w 19"/>
                <a:gd name="T35" fmla="*/ 1 h 21"/>
                <a:gd name="T36" fmla="*/ 0 w 19"/>
                <a:gd name="T37" fmla="*/ 1 h 21"/>
                <a:gd name="T38" fmla="*/ 0 w 19"/>
                <a:gd name="T39" fmla="*/ 1 h 21"/>
                <a:gd name="T40" fmla="*/ 0 w 19"/>
                <a:gd name="T41" fmla="*/ 1 h 21"/>
                <a:gd name="T42" fmla="*/ 0 w 19"/>
                <a:gd name="T43" fmla="*/ 1 h 21"/>
                <a:gd name="T44" fmla="*/ 0 w 19"/>
                <a:gd name="T45" fmla="*/ 1 h 21"/>
                <a:gd name="T46" fmla="*/ 0 w 19"/>
                <a:gd name="T47" fmla="*/ 1 h 21"/>
                <a:gd name="T48" fmla="*/ 0 w 19"/>
                <a:gd name="T49" fmla="*/ 1 h 21"/>
                <a:gd name="T50" fmla="*/ 0 w 19"/>
                <a:gd name="T51" fmla="*/ 1 h 21"/>
                <a:gd name="T52" fmla="*/ 0 w 19"/>
                <a:gd name="T53" fmla="*/ 1 h 21"/>
                <a:gd name="T54" fmla="*/ 0 w 19"/>
                <a:gd name="T55" fmla="*/ 0 h 21"/>
                <a:gd name="T56" fmla="*/ 0 w 19"/>
                <a:gd name="T57" fmla="*/ 0 h 21"/>
                <a:gd name="T58" fmla="*/ 0 w 19"/>
                <a:gd name="T59" fmla="*/ 1 h 21"/>
                <a:gd name="T60" fmla="*/ 0 w 19"/>
                <a:gd name="T61" fmla="*/ 1 h 21"/>
                <a:gd name="T62" fmla="*/ 0 w 19"/>
                <a:gd name="T63" fmla="*/ 1 h 2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
                <a:gd name="T97" fmla="*/ 0 h 21"/>
                <a:gd name="T98" fmla="*/ 19 w 19"/>
                <a:gd name="T99" fmla="*/ 21 h 2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 h="21">
                  <a:moveTo>
                    <a:pt x="19" y="3"/>
                  </a:moveTo>
                  <a:lnTo>
                    <a:pt x="19" y="5"/>
                  </a:lnTo>
                  <a:lnTo>
                    <a:pt x="19" y="8"/>
                  </a:lnTo>
                  <a:lnTo>
                    <a:pt x="19" y="10"/>
                  </a:lnTo>
                  <a:lnTo>
                    <a:pt x="19" y="11"/>
                  </a:lnTo>
                  <a:lnTo>
                    <a:pt x="19" y="13"/>
                  </a:lnTo>
                  <a:lnTo>
                    <a:pt x="18" y="14"/>
                  </a:lnTo>
                  <a:lnTo>
                    <a:pt x="17" y="16"/>
                  </a:lnTo>
                  <a:lnTo>
                    <a:pt x="15" y="18"/>
                  </a:lnTo>
                  <a:lnTo>
                    <a:pt x="14" y="19"/>
                  </a:lnTo>
                  <a:lnTo>
                    <a:pt x="13" y="21"/>
                  </a:lnTo>
                  <a:lnTo>
                    <a:pt x="12" y="21"/>
                  </a:lnTo>
                  <a:lnTo>
                    <a:pt x="10" y="21"/>
                  </a:lnTo>
                  <a:lnTo>
                    <a:pt x="9" y="21"/>
                  </a:lnTo>
                  <a:lnTo>
                    <a:pt x="8" y="21"/>
                  </a:lnTo>
                  <a:lnTo>
                    <a:pt x="6" y="21"/>
                  </a:lnTo>
                  <a:lnTo>
                    <a:pt x="5" y="21"/>
                  </a:lnTo>
                  <a:lnTo>
                    <a:pt x="4" y="20"/>
                  </a:lnTo>
                  <a:lnTo>
                    <a:pt x="3" y="20"/>
                  </a:lnTo>
                  <a:lnTo>
                    <a:pt x="2" y="19"/>
                  </a:lnTo>
                  <a:lnTo>
                    <a:pt x="1" y="18"/>
                  </a:lnTo>
                  <a:lnTo>
                    <a:pt x="0" y="14"/>
                  </a:lnTo>
                  <a:lnTo>
                    <a:pt x="0" y="11"/>
                  </a:lnTo>
                  <a:lnTo>
                    <a:pt x="1" y="9"/>
                  </a:lnTo>
                  <a:lnTo>
                    <a:pt x="3" y="5"/>
                  </a:lnTo>
                  <a:lnTo>
                    <a:pt x="5" y="3"/>
                  </a:lnTo>
                  <a:lnTo>
                    <a:pt x="8" y="1"/>
                  </a:lnTo>
                  <a:lnTo>
                    <a:pt x="11" y="0"/>
                  </a:lnTo>
                  <a:lnTo>
                    <a:pt x="13" y="0"/>
                  </a:lnTo>
                  <a:lnTo>
                    <a:pt x="17" y="1"/>
                  </a:lnTo>
                  <a:lnTo>
                    <a:pt x="19" y="3"/>
                  </a:lnTo>
                  <a:close/>
                </a:path>
              </a:pathLst>
            </a:custGeom>
            <a:solidFill>
              <a:srgbClr val="A18F84"/>
            </a:solidFill>
            <a:ln w="9525">
              <a:noFill/>
              <a:round/>
              <a:headEnd/>
              <a:tailEnd/>
            </a:ln>
          </p:spPr>
          <p:txBody>
            <a:bodyPr>
              <a:prstTxWarp prst="textNoShape">
                <a:avLst/>
              </a:prstTxWarp>
            </a:bodyPr>
            <a:lstStyle/>
            <a:p>
              <a:endParaRPr lang="tr-TR"/>
            </a:p>
          </p:txBody>
        </p:sp>
        <p:sp>
          <p:nvSpPr>
            <p:cNvPr id="276" name="Freeform 66"/>
            <p:cNvSpPr>
              <a:spLocks/>
            </p:cNvSpPr>
            <p:nvPr/>
          </p:nvSpPr>
          <p:spPr bwMode="auto">
            <a:xfrm>
              <a:off x="2317" y="2535"/>
              <a:ext cx="9" cy="9"/>
            </a:xfrm>
            <a:custGeom>
              <a:avLst/>
              <a:gdLst>
                <a:gd name="T0" fmla="*/ 1 w 18"/>
                <a:gd name="T1" fmla="*/ 1 h 18"/>
                <a:gd name="T2" fmla="*/ 1 w 18"/>
                <a:gd name="T3" fmla="*/ 1 h 18"/>
                <a:gd name="T4" fmla="*/ 1 w 18"/>
                <a:gd name="T5" fmla="*/ 1 h 18"/>
                <a:gd name="T6" fmla="*/ 1 w 18"/>
                <a:gd name="T7" fmla="*/ 1 h 18"/>
                <a:gd name="T8" fmla="*/ 1 w 18"/>
                <a:gd name="T9" fmla="*/ 1 h 18"/>
                <a:gd name="T10" fmla="*/ 1 w 18"/>
                <a:gd name="T11" fmla="*/ 1 h 18"/>
                <a:gd name="T12" fmla="*/ 1 w 18"/>
                <a:gd name="T13" fmla="*/ 1 h 18"/>
                <a:gd name="T14" fmla="*/ 1 w 18"/>
                <a:gd name="T15" fmla="*/ 1 h 18"/>
                <a:gd name="T16" fmla="*/ 1 w 18"/>
                <a:gd name="T17" fmla="*/ 1 h 18"/>
                <a:gd name="T18" fmla="*/ 1 w 18"/>
                <a:gd name="T19" fmla="*/ 1 h 18"/>
                <a:gd name="T20" fmla="*/ 1 w 18"/>
                <a:gd name="T21" fmla="*/ 1 h 18"/>
                <a:gd name="T22" fmla="*/ 0 w 18"/>
                <a:gd name="T23" fmla="*/ 1 h 18"/>
                <a:gd name="T24" fmla="*/ 1 w 18"/>
                <a:gd name="T25" fmla="*/ 1 h 18"/>
                <a:gd name="T26" fmla="*/ 1 w 18"/>
                <a:gd name="T27" fmla="*/ 1 h 18"/>
                <a:gd name="T28" fmla="*/ 1 w 18"/>
                <a:gd name="T29" fmla="*/ 1 h 18"/>
                <a:gd name="T30" fmla="*/ 1 w 18"/>
                <a:gd name="T31" fmla="*/ 1 h 18"/>
                <a:gd name="T32" fmla="*/ 1 w 18"/>
                <a:gd name="T33" fmla="*/ 1 h 18"/>
                <a:gd name="T34" fmla="*/ 1 w 18"/>
                <a:gd name="T35" fmla="*/ 1 h 18"/>
                <a:gd name="T36" fmla="*/ 1 w 18"/>
                <a:gd name="T37" fmla="*/ 0 h 18"/>
                <a:gd name="T38" fmla="*/ 1 w 18"/>
                <a:gd name="T39" fmla="*/ 1 h 18"/>
                <a:gd name="T40" fmla="*/ 1 w 18"/>
                <a:gd name="T41" fmla="*/ 1 h 18"/>
                <a:gd name="T42" fmla="*/ 1 w 18"/>
                <a:gd name="T43" fmla="*/ 1 h 18"/>
                <a:gd name="T44" fmla="*/ 1 w 18"/>
                <a:gd name="T45" fmla="*/ 1 h 18"/>
                <a:gd name="T46" fmla="*/ 1 w 18"/>
                <a:gd name="T47" fmla="*/ 1 h 1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8"/>
                <a:gd name="T73" fmla="*/ 0 h 18"/>
                <a:gd name="T74" fmla="*/ 18 w 18"/>
                <a:gd name="T75" fmla="*/ 18 h 1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8" h="18">
                  <a:moveTo>
                    <a:pt x="17" y="8"/>
                  </a:moveTo>
                  <a:lnTo>
                    <a:pt x="18" y="9"/>
                  </a:lnTo>
                  <a:lnTo>
                    <a:pt x="18" y="10"/>
                  </a:lnTo>
                  <a:lnTo>
                    <a:pt x="18" y="11"/>
                  </a:lnTo>
                  <a:lnTo>
                    <a:pt x="17" y="12"/>
                  </a:lnTo>
                  <a:lnTo>
                    <a:pt x="17" y="13"/>
                  </a:lnTo>
                  <a:lnTo>
                    <a:pt x="15" y="14"/>
                  </a:lnTo>
                  <a:lnTo>
                    <a:pt x="14" y="15"/>
                  </a:lnTo>
                  <a:lnTo>
                    <a:pt x="13" y="17"/>
                  </a:lnTo>
                  <a:lnTo>
                    <a:pt x="12" y="17"/>
                  </a:lnTo>
                  <a:lnTo>
                    <a:pt x="11" y="18"/>
                  </a:lnTo>
                  <a:lnTo>
                    <a:pt x="0" y="15"/>
                  </a:lnTo>
                  <a:lnTo>
                    <a:pt x="1" y="12"/>
                  </a:lnTo>
                  <a:lnTo>
                    <a:pt x="2" y="10"/>
                  </a:lnTo>
                  <a:lnTo>
                    <a:pt x="3" y="6"/>
                  </a:lnTo>
                  <a:lnTo>
                    <a:pt x="5" y="4"/>
                  </a:lnTo>
                  <a:lnTo>
                    <a:pt x="7" y="2"/>
                  </a:lnTo>
                  <a:lnTo>
                    <a:pt x="9" y="1"/>
                  </a:lnTo>
                  <a:lnTo>
                    <a:pt x="11" y="0"/>
                  </a:lnTo>
                  <a:lnTo>
                    <a:pt x="13" y="1"/>
                  </a:lnTo>
                  <a:lnTo>
                    <a:pt x="15" y="3"/>
                  </a:lnTo>
                  <a:lnTo>
                    <a:pt x="18" y="8"/>
                  </a:lnTo>
                  <a:lnTo>
                    <a:pt x="17" y="8"/>
                  </a:lnTo>
                  <a:close/>
                </a:path>
              </a:pathLst>
            </a:custGeom>
            <a:solidFill>
              <a:srgbClr val="A18F84"/>
            </a:solidFill>
            <a:ln w="9525">
              <a:noFill/>
              <a:round/>
              <a:headEnd/>
              <a:tailEnd/>
            </a:ln>
          </p:spPr>
          <p:txBody>
            <a:bodyPr>
              <a:prstTxWarp prst="textNoShape">
                <a:avLst/>
              </a:prstTxWarp>
            </a:bodyPr>
            <a:lstStyle/>
            <a:p>
              <a:endParaRPr lang="tr-TR"/>
            </a:p>
          </p:txBody>
        </p:sp>
        <p:sp>
          <p:nvSpPr>
            <p:cNvPr id="277" name="Freeform 67"/>
            <p:cNvSpPr>
              <a:spLocks/>
            </p:cNvSpPr>
            <p:nvPr/>
          </p:nvSpPr>
          <p:spPr bwMode="auto">
            <a:xfrm>
              <a:off x="2307" y="2553"/>
              <a:ext cx="8" cy="5"/>
            </a:xfrm>
            <a:custGeom>
              <a:avLst/>
              <a:gdLst>
                <a:gd name="T0" fmla="*/ 1 w 15"/>
                <a:gd name="T1" fmla="*/ 1 h 10"/>
                <a:gd name="T2" fmla="*/ 1 w 15"/>
                <a:gd name="T3" fmla="*/ 1 h 10"/>
                <a:gd name="T4" fmla="*/ 1 w 15"/>
                <a:gd name="T5" fmla="*/ 1 h 10"/>
                <a:gd name="T6" fmla="*/ 1 w 15"/>
                <a:gd name="T7" fmla="*/ 1 h 10"/>
                <a:gd name="T8" fmla="*/ 1 w 15"/>
                <a:gd name="T9" fmla="*/ 1 h 10"/>
                <a:gd name="T10" fmla="*/ 1 w 15"/>
                <a:gd name="T11" fmla="*/ 1 h 10"/>
                <a:gd name="T12" fmla="*/ 1 w 15"/>
                <a:gd name="T13" fmla="*/ 1 h 10"/>
                <a:gd name="T14" fmla="*/ 1 w 15"/>
                <a:gd name="T15" fmla="*/ 1 h 10"/>
                <a:gd name="T16" fmla="*/ 1 w 15"/>
                <a:gd name="T17" fmla="*/ 1 h 10"/>
                <a:gd name="T18" fmla="*/ 1 w 15"/>
                <a:gd name="T19" fmla="*/ 1 h 10"/>
                <a:gd name="T20" fmla="*/ 1 w 15"/>
                <a:gd name="T21" fmla="*/ 1 h 10"/>
                <a:gd name="T22" fmla="*/ 1 w 15"/>
                <a:gd name="T23" fmla="*/ 1 h 10"/>
                <a:gd name="T24" fmla="*/ 0 w 15"/>
                <a:gd name="T25" fmla="*/ 1 h 10"/>
                <a:gd name="T26" fmla="*/ 0 w 15"/>
                <a:gd name="T27" fmla="*/ 1 h 10"/>
                <a:gd name="T28" fmla="*/ 1 w 15"/>
                <a:gd name="T29" fmla="*/ 1 h 10"/>
                <a:gd name="T30" fmla="*/ 1 w 15"/>
                <a:gd name="T31" fmla="*/ 1 h 10"/>
                <a:gd name="T32" fmla="*/ 1 w 15"/>
                <a:gd name="T33" fmla="*/ 1 h 10"/>
                <a:gd name="T34" fmla="*/ 1 w 15"/>
                <a:gd name="T35" fmla="*/ 0 h 10"/>
                <a:gd name="T36" fmla="*/ 1 w 15"/>
                <a:gd name="T37" fmla="*/ 0 h 10"/>
                <a:gd name="T38" fmla="*/ 1 w 15"/>
                <a:gd name="T39" fmla="*/ 0 h 10"/>
                <a:gd name="T40" fmla="*/ 1 w 15"/>
                <a:gd name="T41" fmla="*/ 1 h 10"/>
                <a:gd name="T42" fmla="*/ 1 w 15"/>
                <a:gd name="T43" fmla="*/ 1 h 10"/>
                <a:gd name="T44" fmla="*/ 1 w 15"/>
                <a:gd name="T45" fmla="*/ 1 h 10"/>
                <a:gd name="T46" fmla="*/ 1 w 15"/>
                <a:gd name="T47" fmla="*/ 1 h 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
                <a:gd name="T73" fmla="*/ 0 h 10"/>
                <a:gd name="T74" fmla="*/ 15 w 15"/>
                <a:gd name="T75" fmla="*/ 10 h 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 h="10">
                  <a:moveTo>
                    <a:pt x="14" y="2"/>
                  </a:moveTo>
                  <a:lnTo>
                    <a:pt x="15" y="3"/>
                  </a:lnTo>
                  <a:lnTo>
                    <a:pt x="15" y="4"/>
                  </a:lnTo>
                  <a:lnTo>
                    <a:pt x="14" y="5"/>
                  </a:lnTo>
                  <a:lnTo>
                    <a:pt x="14" y="6"/>
                  </a:lnTo>
                  <a:lnTo>
                    <a:pt x="13" y="7"/>
                  </a:lnTo>
                  <a:lnTo>
                    <a:pt x="12" y="8"/>
                  </a:lnTo>
                  <a:lnTo>
                    <a:pt x="11" y="10"/>
                  </a:lnTo>
                  <a:lnTo>
                    <a:pt x="1" y="10"/>
                  </a:lnTo>
                  <a:lnTo>
                    <a:pt x="0" y="7"/>
                  </a:lnTo>
                  <a:lnTo>
                    <a:pt x="0" y="5"/>
                  </a:lnTo>
                  <a:lnTo>
                    <a:pt x="1" y="3"/>
                  </a:lnTo>
                  <a:lnTo>
                    <a:pt x="3" y="2"/>
                  </a:lnTo>
                  <a:lnTo>
                    <a:pt x="4" y="1"/>
                  </a:lnTo>
                  <a:lnTo>
                    <a:pt x="7" y="0"/>
                  </a:lnTo>
                  <a:lnTo>
                    <a:pt x="10" y="0"/>
                  </a:lnTo>
                  <a:lnTo>
                    <a:pt x="12" y="0"/>
                  </a:lnTo>
                  <a:lnTo>
                    <a:pt x="13" y="1"/>
                  </a:lnTo>
                  <a:lnTo>
                    <a:pt x="15" y="2"/>
                  </a:lnTo>
                  <a:lnTo>
                    <a:pt x="14" y="2"/>
                  </a:lnTo>
                  <a:close/>
                </a:path>
              </a:pathLst>
            </a:custGeom>
            <a:solidFill>
              <a:srgbClr val="A18F84"/>
            </a:solidFill>
            <a:ln w="9525">
              <a:noFill/>
              <a:round/>
              <a:headEnd/>
              <a:tailEnd/>
            </a:ln>
          </p:spPr>
          <p:txBody>
            <a:bodyPr>
              <a:prstTxWarp prst="textNoShape">
                <a:avLst/>
              </a:prstTxWarp>
            </a:bodyPr>
            <a:lstStyle/>
            <a:p>
              <a:endParaRPr lang="tr-TR"/>
            </a:p>
          </p:txBody>
        </p:sp>
        <p:sp>
          <p:nvSpPr>
            <p:cNvPr id="278" name="Freeform 68"/>
            <p:cNvSpPr>
              <a:spLocks/>
            </p:cNvSpPr>
            <p:nvPr/>
          </p:nvSpPr>
          <p:spPr bwMode="auto">
            <a:xfrm>
              <a:off x="2368" y="2554"/>
              <a:ext cx="119" cy="618"/>
            </a:xfrm>
            <a:custGeom>
              <a:avLst/>
              <a:gdLst>
                <a:gd name="T0" fmla="*/ 4 w 236"/>
                <a:gd name="T1" fmla="*/ 1 h 1236"/>
                <a:gd name="T2" fmla="*/ 4 w 236"/>
                <a:gd name="T3" fmla="*/ 15 h 1236"/>
                <a:gd name="T4" fmla="*/ 4 w 236"/>
                <a:gd name="T5" fmla="*/ 19 h 1236"/>
                <a:gd name="T6" fmla="*/ 4 w 236"/>
                <a:gd name="T7" fmla="*/ 19 h 1236"/>
                <a:gd name="T8" fmla="*/ 4 w 236"/>
                <a:gd name="T9" fmla="*/ 19 h 1236"/>
                <a:gd name="T10" fmla="*/ 3 w 236"/>
                <a:gd name="T11" fmla="*/ 19 h 1236"/>
                <a:gd name="T12" fmla="*/ 3 w 236"/>
                <a:gd name="T13" fmla="*/ 19 h 1236"/>
                <a:gd name="T14" fmla="*/ 3 w 236"/>
                <a:gd name="T15" fmla="*/ 19 h 1236"/>
                <a:gd name="T16" fmla="*/ 3 w 236"/>
                <a:gd name="T17" fmla="*/ 19 h 1236"/>
                <a:gd name="T18" fmla="*/ 2 w 236"/>
                <a:gd name="T19" fmla="*/ 19 h 1236"/>
                <a:gd name="T20" fmla="*/ 2 w 236"/>
                <a:gd name="T21" fmla="*/ 19 h 1236"/>
                <a:gd name="T22" fmla="*/ 2 w 236"/>
                <a:gd name="T23" fmla="*/ 19 h 1236"/>
                <a:gd name="T24" fmla="*/ 2 w 236"/>
                <a:gd name="T25" fmla="*/ 19 h 1236"/>
                <a:gd name="T26" fmla="*/ 2 w 236"/>
                <a:gd name="T27" fmla="*/ 19 h 1236"/>
                <a:gd name="T28" fmla="*/ 1 w 236"/>
                <a:gd name="T29" fmla="*/ 19 h 1236"/>
                <a:gd name="T30" fmla="*/ 1 w 236"/>
                <a:gd name="T31" fmla="*/ 19 h 1236"/>
                <a:gd name="T32" fmla="*/ 1 w 236"/>
                <a:gd name="T33" fmla="*/ 19 h 1236"/>
                <a:gd name="T34" fmla="*/ 1 w 236"/>
                <a:gd name="T35" fmla="*/ 19 h 1236"/>
                <a:gd name="T36" fmla="*/ 1 w 236"/>
                <a:gd name="T37" fmla="*/ 19 h 1236"/>
                <a:gd name="T38" fmla="*/ 1 w 236"/>
                <a:gd name="T39" fmla="*/ 20 h 1236"/>
                <a:gd name="T40" fmla="*/ 1 w 236"/>
                <a:gd name="T41" fmla="*/ 20 h 1236"/>
                <a:gd name="T42" fmla="*/ 1 w 236"/>
                <a:gd name="T43" fmla="*/ 20 h 1236"/>
                <a:gd name="T44" fmla="*/ 0 w 236"/>
                <a:gd name="T45" fmla="*/ 20 h 1236"/>
                <a:gd name="T46" fmla="*/ 1 w 236"/>
                <a:gd name="T47" fmla="*/ 18 h 1236"/>
                <a:gd name="T48" fmla="*/ 1 w 236"/>
                <a:gd name="T49" fmla="*/ 16 h 1236"/>
                <a:gd name="T50" fmla="*/ 1 w 236"/>
                <a:gd name="T51" fmla="*/ 14 h 1236"/>
                <a:gd name="T52" fmla="*/ 1 w 236"/>
                <a:gd name="T53" fmla="*/ 13 h 1236"/>
                <a:gd name="T54" fmla="*/ 1 w 236"/>
                <a:gd name="T55" fmla="*/ 11 h 1236"/>
                <a:gd name="T56" fmla="*/ 1 w 236"/>
                <a:gd name="T57" fmla="*/ 9 h 1236"/>
                <a:gd name="T58" fmla="*/ 0 w 236"/>
                <a:gd name="T59" fmla="*/ 7 h 1236"/>
                <a:gd name="T60" fmla="*/ 1 w 236"/>
                <a:gd name="T61" fmla="*/ 5 h 1236"/>
                <a:gd name="T62" fmla="*/ 1 w 236"/>
                <a:gd name="T63" fmla="*/ 4 h 1236"/>
                <a:gd name="T64" fmla="*/ 1 w 236"/>
                <a:gd name="T65" fmla="*/ 2 h 1236"/>
                <a:gd name="T66" fmla="*/ 1 w 236"/>
                <a:gd name="T67" fmla="*/ 2 h 1236"/>
                <a:gd name="T68" fmla="*/ 1 w 236"/>
                <a:gd name="T69" fmla="*/ 1 h 1236"/>
                <a:gd name="T70" fmla="*/ 1 w 236"/>
                <a:gd name="T71" fmla="*/ 1 h 1236"/>
                <a:gd name="T72" fmla="*/ 2 w 236"/>
                <a:gd name="T73" fmla="*/ 1 h 1236"/>
                <a:gd name="T74" fmla="*/ 2 w 236"/>
                <a:gd name="T75" fmla="*/ 1 h 1236"/>
                <a:gd name="T76" fmla="*/ 2 w 236"/>
                <a:gd name="T77" fmla="*/ 1 h 1236"/>
                <a:gd name="T78" fmla="*/ 3 w 236"/>
                <a:gd name="T79" fmla="*/ 1 h 1236"/>
                <a:gd name="T80" fmla="*/ 3 w 236"/>
                <a:gd name="T81" fmla="*/ 0 h 1236"/>
                <a:gd name="T82" fmla="*/ 3 w 236"/>
                <a:gd name="T83" fmla="*/ 1 h 1236"/>
                <a:gd name="T84" fmla="*/ 4 w 236"/>
                <a:gd name="T85" fmla="*/ 1 h 1236"/>
                <a:gd name="T86" fmla="*/ 4 w 236"/>
                <a:gd name="T87" fmla="*/ 1 h 1236"/>
                <a:gd name="T88" fmla="*/ 4 w 236"/>
                <a:gd name="T89" fmla="*/ 1 h 1236"/>
                <a:gd name="T90" fmla="*/ 4 w 236"/>
                <a:gd name="T91" fmla="*/ 1 h 1236"/>
                <a:gd name="T92" fmla="*/ 4 w 236"/>
                <a:gd name="T93" fmla="*/ 1 h 1236"/>
                <a:gd name="T94" fmla="*/ 4 w 236"/>
                <a:gd name="T95" fmla="*/ 1 h 1236"/>
                <a:gd name="T96" fmla="*/ 4 w 236"/>
                <a:gd name="T97" fmla="*/ 1 h 1236"/>
                <a:gd name="T98" fmla="*/ 4 w 236"/>
                <a:gd name="T99" fmla="*/ 1 h 1236"/>
                <a:gd name="T100" fmla="*/ 4 w 236"/>
                <a:gd name="T101" fmla="*/ 1 h 1236"/>
                <a:gd name="T102" fmla="*/ 4 w 236"/>
                <a:gd name="T103" fmla="*/ 1 h 1236"/>
                <a:gd name="T104" fmla="*/ 4 w 236"/>
                <a:gd name="T105" fmla="*/ 1 h 1236"/>
                <a:gd name="T106" fmla="*/ 4 w 236"/>
                <a:gd name="T107" fmla="*/ 1 h 12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36"/>
                <a:gd name="T163" fmla="*/ 0 h 1236"/>
                <a:gd name="T164" fmla="*/ 236 w 236"/>
                <a:gd name="T165" fmla="*/ 1236 h 12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36" h="1236">
                  <a:moveTo>
                    <a:pt x="236" y="33"/>
                  </a:moveTo>
                  <a:lnTo>
                    <a:pt x="229" y="902"/>
                  </a:lnTo>
                  <a:lnTo>
                    <a:pt x="223" y="1210"/>
                  </a:lnTo>
                  <a:lnTo>
                    <a:pt x="211" y="1202"/>
                  </a:lnTo>
                  <a:lnTo>
                    <a:pt x="197" y="1195"/>
                  </a:lnTo>
                  <a:lnTo>
                    <a:pt x="183" y="1189"/>
                  </a:lnTo>
                  <a:lnTo>
                    <a:pt x="168" y="1185"/>
                  </a:lnTo>
                  <a:lnTo>
                    <a:pt x="154" y="1180"/>
                  </a:lnTo>
                  <a:lnTo>
                    <a:pt x="138" y="1178"/>
                  </a:lnTo>
                  <a:lnTo>
                    <a:pt x="122" y="1177"/>
                  </a:lnTo>
                  <a:lnTo>
                    <a:pt x="108" y="1177"/>
                  </a:lnTo>
                  <a:lnTo>
                    <a:pt x="92" y="1180"/>
                  </a:lnTo>
                  <a:lnTo>
                    <a:pt x="77" y="1185"/>
                  </a:lnTo>
                  <a:lnTo>
                    <a:pt x="69" y="1188"/>
                  </a:lnTo>
                  <a:lnTo>
                    <a:pt x="60" y="1193"/>
                  </a:lnTo>
                  <a:lnTo>
                    <a:pt x="52" y="1197"/>
                  </a:lnTo>
                  <a:lnTo>
                    <a:pt x="44" y="1202"/>
                  </a:lnTo>
                  <a:lnTo>
                    <a:pt x="36" y="1207"/>
                  </a:lnTo>
                  <a:lnTo>
                    <a:pt x="29" y="1212"/>
                  </a:lnTo>
                  <a:lnTo>
                    <a:pt x="21" y="1218"/>
                  </a:lnTo>
                  <a:lnTo>
                    <a:pt x="14" y="1224"/>
                  </a:lnTo>
                  <a:lnTo>
                    <a:pt x="6" y="1231"/>
                  </a:lnTo>
                  <a:lnTo>
                    <a:pt x="0" y="1236"/>
                  </a:lnTo>
                  <a:lnTo>
                    <a:pt x="2" y="1121"/>
                  </a:lnTo>
                  <a:lnTo>
                    <a:pt x="3" y="1006"/>
                  </a:lnTo>
                  <a:lnTo>
                    <a:pt x="3" y="892"/>
                  </a:lnTo>
                  <a:lnTo>
                    <a:pt x="2" y="777"/>
                  </a:lnTo>
                  <a:lnTo>
                    <a:pt x="1" y="662"/>
                  </a:lnTo>
                  <a:lnTo>
                    <a:pt x="1" y="546"/>
                  </a:lnTo>
                  <a:lnTo>
                    <a:pt x="0" y="431"/>
                  </a:lnTo>
                  <a:lnTo>
                    <a:pt x="1" y="316"/>
                  </a:lnTo>
                  <a:lnTo>
                    <a:pt x="3" y="200"/>
                  </a:lnTo>
                  <a:lnTo>
                    <a:pt x="7" y="82"/>
                  </a:lnTo>
                  <a:lnTo>
                    <a:pt x="22" y="65"/>
                  </a:lnTo>
                  <a:lnTo>
                    <a:pt x="39" y="49"/>
                  </a:lnTo>
                  <a:lnTo>
                    <a:pt x="57" y="34"/>
                  </a:lnTo>
                  <a:lnTo>
                    <a:pt x="76" y="22"/>
                  </a:lnTo>
                  <a:lnTo>
                    <a:pt x="95" y="12"/>
                  </a:lnTo>
                  <a:lnTo>
                    <a:pt x="115" y="5"/>
                  </a:lnTo>
                  <a:lnTo>
                    <a:pt x="136" y="1"/>
                  </a:lnTo>
                  <a:lnTo>
                    <a:pt x="157" y="0"/>
                  </a:lnTo>
                  <a:lnTo>
                    <a:pt x="179" y="1"/>
                  </a:lnTo>
                  <a:lnTo>
                    <a:pt x="202" y="5"/>
                  </a:lnTo>
                  <a:lnTo>
                    <a:pt x="205" y="7"/>
                  </a:lnTo>
                  <a:lnTo>
                    <a:pt x="210" y="9"/>
                  </a:lnTo>
                  <a:lnTo>
                    <a:pt x="213" y="12"/>
                  </a:lnTo>
                  <a:lnTo>
                    <a:pt x="216" y="14"/>
                  </a:lnTo>
                  <a:lnTo>
                    <a:pt x="220" y="18"/>
                  </a:lnTo>
                  <a:lnTo>
                    <a:pt x="223" y="20"/>
                  </a:lnTo>
                  <a:lnTo>
                    <a:pt x="226" y="23"/>
                  </a:lnTo>
                  <a:lnTo>
                    <a:pt x="230" y="27"/>
                  </a:lnTo>
                  <a:lnTo>
                    <a:pt x="233" y="30"/>
                  </a:lnTo>
                  <a:lnTo>
                    <a:pt x="236" y="33"/>
                  </a:lnTo>
                  <a:close/>
                </a:path>
              </a:pathLst>
            </a:custGeom>
            <a:solidFill>
              <a:srgbClr val="FFDD57"/>
            </a:solidFill>
            <a:ln w="9525">
              <a:noFill/>
              <a:round/>
              <a:headEnd/>
              <a:tailEnd/>
            </a:ln>
          </p:spPr>
          <p:txBody>
            <a:bodyPr>
              <a:prstTxWarp prst="textNoShape">
                <a:avLst/>
              </a:prstTxWarp>
            </a:bodyPr>
            <a:lstStyle/>
            <a:p>
              <a:endParaRPr lang="tr-TR"/>
            </a:p>
          </p:txBody>
        </p:sp>
        <p:sp>
          <p:nvSpPr>
            <p:cNvPr id="279" name="Freeform 69"/>
            <p:cNvSpPr>
              <a:spLocks/>
            </p:cNvSpPr>
            <p:nvPr/>
          </p:nvSpPr>
          <p:spPr bwMode="auto">
            <a:xfrm>
              <a:off x="3421" y="2559"/>
              <a:ext cx="7" cy="7"/>
            </a:xfrm>
            <a:custGeom>
              <a:avLst/>
              <a:gdLst>
                <a:gd name="T0" fmla="*/ 0 w 15"/>
                <a:gd name="T1" fmla="*/ 1 h 13"/>
                <a:gd name="T2" fmla="*/ 0 w 15"/>
                <a:gd name="T3" fmla="*/ 1 h 13"/>
                <a:gd name="T4" fmla="*/ 0 w 15"/>
                <a:gd name="T5" fmla="*/ 1 h 13"/>
                <a:gd name="T6" fmla="*/ 0 w 15"/>
                <a:gd name="T7" fmla="*/ 1 h 13"/>
                <a:gd name="T8" fmla="*/ 0 w 15"/>
                <a:gd name="T9" fmla="*/ 1 h 13"/>
                <a:gd name="T10" fmla="*/ 0 w 15"/>
                <a:gd name="T11" fmla="*/ 1 h 13"/>
                <a:gd name="T12" fmla="*/ 0 w 15"/>
                <a:gd name="T13" fmla="*/ 1 h 13"/>
                <a:gd name="T14" fmla="*/ 0 w 15"/>
                <a:gd name="T15" fmla="*/ 1 h 13"/>
                <a:gd name="T16" fmla="*/ 0 w 15"/>
                <a:gd name="T17" fmla="*/ 0 h 13"/>
                <a:gd name="T18" fmla="*/ 0 w 15"/>
                <a:gd name="T19" fmla="*/ 0 h 13"/>
                <a:gd name="T20" fmla="*/ 0 w 15"/>
                <a:gd name="T21" fmla="*/ 0 h 13"/>
                <a:gd name="T22" fmla="*/ 0 w 15"/>
                <a:gd name="T23" fmla="*/ 1 h 13"/>
                <a:gd name="T24" fmla="*/ 0 w 15"/>
                <a:gd name="T25" fmla="*/ 1 h 13"/>
                <a:gd name="T26" fmla="*/ 0 w 15"/>
                <a:gd name="T27" fmla="*/ 1 h 13"/>
                <a:gd name="T28" fmla="*/ 0 w 15"/>
                <a:gd name="T29" fmla="*/ 1 h 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
                <a:gd name="T46" fmla="*/ 0 h 13"/>
                <a:gd name="T47" fmla="*/ 15 w 15"/>
                <a:gd name="T48" fmla="*/ 13 h 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 h="13">
                  <a:moveTo>
                    <a:pt x="14" y="2"/>
                  </a:moveTo>
                  <a:lnTo>
                    <a:pt x="15" y="13"/>
                  </a:lnTo>
                  <a:lnTo>
                    <a:pt x="1" y="13"/>
                  </a:lnTo>
                  <a:lnTo>
                    <a:pt x="0" y="10"/>
                  </a:lnTo>
                  <a:lnTo>
                    <a:pt x="0" y="8"/>
                  </a:lnTo>
                  <a:lnTo>
                    <a:pt x="0" y="4"/>
                  </a:lnTo>
                  <a:lnTo>
                    <a:pt x="1" y="3"/>
                  </a:lnTo>
                  <a:lnTo>
                    <a:pt x="4" y="1"/>
                  </a:lnTo>
                  <a:lnTo>
                    <a:pt x="6" y="0"/>
                  </a:lnTo>
                  <a:lnTo>
                    <a:pt x="8" y="0"/>
                  </a:lnTo>
                  <a:lnTo>
                    <a:pt x="10" y="0"/>
                  </a:lnTo>
                  <a:lnTo>
                    <a:pt x="12" y="1"/>
                  </a:lnTo>
                  <a:lnTo>
                    <a:pt x="15" y="3"/>
                  </a:lnTo>
                  <a:lnTo>
                    <a:pt x="14" y="2"/>
                  </a:lnTo>
                  <a:close/>
                </a:path>
              </a:pathLst>
            </a:custGeom>
            <a:solidFill>
              <a:srgbClr val="A18F84"/>
            </a:solidFill>
            <a:ln w="9525">
              <a:noFill/>
              <a:round/>
              <a:headEnd/>
              <a:tailEnd/>
            </a:ln>
          </p:spPr>
          <p:txBody>
            <a:bodyPr>
              <a:prstTxWarp prst="textNoShape">
                <a:avLst/>
              </a:prstTxWarp>
            </a:bodyPr>
            <a:lstStyle/>
            <a:p>
              <a:endParaRPr lang="tr-TR"/>
            </a:p>
          </p:txBody>
        </p:sp>
        <p:sp>
          <p:nvSpPr>
            <p:cNvPr id="280" name="Freeform 70"/>
            <p:cNvSpPr>
              <a:spLocks/>
            </p:cNvSpPr>
            <p:nvPr/>
          </p:nvSpPr>
          <p:spPr bwMode="auto">
            <a:xfrm>
              <a:off x="2317" y="2567"/>
              <a:ext cx="8" cy="7"/>
            </a:xfrm>
            <a:custGeom>
              <a:avLst/>
              <a:gdLst>
                <a:gd name="T0" fmla="*/ 1 w 15"/>
                <a:gd name="T1" fmla="*/ 1 h 13"/>
                <a:gd name="T2" fmla="*/ 1 w 15"/>
                <a:gd name="T3" fmla="*/ 1 h 13"/>
                <a:gd name="T4" fmla="*/ 1 w 15"/>
                <a:gd name="T5" fmla="*/ 1 h 13"/>
                <a:gd name="T6" fmla="*/ 0 w 15"/>
                <a:gd name="T7" fmla="*/ 1 h 13"/>
                <a:gd name="T8" fmla="*/ 0 w 15"/>
                <a:gd name="T9" fmla="*/ 1 h 13"/>
                <a:gd name="T10" fmla="*/ 1 w 15"/>
                <a:gd name="T11" fmla="*/ 1 h 13"/>
                <a:gd name="T12" fmla="*/ 1 w 15"/>
                <a:gd name="T13" fmla="*/ 1 h 13"/>
                <a:gd name="T14" fmla="*/ 1 w 15"/>
                <a:gd name="T15" fmla="*/ 1 h 13"/>
                <a:gd name="T16" fmla="*/ 1 w 15"/>
                <a:gd name="T17" fmla="*/ 1 h 13"/>
                <a:gd name="T18" fmla="*/ 1 w 15"/>
                <a:gd name="T19" fmla="*/ 0 h 13"/>
                <a:gd name="T20" fmla="*/ 1 w 15"/>
                <a:gd name="T21" fmla="*/ 0 h 13"/>
                <a:gd name="T22" fmla="*/ 1 w 15"/>
                <a:gd name="T23" fmla="*/ 1 h 13"/>
                <a:gd name="T24" fmla="*/ 1 w 15"/>
                <a:gd name="T25" fmla="*/ 1 h 13"/>
                <a:gd name="T26" fmla="*/ 1 w 15"/>
                <a:gd name="T27" fmla="*/ 1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13"/>
                <a:gd name="T44" fmla="*/ 15 w 15"/>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13">
                  <a:moveTo>
                    <a:pt x="15" y="3"/>
                  </a:moveTo>
                  <a:lnTo>
                    <a:pt x="15" y="13"/>
                  </a:lnTo>
                  <a:lnTo>
                    <a:pt x="1" y="13"/>
                  </a:lnTo>
                  <a:lnTo>
                    <a:pt x="0" y="11"/>
                  </a:lnTo>
                  <a:lnTo>
                    <a:pt x="0" y="7"/>
                  </a:lnTo>
                  <a:lnTo>
                    <a:pt x="1" y="5"/>
                  </a:lnTo>
                  <a:lnTo>
                    <a:pt x="2" y="3"/>
                  </a:lnTo>
                  <a:lnTo>
                    <a:pt x="4" y="2"/>
                  </a:lnTo>
                  <a:lnTo>
                    <a:pt x="6" y="1"/>
                  </a:lnTo>
                  <a:lnTo>
                    <a:pt x="9" y="0"/>
                  </a:lnTo>
                  <a:lnTo>
                    <a:pt x="11" y="0"/>
                  </a:lnTo>
                  <a:lnTo>
                    <a:pt x="13" y="2"/>
                  </a:lnTo>
                  <a:lnTo>
                    <a:pt x="15" y="3"/>
                  </a:lnTo>
                  <a:close/>
                </a:path>
              </a:pathLst>
            </a:custGeom>
            <a:solidFill>
              <a:srgbClr val="A18F84"/>
            </a:solidFill>
            <a:ln w="9525">
              <a:noFill/>
              <a:round/>
              <a:headEnd/>
              <a:tailEnd/>
            </a:ln>
          </p:spPr>
          <p:txBody>
            <a:bodyPr>
              <a:prstTxWarp prst="textNoShape">
                <a:avLst/>
              </a:prstTxWarp>
            </a:bodyPr>
            <a:lstStyle/>
            <a:p>
              <a:endParaRPr lang="tr-TR"/>
            </a:p>
          </p:txBody>
        </p:sp>
        <p:sp>
          <p:nvSpPr>
            <p:cNvPr id="281" name="Freeform 71"/>
            <p:cNvSpPr>
              <a:spLocks/>
            </p:cNvSpPr>
            <p:nvPr/>
          </p:nvSpPr>
          <p:spPr bwMode="auto">
            <a:xfrm>
              <a:off x="3429" y="2579"/>
              <a:ext cx="8" cy="9"/>
            </a:xfrm>
            <a:custGeom>
              <a:avLst/>
              <a:gdLst>
                <a:gd name="T0" fmla="*/ 1 w 16"/>
                <a:gd name="T1" fmla="*/ 0 h 18"/>
                <a:gd name="T2" fmla="*/ 1 w 16"/>
                <a:gd name="T3" fmla="*/ 1 h 18"/>
                <a:gd name="T4" fmla="*/ 1 w 16"/>
                <a:gd name="T5" fmla="*/ 1 h 18"/>
                <a:gd name="T6" fmla="*/ 1 w 16"/>
                <a:gd name="T7" fmla="*/ 1 h 18"/>
                <a:gd name="T8" fmla="*/ 1 w 16"/>
                <a:gd name="T9" fmla="*/ 1 h 18"/>
                <a:gd name="T10" fmla="*/ 1 w 16"/>
                <a:gd name="T11" fmla="*/ 1 h 18"/>
                <a:gd name="T12" fmla="*/ 1 w 16"/>
                <a:gd name="T13" fmla="*/ 1 h 18"/>
                <a:gd name="T14" fmla="*/ 1 w 16"/>
                <a:gd name="T15" fmla="*/ 1 h 18"/>
                <a:gd name="T16" fmla="*/ 1 w 16"/>
                <a:gd name="T17" fmla="*/ 1 h 18"/>
                <a:gd name="T18" fmla="*/ 1 w 16"/>
                <a:gd name="T19" fmla="*/ 1 h 18"/>
                <a:gd name="T20" fmla="*/ 1 w 16"/>
                <a:gd name="T21" fmla="*/ 1 h 18"/>
                <a:gd name="T22" fmla="*/ 1 w 16"/>
                <a:gd name="T23" fmla="*/ 1 h 18"/>
                <a:gd name="T24" fmla="*/ 1 w 16"/>
                <a:gd name="T25" fmla="*/ 1 h 18"/>
                <a:gd name="T26" fmla="*/ 1 w 16"/>
                <a:gd name="T27" fmla="*/ 1 h 18"/>
                <a:gd name="T28" fmla="*/ 0 w 16"/>
                <a:gd name="T29" fmla="*/ 1 h 18"/>
                <a:gd name="T30" fmla="*/ 0 w 16"/>
                <a:gd name="T31" fmla="*/ 1 h 18"/>
                <a:gd name="T32" fmla="*/ 0 w 16"/>
                <a:gd name="T33" fmla="*/ 1 h 18"/>
                <a:gd name="T34" fmla="*/ 1 w 16"/>
                <a:gd name="T35" fmla="*/ 1 h 18"/>
                <a:gd name="T36" fmla="*/ 1 w 16"/>
                <a:gd name="T37" fmla="*/ 0 h 18"/>
                <a:gd name="T38" fmla="*/ 1 w 16"/>
                <a:gd name="T39" fmla="*/ 0 h 18"/>
                <a:gd name="T40" fmla="*/ 1 w 16"/>
                <a:gd name="T41" fmla="*/ 1 h 18"/>
                <a:gd name="T42" fmla="*/ 1 w 16"/>
                <a:gd name="T43" fmla="*/ 1 h 18"/>
                <a:gd name="T44" fmla="*/ 1 w 16"/>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
                <a:gd name="T70" fmla="*/ 0 h 18"/>
                <a:gd name="T71" fmla="*/ 16 w 16"/>
                <a:gd name="T72" fmla="*/ 18 h 1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 h="18">
                  <a:moveTo>
                    <a:pt x="11" y="0"/>
                  </a:moveTo>
                  <a:lnTo>
                    <a:pt x="14" y="2"/>
                  </a:lnTo>
                  <a:lnTo>
                    <a:pt x="16" y="4"/>
                  </a:lnTo>
                  <a:lnTo>
                    <a:pt x="16" y="6"/>
                  </a:lnTo>
                  <a:lnTo>
                    <a:pt x="14" y="8"/>
                  </a:lnTo>
                  <a:lnTo>
                    <a:pt x="13" y="9"/>
                  </a:lnTo>
                  <a:lnTo>
                    <a:pt x="12" y="11"/>
                  </a:lnTo>
                  <a:lnTo>
                    <a:pt x="11" y="13"/>
                  </a:lnTo>
                  <a:lnTo>
                    <a:pt x="10" y="15"/>
                  </a:lnTo>
                  <a:lnTo>
                    <a:pt x="9" y="17"/>
                  </a:lnTo>
                  <a:lnTo>
                    <a:pt x="8" y="18"/>
                  </a:lnTo>
                  <a:lnTo>
                    <a:pt x="6" y="17"/>
                  </a:lnTo>
                  <a:lnTo>
                    <a:pt x="3" y="15"/>
                  </a:lnTo>
                  <a:lnTo>
                    <a:pt x="1" y="12"/>
                  </a:lnTo>
                  <a:lnTo>
                    <a:pt x="0" y="9"/>
                  </a:lnTo>
                  <a:lnTo>
                    <a:pt x="0" y="6"/>
                  </a:lnTo>
                  <a:lnTo>
                    <a:pt x="0" y="3"/>
                  </a:lnTo>
                  <a:lnTo>
                    <a:pt x="2" y="1"/>
                  </a:lnTo>
                  <a:lnTo>
                    <a:pt x="4" y="0"/>
                  </a:lnTo>
                  <a:lnTo>
                    <a:pt x="8" y="0"/>
                  </a:lnTo>
                  <a:lnTo>
                    <a:pt x="12" y="1"/>
                  </a:lnTo>
                  <a:lnTo>
                    <a:pt x="11" y="0"/>
                  </a:lnTo>
                  <a:close/>
                </a:path>
              </a:pathLst>
            </a:custGeom>
            <a:solidFill>
              <a:srgbClr val="A18F84"/>
            </a:solidFill>
            <a:ln w="9525">
              <a:noFill/>
              <a:round/>
              <a:headEnd/>
              <a:tailEnd/>
            </a:ln>
          </p:spPr>
          <p:txBody>
            <a:bodyPr>
              <a:prstTxWarp prst="textNoShape">
                <a:avLst/>
              </a:prstTxWarp>
            </a:bodyPr>
            <a:lstStyle/>
            <a:p>
              <a:endParaRPr lang="tr-TR"/>
            </a:p>
          </p:txBody>
        </p:sp>
        <p:sp>
          <p:nvSpPr>
            <p:cNvPr id="282" name="Freeform 72"/>
            <p:cNvSpPr>
              <a:spLocks/>
            </p:cNvSpPr>
            <p:nvPr/>
          </p:nvSpPr>
          <p:spPr bwMode="auto">
            <a:xfrm>
              <a:off x="2326" y="2583"/>
              <a:ext cx="8" cy="9"/>
            </a:xfrm>
            <a:custGeom>
              <a:avLst/>
              <a:gdLst>
                <a:gd name="T0" fmla="*/ 1 w 15"/>
                <a:gd name="T1" fmla="*/ 1 h 18"/>
                <a:gd name="T2" fmla="*/ 1 w 15"/>
                <a:gd name="T3" fmla="*/ 1 h 18"/>
                <a:gd name="T4" fmla="*/ 1 w 15"/>
                <a:gd name="T5" fmla="*/ 1 h 18"/>
                <a:gd name="T6" fmla="*/ 1 w 15"/>
                <a:gd name="T7" fmla="*/ 1 h 18"/>
                <a:gd name="T8" fmla="*/ 1 w 15"/>
                <a:gd name="T9" fmla="*/ 1 h 18"/>
                <a:gd name="T10" fmla="*/ 1 w 15"/>
                <a:gd name="T11" fmla="*/ 1 h 18"/>
                <a:gd name="T12" fmla="*/ 1 w 15"/>
                <a:gd name="T13" fmla="*/ 1 h 18"/>
                <a:gd name="T14" fmla="*/ 1 w 15"/>
                <a:gd name="T15" fmla="*/ 1 h 18"/>
                <a:gd name="T16" fmla="*/ 1 w 15"/>
                <a:gd name="T17" fmla="*/ 1 h 18"/>
                <a:gd name="T18" fmla="*/ 1 w 15"/>
                <a:gd name="T19" fmla="*/ 1 h 18"/>
                <a:gd name="T20" fmla="*/ 1 w 15"/>
                <a:gd name="T21" fmla="*/ 1 h 18"/>
                <a:gd name="T22" fmla="*/ 1 w 15"/>
                <a:gd name="T23" fmla="*/ 1 h 18"/>
                <a:gd name="T24" fmla="*/ 0 w 15"/>
                <a:gd name="T25" fmla="*/ 1 h 18"/>
                <a:gd name="T26" fmla="*/ 0 w 15"/>
                <a:gd name="T27" fmla="*/ 1 h 18"/>
                <a:gd name="T28" fmla="*/ 1 w 15"/>
                <a:gd name="T29" fmla="*/ 1 h 18"/>
                <a:gd name="T30" fmla="*/ 1 w 15"/>
                <a:gd name="T31" fmla="*/ 1 h 18"/>
                <a:gd name="T32" fmla="*/ 1 w 15"/>
                <a:gd name="T33" fmla="*/ 1 h 18"/>
                <a:gd name="T34" fmla="*/ 1 w 15"/>
                <a:gd name="T35" fmla="*/ 0 h 18"/>
                <a:gd name="T36" fmla="*/ 1 w 15"/>
                <a:gd name="T37" fmla="*/ 0 h 18"/>
                <a:gd name="T38" fmla="*/ 1 w 15"/>
                <a:gd name="T39" fmla="*/ 1 h 18"/>
                <a:gd name="T40" fmla="*/ 1 w 15"/>
                <a:gd name="T41" fmla="*/ 1 h 18"/>
                <a:gd name="T42" fmla="*/ 1 w 15"/>
                <a:gd name="T43" fmla="*/ 1 h 18"/>
                <a:gd name="T44" fmla="*/ 1 w 15"/>
                <a:gd name="T45" fmla="*/ 1 h 18"/>
                <a:gd name="T46" fmla="*/ 1 w 15"/>
                <a:gd name="T47" fmla="*/ 1 h 1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
                <a:gd name="T73" fmla="*/ 0 h 18"/>
                <a:gd name="T74" fmla="*/ 15 w 15"/>
                <a:gd name="T75" fmla="*/ 18 h 1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 h="18">
                  <a:moveTo>
                    <a:pt x="14" y="7"/>
                  </a:moveTo>
                  <a:lnTo>
                    <a:pt x="15" y="8"/>
                  </a:lnTo>
                  <a:lnTo>
                    <a:pt x="15" y="9"/>
                  </a:lnTo>
                  <a:lnTo>
                    <a:pt x="15" y="10"/>
                  </a:lnTo>
                  <a:lnTo>
                    <a:pt x="15" y="12"/>
                  </a:lnTo>
                  <a:lnTo>
                    <a:pt x="15" y="13"/>
                  </a:lnTo>
                  <a:lnTo>
                    <a:pt x="15" y="14"/>
                  </a:lnTo>
                  <a:lnTo>
                    <a:pt x="14" y="15"/>
                  </a:lnTo>
                  <a:lnTo>
                    <a:pt x="14" y="17"/>
                  </a:lnTo>
                  <a:lnTo>
                    <a:pt x="13" y="17"/>
                  </a:lnTo>
                  <a:lnTo>
                    <a:pt x="12" y="18"/>
                  </a:lnTo>
                  <a:lnTo>
                    <a:pt x="1" y="18"/>
                  </a:lnTo>
                  <a:lnTo>
                    <a:pt x="0" y="14"/>
                  </a:lnTo>
                  <a:lnTo>
                    <a:pt x="0" y="11"/>
                  </a:lnTo>
                  <a:lnTo>
                    <a:pt x="1" y="8"/>
                  </a:lnTo>
                  <a:lnTo>
                    <a:pt x="2" y="4"/>
                  </a:lnTo>
                  <a:lnTo>
                    <a:pt x="3" y="2"/>
                  </a:lnTo>
                  <a:lnTo>
                    <a:pt x="5" y="0"/>
                  </a:lnTo>
                  <a:lnTo>
                    <a:pt x="7" y="0"/>
                  </a:lnTo>
                  <a:lnTo>
                    <a:pt x="10" y="1"/>
                  </a:lnTo>
                  <a:lnTo>
                    <a:pt x="13" y="3"/>
                  </a:lnTo>
                  <a:lnTo>
                    <a:pt x="15" y="8"/>
                  </a:lnTo>
                  <a:lnTo>
                    <a:pt x="14" y="7"/>
                  </a:lnTo>
                  <a:close/>
                </a:path>
              </a:pathLst>
            </a:custGeom>
            <a:solidFill>
              <a:srgbClr val="A18F84"/>
            </a:solidFill>
            <a:ln w="9525">
              <a:noFill/>
              <a:round/>
              <a:headEnd/>
              <a:tailEnd/>
            </a:ln>
          </p:spPr>
          <p:txBody>
            <a:bodyPr>
              <a:prstTxWarp prst="textNoShape">
                <a:avLst/>
              </a:prstTxWarp>
            </a:bodyPr>
            <a:lstStyle/>
            <a:p>
              <a:endParaRPr lang="tr-TR"/>
            </a:p>
          </p:txBody>
        </p:sp>
        <p:sp>
          <p:nvSpPr>
            <p:cNvPr id="283" name="Freeform 73"/>
            <p:cNvSpPr>
              <a:spLocks/>
            </p:cNvSpPr>
            <p:nvPr/>
          </p:nvSpPr>
          <p:spPr bwMode="auto">
            <a:xfrm>
              <a:off x="2326" y="2605"/>
              <a:ext cx="8" cy="8"/>
            </a:xfrm>
            <a:custGeom>
              <a:avLst/>
              <a:gdLst>
                <a:gd name="T0" fmla="*/ 1 w 15"/>
                <a:gd name="T1" fmla="*/ 1 h 14"/>
                <a:gd name="T2" fmla="*/ 1 w 15"/>
                <a:gd name="T3" fmla="*/ 1 h 14"/>
                <a:gd name="T4" fmla="*/ 1 w 15"/>
                <a:gd name="T5" fmla="*/ 1 h 14"/>
                <a:gd name="T6" fmla="*/ 1 w 15"/>
                <a:gd name="T7" fmla="*/ 1 h 14"/>
                <a:gd name="T8" fmla="*/ 1 w 15"/>
                <a:gd name="T9" fmla="*/ 1 h 14"/>
                <a:gd name="T10" fmla="*/ 1 w 15"/>
                <a:gd name="T11" fmla="*/ 1 h 14"/>
                <a:gd name="T12" fmla="*/ 1 w 15"/>
                <a:gd name="T13" fmla="*/ 1 h 14"/>
                <a:gd name="T14" fmla="*/ 1 w 15"/>
                <a:gd name="T15" fmla="*/ 1 h 14"/>
                <a:gd name="T16" fmla="*/ 1 w 15"/>
                <a:gd name="T17" fmla="*/ 1 h 14"/>
                <a:gd name="T18" fmla="*/ 1 w 15"/>
                <a:gd name="T19" fmla="*/ 1 h 14"/>
                <a:gd name="T20" fmla="*/ 1 w 15"/>
                <a:gd name="T21" fmla="*/ 1 h 14"/>
                <a:gd name="T22" fmla="*/ 1 w 15"/>
                <a:gd name="T23" fmla="*/ 1 h 14"/>
                <a:gd name="T24" fmla="*/ 0 w 15"/>
                <a:gd name="T25" fmla="*/ 1 h 14"/>
                <a:gd name="T26" fmla="*/ 0 w 15"/>
                <a:gd name="T27" fmla="*/ 1 h 14"/>
                <a:gd name="T28" fmla="*/ 1 w 15"/>
                <a:gd name="T29" fmla="*/ 1 h 14"/>
                <a:gd name="T30" fmla="*/ 1 w 15"/>
                <a:gd name="T31" fmla="*/ 1 h 14"/>
                <a:gd name="T32" fmla="*/ 1 w 15"/>
                <a:gd name="T33" fmla="*/ 1 h 14"/>
                <a:gd name="T34" fmla="*/ 1 w 15"/>
                <a:gd name="T35" fmla="*/ 1 h 14"/>
                <a:gd name="T36" fmla="*/ 1 w 15"/>
                <a:gd name="T37" fmla="*/ 0 h 14"/>
                <a:gd name="T38" fmla="*/ 1 w 15"/>
                <a:gd name="T39" fmla="*/ 0 h 14"/>
                <a:gd name="T40" fmla="*/ 1 w 15"/>
                <a:gd name="T41" fmla="*/ 1 h 14"/>
                <a:gd name="T42" fmla="*/ 1 w 15"/>
                <a:gd name="T43" fmla="*/ 1 h 14"/>
                <a:gd name="T44" fmla="*/ 1 w 15"/>
                <a:gd name="T45" fmla="*/ 1 h 14"/>
                <a:gd name="T46" fmla="*/ 1 w 15"/>
                <a:gd name="T47" fmla="*/ 1 h 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
                <a:gd name="T73" fmla="*/ 0 h 14"/>
                <a:gd name="T74" fmla="*/ 15 w 15"/>
                <a:gd name="T75" fmla="*/ 14 h 1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 h="14">
                  <a:moveTo>
                    <a:pt x="14" y="3"/>
                  </a:moveTo>
                  <a:lnTo>
                    <a:pt x="15" y="4"/>
                  </a:lnTo>
                  <a:lnTo>
                    <a:pt x="15" y="5"/>
                  </a:lnTo>
                  <a:lnTo>
                    <a:pt x="15" y="6"/>
                  </a:lnTo>
                  <a:lnTo>
                    <a:pt x="15" y="8"/>
                  </a:lnTo>
                  <a:lnTo>
                    <a:pt x="15" y="10"/>
                  </a:lnTo>
                  <a:lnTo>
                    <a:pt x="15" y="11"/>
                  </a:lnTo>
                  <a:lnTo>
                    <a:pt x="14" y="12"/>
                  </a:lnTo>
                  <a:lnTo>
                    <a:pt x="14" y="13"/>
                  </a:lnTo>
                  <a:lnTo>
                    <a:pt x="13" y="14"/>
                  </a:lnTo>
                  <a:lnTo>
                    <a:pt x="12" y="14"/>
                  </a:lnTo>
                  <a:lnTo>
                    <a:pt x="1" y="14"/>
                  </a:lnTo>
                  <a:lnTo>
                    <a:pt x="0" y="13"/>
                  </a:lnTo>
                  <a:lnTo>
                    <a:pt x="0" y="11"/>
                  </a:lnTo>
                  <a:lnTo>
                    <a:pt x="1" y="7"/>
                  </a:lnTo>
                  <a:lnTo>
                    <a:pt x="2" y="5"/>
                  </a:lnTo>
                  <a:lnTo>
                    <a:pt x="3" y="3"/>
                  </a:lnTo>
                  <a:lnTo>
                    <a:pt x="4" y="1"/>
                  </a:lnTo>
                  <a:lnTo>
                    <a:pt x="6" y="0"/>
                  </a:lnTo>
                  <a:lnTo>
                    <a:pt x="10" y="0"/>
                  </a:lnTo>
                  <a:lnTo>
                    <a:pt x="12" y="1"/>
                  </a:lnTo>
                  <a:lnTo>
                    <a:pt x="15" y="3"/>
                  </a:lnTo>
                  <a:lnTo>
                    <a:pt x="14" y="3"/>
                  </a:lnTo>
                  <a:close/>
                </a:path>
              </a:pathLst>
            </a:custGeom>
            <a:solidFill>
              <a:srgbClr val="A18F84"/>
            </a:solidFill>
            <a:ln w="9525">
              <a:noFill/>
              <a:round/>
              <a:headEnd/>
              <a:tailEnd/>
            </a:ln>
          </p:spPr>
          <p:txBody>
            <a:bodyPr>
              <a:prstTxWarp prst="textNoShape">
                <a:avLst/>
              </a:prstTxWarp>
            </a:bodyPr>
            <a:lstStyle/>
            <a:p>
              <a:endParaRPr lang="tr-TR"/>
            </a:p>
          </p:txBody>
        </p:sp>
        <p:sp>
          <p:nvSpPr>
            <p:cNvPr id="284" name="Freeform 74"/>
            <p:cNvSpPr>
              <a:spLocks/>
            </p:cNvSpPr>
            <p:nvPr/>
          </p:nvSpPr>
          <p:spPr bwMode="auto">
            <a:xfrm>
              <a:off x="3424" y="2606"/>
              <a:ext cx="10" cy="8"/>
            </a:xfrm>
            <a:custGeom>
              <a:avLst/>
              <a:gdLst>
                <a:gd name="T0" fmla="*/ 1 w 19"/>
                <a:gd name="T1" fmla="*/ 1 h 16"/>
                <a:gd name="T2" fmla="*/ 1 w 19"/>
                <a:gd name="T3" fmla="*/ 1 h 16"/>
                <a:gd name="T4" fmla="*/ 1 w 19"/>
                <a:gd name="T5" fmla="*/ 1 h 16"/>
                <a:gd name="T6" fmla="*/ 1 w 19"/>
                <a:gd name="T7" fmla="*/ 1 h 16"/>
                <a:gd name="T8" fmla="*/ 1 w 19"/>
                <a:gd name="T9" fmla="*/ 1 h 16"/>
                <a:gd name="T10" fmla="*/ 1 w 19"/>
                <a:gd name="T11" fmla="*/ 1 h 16"/>
                <a:gd name="T12" fmla="*/ 1 w 19"/>
                <a:gd name="T13" fmla="*/ 1 h 16"/>
                <a:gd name="T14" fmla="*/ 1 w 19"/>
                <a:gd name="T15" fmla="*/ 1 h 16"/>
                <a:gd name="T16" fmla="*/ 1 w 19"/>
                <a:gd name="T17" fmla="*/ 1 h 16"/>
                <a:gd name="T18" fmla="*/ 1 w 19"/>
                <a:gd name="T19" fmla="*/ 1 h 16"/>
                <a:gd name="T20" fmla="*/ 1 w 19"/>
                <a:gd name="T21" fmla="*/ 1 h 16"/>
                <a:gd name="T22" fmla="*/ 0 w 19"/>
                <a:gd name="T23" fmla="*/ 1 h 16"/>
                <a:gd name="T24" fmla="*/ 1 w 19"/>
                <a:gd name="T25" fmla="*/ 1 h 16"/>
                <a:gd name="T26" fmla="*/ 1 w 19"/>
                <a:gd name="T27" fmla="*/ 1 h 16"/>
                <a:gd name="T28" fmla="*/ 1 w 19"/>
                <a:gd name="T29" fmla="*/ 1 h 16"/>
                <a:gd name="T30" fmla="*/ 1 w 19"/>
                <a:gd name="T31" fmla="*/ 1 h 16"/>
                <a:gd name="T32" fmla="*/ 1 w 19"/>
                <a:gd name="T33" fmla="*/ 0 h 16"/>
                <a:gd name="T34" fmla="*/ 1 w 19"/>
                <a:gd name="T35" fmla="*/ 0 h 16"/>
                <a:gd name="T36" fmla="*/ 1 w 19"/>
                <a:gd name="T37" fmla="*/ 0 h 16"/>
                <a:gd name="T38" fmla="*/ 1 w 19"/>
                <a:gd name="T39" fmla="*/ 0 h 16"/>
                <a:gd name="T40" fmla="*/ 1 w 19"/>
                <a:gd name="T41" fmla="*/ 1 h 16"/>
                <a:gd name="T42" fmla="*/ 1 w 19"/>
                <a:gd name="T43" fmla="*/ 1 h 16"/>
                <a:gd name="T44" fmla="*/ 1 w 19"/>
                <a:gd name="T45" fmla="*/ 1 h 1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
                <a:gd name="T70" fmla="*/ 0 h 16"/>
                <a:gd name="T71" fmla="*/ 19 w 19"/>
                <a:gd name="T72" fmla="*/ 16 h 1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 h="16">
                  <a:moveTo>
                    <a:pt x="18" y="2"/>
                  </a:moveTo>
                  <a:lnTo>
                    <a:pt x="18" y="4"/>
                  </a:lnTo>
                  <a:lnTo>
                    <a:pt x="19" y="5"/>
                  </a:lnTo>
                  <a:lnTo>
                    <a:pt x="18" y="7"/>
                  </a:lnTo>
                  <a:lnTo>
                    <a:pt x="18" y="9"/>
                  </a:lnTo>
                  <a:lnTo>
                    <a:pt x="17" y="10"/>
                  </a:lnTo>
                  <a:lnTo>
                    <a:pt x="16" y="12"/>
                  </a:lnTo>
                  <a:lnTo>
                    <a:pt x="14" y="13"/>
                  </a:lnTo>
                  <a:lnTo>
                    <a:pt x="13" y="14"/>
                  </a:lnTo>
                  <a:lnTo>
                    <a:pt x="13" y="15"/>
                  </a:lnTo>
                  <a:lnTo>
                    <a:pt x="12" y="16"/>
                  </a:lnTo>
                  <a:lnTo>
                    <a:pt x="0" y="6"/>
                  </a:lnTo>
                  <a:lnTo>
                    <a:pt x="2" y="4"/>
                  </a:lnTo>
                  <a:lnTo>
                    <a:pt x="3" y="3"/>
                  </a:lnTo>
                  <a:lnTo>
                    <a:pt x="5" y="2"/>
                  </a:lnTo>
                  <a:lnTo>
                    <a:pt x="7" y="1"/>
                  </a:lnTo>
                  <a:lnTo>
                    <a:pt x="9" y="0"/>
                  </a:lnTo>
                  <a:lnTo>
                    <a:pt x="11" y="0"/>
                  </a:lnTo>
                  <a:lnTo>
                    <a:pt x="13" y="0"/>
                  </a:lnTo>
                  <a:lnTo>
                    <a:pt x="14" y="0"/>
                  </a:lnTo>
                  <a:lnTo>
                    <a:pt x="17" y="1"/>
                  </a:lnTo>
                  <a:lnTo>
                    <a:pt x="18" y="2"/>
                  </a:lnTo>
                  <a:close/>
                </a:path>
              </a:pathLst>
            </a:custGeom>
            <a:solidFill>
              <a:srgbClr val="A18F84"/>
            </a:solidFill>
            <a:ln w="9525">
              <a:noFill/>
              <a:round/>
              <a:headEnd/>
              <a:tailEnd/>
            </a:ln>
          </p:spPr>
          <p:txBody>
            <a:bodyPr>
              <a:prstTxWarp prst="textNoShape">
                <a:avLst/>
              </a:prstTxWarp>
            </a:bodyPr>
            <a:lstStyle/>
            <a:p>
              <a:endParaRPr lang="tr-TR"/>
            </a:p>
          </p:txBody>
        </p:sp>
        <p:sp>
          <p:nvSpPr>
            <p:cNvPr id="285" name="Freeform 75"/>
            <p:cNvSpPr>
              <a:spLocks/>
            </p:cNvSpPr>
            <p:nvPr/>
          </p:nvSpPr>
          <p:spPr bwMode="auto">
            <a:xfrm>
              <a:off x="3422" y="2627"/>
              <a:ext cx="6" cy="8"/>
            </a:xfrm>
            <a:custGeom>
              <a:avLst/>
              <a:gdLst>
                <a:gd name="T0" fmla="*/ 0 w 14"/>
                <a:gd name="T1" fmla="*/ 0 h 18"/>
                <a:gd name="T2" fmla="*/ 0 w 14"/>
                <a:gd name="T3" fmla="*/ 0 h 18"/>
                <a:gd name="T4" fmla="*/ 0 w 14"/>
                <a:gd name="T5" fmla="*/ 0 h 18"/>
                <a:gd name="T6" fmla="*/ 0 w 14"/>
                <a:gd name="T7" fmla="*/ 0 h 18"/>
                <a:gd name="T8" fmla="*/ 0 w 14"/>
                <a:gd name="T9" fmla="*/ 0 h 18"/>
                <a:gd name="T10" fmla="*/ 0 w 14"/>
                <a:gd name="T11" fmla="*/ 0 h 18"/>
                <a:gd name="T12" fmla="*/ 0 w 14"/>
                <a:gd name="T13" fmla="*/ 0 h 18"/>
                <a:gd name="T14" fmla="*/ 0 w 14"/>
                <a:gd name="T15" fmla="*/ 0 h 18"/>
                <a:gd name="T16" fmla="*/ 0 w 14"/>
                <a:gd name="T17" fmla="*/ 0 h 18"/>
                <a:gd name="T18" fmla="*/ 0 w 14"/>
                <a:gd name="T19" fmla="*/ 0 h 18"/>
                <a:gd name="T20" fmla="*/ 0 w 14"/>
                <a:gd name="T21" fmla="*/ 0 h 18"/>
                <a:gd name="T22" fmla="*/ 0 w 14"/>
                <a:gd name="T23" fmla="*/ 0 h 18"/>
                <a:gd name="T24" fmla="*/ 0 w 14"/>
                <a:gd name="T25" fmla="*/ 0 h 18"/>
                <a:gd name="T26" fmla="*/ 0 w 14"/>
                <a:gd name="T27" fmla="*/ 0 h 18"/>
                <a:gd name="T28" fmla="*/ 0 w 14"/>
                <a:gd name="T29" fmla="*/ 0 h 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
                <a:gd name="T46" fmla="*/ 0 h 18"/>
                <a:gd name="T47" fmla="*/ 14 w 14"/>
                <a:gd name="T48" fmla="*/ 18 h 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 h="18">
                  <a:moveTo>
                    <a:pt x="10" y="0"/>
                  </a:moveTo>
                  <a:lnTo>
                    <a:pt x="13" y="2"/>
                  </a:lnTo>
                  <a:lnTo>
                    <a:pt x="14" y="3"/>
                  </a:lnTo>
                  <a:lnTo>
                    <a:pt x="14" y="6"/>
                  </a:lnTo>
                  <a:lnTo>
                    <a:pt x="14" y="7"/>
                  </a:lnTo>
                  <a:lnTo>
                    <a:pt x="13" y="9"/>
                  </a:lnTo>
                  <a:lnTo>
                    <a:pt x="10" y="10"/>
                  </a:lnTo>
                  <a:lnTo>
                    <a:pt x="9" y="12"/>
                  </a:lnTo>
                  <a:lnTo>
                    <a:pt x="8" y="15"/>
                  </a:lnTo>
                  <a:lnTo>
                    <a:pt x="7" y="16"/>
                  </a:lnTo>
                  <a:lnTo>
                    <a:pt x="6" y="18"/>
                  </a:lnTo>
                  <a:lnTo>
                    <a:pt x="0" y="18"/>
                  </a:lnTo>
                  <a:lnTo>
                    <a:pt x="0" y="0"/>
                  </a:lnTo>
                  <a:lnTo>
                    <a:pt x="10" y="0"/>
                  </a:lnTo>
                  <a:close/>
                </a:path>
              </a:pathLst>
            </a:custGeom>
            <a:solidFill>
              <a:srgbClr val="A18F84"/>
            </a:solidFill>
            <a:ln w="9525">
              <a:noFill/>
              <a:round/>
              <a:headEnd/>
              <a:tailEnd/>
            </a:ln>
          </p:spPr>
          <p:txBody>
            <a:bodyPr>
              <a:prstTxWarp prst="textNoShape">
                <a:avLst/>
              </a:prstTxWarp>
            </a:bodyPr>
            <a:lstStyle/>
            <a:p>
              <a:endParaRPr lang="tr-TR"/>
            </a:p>
          </p:txBody>
        </p:sp>
        <p:sp>
          <p:nvSpPr>
            <p:cNvPr id="286" name="Freeform 76"/>
            <p:cNvSpPr>
              <a:spLocks/>
            </p:cNvSpPr>
            <p:nvPr/>
          </p:nvSpPr>
          <p:spPr bwMode="auto">
            <a:xfrm>
              <a:off x="2317" y="2630"/>
              <a:ext cx="8" cy="9"/>
            </a:xfrm>
            <a:custGeom>
              <a:avLst/>
              <a:gdLst>
                <a:gd name="T0" fmla="*/ 1 w 14"/>
                <a:gd name="T1" fmla="*/ 1 h 18"/>
                <a:gd name="T2" fmla="*/ 1 w 14"/>
                <a:gd name="T3" fmla="*/ 1 h 18"/>
                <a:gd name="T4" fmla="*/ 1 w 14"/>
                <a:gd name="T5" fmla="*/ 1 h 18"/>
                <a:gd name="T6" fmla="*/ 1 w 14"/>
                <a:gd name="T7" fmla="*/ 1 h 18"/>
                <a:gd name="T8" fmla="*/ 1 w 14"/>
                <a:gd name="T9" fmla="*/ 1 h 18"/>
                <a:gd name="T10" fmla="*/ 1 w 14"/>
                <a:gd name="T11" fmla="*/ 1 h 18"/>
                <a:gd name="T12" fmla="*/ 1 w 14"/>
                <a:gd name="T13" fmla="*/ 1 h 18"/>
                <a:gd name="T14" fmla="*/ 1 w 14"/>
                <a:gd name="T15" fmla="*/ 1 h 18"/>
                <a:gd name="T16" fmla="*/ 1 w 14"/>
                <a:gd name="T17" fmla="*/ 1 h 18"/>
                <a:gd name="T18" fmla="*/ 1 w 14"/>
                <a:gd name="T19" fmla="*/ 1 h 18"/>
                <a:gd name="T20" fmla="*/ 1 w 14"/>
                <a:gd name="T21" fmla="*/ 1 h 18"/>
                <a:gd name="T22" fmla="*/ 0 w 14"/>
                <a:gd name="T23" fmla="*/ 1 h 18"/>
                <a:gd name="T24" fmla="*/ 0 w 14"/>
                <a:gd name="T25" fmla="*/ 1 h 18"/>
                <a:gd name="T26" fmla="*/ 0 w 14"/>
                <a:gd name="T27" fmla="*/ 1 h 18"/>
                <a:gd name="T28" fmla="*/ 1 w 14"/>
                <a:gd name="T29" fmla="*/ 1 h 18"/>
                <a:gd name="T30" fmla="*/ 1 w 14"/>
                <a:gd name="T31" fmla="*/ 1 h 18"/>
                <a:gd name="T32" fmla="*/ 1 w 14"/>
                <a:gd name="T33" fmla="*/ 1 h 18"/>
                <a:gd name="T34" fmla="*/ 1 w 14"/>
                <a:gd name="T35" fmla="*/ 1 h 18"/>
                <a:gd name="T36" fmla="*/ 1 w 14"/>
                <a:gd name="T37" fmla="*/ 0 h 18"/>
                <a:gd name="T38" fmla="*/ 1 w 14"/>
                <a:gd name="T39" fmla="*/ 0 h 18"/>
                <a:gd name="T40" fmla="*/ 1 w 14"/>
                <a:gd name="T41" fmla="*/ 1 h 18"/>
                <a:gd name="T42" fmla="*/ 1 w 14"/>
                <a:gd name="T43" fmla="*/ 1 h 18"/>
                <a:gd name="T44" fmla="*/ 1 w 14"/>
                <a:gd name="T45" fmla="*/ 1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
                <a:gd name="T70" fmla="*/ 0 h 18"/>
                <a:gd name="T71" fmla="*/ 14 w 14"/>
                <a:gd name="T72" fmla="*/ 18 h 1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 h="18">
                  <a:moveTo>
                    <a:pt x="14" y="3"/>
                  </a:moveTo>
                  <a:lnTo>
                    <a:pt x="14" y="4"/>
                  </a:lnTo>
                  <a:lnTo>
                    <a:pt x="14" y="6"/>
                  </a:lnTo>
                  <a:lnTo>
                    <a:pt x="14" y="8"/>
                  </a:lnTo>
                  <a:lnTo>
                    <a:pt x="14" y="10"/>
                  </a:lnTo>
                  <a:lnTo>
                    <a:pt x="14" y="11"/>
                  </a:lnTo>
                  <a:lnTo>
                    <a:pt x="14" y="13"/>
                  </a:lnTo>
                  <a:lnTo>
                    <a:pt x="14" y="14"/>
                  </a:lnTo>
                  <a:lnTo>
                    <a:pt x="14" y="15"/>
                  </a:lnTo>
                  <a:lnTo>
                    <a:pt x="13" y="17"/>
                  </a:lnTo>
                  <a:lnTo>
                    <a:pt x="11" y="18"/>
                  </a:lnTo>
                  <a:lnTo>
                    <a:pt x="0" y="18"/>
                  </a:lnTo>
                  <a:lnTo>
                    <a:pt x="0" y="14"/>
                  </a:lnTo>
                  <a:lnTo>
                    <a:pt x="0" y="11"/>
                  </a:lnTo>
                  <a:lnTo>
                    <a:pt x="1" y="8"/>
                  </a:lnTo>
                  <a:lnTo>
                    <a:pt x="1" y="5"/>
                  </a:lnTo>
                  <a:lnTo>
                    <a:pt x="3" y="2"/>
                  </a:lnTo>
                  <a:lnTo>
                    <a:pt x="4" y="1"/>
                  </a:lnTo>
                  <a:lnTo>
                    <a:pt x="7" y="0"/>
                  </a:lnTo>
                  <a:lnTo>
                    <a:pt x="9" y="0"/>
                  </a:lnTo>
                  <a:lnTo>
                    <a:pt x="11" y="1"/>
                  </a:lnTo>
                  <a:lnTo>
                    <a:pt x="14" y="3"/>
                  </a:lnTo>
                  <a:close/>
                </a:path>
              </a:pathLst>
            </a:custGeom>
            <a:solidFill>
              <a:srgbClr val="A18F84"/>
            </a:solidFill>
            <a:ln w="9525">
              <a:noFill/>
              <a:round/>
              <a:headEnd/>
              <a:tailEnd/>
            </a:ln>
          </p:spPr>
          <p:txBody>
            <a:bodyPr>
              <a:prstTxWarp prst="textNoShape">
                <a:avLst/>
              </a:prstTxWarp>
            </a:bodyPr>
            <a:lstStyle/>
            <a:p>
              <a:endParaRPr lang="tr-TR"/>
            </a:p>
          </p:txBody>
        </p:sp>
        <p:sp>
          <p:nvSpPr>
            <p:cNvPr id="287" name="Freeform 77"/>
            <p:cNvSpPr>
              <a:spLocks/>
            </p:cNvSpPr>
            <p:nvPr/>
          </p:nvSpPr>
          <p:spPr bwMode="auto">
            <a:xfrm>
              <a:off x="3423" y="2649"/>
              <a:ext cx="9" cy="11"/>
            </a:xfrm>
            <a:custGeom>
              <a:avLst/>
              <a:gdLst>
                <a:gd name="T0" fmla="*/ 1 w 17"/>
                <a:gd name="T1" fmla="*/ 1 h 21"/>
                <a:gd name="T2" fmla="*/ 1 w 17"/>
                <a:gd name="T3" fmla="*/ 1 h 21"/>
                <a:gd name="T4" fmla="*/ 1 w 17"/>
                <a:gd name="T5" fmla="*/ 1 h 21"/>
                <a:gd name="T6" fmla="*/ 1 w 17"/>
                <a:gd name="T7" fmla="*/ 1 h 21"/>
                <a:gd name="T8" fmla="*/ 1 w 17"/>
                <a:gd name="T9" fmla="*/ 1 h 21"/>
                <a:gd name="T10" fmla="*/ 1 w 17"/>
                <a:gd name="T11" fmla="*/ 1 h 21"/>
                <a:gd name="T12" fmla="*/ 1 w 17"/>
                <a:gd name="T13" fmla="*/ 1 h 21"/>
                <a:gd name="T14" fmla="*/ 1 w 17"/>
                <a:gd name="T15" fmla="*/ 1 h 21"/>
                <a:gd name="T16" fmla="*/ 1 w 17"/>
                <a:gd name="T17" fmla="*/ 1 h 21"/>
                <a:gd name="T18" fmla="*/ 1 w 17"/>
                <a:gd name="T19" fmla="*/ 1 h 21"/>
                <a:gd name="T20" fmla="*/ 1 w 17"/>
                <a:gd name="T21" fmla="*/ 1 h 21"/>
                <a:gd name="T22" fmla="*/ 1 w 17"/>
                <a:gd name="T23" fmla="*/ 1 h 21"/>
                <a:gd name="T24" fmla="*/ 1 w 17"/>
                <a:gd name="T25" fmla="*/ 1 h 21"/>
                <a:gd name="T26" fmla="*/ 1 w 17"/>
                <a:gd name="T27" fmla="*/ 1 h 21"/>
                <a:gd name="T28" fmla="*/ 1 w 17"/>
                <a:gd name="T29" fmla="*/ 1 h 21"/>
                <a:gd name="T30" fmla="*/ 1 w 17"/>
                <a:gd name="T31" fmla="*/ 1 h 21"/>
                <a:gd name="T32" fmla="*/ 1 w 17"/>
                <a:gd name="T33" fmla="*/ 1 h 21"/>
                <a:gd name="T34" fmla="*/ 1 w 17"/>
                <a:gd name="T35" fmla="*/ 1 h 21"/>
                <a:gd name="T36" fmla="*/ 1 w 17"/>
                <a:gd name="T37" fmla="*/ 1 h 21"/>
                <a:gd name="T38" fmla="*/ 1 w 17"/>
                <a:gd name="T39" fmla="*/ 1 h 21"/>
                <a:gd name="T40" fmla="*/ 1 w 17"/>
                <a:gd name="T41" fmla="*/ 1 h 21"/>
                <a:gd name="T42" fmla="*/ 0 w 17"/>
                <a:gd name="T43" fmla="*/ 1 h 21"/>
                <a:gd name="T44" fmla="*/ 0 w 17"/>
                <a:gd name="T45" fmla="*/ 1 h 21"/>
                <a:gd name="T46" fmla="*/ 1 w 17"/>
                <a:gd name="T47" fmla="*/ 1 h 21"/>
                <a:gd name="T48" fmla="*/ 1 w 17"/>
                <a:gd name="T49" fmla="*/ 1 h 21"/>
                <a:gd name="T50" fmla="*/ 1 w 17"/>
                <a:gd name="T51" fmla="*/ 1 h 21"/>
                <a:gd name="T52" fmla="*/ 1 w 17"/>
                <a:gd name="T53" fmla="*/ 1 h 21"/>
                <a:gd name="T54" fmla="*/ 1 w 17"/>
                <a:gd name="T55" fmla="*/ 0 h 21"/>
                <a:gd name="T56" fmla="*/ 1 w 17"/>
                <a:gd name="T57" fmla="*/ 1 h 21"/>
                <a:gd name="T58" fmla="*/ 1 w 17"/>
                <a:gd name="T59" fmla="*/ 1 h 21"/>
                <a:gd name="T60" fmla="*/ 1 w 17"/>
                <a:gd name="T61" fmla="*/ 1 h 21"/>
                <a:gd name="T62" fmla="*/ 1 w 17"/>
                <a:gd name="T63" fmla="*/ 1 h 21"/>
                <a:gd name="T64" fmla="*/ 1 w 17"/>
                <a:gd name="T65" fmla="*/ 1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
                <a:gd name="T100" fmla="*/ 0 h 21"/>
                <a:gd name="T101" fmla="*/ 17 w 17"/>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 h="21">
                  <a:moveTo>
                    <a:pt x="17" y="6"/>
                  </a:moveTo>
                  <a:lnTo>
                    <a:pt x="17" y="9"/>
                  </a:lnTo>
                  <a:lnTo>
                    <a:pt x="17" y="10"/>
                  </a:lnTo>
                  <a:lnTo>
                    <a:pt x="17" y="12"/>
                  </a:lnTo>
                  <a:lnTo>
                    <a:pt x="17" y="13"/>
                  </a:lnTo>
                  <a:lnTo>
                    <a:pt x="17" y="15"/>
                  </a:lnTo>
                  <a:lnTo>
                    <a:pt x="17" y="17"/>
                  </a:lnTo>
                  <a:lnTo>
                    <a:pt x="17" y="18"/>
                  </a:lnTo>
                  <a:lnTo>
                    <a:pt x="17" y="19"/>
                  </a:lnTo>
                  <a:lnTo>
                    <a:pt x="16" y="20"/>
                  </a:lnTo>
                  <a:lnTo>
                    <a:pt x="15" y="21"/>
                  </a:lnTo>
                  <a:lnTo>
                    <a:pt x="13" y="21"/>
                  </a:lnTo>
                  <a:lnTo>
                    <a:pt x="12" y="21"/>
                  </a:lnTo>
                  <a:lnTo>
                    <a:pt x="11" y="21"/>
                  </a:lnTo>
                  <a:lnTo>
                    <a:pt x="8" y="21"/>
                  </a:lnTo>
                  <a:lnTo>
                    <a:pt x="7" y="21"/>
                  </a:lnTo>
                  <a:lnTo>
                    <a:pt x="5" y="21"/>
                  </a:lnTo>
                  <a:lnTo>
                    <a:pt x="4" y="21"/>
                  </a:lnTo>
                  <a:lnTo>
                    <a:pt x="3" y="20"/>
                  </a:lnTo>
                  <a:lnTo>
                    <a:pt x="2" y="19"/>
                  </a:lnTo>
                  <a:lnTo>
                    <a:pt x="1" y="18"/>
                  </a:lnTo>
                  <a:lnTo>
                    <a:pt x="0" y="14"/>
                  </a:lnTo>
                  <a:lnTo>
                    <a:pt x="0" y="11"/>
                  </a:lnTo>
                  <a:lnTo>
                    <a:pt x="1" y="8"/>
                  </a:lnTo>
                  <a:lnTo>
                    <a:pt x="2" y="4"/>
                  </a:lnTo>
                  <a:lnTo>
                    <a:pt x="5" y="2"/>
                  </a:lnTo>
                  <a:lnTo>
                    <a:pt x="7" y="1"/>
                  </a:lnTo>
                  <a:lnTo>
                    <a:pt x="11" y="0"/>
                  </a:lnTo>
                  <a:lnTo>
                    <a:pt x="13" y="1"/>
                  </a:lnTo>
                  <a:lnTo>
                    <a:pt x="15" y="3"/>
                  </a:lnTo>
                  <a:lnTo>
                    <a:pt x="17" y="8"/>
                  </a:lnTo>
                  <a:lnTo>
                    <a:pt x="17" y="6"/>
                  </a:lnTo>
                  <a:close/>
                </a:path>
              </a:pathLst>
            </a:custGeom>
            <a:solidFill>
              <a:srgbClr val="A18F84"/>
            </a:solidFill>
            <a:ln w="9525">
              <a:noFill/>
              <a:round/>
              <a:headEnd/>
              <a:tailEnd/>
            </a:ln>
          </p:spPr>
          <p:txBody>
            <a:bodyPr>
              <a:prstTxWarp prst="textNoShape">
                <a:avLst/>
              </a:prstTxWarp>
            </a:bodyPr>
            <a:lstStyle/>
            <a:p>
              <a:endParaRPr lang="tr-TR"/>
            </a:p>
          </p:txBody>
        </p:sp>
        <p:sp>
          <p:nvSpPr>
            <p:cNvPr id="288" name="Freeform 78"/>
            <p:cNvSpPr>
              <a:spLocks/>
            </p:cNvSpPr>
            <p:nvPr/>
          </p:nvSpPr>
          <p:spPr bwMode="auto">
            <a:xfrm>
              <a:off x="2314" y="2658"/>
              <a:ext cx="9" cy="9"/>
            </a:xfrm>
            <a:custGeom>
              <a:avLst/>
              <a:gdLst>
                <a:gd name="T0" fmla="*/ 1 w 18"/>
                <a:gd name="T1" fmla="*/ 1 h 18"/>
                <a:gd name="T2" fmla="*/ 1 w 18"/>
                <a:gd name="T3" fmla="*/ 1 h 18"/>
                <a:gd name="T4" fmla="*/ 1 w 18"/>
                <a:gd name="T5" fmla="*/ 1 h 18"/>
                <a:gd name="T6" fmla="*/ 1 w 18"/>
                <a:gd name="T7" fmla="*/ 1 h 18"/>
                <a:gd name="T8" fmla="*/ 0 w 18"/>
                <a:gd name="T9" fmla="*/ 1 h 18"/>
                <a:gd name="T10" fmla="*/ 0 w 18"/>
                <a:gd name="T11" fmla="*/ 1 h 18"/>
                <a:gd name="T12" fmla="*/ 1 w 18"/>
                <a:gd name="T13" fmla="*/ 1 h 18"/>
                <a:gd name="T14" fmla="*/ 1 w 18"/>
                <a:gd name="T15" fmla="*/ 1 h 18"/>
                <a:gd name="T16" fmla="*/ 1 w 18"/>
                <a:gd name="T17" fmla="*/ 1 h 18"/>
                <a:gd name="T18" fmla="*/ 1 w 18"/>
                <a:gd name="T19" fmla="*/ 1 h 18"/>
                <a:gd name="T20" fmla="*/ 1 w 18"/>
                <a:gd name="T21" fmla="*/ 1 h 18"/>
                <a:gd name="T22" fmla="*/ 1 w 18"/>
                <a:gd name="T23" fmla="*/ 0 h 18"/>
                <a:gd name="T24" fmla="*/ 1 w 18"/>
                <a:gd name="T25" fmla="*/ 0 h 18"/>
                <a:gd name="T26" fmla="*/ 1 w 18"/>
                <a:gd name="T27" fmla="*/ 0 h 18"/>
                <a:gd name="T28" fmla="*/ 1 w 18"/>
                <a:gd name="T29" fmla="*/ 0 h 18"/>
                <a:gd name="T30" fmla="*/ 1 w 18"/>
                <a:gd name="T31" fmla="*/ 1 h 18"/>
                <a:gd name="T32" fmla="*/ 1 w 18"/>
                <a:gd name="T33" fmla="*/ 1 h 18"/>
                <a:gd name="T34" fmla="*/ 1 w 18"/>
                <a:gd name="T35" fmla="*/ 1 h 18"/>
                <a:gd name="T36" fmla="*/ 1 w 18"/>
                <a:gd name="T37" fmla="*/ 1 h 18"/>
                <a:gd name="T38" fmla="*/ 1 w 18"/>
                <a:gd name="T39" fmla="*/ 1 h 18"/>
                <a:gd name="T40" fmla="*/ 1 w 18"/>
                <a:gd name="T41" fmla="*/ 1 h 18"/>
                <a:gd name="T42" fmla="*/ 1 w 18"/>
                <a:gd name="T43" fmla="*/ 1 h 18"/>
                <a:gd name="T44" fmla="*/ 1 w 18"/>
                <a:gd name="T45" fmla="*/ 1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
                <a:gd name="T70" fmla="*/ 0 h 18"/>
                <a:gd name="T71" fmla="*/ 18 w 18"/>
                <a:gd name="T72" fmla="*/ 18 h 1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 h="18">
                  <a:moveTo>
                    <a:pt x="18" y="6"/>
                  </a:moveTo>
                  <a:lnTo>
                    <a:pt x="7" y="18"/>
                  </a:lnTo>
                  <a:lnTo>
                    <a:pt x="3" y="16"/>
                  </a:lnTo>
                  <a:lnTo>
                    <a:pt x="1" y="15"/>
                  </a:lnTo>
                  <a:lnTo>
                    <a:pt x="0" y="14"/>
                  </a:lnTo>
                  <a:lnTo>
                    <a:pt x="0" y="12"/>
                  </a:lnTo>
                  <a:lnTo>
                    <a:pt x="1" y="10"/>
                  </a:lnTo>
                  <a:lnTo>
                    <a:pt x="2" y="7"/>
                  </a:lnTo>
                  <a:lnTo>
                    <a:pt x="5" y="5"/>
                  </a:lnTo>
                  <a:lnTo>
                    <a:pt x="6" y="3"/>
                  </a:lnTo>
                  <a:lnTo>
                    <a:pt x="7" y="2"/>
                  </a:lnTo>
                  <a:lnTo>
                    <a:pt x="7" y="0"/>
                  </a:lnTo>
                  <a:lnTo>
                    <a:pt x="9" y="0"/>
                  </a:lnTo>
                  <a:lnTo>
                    <a:pt x="10" y="0"/>
                  </a:lnTo>
                  <a:lnTo>
                    <a:pt x="11" y="0"/>
                  </a:lnTo>
                  <a:lnTo>
                    <a:pt x="12" y="1"/>
                  </a:lnTo>
                  <a:lnTo>
                    <a:pt x="14" y="2"/>
                  </a:lnTo>
                  <a:lnTo>
                    <a:pt x="15" y="3"/>
                  </a:lnTo>
                  <a:lnTo>
                    <a:pt x="16" y="4"/>
                  </a:lnTo>
                  <a:lnTo>
                    <a:pt x="16" y="5"/>
                  </a:lnTo>
                  <a:lnTo>
                    <a:pt x="17" y="6"/>
                  </a:lnTo>
                  <a:lnTo>
                    <a:pt x="18" y="6"/>
                  </a:lnTo>
                  <a:close/>
                </a:path>
              </a:pathLst>
            </a:custGeom>
            <a:solidFill>
              <a:srgbClr val="A18F84"/>
            </a:solidFill>
            <a:ln w="9525">
              <a:noFill/>
              <a:round/>
              <a:headEnd/>
              <a:tailEnd/>
            </a:ln>
          </p:spPr>
          <p:txBody>
            <a:bodyPr>
              <a:prstTxWarp prst="textNoShape">
                <a:avLst/>
              </a:prstTxWarp>
            </a:bodyPr>
            <a:lstStyle/>
            <a:p>
              <a:endParaRPr lang="tr-TR"/>
            </a:p>
          </p:txBody>
        </p:sp>
        <p:sp>
          <p:nvSpPr>
            <p:cNvPr id="289" name="Freeform 79"/>
            <p:cNvSpPr>
              <a:spLocks/>
            </p:cNvSpPr>
            <p:nvPr/>
          </p:nvSpPr>
          <p:spPr bwMode="auto">
            <a:xfrm>
              <a:off x="3433" y="2675"/>
              <a:ext cx="6" cy="9"/>
            </a:xfrm>
            <a:custGeom>
              <a:avLst/>
              <a:gdLst>
                <a:gd name="T0" fmla="*/ 1 w 11"/>
                <a:gd name="T1" fmla="*/ 1 h 18"/>
                <a:gd name="T2" fmla="*/ 1 w 11"/>
                <a:gd name="T3" fmla="*/ 1 h 18"/>
                <a:gd name="T4" fmla="*/ 1 w 11"/>
                <a:gd name="T5" fmla="*/ 1 h 18"/>
                <a:gd name="T6" fmla="*/ 1 w 11"/>
                <a:gd name="T7" fmla="*/ 1 h 18"/>
                <a:gd name="T8" fmla="*/ 1 w 11"/>
                <a:gd name="T9" fmla="*/ 1 h 18"/>
                <a:gd name="T10" fmla="*/ 1 w 11"/>
                <a:gd name="T11" fmla="*/ 1 h 18"/>
                <a:gd name="T12" fmla="*/ 1 w 11"/>
                <a:gd name="T13" fmla="*/ 1 h 18"/>
                <a:gd name="T14" fmla="*/ 1 w 11"/>
                <a:gd name="T15" fmla="*/ 1 h 18"/>
                <a:gd name="T16" fmla="*/ 1 w 11"/>
                <a:gd name="T17" fmla="*/ 1 h 18"/>
                <a:gd name="T18" fmla="*/ 1 w 11"/>
                <a:gd name="T19" fmla="*/ 1 h 18"/>
                <a:gd name="T20" fmla="*/ 0 w 11"/>
                <a:gd name="T21" fmla="*/ 1 h 18"/>
                <a:gd name="T22" fmla="*/ 1 w 11"/>
                <a:gd name="T23" fmla="*/ 0 h 18"/>
                <a:gd name="T24" fmla="*/ 1 w 11"/>
                <a:gd name="T25" fmla="*/ 1 h 18"/>
                <a:gd name="T26" fmla="*/ 1 w 11"/>
                <a:gd name="T27" fmla="*/ 1 h 18"/>
                <a:gd name="T28" fmla="*/ 1 w 11"/>
                <a:gd name="T29" fmla="*/ 1 h 18"/>
                <a:gd name="T30" fmla="*/ 1 w 11"/>
                <a:gd name="T31" fmla="*/ 1 h 18"/>
                <a:gd name="T32" fmla="*/ 1 w 11"/>
                <a:gd name="T33" fmla="*/ 1 h 18"/>
                <a:gd name="T34" fmla="*/ 1 w 11"/>
                <a:gd name="T35" fmla="*/ 1 h 18"/>
                <a:gd name="T36" fmla="*/ 1 w 11"/>
                <a:gd name="T37" fmla="*/ 1 h 18"/>
                <a:gd name="T38" fmla="*/ 1 w 11"/>
                <a:gd name="T39" fmla="*/ 1 h 18"/>
                <a:gd name="T40" fmla="*/ 1 w 11"/>
                <a:gd name="T41" fmla="*/ 1 h 18"/>
                <a:gd name="T42" fmla="*/ 1 w 11"/>
                <a:gd name="T43" fmla="*/ 1 h 18"/>
                <a:gd name="T44" fmla="*/ 1 w 11"/>
                <a:gd name="T45" fmla="*/ 1 h 18"/>
                <a:gd name="T46" fmla="*/ 1 w 11"/>
                <a:gd name="T47" fmla="*/ 1 h 1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
                <a:gd name="T73" fmla="*/ 0 h 18"/>
                <a:gd name="T74" fmla="*/ 11 w 11"/>
                <a:gd name="T75" fmla="*/ 18 h 1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 h="18">
                  <a:moveTo>
                    <a:pt x="11" y="17"/>
                  </a:moveTo>
                  <a:lnTo>
                    <a:pt x="10" y="18"/>
                  </a:lnTo>
                  <a:lnTo>
                    <a:pt x="9" y="18"/>
                  </a:lnTo>
                  <a:lnTo>
                    <a:pt x="6" y="17"/>
                  </a:lnTo>
                  <a:lnTo>
                    <a:pt x="5" y="16"/>
                  </a:lnTo>
                  <a:lnTo>
                    <a:pt x="4" y="15"/>
                  </a:lnTo>
                  <a:lnTo>
                    <a:pt x="3" y="14"/>
                  </a:lnTo>
                  <a:lnTo>
                    <a:pt x="2" y="13"/>
                  </a:lnTo>
                  <a:lnTo>
                    <a:pt x="1" y="11"/>
                  </a:lnTo>
                  <a:lnTo>
                    <a:pt x="0" y="10"/>
                  </a:lnTo>
                  <a:lnTo>
                    <a:pt x="6" y="0"/>
                  </a:lnTo>
                  <a:lnTo>
                    <a:pt x="9" y="1"/>
                  </a:lnTo>
                  <a:lnTo>
                    <a:pt x="10" y="3"/>
                  </a:lnTo>
                  <a:lnTo>
                    <a:pt x="10" y="4"/>
                  </a:lnTo>
                  <a:lnTo>
                    <a:pt x="11" y="6"/>
                  </a:lnTo>
                  <a:lnTo>
                    <a:pt x="11" y="8"/>
                  </a:lnTo>
                  <a:lnTo>
                    <a:pt x="11" y="9"/>
                  </a:lnTo>
                  <a:lnTo>
                    <a:pt x="11" y="11"/>
                  </a:lnTo>
                  <a:lnTo>
                    <a:pt x="11" y="14"/>
                  </a:lnTo>
                  <a:lnTo>
                    <a:pt x="11" y="16"/>
                  </a:lnTo>
                  <a:lnTo>
                    <a:pt x="11" y="18"/>
                  </a:lnTo>
                  <a:lnTo>
                    <a:pt x="11" y="17"/>
                  </a:lnTo>
                  <a:close/>
                </a:path>
              </a:pathLst>
            </a:custGeom>
            <a:solidFill>
              <a:srgbClr val="A18F84"/>
            </a:solidFill>
            <a:ln w="9525">
              <a:noFill/>
              <a:round/>
              <a:headEnd/>
              <a:tailEnd/>
            </a:ln>
          </p:spPr>
          <p:txBody>
            <a:bodyPr>
              <a:prstTxWarp prst="textNoShape">
                <a:avLst/>
              </a:prstTxWarp>
            </a:bodyPr>
            <a:lstStyle/>
            <a:p>
              <a:endParaRPr lang="tr-TR"/>
            </a:p>
          </p:txBody>
        </p:sp>
        <p:sp>
          <p:nvSpPr>
            <p:cNvPr id="290" name="Freeform 80"/>
            <p:cNvSpPr>
              <a:spLocks/>
            </p:cNvSpPr>
            <p:nvPr/>
          </p:nvSpPr>
          <p:spPr bwMode="auto">
            <a:xfrm>
              <a:off x="2315" y="2680"/>
              <a:ext cx="5" cy="9"/>
            </a:xfrm>
            <a:custGeom>
              <a:avLst/>
              <a:gdLst>
                <a:gd name="T0" fmla="*/ 1 w 10"/>
                <a:gd name="T1" fmla="*/ 1 h 18"/>
                <a:gd name="T2" fmla="*/ 1 w 10"/>
                <a:gd name="T3" fmla="*/ 1 h 18"/>
                <a:gd name="T4" fmla="*/ 1 w 10"/>
                <a:gd name="T5" fmla="*/ 1 h 18"/>
                <a:gd name="T6" fmla="*/ 1 w 10"/>
                <a:gd name="T7" fmla="*/ 1 h 18"/>
                <a:gd name="T8" fmla="*/ 1 w 10"/>
                <a:gd name="T9" fmla="*/ 1 h 18"/>
                <a:gd name="T10" fmla="*/ 1 w 10"/>
                <a:gd name="T11" fmla="*/ 1 h 18"/>
                <a:gd name="T12" fmla="*/ 1 w 10"/>
                <a:gd name="T13" fmla="*/ 1 h 18"/>
                <a:gd name="T14" fmla="*/ 1 w 10"/>
                <a:gd name="T15" fmla="*/ 1 h 18"/>
                <a:gd name="T16" fmla="*/ 1 w 10"/>
                <a:gd name="T17" fmla="*/ 1 h 18"/>
                <a:gd name="T18" fmla="*/ 1 w 10"/>
                <a:gd name="T19" fmla="*/ 1 h 18"/>
                <a:gd name="T20" fmla="*/ 1 w 10"/>
                <a:gd name="T21" fmla="*/ 1 h 18"/>
                <a:gd name="T22" fmla="*/ 0 w 10"/>
                <a:gd name="T23" fmla="*/ 1 h 18"/>
                <a:gd name="T24" fmla="*/ 0 w 10"/>
                <a:gd name="T25" fmla="*/ 0 h 18"/>
                <a:gd name="T26" fmla="*/ 1 w 10"/>
                <a:gd name="T27" fmla="*/ 0 h 18"/>
                <a:gd name="T28" fmla="*/ 1 w 10"/>
                <a:gd name="T29" fmla="*/ 0 h 18"/>
                <a:gd name="T30" fmla="*/ 1 w 10"/>
                <a:gd name="T31" fmla="*/ 0 h 18"/>
                <a:gd name="T32" fmla="*/ 1 w 10"/>
                <a:gd name="T33" fmla="*/ 1 h 18"/>
                <a:gd name="T34" fmla="*/ 1 w 10"/>
                <a:gd name="T35" fmla="*/ 1 h 18"/>
                <a:gd name="T36" fmla="*/ 1 w 10"/>
                <a:gd name="T37" fmla="*/ 1 h 18"/>
                <a:gd name="T38" fmla="*/ 1 w 10"/>
                <a:gd name="T39" fmla="*/ 1 h 18"/>
                <a:gd name="T40" fmla="*/ 1 w 10"/>
                <a:gd name="T41" fmla="*/ 1 h 18"/>
                <a:gd name="T42" fmla="*/ 1 w 10"/>
                <a:gd name="T43" fmla="*/ 1 h 18"/>
                <a:gd name="T44" fmla="*/ 1 w 10"/>
                <a:gd name="T45" fmla="*/ 1 h 18"/>
                <a:gd name="T46" fmla="*/ 1 w 10"/>
                <a:gd name="T47" fmla="*/ 1 h 1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
                <a:gd name="T73" fmla="*/ 0 h 18"/>
                <a:gd name="T74" fmla="*/ 10 w 10"/>
                <a:gd name="T75" fmla="*/ 18 h 1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 h="18">
                  <a:moveTo>
                    <a:pt x="10" y="5"/>
                  </a:moveTo>
                  <a:lnTo>
                    <a:pt x="10" y="6"/>
                  </a:lnTo>
                  <a:lnTo>
                    <a:pt x="10" y="8"/>
                  </a:lnTo>
                  <a:lnTo>
                    <a:pt x="10" y="9"/>
                  </a:lnTo>
                  <a:lnTo>
                    <a:pt x="10" y="10"/>
                  </a:lnTo>
                  <a:lnTo>
                    <a:pt x="10" y="13"/>
                  </a:lnTo>
                  <a:lnTo>
                    <a:pt x="10" y="14"/>
                  </a:lnTo>
                  <a:lnTo>
                    <a:pt x="10" y="15"/>
                  </a:lnTo>
                  <a:lnTo>
                    <a:pt x="9" y="16"/>
                  </a:lnTo>
                  <a:lnTo>
                    <a:pt x="8" y="17"/>
                  </a:lnTo>
                  <a:lnTo>
                    <a:pt x="6" y="18"/>
                  </a:lnTo>
                  <a:lnTo>
                    <a:pt x="0" y="18"/>
                  </a:lnTo>
                  <a:lnTo>
                    <a:pt x="0" y="0"/>
                  </a:lnTo>
                  <a:lnTo>
                    <a:pt x="1" y="0"/>
                  </a:lnTo>
                  <a:lnTo>
                    <a:pt x="2" y="0"/>
                  </a:lnTo>
                  <a:lnTo>
                    <a:pt x="4" y="0"/>
                  </a:lnTo>
                  <a:lnTo>
                    <a:pt x="5" y="1"/>
                  </a:lnTo>
                  <a:lnTo>
                    <a:pt x="6" y="1"/>
                  </a:lnTo>
                  <a:lnTo>
                    <a:pt x="7" y="1"/>
                  </a:lnTo>
                  <a:lnTo>
                    <a:pt x="8" y="3"/>
                  </a:lnTo>
                  <a:lnTo>
                    <a:pt x="9" y="3"/>
                  </a:lnTo>
                  <a:lnTo>
                    <a:pt x="9" y="4"/>
                  </a:lnTo>
                  <a:lnTo>
                    <a:pt x="10" y="5"/>
                  </a:lnTo>
                  <a:close/>
                </a:path>
              </a:pathLst>
            </a:custGeom>
            <a:solidFill>
              <a:srgbClr val="A18F84"/>
            </a:solidFill>
            <a:ln w="9525">
              <a:noFill/>
              <a:round/>
              <a:headEnd/>
              <a:tailEnd/>
            </a:ln>
          </p:spPr>
          <p:txBody>
            <a:bodyPr>
              <a:prstTxWarp prst="textNoShape">
                <a:avLst/>
              </a:prstTxWarp>
            </a:bodyPr>
            <a:lstStyle/>
            <a:p>
              <a:endParaRPr lang="tr-TR"/>
            </a:p>
          </p:txBody>
        </p:sp>
        <p:sp>
          <p:nvSpPr>
            <p:cNvPr id="291" name="Freeform 81"/>
            <p:cNvSpPr>
              <a:spLocks/>
            </p:cNvSpPr>
            <p:nvPr/>
          </p:nvSpPr>
          <p:spPr bwMode="auto">
            <a:xfrm>
              <a:off x="3421" y="2691"/>
              <a:ext cx="10" cy="9"/>
            </a:xfrm>
            <a:custGeom>
              <a:avLst/>
              <a:gdLst>
                <a:gd name="T0" fmla="*/ 1 w 19"/>
                <a:gd name="T1" fmla="*/ 1 h 18"/>
                <a:gd name="T2" fmla="*/ 1 w 19"/>
                <a:gd name="T3" fmla="*/ 1 h 18"/>
                <a:gd name="T4" fmla="*/ 1 w 19"/>
                <a:gd name="T5" fmla="*/ 1 h 18"/>
                <a:gd name="T6" fmla="*/ 1 w 19"/>
                <a:gd name="T7" fmla="*/ 1 h 18"/>
                <a:gd name="T8" fmla="*/ 1 w 19"/>
                <a:gd name="T9" fmla="*/ 1 h 18"/>
                <a:gd name="T10" fmla="*/ 1 w 19"/>
                <a:gd name="T11" fmla="*/ 1 h 18"/>
                <a:gd name="T12" fmla="*/ 1 w 19"/>
                <a:gd name="T13" fmla="*/ 1 h 18"/>
                <a:gd name="T14" fmla="*/ 1 w 19"/>
                <a:gd name="T15" fmla="*/ 1 h 18"/>
                <a:gd name="T16" fmla="*/ 1 w 19"/>
                <a:gd name="T17" fmla="*/ 1 h 18"/>
                <a:gd name="T18" fmla="*/ 1 w 19"/>
                <a:gd name="T19" fmla="*/ 1 h 18"/>
                <a:gd name="T20" fmla="*/ 1 w 19"/>
                <a:gd name="T21" fmla="*/ 1 h 18"/>
                <a:gd name="T22" fmla="*/ 1 w 19"/>
                <a:gd name="T23" fmla="*/ 1 h 18"/>
                <a:gd name="T24" fmla="*/ 1 w 19"/>
                <a:gd name="T25" fmla="*/ 1 h 18"/>
                <a:gd name="T26" fmla="*/ 0 w 19"/>
                <a:gd name="T27" fmla="*/ 1 h 18"/>
                <a:gd name="T28" fmla="*/ 0 w 19"/>
                <a:gd name="T29" fmla="*/ 1 h 18"/>
                <a:gd name="T30" fmla="*/ 1 w 19"/>
                <a:gd name="T31" fmla="*/ 1 h 18"/>
                <a:gd name="T32" fmla="*/ 1 w 19"/>
                <a:gd name="T33" fmla="*/ 1 h 18"/>
                <a:gd name="T34" fmla="*/ 1 w 19"/>
                <a:gd name="T35" fmla="*/ 1 h 18"/>
                <a:gd name="T36" fmla="*/ 1 w 19"/>
                <a:gd name="T37" fmla="*/ 1 h 18"/>
                <a:gd name="T38" fmla="*/ 1 w 19"/>
                <a:gd name="T39" fmla="*/ 1 h 18"/>
                <a:gd name="T40" fmla="*/ 1 w 19"/>
                <a:gd name="T41" fmla="*/ 0 h 18"/>
                <a:gd name="T42" fmla="*/ 1 w 19"/>
                <a:gd name="T43" fmla="*/ 1 h 18"/>
                <a:gd name="T44" fmla="*/ 1 w 19"/>
                <a:gd name="T45" fmla="*/ 1 h 18"/>
                <a:gd name="T46" fmla="*/ 1 w 19"/>
                <a:gd name="T47" fmla="*/ 1 h 18"/>
                <a:gd name="T48" fmla="*/ 1 w 19"/>
                <a:gd name="T49" fmla="*/ 1 h 18"/>
                <a:gd name="T50" fmla="*/ 1 w 19"/>
                <a:gd name="T51" fmla="*/ 1 h 18"/>
                <a:gd name="T52" fmla="*/ 1 w 19"/>
                <a:gd name="T53" fmla="*/ 1 h 18"/>
                <a:gd name="T54" fmla="*/ 1 w 19"/>
                <a:gd name="T55" fmla="*/ 1 h 18"/>
                <a:gd name="T56" fmla="*/ 1 w 19"/>
                <a:gd name="T57" fmla="*/ 1 h 18"/>
                <a:gd name="T58" fmla="*/ 1 w 19"/>
                <a:gd name="T59" fmla="*/ 1 h 18"/>
                <a:gd name="T60" fmla="*/ 1 w 19"/>
                <a:gd name="T61" fmla="*/ 1 h 18"/>
                <a:gd name="T62" fmla="*/ 1 w 19"/>
                <a:gd name="T63" fmla="*/ 1 h 18"/>
                <a:gd name="T64" fmla="*/ 1 w 19"/>
                <a:gd name="T65" fmla="*/ 1 h 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
                <a:gd name="T100" fmla="*/ 0 h 18"/>
                <a:gd name="T101" fmla="*/ 19 w 19"/>
                <a:gd name="T102" fmla="*/ 18 h 1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 h="18">
                  <a:moveTo>
                    <a:pt x="18" y="2"/>
                  </a:moveTo>
                  <a:lnTo>
                    <a:pt x="18" y="4"/>
                  </a:lnTo>
                  <a:lnTo>
                    <a:pt x="17" y="6"/>
                  </a:lnTo>
                  <a:lnTo>
                    <a:pt x="16" y="9"/>
                  </a:lnTo>
                  <a:lnTo>
                    <a:pt x="15" y="11"/>
                  </a:lnTo>
                  <a:lnTo>
                    <a:pt x="15" y="13"/>
                  </a:lnTo>
                  <a:lnTo>
                    <a:pt x="14" y="15"/>
                  </a:lnTo>
                  <a:lnTo>
                    <a:pt x="11" y="17"/>
                  </a:lnTo>
                  <a:lnTo>
                    <a:pt x="10" y="18"/>
                  </a:lnTo>
                  <a:lnTo>
                    <a:pt x="7" y="18"/>
                  </a:lnTo>
                  <a:lnTo>
                    <a:pt x="5" y="17"/>
                  </a:lnTo>
                  <a:lnTo>
                    <a:pt x="2" y="15"/>
                  </a:lnTo>
                  <a:lnTo>
                    <a:pt x="1" y="14"/>
                  </a:lnTo>
                  <a:lnTo>
                    <a:pt x="0" y="12"/>
                  </a:lnTo>
                  <a:lnTo>
                    <a:pt x="0" y="10"/>
                  </a:lnTo>
                  <a:lnTo>
                    <a:pt x="1" y="8"/>
                  </a:lnTo>
                  <a:lnTo>
                    <a:pt x="1" y="5"/>
                  </a:lnTo>
                  <a:lnTo>
                    <a:pt x="2" y="4"/>
                  </a:lnTo>
                  <a:lnTo>
                    <a:pt x="4" y="2"/>
                  </a:lnTo>
                  <a:lnTo>
                    <a:pt x="6" y="1"/>
                  </a:lnTo>
                  <a:lnTo>
                    <a:pt x="7" y="0"/>
                  </a:lnTo>
                  <a:lnTo>
                    <a:pt x="8" y="1"/>
                  </a:lnTo>
                  <a:lnTo>
                    <a:pt x="9" y="2"/>
                  </a:lnTo>
                  <a:lnTo>
                    <a:pt x="10" y="2"/>
                  </a:lnTo>
                  <a:lnTo>
                    <a:pt x="11" y="2"/>
                  </a:lnTo>
                  <a:lnTo>
                    <a:pt x="12" y="3"/>
                  </a:lnTo>
                  <a:lnTo>
                    <a:pt x="14" y="3"/>
                  </a:lnTo>
                  <a:lnTo>
                    <a:pt x="15" y="3"/>
                  </a:lnTo>
                  <a:lnTo>
                    <a:pt x="16" y="3"/>
                  </a:lnTo>
                  <a:lnTo>
                    <a:pt x="18" y="2"/>
                  </a:lnTo>
                  <a:lnTo>
                    <a:pt x="19" y="2"/>
                  </a:lnTo>
                  <a:lnTo>
                    <a:pt x="18" y="2"/>
                  </a:lnTo>
                  <a:close/>
                </a:path>
              </a:pathLst>
            </a:custGeom>
            <a:solidFill>
              <a:srgbClr val="A18F84"/>
            </a:solidFill>
            <a:ln w="9525">
              <a:noFill/>
              <a:round/>
              <a:headEnd/>
              <a:tailEnd/>
            </a:ln>
          </p:spPr>
          <p:txBody>
            <a:bodyPr>
              <a:prstTxWarp prst="textNoShape">
                <a:avLst/>
              </a:prstTxWarp>
            </a:bodyPr>
            <a:lstStyle/>
            <a:p>
              <a:endParaRPr lang="tr-TR"/>
            </a:p>
          </p:txBody>
        </p:sp>
        <p:sp>
          <p:nvSpPr>
            <p:cNvPr id="292" name="Freeform 82"/>
            <p:cNvSpPr>
              <a:spLocks/>
            </p:cNvSpPr>
            <p:nvPr/>
          </p:nvSpPr>
          <p:spPr bwMode="auto">
            <a:xfrm>
              <a:off x="2316" y="2705"/>
              <a:ext cx="7" cy="7"/>
            </a:xfrm>
            <a:custGeom>
              <a:avLst/>
              <a:gdLst>
                <a:gd name="T0" fmla="*/ 0 w 15"/>
                <a:gd name="T1" fmla="*/ 0 h 14"/>
                <a:gd name="T2" fmla="*/ 0 w 15"/>
                <a:gd name="T3" fmla="*/ 1 h 14"/>
                <a:gd name="T4" fmla="*/ 0 w 15"/>
                <a:gd name="T5" fmla="*/ 1 h 14"/>
                <a:gd name="T6" fmla="*/ 0 w 15"/>
                <a:gd name="T7" fmla="*/ 1 h 14"/>
                <a:gd name="T8" fmla="*/ 0 w 15"/>
                <a:gd name="T9" fmla="*/ 1 h 14"/>
                <a:gd name="T10" fmla="*/ 0 w 15"/>
                <a:gd name="T11" fmla="*/ 1 h 14"/>
                <a:gd name="T12" fmla="*/ 0 w 15"/>
                <a:gd name="T13" fmla="*/ 1 h 14"/>
                <a:gd name="T14" fmla="*/ 0 w 15"/>
                <a:gd name="T15" fmla="*/ 1 h 14"/>
                <a:gd name="T16" fmla="*/ 0 w 15"/>
                <a:gd name="T17" fmla="*/ 1 h 14"/>
                <a:gd name="T18" fmla="*/ 0 w 15"/>
                <a:gd name="T19" fmla="*/ 1 h 14"/>
                <a:gd name="T20" fmla="*/ 0 w 15"/>
                <a:gd name="T21" fmla="*/ 1 h 14"/>
                <a:gd name="T22" fmla="*/ 0 w 15"/>
                <a:gd name="T23" fmla="*/ 1 h 14"/>
                <a:gd name="T24" fmla="*/ 0 w 15"/>
                <a:gd name="T25" fmla="*/ 1 h 14"/>
                <a:gd name="T26" fmla="*/ 0 w 15"/>
                <a:gd name="T27" fmla="*/ 1 h 14"/>
                <a:gd name="T28" fmla="*/ 0 w 15"/>
                <a:gd name="T29" fmla="*/ 1 h 14"/>
                <a:gd name="T30" fmla="*/ 0 w 15"/>
                <a:gd name="T31" fmla="*/ 1 h 14"/>
                <a:gd name="T32" fmla="*/ 0 w 15"/>
                <a:gd name="T33" fmla="*/ 1 h 14"/>
                <a:gd name="T34" fmla="*/ 0 w 15"/>
                <a:gd name="T35" fmla="*/ 1 h 14"/>
                <a:gd name="T36" fmla="*/ 0 w 15"/>
                <a:gd name="T37" fmla="*/ 1 h 14"/>
                <a:gd name="T38" fmla="*/ 0 w 15"/>
                <a:gd name="T39" fmla="*/ 1 h 14"/>
                <a:gd name="T40" fmla="*/ 0 w 15"/>
                <a:gd name="T41" fmla="*/ 1 h 14"/>
                <a:gd name="T42" fmla="*/ 0 w 15"/>
                <a:gd name="T43" fmla="*/ 0 h 14"/>
                <a:gd name="T44" fmla="*/ 0 w 15"/>
                <a:gd name="T45" fmla="*/ 0 h 14"/>
                <a:gd name="T46" fmla="*/ 0 w 15"/>
                <a:gd name="T47" fmla="*/ 0 h 14"/>
                <a:gd name="T48" fmla="*/ 0 w 15"/>
                <a:gd name="T49" fmla="*/ 0 h 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
                <a:gd name="T76" fmla="*/ 0 h 14"/>
                <a:gd name="T77" fmla="*/ 15 w 15"/>
                <a:gd name="T78" fmla="*/ 14 h 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 h="14">
                  <a:moveTo>
                    <a:pt x="11" y="0"/>
                  </a:moveTo>
                  <a:lnTo>
                    <a:pt x="12" y="1"/>
                  </a:lnTo>
                  <a:lnTo>
                    <a:pt x="12" y="2"/>
                  </a:lnTo>
                  <a:lnTo>
                    <a:pt x="12" y="3"/>
                  </a:lnTo>
                  <a:lnTo>
                    <a:pt x="13" y="4"/>
                  </a:lnTo>
                  <a:lnTo>
                    <a:pt x="14" y="5"/>
                  </a:lnTo>
                  <a:lnTo>
                    <a:pt x="14" y="6"/>
                  </a:lnTo>
                  <a:lnTo>
                    <a:pt x="15" y="6"/>
                  </a:lnTo>
                  <a:lnTo>
                    <a:pt x="15" y="7"/>
                  </a:lnTo>
                  <a:lnTo>
                    <a:pt x="14" y="9"/>
                  </a:lnTo>
                  <a:lnTo>
                    <a:pt x="13" y="10"/>
                  </a:lnTo>
                  <a:lnTo>
                    <a:pt x="12" y="11"/>
                  </a:lnTo>
                  <a:lnTo>
                    <a:pt x="11" y="12"/>
                  </a:lnTo>
                  <a:lnTo>
                    <a:pt x="8" y="13"/>
                  </a:lnTo>
                  <a:lnTo>
                    <a:pt x="7" y="13"/>
                  </a:lnTo>
                  <a:lnTo>
                    <a:pt x="6" y="14"/>
                  </a:lnTo>
                  <a:lnTo>
                    <a:pt x="4" y="14"/>
                  </a:lnTo>
                  <a:lnTo>
                    <a:pt x="3" y="14"/>
                  </a:lnTo>
                  <a:lnTo>
                    <a:pt x="0" y="13"/>
                  </a:lnTo>
                  <a:lnTo>
                    <a:pt x="0" y="0"/>
                  </a:lnTo>
                  <a:lnTo>
                    <a:pt x="12" y="0"/>
                  </a:lnTo>
                  <a:lnTo>
                    <a:pt x="11" y="0"/>
                  </a:lnTo>
                  <a:close/>
                </a:path>
              </a:pathLst>
            </a:custGeom>
            <a:solidFill>
              <a:srgbClr val="A18F84"/>
            </a:solidFill>
            <a:ln w="9525">
              <a:noFill/>
              <a:round/>
              <a:headEnd/>
              <a:tailEnd/>
            </a:ln>
          </p:spPr>
          <p:txBody>
            <a:bodyPr>
              <a:prstTxWarp prst="textNoShape">
                <a:avLst/>
              </a:prstTxWarp>
            </a:bodyPr>
            <a:lstStyle/>
            <a:p>
              <a:endParaRPr lang="tr-TR"/>
            </a:p>
          </p:txBody>
        </p:sp>
        <p:sp>
          <p:nvSpPr>
            <p:cNvPr id="293" name="Freeform 83"/>
            <p:cNvSpPr>
              <a:spLocks/>
            </p:cNvSpPr>
            <p:nvPr/>
          </p:nvSpPr>
          <p:spPr bwMode="auto">
            <a:xfrm>
              <a:off x="3416" y="2711"/>
              <a:ext cx="7" cy="12"/>
            </a:xfrm>
            <a:custGeom>
              <a:avLst/>
              <a:gdLst>
                <a:gd name="T0" fmla="*/ 0 w 15"/>
                <a:gd name="T1" fmla="*/ 1 h 23"/>
                <a:gd name="T2" fmla="*/ 0 w 15"/>
                <a:gd name="T3" fmla="*/ 1 h 23"/>
                <a:gd name="T4" fmla="*/ 0 w 15"/>
                <a:gd name="T5" fmla="*/ 1 h 23"/>
                <a:gd name="T6" fmla="*/ 0 w 15"/>
                <a:gd name="T7" fmla="*/ 1 h 23"/>
                <a:gd name="T8" fmla="*/ 0 w 15"/>
                <a:gd name="T9" fmla="*/ 1 h 23"/>
                <a:gd name="T10" fmla="*/ 0 w 15"/>
                <a:gd name="T11" fmla="*/ 1 h 23"/>
                <a:gd name="T12" fmla="*/ 0 w 15"/>
                <a:gd name="T13" fmla="*/ 1 h 23"/>
                <a:gd name="T14" fmla="*/ 0 w 15"/>
                <a:gd name="T15" fmla="*/ 1 h 23"/>
                <a:gd name="T16" fmla="*/ 0 w 15"/>
                <a:gd name="T17" fmla="*/ 1 h 23"/>
                <a:gd name="T18" fmla="*/ 0 w 15"/>
                <a:gd name="T19" fmla="*/ 1 h 23"/>
                <a:gd name="T20" fmla="*/ 0 w 15"/>
                <a:gd name="T21" fmla="*/ 1 h 23"/>
                <a:gd name="T22" fmla="*/ 0 w 15"/>
                <a:gd name="T23" fmla="*/ 1 h 23"/>
                <a:gd name="T24" fmla="*/ 0 w 15"/>
                <a:gd name="T25" fmla="*/ 1 h 23"/>
                <a:gd name="T26" fmla="*/ 0 w 15"/>
                <a:gd name="T27" fmla="*/ 1 h 23"/>
                <a:gd name="T28" fmla="*/ 0 w 15"/>
                <a:gd name="T29" fmla="*/ 1 h 23"/>
                <a:gd name="T30" fmla="*/ 0 w 15"/>
                <a:gd name="T31" fmla="*/ 1 h 23"/>
                <a:gd name="T32" fmla="*/ 0 w 15"/>
                <a:gd name="T33" fmla="*/ 1 h 23"/>
                <a:gd name="T34" fmla="*/ 0 w 15"/>
                <a:gd name="T35" fmla="*/ 1 h 23"/>
                <a:gd name="T36" fmla="*/ 0 w 15"/>
                <a:gd name="T37" fmla="*/ 0 h 23"/>
                <a:gd name="T38" fmla="*/ 0 w 15"/>
                <a:gd name="T39" fmla="*/ 0 h 23"/>
                <a:gd name="T40" fmla="*/ 0 w 15"/>
                <a:gd name="T41" fmla="*/ 1 h 23"/>
                <a:gd name="T42" fmla="*/ 0 w 15"/>
                <a:gd name="T43" fmla="*/ 1 h 23"/>
                <a:gd name="T44" fmla="*/ 0 w 15"/>
                <a:gd name="T45" fmla="*/ 1 h 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
                <a:gd name="T70" fmla="*/ 0 h 23"/>
                <a:gd name="T71" fmla="*/ 15 w 15"/>
                <a:gd name="T72" fmla="*/ 23 h 2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 h="23">
                  <a:moveTo>
                    <a:pt x="14" y="1"/>
                  </a:moveTo>
                  <a:lnTo>
                    <a:pt x="15" y="4"/>
                  </a:lnTo>
                  <a:lnTo>
                    <a:pt x="15" y="7"/>
                  </a:lnTo>
                  <a:lnTo>
                    <a:pt x="15" y="9"/>
                  </a:lnTo>
                  <a:lnTo>
                    <a:pt x="15" y="11"/>
                  </a:lnTo>
                  <a:lnTo>
                    <a:pt x="14" y="13"/>
                  </a:lnTo>
                  <a:lnTo>
                    <a:pt x="14" y="16"/>
                  </a:lnTo>
                  <a:lnTo>
                    <a:pt x="12" y="18"/>
                  </a:lnTo>
                  <a:lnTo>
                    <a:pt x="11" y="20"/>
                  </a:lnTo>
                  <a:lnTo>
                    <a:pt x="9" y="21"/>
                  </a:lnTo>
                  <a:lnTo>
                    <a:pt x="7" y="23"/>
                  </a:lnTo>
                  <a:lnTo>
                    <a:pt x="3" y="21"/>
                  </a:lnTo>
                  <a:lnTo>
                    <a:pt x="2" y="19"/>
                  </a:lnTo>
                  <a:lnTo>
                    <a:pt x="0" y="16"/>
                  </a:lnTo>
                  <a:lnTo>
                    <a:pt x="0" y="11"/>
                  </a:lnTo>
                  <a:lnTo>
                    <a:pt x="0" y="8"/>
                  </a:lnTo>
                  <a:lnTo>
                    <a:pt x="1" y="4"/>
                  </a:lnTo>
                  <a:lnTo>
                    <a:pt x="3" y="2"/>
                  </a:lnTo>
                  <a:lnTo>
                    <a:pt x="7" y="0"/>
                  </a:lnTo>
                  <a:lnTo>
                    <a:pt x="10" y="0"/>
                  </a:lnTo>
                  <a:lnTo>
                    <a:pt x="15" y="1"/>
                  </a:lnTo>
                  <a:lnTo>
                    <a:pt x="14" y="1"/>
                  </a:lnTo>
                  <a:close/>
                </a:path>
              </a:pathLst>
            </a:custGeom>
            <a:solidFill>
              <a:srgbClr val="A18F84"/>
            </a:solidFill>
            <a:ln w="9525">
              <a:noFill/>
              <a:round/>
              <a:headEnd/>
              <a:tailEnd/>
            </a:ln>
          </p:spPr>
          <p:txBody>
            <a:bodyPr>
              <a:prstTxWarp prst="textNoShape">
                <a:avLst/>
              </a:prstTxWarp>
            </a:bodyPr>
            <a:lstStyle/>
            <a:p>
              <a:endParaRPr lang="tr-TR"/>
            </a:p>
          </p:txBody>
        </p:sp>
        <p:sp>
          <p:nvSpPr>
            <p:cNvPr id="294" name="Freeform 84"/>
            <p:cNvSpPr>
              <a:spLocks/>
            </p:cNvSpPr>
            <p:nvPr/>
          </p:nvSpPr>
          <p:spPr bwMode="auto">
            <a:xfrm>
              <a:off x="2322" y="2722"/>
              <a:ext cx="7" cy="7"/>
            </a:xfrm>
            <a:custGeom>
              <a:avLst/>
              <a:gdLst>
                <a:gd name="T0" fmla="*/ 1 w 12"/>
                <a:gd name="T1" fmla="*/ 1 h 14"/>
                <a:gd name="T2" fmla="*/ 1 w 12"/>
                <a:gd name="T3" fmla="*/ 1 h 14"/>
                <a:gd name="T4" fmla="*/ 1 w 12"/>
                <a:gd name="T5" fmla="*/ 1 h 14"/>
                <a:gd name="T6" fmla="*/ 1 w 12"/>
                <a:gd name="T7" fmla="*/ 1 h 14"/>
                <a:gd name="T8" fmla="*/ 0 w 12"/>
                <a:gd name="T9" fmla="*/ 1 h 14"/>
                <a:gd name="T10" fmla="*/ 0 w 12"/>
                <a:gd name="T11" fmla="*/ 1 h 14"/>
                <a:gd name="T12" fmla="*/ 1 w 12"/>
                <a:gd name="T13" fmla="*/ 1 h 14"/>
                <a:gd name="T14" fmla="*/ 1 w 12"/>
                <a:gd name="T15" fmla="*/ 1 h 14"/>
                <a:gd name="T16" fmla="*/ 1 w 12"/>
                <a:gd name="T17" fmla="*/ 1 h 14"/>
                <a:gd name="T18" fmla="*/ 1 w 12"/>
                <a:gd name="T19" fmla="*/ 0 h 14"/>
                <a:gd name="T20" fmla="*/ 1 w 12"/>
                <a:gd name="T21" fmla="*/ 0 h 14"/>
                <a:gd name="T22" fmla="*/ 1 w 12"/>
                <a:gd name="T23" fmla="*/ 1 h 14"/>
                <a:gd name="T24" fmla="*/ 1 w 12"/>
                <a:gd name="T25" fmla="*/ 1 h 14"/>
                <a:gd name="T26" fmla="*/ 1 w 12"/>
                <a:gd name="T27" fmla="*/ 1 h 14"/>
                <a:gd name="T28" fmla="*/ 1 w 12"/>
                <a:gd name="T29" fmla="*/ 1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14"/>
                <a:gd name="T47" fmla="*/ 12 w 12"/>
                <a:gd name="T48" fmla="*/ 14 h 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14">
                  <a:moveTo>
                    <a:pt x="11" y="4"/>
                  </a:moveTo>
                  <a:lnTo>
                    <a:pt x="12" y="14"/>
                  </a:lnTo>
                  <a:lnTo>
                    <a:pt x="1" y="14"/>
                  </a:lnTo>
                  <a:lnTo>
                    <a:pt x="0" y="11"/>
                  </a:lnTo>
                  <a:lnTo>
                    <a:pt x="0" y="9"/>
                  </a:lnTo>
                  <a:lnTo>
                    <a:pt x="1" y="7"/>
                  </a:lnTo>
                  <a:lnTo>
                    <a:pt x="2" y="4"/>
                  </a:lnTo>
                  <a:lnTo>
                    <a:pt x="3" y="2"/>
                  </a:lnTo>
                  <a:lnTo>
                    <a:pt x="4" y="0"/>
                  </a:lnTo>
                  <a:lnTo>
                    <a:pt x="7" y="0"/>
                  </a:lnTo>
                  <a:lnTo>
                    <a:pt x="9" y="1"/>
                  </a:lnTo>
                  <a:lnTo>
                    <a:pt x="12" y="4"/>
                  </a:lnTo>
                  <a:lnTo>
                    <a:pt x="11" y="4"/>
                  </a:lnTo>
                  <a:close/>
                </a:path>
              </a:pathLst>
            </a:custGeom>
            <a:solidFill>
              <a:srgbClr val="A18F84"/>
            </a:solidFill>
            <a:ln w="9525">
              <a:noFill/>
              <a:round/>
              <a:headEnd/>
              <a:tailEnd/>
            </a:ln>
          </p:spPr>
          <p:txBody>
            <a:bodyPr>
              <a:prstTxWarp prst="textNoShape">
                <a:avLst/>
              </a:prstTxWarp>
            </a:bodyPr>
            <a:lstStyle/>
            <a:p>
              <a:endParaRPr lang="tr-TR"/>
            </a:p>
          </p:txBody>
        </p:sp>
        <p:sp>
          <p:nvSpPr>
            <p:cNvPr id="295" name="Freeform 85"/>
            <p:cNvSpPr>
              <a:spLocks/>
            </p:cNvSpPr>
            <p:nvPr/>
          </p:nvSpPr>
          <p:spPr bwMode="auto">
            <a:xfrm>
              <a:off x="3414" y="2731"/>
              <a:ext cx="9" cy="10"/>
            </a:xfrm>
            <a:custGeom>
              <a:avLst/>
              <a:gdLst>
                <a:gd name="T0" fmla="*/ 1 w 18"/>
                <a:gd name="T1" fmla="*/ 1 h 19"/>
                <a:gd name="T2" fmla="*/ 1 w 18"/>
                <a:gd name="T3" fmla="*/ 1 h 19"/>
                <a:gd name="T4" fmla="*/ 1 w 18"/>
                <a:gd name="T5" fmla="*/ 1 h 19"/>
                <a:gd name="T6" fmla="*/ 1 w 18"/>
                <a:gd name="T7" fmla="*/ 1 h 19"/>
                <a:gd name="T8" fmla="*/ 1 w 18"/>
                <a:gd name="T9" fmla="*/ 1 h 19"/>
                <a:gd name="T10" fmla="*/ 1 w 18"/>
                <a:gd name="T11" fmla="*/ 1 h 19"/>
                <a:gd name="T12" fmla="*/ 1 w 18"/>
                <a:gd name="T13" fmla="*/ 1 h 19"/>
                <a:gd name="T14" fmla="*/ 1 w 18"/>
                <a:gd name="T15" fmla="*/ 1 h 19"/>
                <a:gd name="T16" fmla="*/ 1 w 18"/>
                <a:gd name="T17" fmla="*/ 1 h 19"/>
                <a:gd name="T18" fmla="*/ 1 w 18"/>
                <a:gd name="T19" fmla="*/ 1 h 19"/>
                <a:gd name="T20" fmla="*/ 1 w 18"/>
                <a:gd name="T21" fmla="*/ 1 h 19"/>
                <a:gd name="T22" fmla="*/ 1 w 18"/>
                <a:gd name="T23" fmla="*/ 1 h 19"/>
                <a:gd name="T24" fmla="*/ 1 w 18"/>
                <a:gd name="T25" fmla="*/ 1 h 19"/>
                <a:gd name="T26" fmla="*/ 0 w 18"/>
                <a:gd name="T27" fmla="*/ 1 h 19"/>
                <a:gd name="T28" fmla="*/ 0 w 18"/>
                <a:gd name="T29" fmla="*/ 1 h 19"/>
                <a:gd name="T30" fmla="*/ 1 w 18"/>
                <a:gd name="T31" fmla="*/ 1 h 19"/>
                <a:gd name="T32" fmla="*/ 1 w 18"/>
                <a:gd name="T33" fmla="*/ 1 h 19"/>
                <a:gd name="T34" fmla="*/ 1 w 18"/>
                <a:gd name="T35" fmla="*/ 1 h 19"/>
                <a:gd name="T36" fmla="*/ 1 w 18"/>
                <a:gd name="T37" fmla="*/ 1 h 19"/>
                <a:gd name="T38" fmla="*/ 1 w 18"/>
                <a:gd name="T39" fmla="*/ 1 h 19"/>
                <a:gd name="T40" fmla="*/ 1 w 18"/>
                <a:gd name="T41" fmla="*/ 0 h 19"/>
                <a:gd name="T42" fmla="*/ 1 w 18"/>
                <a:gd name="T43" fmla="*/ 1 h 19"/>
                <a:gd name="T44" fmla="*/ 1 w 18"/>
                <a:gd name="T45" fmla="*/ 1 h 19"/>
                <a:gd name="T46" fmla="*/ 1 w 18"/>
                <a:gd name="T47" fmla="*/ 1 h 1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8"/>
                <a:gd name="T73" fmla="*/ 0 h 19"/>
                <a:gd name="T74" fmla="*/ 18 w 18"/>
                <a:gd name="T75" fmla="*/ 19 h 1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8" h="19">
                  <a:moveTo>
                    <a:pt x="17" y="2"/>
                  </a:moveTo>
                  <a:lnTo>
                    <a:pt x="18" y="6"/>
                  </a:lnTo>
                  <a:lnTo>
                    <a:pt x="17" y="9"/>
                  </a:lnTo>
                  <a:lnTo>
                    <a:pt x="17" y="11"/>
                  </a:lnTo>
                  <a:lnTo>
                    <a:pt x="15" y="14"/>
                  </a:lnTo>
                  <a:lnTo>
                    <a:pt x="14" y="16"/>
                  </a:lnTo>
                  <a:lnTo>
                    <a:pt x="13" y="17"/>
                  </a:lnTo>
                  <a:lnTo>
                    <a:pt x="11" y="18"/>
                  </a:lnTo>
                  <a:lnTo>
                    <a:pt x="9" y="19"/>
                  </a:lnTo>
                  <a:lnTo>
                    <a:pt x="6" y="19"/>
                  </a:lnTo>
                  <a:lnTo>
                    <a:pt x="3" y="18"/>
                  </a:lnTo>
                  <a:lnTo>
                    <a:pt x="1" y="17"/>
                  </a:lnTo>
                  <a:lnTo>
                    <a:pt x="1" y="15"/>
                  </a:lnTo>
                  <a:lnTo>
                    <a:pt x="0" y="12"/>
                  </a:lnTo>
                  <a:lnTo>
                    <a:pt x="0" y="10"/>
                  </a:lnTo>
                  <a:lnTo>
                    <a:pt x="1" y="9"/>
                  </a:lnTo>
                  <a:lnTo>
                    <a:pt x="1" y="7"/>
                  </a:lnTo>
                  <a:lnTo>
                    <a:pt x="2" y="5"/>
                  </a:lnTo>
                  <a:lnTo>
                    <a:pt x="4" y="3"/>
                  </a:lnTo>
                  <a:lnTo>
                    <a:pt x="5" y="1"/>
                  </a:lnTo>
                  <a:lnTo>
                    <a:pt x="8" y="0"/>
                  </a:lnTo>
                  <a:lnTo>
                    <a:pt x="18" y="3"/>
                  </a:lnTo>
                  <a:lnTo>
                    <a:pt x="17" y="2"/>
                  </a:lnTo>
                  <a:close/>
                </a:path>
              </a:pathLst>
            </a:custGeom>
            <a:solidFill>
              <a:srgbClr val="A18F84"/>
            </a:solidFill>
            <a:ln w="9525">
              <a:noFill/>
              <a:round/>
              <a:headEnd/>
              <a:tailEnd/>
            </a:ln>
          </p:spPr>
          <p:txBody>
            <a:bodyPr>
              <a:prstTxWarp prst="textNoShape">
                <a:avLst/>
              </a:prstTxWarp>
            </a:bodyPr>
            <a:lstStyle/>
            <a:p>
              <a:endParaRPr lang="tr-TR"/>
            </a:p>
          </p:txBody>
        </p:sp>
        <p:sp>
          <p:nvSpPr>
            <p:cNvPr id="296" name="Freeform 86"/>
            <p:cNvSpPr>
              <a:spLocks/>
            </p:cNvSpPr>
            <p:nvPr/>
          </p:nvSpPr>
          <p:spPr bwMode="auto">
            <a:xfrm>
              <a:off x="2317" y="2743"/>
              <a:ext cx="8" cy="9"/>
            </a:xfrm>
            <a:custGeom>
              <a:avLst/>
              <a:gdLst>
                <a:gd name="T0" fmla="*/ 1 w 15"/>
                <a:gd name="T1" fmla="*/ 1 h 18"/>
                <a:gd name="T2" fmla="*/ 1 w 15"/>
                <a:gd name="T3" fmla="*/ 1 h 18"/>
                <a:gd name="T4" fmla="*/ 1 w 15"/>
                <a:gd name="T5" fmla="*/ 1 h 18"/>
                <a:gd name="T6" fmla="*/ 1 w 15"/>
                <a:gd name="T7" fmla="*/ 1 h 18"/>
                <a:gd name="T8" fmla="*/ 1 w 15"/>
                <a:gd name="T9" fmla="*/ 1 h 18"/>
                <a:gd name="T10" fmla="*/ 1 w 15"/>
                <a:gd name="T11" fmla="*/ 1 h 18"/>
                <a:gd name="T12" fmla="*/ 1 w 15"/>
                <a:gd name="T13" fmla="*/ 1 h 18"/>
                <a:gd name="T14" fmla="*/ 1 w 15"/>
                <a:gd name="T15" fmla="*/ 1 h 18"/>
                <a:gd name="T16" fmla="*/ 1 w 15"/>
                <a:gd name="T17" fmla="*/ 1 h 18"/>
                <a:gd name="T18" fmla="*/ 1 w 15"/>
                <a:gd name="T19" fmla="*/ 1 h 18"/>
                <a:gd name="T20" fmla="*/ 0 w 15"/>
                <a:gd name="T21" fmla="*/ 1 h 18"/>
                <a:gd name="T22" fmla="*/ 1 w 15"/>
                <a:gd name="T23" fmla="*/ 0 h 18"/>
                <a:gd name="T24" fmla="*/ 1 w 15"/>
                <a:gd name="T25" fmla="*/ 1 h 18"/>
                <a:gd name="T26" fmla="*/ 1 w 15"/>
                <a:gd name="T27" fmla="*/ 1 h 18"/>
                <a:gd name="T28" fmla="*/ 1 w 15"/>
                <a:gd name="T29" fmla="*/ 1 h 18"/>
                <a:gd name="T30" fmla="*/ 1 w 15"/>
                <a:gd name="T31" fmla="*/ 1 h 18"/>
                <a:gd name="T32" fmla="*/ 1 w 15"/>
                <a:gd name="T33" fmla="*/ 1 h 18"/>
                <a:gd name="T34" fmla="*/ 1 w 15"/>
                <a:gd name="T35" fmla="*/ 1 h 18"/>
                <a:gd name="T36" fmla="*/ 1 w 15"/>
                <a:gd name="T37" fmla="*/ 1 h 18"/>
                <a:gd name="T38" fmla="*/ 1 w 15"/>
                <a:gd name="T39" fmla="*/ 1 h 18"/>
                <a:gd name="T40" fmla="*/ 1 w 15"/>
                <a:gd name="T41" fmla="*/ 1 h 18"/>
                <a:gd name="T42" fmla="*/ 1 w 15"/>
                <a:gd name="T43" fmla="*/ 1 h 18"/>
                <a:gd name="T44" fmla="*/ 1 w 15"/>
                <a:gd name="T45" fmla="*/ 1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
                <a:gd name="T70" fmla="*/ 0 h 18"/>
                <a:gd name="T71" fmla="*/ 15 w 15"/>
                <a:gd name="T72" fmla="*/ 18 h 1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 h="18">
                  <a:moveTo>
                    <a:pt x="14" y="13"/>
                  </a:moveTo>
                  <a:lnTo>
                    <a:pt x="13" y="14"/>
                  </a:lnTo>
                  <a:lnTo>
                    <a:pt x="12" y="15"/>
                  </a:lnTo>
                  <a:lnTo>
                    <a:pt x="11" y="17"/>
                  </a:lnTo>
                  <a:lnTo>
                    <a:pt x="10" y="17"/>
                  </a:lnTo>
                  <a:lnTo>
                    <a:pt x="8" y="18"/>
                  </a:lnTo>
                  <a:lnTo>
                    <a:pt x="7" y="18"/>
                  </a:lnTo>
                  <a:lnTo>
                    <a:pt x="4" y="18"/>
                  </a:lnTo>
                  <a:lnTo>
                    <a:pt x="3" y="18"/>
                  </a:lnTo>
                  <a:lnTo>
                    <a:pt x="1" y="18"/>
                  </a:lnTo>
                  <a:lnTo>
                    <a:pt x="0" y="18"/>
                  </a:lnTo>
                  <a:lnTo>
                    <a:pt x="4" y="0"/>
                  </a:lnTo>
                  <a:lnTo>
                    <a:pt x="7" y="1"/>
                  </a:lnTo>
                  <a:lnTo>
                    <a:pt x="9" y="2"/>
                  </a:lnTo>
                  <a:lnTo>
                    <a:pt x="10" y="2"/>
                  </a:lnTo>
                  <a:lnTo>
                    <a:pt x="12" y="3"/>
                  </a:lnTo>
                  <a:lnTo>
                    <a:pt x="13" y="4"/>
                  </a:lnTo>
                  <a:lnTo>
                    <a:pt x="14" y="5"/>
                  </a:lnTo>
                  <a:lnTo>
                    <a:pt x="15" y="6"/>
                  </a:lnTo>
                  <a:lnTo>
                    <a:pt x="15" y="9"/>
                  </a:lnTo>
                  <a:lnTo>
                    <a:pt x="15" y="11"/>
                  </a:lnTo>
                  <a:lnTo>
                    <a:pt x="14" y="13"/>
                  </a:lnTo>
                  <a:close/>
                </a:path>
              </a:pathLst>
            </a:custGeom>
            <a:solidFill>
              <a:srgbClr val="A18F84"/>
            </a:solidFill>
            <a:ln w="9525">
              <a:noFill/>
              <a:round/>
              <a:headEnd/>
              <a:tailEnd/>
            </a:ln>
          </p:spPr>
          <p:txBody>
            <a:bodyPr>
              <a:prstTxWarp prst="textNoShape">
                <a:avLst/>
              </a:prstTxWarp>
            </a:bodyPr>
            <a:lstStyle/>
            <a:p>
              <a:endParaRPr lang="tr-TR"/>
            </a:p>
          </p:txBody>
        </p:sp>
        <p:sp>
          <p:nvSpPr>
            <p:cNvPr id="297" name="Freeform 87"/>
            <p:cNvSpPr>
              <a:spLocks/>
            </p:cNvSpPr>
            <p:nvPr/>
          </p:nvSpPr>
          <p:spPr bwMode="auto">
            <a:xfrm>
              <a:off x="3423" y="2755"/>
              <a:ext cx="8" cy="9"/>
            </a:xfrm>
            <a:custGeom>
              <a:avLst/>
              <a:gdLst>
                <a:gd name="T0" fmla="*/ 1 w 14"/>
                <a:gd name="T1" fmla="*/ 1 h 18"/>
                <a:gd name="T2" fmla="*/ 1 w 14"/>
                <a:gd name="T3" fmla="*/ 1 h 18"/>
                <a:gd name="T4" fmla="*/ 1 w 14"/>
                <a:gd name="T5" fmla="*/ 1 h 18"/>
                <a:gd name="T6" fmla="*/ 1 w 14"/>
                <a:gd name="T7" fmla="*/ 1 h 18"/>
                <a:gd name="T8" fmla="*/ 1 w 14"/>
                <a:gd name="T9" fmla="*/ 1 h 18"/>
                <a:gd name="T10" fmla="*/ 1 w 14"/>
                <a:gd name="T11" fmla="*/ 1 h 18"/>
                <a:gd name="T12" fmla="*/ 1 w 14"/>
                <a:gd name="T13" fmla="*/ 1 h 18"/>
                <a:gd name="T14" fmla="*/ 1 w 14"/>
                <a:gd name="T15" fmla="*/ 1 h 18"/>
                <a:gd name="T16" fmla="*/ 1 w 14"/>
                <a:gd name="T17" fmla="*/ 1 h 18"/>
                <a:gd name="T18" fmla="*/ 1 w 14"/>
                <a:gd name="T19" fmla="*/ 1 h 18"/>
                <a:gd name="T20" fmla="*/ 0 w 14"/>
                <a:gd name="T21" fmla="*/ 1 h 18"/>
                <a:gd name="T22" fmla="*/ 0 w 14"/>
                <a:gd name="T23" fmla="*/ 0 h 18"/>
                <a:gd name="T24" fmla="*/ 1 w 14"/>
                <a:gd name="T25" fmla="*/ 0 h 18"/>
                <a:gd name="T26" fmla="*/ 1 w 14"/>
                <a:gd name="T27" fmla="*/ 0 h 18"/>
                <a:gd name="T28" fmla="*/ 1 w 14"/>
                <a:gd name="T29" fmla="*/ 1 h 18"/>
                <a:gd name="T30" fmla="*/ 1 w 14"/>
                <a:gd name="T31" fmla="*/ 1 h 18"/>
                <a:gd name="T32" fmla="*/ 1 w 14"/>
                <a:gd name="T33" fmla="*/ 1 h 18"/>
                <a:gd name="T34" fmla="*/ 1 w 14"/>
                <a:gd name="T35" fmla="*/ 1 h 18"/>
                <a:gd name="T36" fmla="*/ 1 w 14"/>
                <a:gd name="T37" fmla="*/ 1 h 18"/>
                <a:gd name="T38" fmla="*/ 1 w 14"/>
                <a:gd name="T39" fmla="*/ 1 h 18"/>
                <a:gd name="T40" fmla="*/ 1 w 14"/>
                <a:gd name="T41" fmla="*/ 1 h 18"/>
                <a:gd name="T42" fmla="*/ 1 w 14"/>
                <a:gd name="T43" fmla="*/ 1 h 18"/>
                <a:gd name="T44" fmla="*/ 1 w 14"/>
                <a:gd name="T45" fmla="*/ 1 h 18"/>
                <a:gd name="T46" fmla="*/ 1 w 14"/>
                <a:gd name="T47" fmla="*/ 1 h 1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
                <a:gd name="T73" fmla="*/ 0 h 18"/>
                <a:gd name="T74" fmla="*/ 14 w 14"/>
                <a:gd name="T75" fmla="*/ 18 h 1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 h="18">
                  <a:moveTo>
                    <a:pt x="13" y="7"/>
                  </a:moveTo>
                  <a:lnTo>
                    <a:pt x="13" y="10"/>
                  </a:lnTo>
                  <a:lnTo>
                    <a:pt x="12" y="11"/>
                  </a:lnTo>
                  <a:lnTo>
                    <a:pt x="11" y="14"/>
                  </a:lnTo>
                  <a:lnTo>
                    <a:pt x="10" y="15"/>
                  </a:lnTo>
                  <a:lnTo>
                    <a:pt x="9" y="17"/>
                  </a:lnTo>
                  <a:lnTo>
                    <a:pt x="7" y="18"/>
                  </a:lnTo>
                  <a:lnTo>
                    <a:pt x="6" y="18"/>
                  </a:lnTo>
                  <a:lnTo>
                    <a:pt x="4" y="18"/>
                  </a:lnTo>
                  <a:lnTo>
                    <a:pt x="2" y="18"/>
                  </a:lnTo>
                  <a:lnTo>
                    <a:pt x="0" y="18"/>
                  </a:lnTo>
                  <a:lnTo>
                    <a:pt x="0" y="0"/>
                  </a:lnTo>
                  <a:lnTo>
                    <a:pt x="1" y="0"/>
                  </a:lnTo>
                  <a:lnTo>
                    <a:pt x="3" y="0"/>
                  </a:lnTo>
                  <a:lnTo>
                    <a:pt x="4" y="1"/>
                  </a:lnTo>
                  <a:lnTo>
                    <a:pt x="5" y="1"/>
                  </a:lnTo>
                  <a:lnTo>
                    <a:pt x="7" y="2"/>
                  </a:lnTo>
                  <a:lnTo>
                    <a:pt x="9" y="4"/>
                  </a:lnTo>
                  <a:lnTo>
                    <a:pt x="10" y="5"/>
                  </a:lnTo>
                  <a:lnTo>
                    <a:pt x="11" y="6"/>
                  </a:lnTo>
                  <a:lnTo>
                    <a:pt x="13" y="7"/>
                  </a:lnTo>
                  <a:lnTo>
                    <a:pt x="14" y="8"/>
                  </a:lnTo>
                  <a:lnTo>
                    <a:pt x="13" y="7"/>
                  </a:lnTo>
                  <a:close/>
                </a:path>
              </a:pathLst>
            </a:custGeom>
            <a:solidFill>
              <a:srgbClr val="A18F84"/>
            </a:solidFill>
            <a:ln w="9525">
              <a:noFill/>
              <a:round/>
              <a:headEnd/>
              <a:tailEnd/>
            </a:ln>
          </p:spPr>
          <p:txBody>
            <a:bodyPr>
              <a:prstTxWarp prst="textNoShape">
                <a:avLst/>
              </a:prstTxWarp>
            </a:bodyPr>
            <a:lstStyle/>
            <a:p>
              <a:endParaRPr lang="tr-TR"/>
            </a:p>
          </p:txBody>
        </p:sp>
        <p:sp>
          <p:nvSpPr>
            <p:cNvPr id="298" name="Freeform 88"/>
            <p:cNvSpPr>
              <a:spLocks/>
            </p:cNvSpPr>
            <p:nvPr/>
          </p:nvSpPr>
          <p:spPr bwMode="auto">
            <a:xfrm>
              <a:off x="2316" y="2767"/>
              <a:ext cx="8" cy="8"/>
            </a:xfrm>
            <a:custGeom>
              <a:avLst/>
              <a:gdLst>
                <a:gd name="T0" fmla="*/ 1 w 16"/>
                <a:gd name="T1" fmla="*/ 1 h 14"/>
                <a:gd name="T2" fmla="*/ 1 w 16"/>
                <a:gd name="T3" fmla="*/ 1 h 14"/>
                <a:gd name="T4" fmla="*/ 1 w 16"/>
                <a:gd name="T5" fmla="*/ 1 h 14"/>
                <a:gd name="T6" fmla="*/ 1 w 16"/>
                <a:gd name="T7" fmla="*/ 1 h 14"/>
                <a:gd name="T8" fmla="*/ 1 w 16"/>
                <a:gd name="T9" fmla="*/ 1 h 14"/>
                <a:gd name="T10" fmla="*/ 1 w 16"/>
                <a:gd name="T11" fmla="*/ 1 h 14"/>
                <a:gd name="T12" fmla="*/ 1 w 16"/>
                <a:gd name="T13" fmla="*/ 1 h 14"/>
                <a:gd name="T14" fmla="*/ 1 w 16"/>
                <a:gd name="T15" fmla="*/ 1 h 14"/>
                <a:gd name="T16" fmla="*/ 1 w 16"/>
                <a:gd name="T17" fmla="*/ 1 h 14"/>
                <a:gd name="T18" fmla="*/ 1 w 16"/>
                <a:gd name="T19" fmla="*/ 1 h 14"/>
                <a:gd name="T20" fmla="*/ 1 w 16"/>
                <a:gd name="T21" fmla="*/ 1 h 14"/>
                <a:gd name="T22" fmla="*/ 0 w 16"/>
                <a:gd name="T23" fmla="*/ 1 h 14"/>
                <a:gd name="T24" fmla="*/ 0 w 16"/>
                <a:gd name="T25" fmla="*/ 0 h 14"/>
                <a:gd name="T26" fmla="*/ 1 w 16"/>
                <a:gd name="T27" fmla="*/ 1 h 14"/>
                <a:gd name="T28" fmla="*/ 1 w 16"/>
                <a:gd name="T29" fmla="*/ 1 h 14"/>
                <a:gd name="T30" fmla="*/ 1 w 16"/>
                <a:gd name="T31" fmla="*/ 0 h 14"/>
                <a:gd name="T32" fmla="*/ 1 w 16"/>
                <a:gd name="T33" fmla="*/ 0 h 14"/>
                <a:gd name="T34" fmla="*/ 1 w 16"/>
                <a:gd name="T35" fmla="*/ 0 h 14"/>
                <a:gd name="T36" fmla="*/ 1 w 16"/>
                <a:gd name="T37" fmla="*/ 0 h 14"/>
                <a:gd name="T38" fmla="*/ 1 w 16"/>
                <a:gd name="T39" fmla="*/ 1 h 14"/>
                <a:gd name="T40" fmla="*/ 1 w 16"/>
                <a:gd name="T41" fmla="*/ 1 h 14"/>
                <a:gd name="T42" fmla="*/ 1 w 16"/>
                <a:gd name="T43" fmla="*/ 1 h 14"/>
                <a:gd name="T44" fmla="*/ 1 w 16"/>
                <a:gd name="T45" fmla="*/ 1 h 14"/>
                <a:gd name="T46" fmla="*/ 1 w 16"/>
                <a:gd name="T47" fmla="*/ 1 h 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
                <a:gd name="T73" fmla="*/ 0 h 14"/>
                <a:gd name="T74" fmla="*/ 16 w 16"/>
                <a:gd name="T75" fmla="*/ 14 h 1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 h="14">
                  <a:moveTo>
                    <a:pt x="15" y="4"/>
                  </a:moveTo>
                  <a:lnTo>
                    <a:pt x="16" y="5"/>
                  </a:lnTo>
                  <a:lnTo>
                    <a:pt x="16" y="7"/>
                  </a:lnTo>
                  <a:lnTo>
                    <a:pt x="15" y="8"/>
                  </a:lnTo>
                  <a:lnTo>
                    <a:pt x="15" y="9"/>
                  </a:lnTo>
                  <a:lnTo>
                    <a:pt x="14" y="10"/>
                  </a:lnTo>
                  <a:lnTo>
                    <a:pt x="13" y="11"/>
                  </a:lnTo>
                  <a:lnTo>
                    <a:pt x="12" y="11"/>
                  </a:lnTo>
                  <a:lnTo>
                    <a:pt x="11" y="12"/>
                  </a:lnTo>
                  <a:lnTo>
                    <a:pt x="9" y="13"/>
                  </a:lnTo>
                  <a:lnTo>
                    <a:pt x="8" y="14"/>
                  </a:lnTo>
                  <a:lnTo>
                    <a:pt x="0" y="14"/>
                  </a:lnTo>
                  <a:lnTo>
                    <a:pt x="0" y="0"/>
                  </a:lnTo>
                  <a:lnTo>
                    <a:pt x="3" y="1"/>
                  </a:lnTo>
                  <a:lnTo>
                    <a:pt x="4" y="1"/>
                  </a:lnTo>
                  <a:lnTo>
                    <a:pt x="6" y="0"/>
                  </a:lnTo>
                  <a:lnTo>
                    <a:pt x="7" y="0"/>
                  </a:lnTo>
                  <a:lnTo>
                    <a:pt x="8" y="0"/>
                  </a:lnTo>
                  <a:lnTo>
                    <a:pt x="11" y="0"/>
                  </a:lnTo>
                  <a:lnTo>
                    <a:pt x="12" y="1"/>
                  </a:lnTo>
                  <a:lnTo>
                    <a:pt x="14" y="1"/>
                  </a:lnTo>
                  <a:lnTo>
                    <a:pt x="15" y="3"/>
                  </a:lnTo>
                  <a:lnTo>
                    <a:pt x="15" y="4"/>
                  </a:lnTo>
                  <a:close/>
                </a:path>
              </a:pathLst>
            </a:custGeom>
            <a:solidFill>
              <a:srgbClr val="A18F84"/>
            </a:solidFill>
            <a:ln w="9525">
              <a:noFill/>
              <a:round/>
              <a:headEnd/>
              <a:tailEnd/>
            </a:ln>
          </p:spPr>
          <p:txBody>
            <a:bodyPr>
              <a:prstTxWarp prst="textNoShape">
                <a:avLst/>
              </a:prstTxWarp>
            </a:bodyPr>
            <a:lstStyle/>
            <a:p>
              <a:endParaRPr lang="tr-TR"/>
            </a:p>
          </p:txBody>
        </p:sp>
        <p:sp>
          <p:nvSpPr>
            <p:cNvPr id="299" name="Freeform 89"/>
            <p:cNvSpPr>
              <a:spLocks/>
            </p:cNvSpPr>
            <p:nvPr/>
          </p:nvSpPr>
          <p:spPr bwMode="auto">
            <a:xfrm>
              <a:off x="3424" y="2776"/>
              <a:ext cx="9" cy="11"/>
            </a:xfrm>
            <a:custGeom>
              <a:avLst/>
              <a:gdLst>
                <a:gd name="T0" fmla="*/ 0 w 19"/>
                <a:gd name="T1" fmla="*/ 1 h 21"/>
                <a:gd name="T2" fmla="*/ 0 w 19"/>
                <a:gd name="T3" fmla="*/ 1 h 21"/>
                <a:gd name="T4" fmla="*/ 0 w 19"/>
                <a:gd name="T5" fmla="*/ 1 h 21"/>
                <a:gd name="T6" fmla="*/ 0 w 19"/>
                <a:gd name="T7" fmla="*/ 1 h 21"/>
                <a:gd name="T8" fmla="*/ 0 w 19"/>
                <a:gd name="T9" fmla="*/ 1 h 21"/>
                <a:gd name="T10" fmla="*/ 0 w 19"/>
                <a:gd name="T11" fmla="*/ 1 h 21"/>
                <a:gd name="T12" fmla="*/ 0 w 19"/>
                <a:gd name="T13" fmla="*/ 1 h 21"/>
                <a:gd name="T14" fmla="*/ 0 w 19"/>
                <a:gd name="T15" fmla="*/ 1 h 21"/>
                <a:gd name="T16" fmla="*/ 0 w 19"/>
                <a:gd name="T17" fmla="*/ 1 h 21"/>
                <a:gd name="T18" fmla="*/ 0 w 19"/>
                <a:gd name="T19" fmla="*/ 1 h 21"/>
                <a:gd name="T20" fmla="*/ 0 w 19"/>
                <a:gd name="T21" fmla="*/ 1 h 21"/>
                <a:gd name="T22" fmla="*/ 0 w 19"/>
                <a:gd name="T23" fmla="*/ 1 h 21"/>
                <a:gd name="T24" fmla="*/ 0 w 19"/>
                <a:gd name="T25" fmla="*/ 1 h 21"/>
                <a:gd name="T26" fmla="*/ 0 w 19"/>
                <a:gd name="T27" fmla="*/ 1 h 21"/>
                <a:gd name="T28" fmla="*/ 0 w 19"/>
                <a:gd name="T29" fmla="*/ 1 h 21"/>
                <a:gd name="T30" fmla="*/ 0 w 19"/>
                <a:gd name="T31" fmla="*/ 1 h 21"/>
                <a:gd name="T32" fmla="*/ 0 w 19"/>
                <a:gd name="T33" fmla="*/ 1 h 21"/>
                <a:gd name="T34" fmla="*/ 0 w 19"/>
                <a:gd name="T35" fmla="*/ 0 h 21"/>
                <a:gd name="T36" fmla="*/ 0 w 19"/>
                <a:gd name="T37" fmla="*/ 1 h 21"/>
                <a:gd name="T38" fmla="*/ 0 w 19"/>
                <a:gd name="T39" fmla="*/ 1 h 21"/>
                <a:gd name="T40" fmla="*/ 0 w 19"/>
                <a:gd name="T41" fmla="*/ 1 h 21"/>
                <a:gd name="T42" fmla="*/ 0 w 19"/>
                <a:gd name="T43" fmla="*/ 1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
                <a:gd name="T67" fmla="*/ 0 h 21"/>
                <a:gd name="T68" fmla="*/ 19 w 19"/>
                <a:gd name="T69" fmla="*/ 21 h 2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 h="21">
                  <a:moveTo>
                    <a:pt x="19" y="6"/>
                  </a:moveTo>
                  <a:lnTo>
                    <a:pt x="18" y="9"/>
                  </a:lnTo>
                  <a:lnTo>
                    <a:pt x="18" y="12"/>
                  </a:lnTo>
                  <a:lnTo>
                    <a:pt x="17" y="14"/>
                  </a:lnTo>
                  <a:lnTo>
                    <a:pt x="14" y="16"/>
                  </a:lnTo>
                  <a:lnTo>
                    <a:pt x="13" y="19"/>
                  </a:lnTo>
                  <a:lnTo>
                    <a:pt x="11" y="20"/>
                  </a:lnTo>
                  <a:lnTo>
                    <a:pt x="9" y="21"/>
                  </a:lnTo>
                  <a:lnTo>
                    <a:pt x="6" y="21"/>
                  </a:lnTo>
                  <a:lnTo>
                    <a:pt x="4" y="20"/>
                  </a:lnTo>
                  <a:lnTo>
                    <a:pt x="1" y="16"/>
                  </a:lnTo>
                  <a:lnTo>
                    <a:pt x="0" y="14"/>
                  </a:lnTo>
                  <a:lnTo>
                    <a:pt x="1" y="11"/>
                  </a:lnTo>
                  <a:lnTo>
                    <a:pt x="2" y="8"/>
                  </a:lnTo>
                  <a:lnTo>
                    <a:pt x="3" y="4"/>
                  </a:lnTo>
                  <a:lnTo>
                    <a:pt x="6" y="2"/>
                  </a:lnTo>
                  <a:lnTo>
                    <a:pt x="9" y="1"/>
                  </a:lnTo>
                  <a:lnTo>
                    <a:pt x="12" y="0"/>
                  </a:lnTo>
                  <a:lnTo>
                    <a:pt x="14" y="1"/>
                  </a:lnTo>
                  <a:lnTo>
                    <a:pt x="17" y="3"/>
                  </a:lnTo>
                  <a:lnTo>
                    <a:pt x="19" y="6"/>
                  </a:lnTo>
                  <a:close/>
                </a:path>
              </a:pathLst>
            </a:custGeom>
            <a:solidFill>
              <a:srgbClr val="A18F84"/>
            </a:solidFill>
            <a:ln w="9525">
              <a:noFill/>
              <a:round/>
              <a:headEnd/>
              <a:tailEnd/>
            </a:ln>
          </p:spPr>
          <p:txBody>
            <a:bodyPr>
              <a:prstTxWarp prst="textNoShape">
                <a:avLst/>
              </a:prstTxWarp>
            </a:bodyPr>
            <a:lstStyle/>
            <a:p>
              <a:endParaRPr lang="tr-TR"/>
            </a:p>
          </p:txBody>
        </p:sp>
        <p:sp>
          <p:nvSpPr>
            <p:cNvPr id="300" name="Freeform 90"/>
            <p:cNvSpPr>
              <a:spLocks/>
            </p:cNvSpPr>
            <p:nvPr/>
          </p:nvSpPr>
          <p:spPr bwMode="auto">
            <a:xfrm>
              <a:off x="2316" y="2789"/>
              <a:ext cx="9" cy="9"/>
            </a:xfrm>
            <a:custGeom>
              <a:avLst/>
              <a:gdLst>
                <a:gd name="T0" fmla="*/ 1 w 18"/>
                <a:gd name="T1" fmla="*/ 1 h 18"/>
                <a:gd name="T2" fmla="*/ 1 w 18"/>
                <a:gd name="T3" fmla="*/ 1 h 18"/>
                <a:gd name="T4" fmla="*/ 1 w 18"/>
                <a:gd name="T5" fmla="*/ 1 h 18"/>
                <a:gd name="T6" fmla="*/ 1 w 18"/>
                <a:gd name="T7" fmla="*/ 1 h 18"/>
                <a:gd name="T8" fmla="*/ 1 w 18"/>
                <a:gd name="T9" fmla="*/ 1 h 18"/>
                <a:gd name="T10" fmla="*/ 1 w 18"/>
                <a:gd name="T11" fmla="*/ 1 h 18"/>
                <a:gd name="T12" fmla="*/ 1 w 18"/>
                <a:gd name="T13" fmla="*/ 1 h 18"/>
                <a:gd name="T14" fmla="*/ 1 w 18"/>
                <a:gd name="T15" fmla="*/ 1 h 18"/>
                <a:gd name="T16" fmla="*/ 1 w 18"/>
                <a:gd name="T17" fmla="*/ 1 h 18"/>
                <a:gd name="T18" fmla="*/ 1 w 18"/>
                <a:gd name="T19" fmla="*/ 1 h 18"/>
                <a:gd name="T20" fmla="*/ 1 w 18"/>
                <a:gd name="T21" fmla="*/ 1 h 18"/>
                <a:gd name="T22" fmla="*/ 0 w 18"/>
                <a:gd name="T23" fmla="*/ 1 h 18"/>
                <a:gd name="T24" fmla="*/ 1 w 18"/>
                <a:gd name="T25" fmla="*/ 1 h 18"/>
                <a:gd name="T26" fmla="*/ 1 w 18"/>
                <a:gd name="T27" fmla="*/ 1 h 18"/>
                <a:gd name="T28" fmla="*/ 1 w 18"/>
                <a:gd name="T29" fmla="*/ 1 h 18"/>
                <a:gd name="T30" fmla="*/ 1 w 18"/>
                <a:gd name="T31" fmla="*/ 1 h 18"/>
                <a:gd name="T32" fmla="*/ 1 w 18"/>
                <a:gd name="T33" fmla="*/ 1 h 18"/>
                <a:gd name="T34" fmla="*/ 1 w 18"/>
                <a:gd name="T35" fmla="*/ 0 h 18"/>
                <a:gd name="T36" fmla="*/ 1 w 18"/>
                <a:gd name="T37" fmla="*/ 0 h 18"/>
                <a:gd name="T38" fmla="*/ 1 w 18"/>
                <a:gd name="T39" fmla="*/ 1 h 18"/>
                <a:gd name="T40" fmla="*/ 1 w 18"/>
                <a:gd name="T41" fmla="*/ 1 h 18"/>
                <a:gd name="T42" fmla="*/ 1 w 18"/>
                <a:gd name="T43" fmla="*/ 1 h 18"/>
                <a:gd name="T44" fmla="*/ 1 w 18"/>
                <a:gd name="T45" fmla="*/ 1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
                <a:gd name="T70" fmla="*/ 0 h 18"/>
                <a:gd name="T71" fmla="*/ 18 w 18"/>
                <a:gd name="T72" fmla="*/ 18 h 1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 h="18">
                  <a:moveTo>
                    <a:pt x="18" y="7"/>
                  </a:moveTo>
                  <a:lnTo>
                    <a:pt x="18" y="9"/>
                  </a:lnTo>
                  <a:lnTo>
                    <a:pt x="18" y="10"/>
                  </a:lnTo>
                  <a:lnTo>
                    <a:pt x="18" y="11"/>
                  </a:lnTo>
                  <a:lnTo>
                    <a:pt x="17" y="13"/>
                  </a:lnTo>
                  <a:lnTo>
                    <a:pt x="16" y="14"/>
                  </a:lnTo>
                  <a:lnTo>
                    <a:pt x="15" y="14"/>
                  </a:lnTo>
                  <a:lnTo>
                    <a:pt x="14" y="15"/>
                  </a:lnTo>
                  <a:lnTo>
                    <a:pt x="13" y="16"/>
                  </a:lnTo>
                  <a:lnTo>
                    <a:pt x="12" y="17"/>
                  </a:lnTo>
                  <a:lnTo>
                    <a:pt x="12" y="18"/>
                  </a:lnTo>
                  <a:lnTo>
                    <a:pt x="0" y="15"/>
                  </a:lnTo>
                  <a:lnTo>
                    <a:pt x="2" y="13"/>
                  </a:lnTo>
                  <a:lnTo>
                    <a:pt x="3" y="9"/>
                  </a:lnTo>
                  <a:lnTo>
                    <a:pt x="4" y="7"/>
                  </a:lnTo>
                  <a:lnTo>
                    <a:pt x="6" y="4"/>
                  </a:lnTo>
                  <a:lnTo>
                    <a:pt x="8" y="1"/>
                  </a:lnTo>
                  <a:lnTo>
                    <a:pt x="11" y="0"/>
                  </a:lnTo>
                  <a:lnTo>
                    <a:pt x="13" y="0"/>
                  </a:lnTo>
                  <a:lnTo>
                    <a:pt x="15" y="1"/>
                  </a:lnTo>
                  <a:lnTo>
                    <a:pt x="16" y="4"/>
                  </a:lnTo>
                  <a:lnTo>
                    <a:pt x="18" y="7"/>
                  </a:lnTo>
                  <a:close/>
                </a:path>
              </a:pathLst>
            </a:custGeom>
            <a:solidFill>
              <a:srgbClr val="A18F84"/>
            </a:solidFill>
            <a:ln w="9525">
              <a:noFill/>
              <a:round/>
              <a:headEnd/>
              <a:tailEnd/>
            </a:ln>
          </p:spPr>
          <p:txBody>
            <a:bodyPr>
              <a:prstTxWarp prst="textNoShape">
                <a:avLst/>
              </a:prstTxWarp>
            </a:bodyPr>
            <a:lstStyle/>
            <a:p>
              <a:endParaRPr lang="tr-TR"/>
            </a:p>
          </p:txBody>
        </p:sp>
        <p:sp>
          <p:nvSpPr>
            <p:cNvPr id="301" name="Freeform 91"/>
            <p:cNvSpPr>
              <a:spLocks/>
            </p:cNvSpPr>
            <p:nvPr/>
          </p:nvSpPr>
          <p:spPr bwMode="auto">
            <a:xfrm>
              <a:off x="3423" y="2804"/>
              <a:ext cx="9" cy="9"/>
            </a:xfrm>
            <a:custGeom>
              <a:avLst/>
              <a:gdLst>
                <a:gd name="T0" fmla="*/ 1 w 16"/>
                <a:gd name="T1" fmla="*/ 1 h 18"/>
                <a:gd name="T2" fmla="*/ 1 w 16"/>
                <a:gd name="T3" fmla="*/ 1 h 18"/>
                <a:gd name="T4" fmla="*/ 1 w 16"/>
                <a:gd name="T5" fmla="*/ 1 h 18"/>
                <a:gd name="T6" fmla="*/ 1 w 16"/>
                <a:gd name="T7" fmla="*/ 1 h 18"/>
                <a:gd name="T8" fmla="*/ 1 w 16"/>
                <a:gd name="T9" fmla="*/ 1 h 18"/>
                <a:gd name="T10" fmla="*/ 1 w 16"/>
                <a:gd name="T11" fmla="*/ 1 h 18"/>
                <a:gd name="T12" fmla="*/ 1 w 16"/>
                <a:gd name="T13" fmla="*/ 1 h 18"/>
                <a:gd name="T14" fmla="*/ 1 w 16"/>
                <a:gd name="T15" fmla="*/ 1 h 18"/>
                <a:gd name="T16" fmla="*/ 1 w 16"/>
                <a:gd name="T17" fmla="*/ 1 h 18"/>
                <a:gd name="T18" fmla="*/ 1 w 16"/>
                <a:gd name="T19" fmla="*/ 1 h 18"/>
                <a:gd name="T20" fmla="*/ 1 w 16"/>
                <a:gd name="T21" fmla="*/ 1 h 18"/>
                <a:gd name="T22" fmla="*/ 1 w 16"/>
                <a:gd name="T23" fmla="*/ 1 h 18"/>
                <a:gd name="T24" fmla="*/ 1 w 16"/>
                <a:gd name="T25" fmla="*/ 1 h 18"/>
                <a:gd name="T26" fmla="*/ 1 w 16"/>
                <a:gd name="T27" fmla="*/ 1 h 18"/>
                <a:gd name="T28" fmla="*/ 1 w 16"/>
                <a:gd name="T29" fmla="*/ 1 h 18"/>
                <a:gd name="T30" fmla="*/ 1 w 16"/>
                <a:gd name="T31" fmla="*/ 1 h 18"/>
                <a:gd name="T32" fmla="*/ 1 w 16"/>
                <a:gd name="T33" fmla="*/ 1 h 18"/>
                <a:gd name="T34" fmla="*/ 1 w 16"/>
                <a:gd name="T35" fmla="*/ 1 h 18"/>
                <a:gd name="T36" fmla="*/ 1 w 16"/>
                <a:gd name="T37" fmla="*/ 1 h 18"/>
                <a:gd name="T38" fmla="*/ 0 w 16"/>
                <a:gd name="T39" fmla="*/ 1 h 18"/>
                <a:gd name="T40" fmla="*/ 0 w 16"/>
                <a:gd name="T41" fmla="*/ 1 h 18"/>
                <a:gd name="T42" fmla="*/ 1 w 16"/>
                <a:gd name="T43" fmla="*/ 1 h 18"/>
                <a:gd name="T44" fmla="*/ 1 w 16"/>
                <a:gd name="T45" fmla="*/ 1 h 18"/>
                <a:gd name="T46" fmla="*/ 1 w 16"/>
                <a:gd name="T47" fmla="*/ 1 h 18"/>
                <a:gd name="T48" fmla="*/ 1 w 16"/>
                <a:gd name="T49" fmla="*/ 1 h 18"/>
                <a:gd name="T50" fmla="*/ 1 w 16"/>
                <a:gd name="T51" fmla="*/ 0 h 18"/>
                <a:gd name="T52" fmla="*/ 1 w 16"/>
                <a:gd name="T53" fmla="*/ 0 h 18"/>
                <a:gd name="T54" fmla="*/ 1 w 16"/>
                <a:gd name="T55" fmla="*/ 0 h 18"/>
                <a:gd name="T56" fmla="*/ 1 w 16"/>
                <a:gd name="T57" fmla="*/ 0 h 18"/>
                <a:gd name="T58" fmla="*/ 1 w 16"/>
                <a:gd name="T59" fmla="*/ 1 h 18"/>
                <a:gd name="T60" fmla="*/ 1 w 16"/>
                <a:gd name="T61" fmla="*/ 1 h 18"/>
                <a:gd name="T62" fmla="*/ 1 w 16"/>
                <a:gd name="T63" fmla="*/ 1 h 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
                <a:gd name="T97" fmla="*/ 0 h 18"/>
                <a:gd name="T98" fmla="*/ 16 w 16"/>
                <a:gd name="T99" fmla="*/ 18 h 1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 h="18">
                  <a:moveTo>
                    <a:pt x="16" y="3"/>
                  </a:moveTo>
                  <a:lnTo>
                    <a:pt x="16" y="4"/>
                  </a:lnTo>
                  <a:lnTo>
                    <a:pt x="16" y="6"/>
                  </a:lnTo>
                  <a:lnTo>
                    <a:pt x="16" y="7"/>
                  </a:lnTo>
                  <a:lnTo>
                    <a:pt x="16" y="10"/>
                  </a:lnTo>
                  <a:lnTo>
                    <a:pt x="16" y="11"/>
                  </a:lnTo>
                  <a:lnTo>
                    <a:pt x="16" y="13"/>
                  </a:lnTo>
                  <a:lnTo>
                    <a:pt x="16" y="14"/>
                  </a:lnTo>
                  <a:lnTo>
                    <a:pt x="16" y="15"/>
                  </a:lnTo>
                  <a:lnTo>
                    <a:pt x="15" y="16"/>
                  </a:lnTo>
                  <a:lnTo>
                    <a:pt x="14" y="18"/>
                  </a:lnTo>
                  <a:lnTo>
                    <a:pt x="11" y="18"/>
                  </a:lnTo>
                  <a:lnTo>
                    <a:pt x="9" y="18"/>
                  </a:lnTo>
                  <a:lnTo>
                    <a:pt x="6" y="18"/>
                  </a:lnTo>
                  <a:lnTo>
                    <a:pt x="4" y="16"/>
                  </a:lnTo>
                  <a:lnTo>
                    <a:pt x="3" y="15"/>
                  </a:lnTo>
                  <a:lnTo>
                    <a:pt x="2" y="14"/>
                  </a:lnTo>
                  <a:lnTo>
                    <a:pt x="2" y="12"/>
                  </a:lnTo>
                  <a:lnTo>
                    <a:pt x="1" y="11"/>
                  </a:lnTo>
                  <a:lnTo>
                    <a:pt x="0" y="9"/>
                  </a:lnTo>
                  <a:lnTo>
                    <a:pt x="0" y="6"/>
                  </a:lnTo>
                  <a:lnTo>
                    <a:pt x="1" y="4"/>
                  </a:lnTo>
                  <a:lnTo>
                    <a:pt x="2" y="3"/>
                  </a:lnTo>
                  <a:lnTo>
                    <a:pt x="3" y="2"/>
                  </a:lnTo>
                  <a:lnTo>
                    <a:pt x="5" y="1"/>
                  </a:lnTo>
                  <a:lnTo>
                    <a:pt x="7" y="0"/>
                  </a:lnTo>
                  <a:lnTo>
                    <a:pt x="10" y="0"/>
                  </a:lnTo>
                  <a:lnTo>
                    <a:pt x="12" y="0"/>
                  </a:lnTo>
                  <a:lnTo>
                    <a:pt x="13" y="0"/>
                  </a:lnTo>
                  <a:lnTo>
                    <a:pt x="15" y="2"/>
                  </a:lnTo>
                  <a:lnTo>
                    <a:pt x="16" y="3"/>
                  </a:lnTo>
                  <a:close/>
                </a:path>
              </a:pathLst>
            </a:custGeom>
            <a:solidFill>
              <a:srgbClr val="A18F84"/>
            </a:solidFill>
            <a:ln w="9525">
              <a:noFill/>
              <a:round/>
              <a:headEnd/>
              <a:tailEnd/>
            </a:ln>
          </p:spPr>
          <p:txBody>
            <a:bodyPr>
              <a:prstTxWarp prst="textNoShape">
                <a:avLst/>
              </a:prstTxWarp>
            </a:bodyPr>
            <a:lstStyle/>
            <a:p>
              <a:endParaRPr lang="tr-TR"/>
            </a:p>
          </p:txBody>
        </p:sp>
        <p:sp>
          <p:nvSpPr>
            <p:cNvPr id="302" name="Freeform 92"/>
            <p:cNvSpPr>
              <a:spLocks/>
            </p:cNvSpPr>
            <p:nvPr/>
          </p:nvSpPr>
          <p:spPr bwMode="auto">
            <a:xfrm>
              <a:off x="2315" y="2817"/>
              <a:ext cx="9" cy="8"/>
            </a:xfrm>
            <a:custGeom>
              <a:avLst/>
              <a:gdLst>
                <a:gd name="T0" fmla="*/ 1 w 17"/>
                <a:gd name="T1" fmla="*/ 0 h 17"/>
                <a:gd name="T2" fmla="*/ 1 w 17"/>
                <a:gd name="T3" fmla="*/ 0 h 17"/>
                <a:gd name="T4" fmla="*/ 1 w 17"/>
                <a:gd name="T5" fmla="*/ 0 h 17"/>
                <a:gd name="T6" fmla="*/ 1 w 17"/>
                <a:gd name="T7" fmla="*/ 0 h 17"/>
                <a:gd name="T8" fmla="*/ 1 w 17"/>
                <a:gd name="T9" fmla="*/ 0 h 17"/>
                <a:gd name="T10" fmla="*/ 1 w 17"/>
                <a:gd name="T11" fmla="*/ 0 h 17"/>
                <a:gd name="T12" fmla="*/ 1 w 17"/>
                <a:gd name="T13" fmla="*/ 0 h 17"/>
                <a:gd name="T14" fmla="*/ 1 w 17"/>
                <a:gd name="T15" fmla="*/ 0 h 17"/>
                <a:gd name="T16" fmla="*/ 1 w 17"/>
                <a:gd name="T17" fmla="*/ 0 h 17"/>
                <a:gd name="T18" fmla="*/ 1 w 17"/>
                <a:gd name="T19" fmla="*/ 0 h 17"/>
                <a:gd name="T20" fmla="*/ 1 w 17"/>
                <a:gd name="T21" fmla="*/ 0 h 17"/>
                <a:gd name="T22" fmla="*/ 1 w 17"/>
                <a:gd name="T23" fmla="*/ 0 h 17"/>
                <a:gd name="T24" fmla="*/ 0 w 17"/>
                <a:gd name="T25" fmla="*/ 0 h 17"/>
                <a:gd name="T26" fmla="*/ 0 w 17"/>
                <a:gd name="T27" fmla="*/ 0 h 17"/>
                <a:gd name="T28" fmla="*/ 0 w 17"/>
                <a:gd name="T29" fmla="*/ 0 h 17"/>
                <a:gd name="T30" fmla="*/ 1 w 17"/>
                <a:gd name="T31" fmla="*/ 0 h 17"/>
                <a:gd name="T32" fmla="*/ 1 w 17"/>
                <a:gd name="T33" fmla="*/ 0 h 17"/>
                <a:gd name="T34" fmla="*/ 1 w 17"/>
                <a:gd name="T35" fmla="*/ 0 h 17"/>
                <a:gd name="T36" fmla="*/ 1 w 17"/>
                <a:gd name="T37" fmla="*/ 0 h 17"/>
                <a:gd name="T38" fmla="*/ 1 w 17"/>
                <a:gd name="T39" fmla="*/ 0 h 17"/>
                <a:gd name="T40" fmla="*/ 1 w 17"/>
                <a:gd name="T41" fmla="*/ 0 h 17"/>
                <a:gd name="T42" fmla="*/ 1 w 17"/>
                <a:gd name="T43" fmla="*/ 0 h 17"/>
                <a:gd name="T44" fmla="*/ 1 w 17"/>
                <a:gd name="T45" fmla="*/ 0 h 1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
                <a:gd name="T70" fmla="*/ 0 h 17"/>
                <a:gd name="T71" fmla="*/ 17 w 17"/>
                <a:gd name="T72" fmla="*/ 17 h 1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 h="17">
                  <a:moveTo>
                    <a:pt x="16" y="4"/>
                  </a:moveTo>
                  <a:lnTo>
                    <a:pt x="17" y="6"/>
                  </a:lnTo>
                  <a:lnTo>
                    <a:pt x="17" y="7"/>
                  </a:lnTo>
                  <a:lnTo>
                    <a:pt x="16" y="8"/>
                  </a:lnTo>
                  <a:lnTo>
                    <a:pt x="16" y="10"/>
                  </a:lnTo>
                  <a:lnTo>
                    <a:pt x="15" y="11"/>
                  </a:lnTo>
                  <a:lnTo>
                    <a:pt x="14" y="13"/>
                  </a:lnTo>
                  <a:lnTo>
                    <a:pt x="13" y="14"/>
                  </a:lnTo>
                  <a:lnTo>
                    <a:pt x="12" y="15"/>
                  </a:lnTo>
                  <a:lnTo>
                    <a:pt x="10" y="16"/>
                  </a:lnTo>
                  <a:lnTo>
                    <a:pt x="9" y="17"/>
                  </a:lnTo>
                  <a:lnTo>
                    <a:pt x="1" y="17"/>
                  </a:lnTo>
                  <a:lnTo>
                    <a:pt x="0" y="15"/>
                  </a:lnTo>
                  <a:lnTo>
                    <a:pt x="0" y="13"/>
                  </a:lnTo>
                  <a:lnTo>
                    <a:pt x="0" y="10"/>
                  </a:lnTo>
                  <a:lnTo>
                    <a:pt x="1" y="7"/>
                  </a:lnTo>
                  <a:lnTo>
                    <a:pt x="3" y="4"/>
                  </a:lnTo>
                  <a:lnTo>
                    <a:pt x="5" y="1"/>
                  </a:lnTo>
                  <a:lnTo>
                    <a:pt x="7" y="0"/>
                  </a:lnTo>
                  <a:lnTo>
                    <a:pt x="10" y="0"/>
                  </a:lnTo>
                  <a:lnTo>
                    <a:pt x="13" y="1"/>
                  </a:lnTo>
                  <a:lnTo>
                    <a:pt x="16" y="4"/>
                  </a:lnTo>
                  <a:close/>
                </a:path>
              </a:pathLst>
            </a:custGeom>
            <a:solidFill>
              <a:srgbClr val="A18F84"/>
            </a:solidFill>
            <a:ln w="9525">
              <a:noFill/>
              <a:round/>
              <a:headEnd/>
              <a:tailEnd/>
            </a:ln>
          </p:spPr>
          <p:txBody>
            <a:bodyPr>
              <a:prstTxWarp prst="textNoShape">
                <a:avLst/>
              </a:prstTxWarp>
            </a:bodyPr>
            <a:lstStyle/>
            <a:p>
              <a:endParaRPr lang="tr-TR"/>
            </a:p>
          </p:txBody>
        </p:sp>
        <p:sp>
          <p:nvSpPr>
            <p:cNvPr id="303" name="Freeform 93"/>
            <p:cNvSpPr>
              <a:spLocks/>
            </p:cNvSpPr>
            <p:nvPr/>
          </p:nvSpPr>
          <p:spPr bwMode="auto">
            <a:xfrm>
              <a:off x="3422" y="2828"/>
              <a:ext cx="7" cy="8"/>
            </a:xfrm>
            <a:custGeom>
              <a:avLst/>
              <a:gdLst>
                <a:gd name="T0" fmla="*/ 0 w 15"/>
                <a:gd name="T1" fmla="*/ 1 h 14"/>
                <a:gd name="T2" fmla="*/ 0 w 15"/>
                <a:gd name="T3" fmla="*/ 1 h 14"/>
                <a:gd name="T4" fmla="*/ 0 w 15"/>
                <a:gd name="T5" fmla="*/ 1 h 14"/>
                <a:gd name="T6" fmla="*/ 0 w 15"/>
                <a:gd name="T7" fmla="*/ 1 h 14"/>
                <a:gd name="T8" fmla="*/ 0 w 15"/>
                <a:gd name="T9" fmla="*/ 1 h 14"/>
                <a:gd name="T10" fmla="*/ 0 w 15"/>
                <a:gd name="T11" fmla="*/ 1 h 14"/>
                <a:gd name="T12" fmla="*/ 0 w 15"/>
                <a:gd name="T13" fmla="*/ 1 h 14"/>
                <a:gd name="T14" fmla="*/ 0 w 15"/>
                <a:gd name="T15" fmla="*/ 1 h 14"/>
                <a:gd name="T16" fmla="*/ 0 w 15"/>
                <a:gd name="T17" fmla="*/ 1 h 14"/>
                <a:gd name="T18" fmla="*/ 0 w 15"/>
                <a:gd name="T19" fmla="*/ 1 h 14"/>
                <a:gd name="T20" fmla="*/ 0 w 15"/>
                <a:gd name="T21" fmla="*/ 1 h 14"/>
                <a:gd name="T22" fmla="*/ 0 w 15"/>
                <a:gd name="T23" fmla="*/ 0 h 14"/>
                <a:gd name="T24" fmla="*/ 0 w 15"/>
                <a:gd name="T25" fmla="*/ 1 h 14"/>
                <a:gd name="T26" fmla="*/ 0 w 15"/>
                <a:gd name="T27" fmla="*/ 1 h 14"/>
                <a:gd name="T28" fmla="*/ 0 w 15"/>
                <a:gd name="T29" fmla="*/ 1 h 14"/>
                <a:gd name="T30" fmla="*/ 0 w 15"/>
                <a:gd name="T31" fmla="*/ 1 h 14"/>
                <a:gd name="T32" fmla="*/ 0 w 15"/>
                <a:gd name="T33" fmla="*/ 1 h 14"/>
                <a:gd name="T34" fmla="*/ 0 w 15"/>
                <a:gd name="T35" fmla="*/ 1 h 14"/>
                <a:gd name="T36" fmla="*/ 0 w 15"/>
                <a:gd name="T37" fmla="*/ 1 h 14"/>
                <a:gd name="T38" fmla="*/ 0 w 15"/>
                <a:gd name="T39" fmla="*/ 1 h 14"/>
                <a:gd name="T40" fmla="*/ 0 w 15"/>
                <a:gd name="T41" fmla="*/ 1 h 14"/>
                <a:gd name="T42" fmla="*/ 0 w 15"/>
                <a:gd name="T43" fmla="*/ 1 h 14"/>
                <a:gd name="T44" fmla="*/ 0 w 15"/>
                <a:gd name="T45" fmla="*/ 1 h 14"/>
                <a:gd name="T46" fmla="*/ 0 w 15"/>
                <a:gd name="T47" fmla="*/ 1 h 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
                <a:gd name="T73" fmla="*/ 0 h 14"/>
                <a:gd name="T74" fmla="*/ 15 w 15"/>
                <a:gd name="T75" fmla="*/ 14 h 1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 h="14">
                  <a:moveTo>
                    <a:pt x="13" y="10"/>
                  </a:moveTo>
                  <a:lnTo>
                    <a:pt x="13" y="12"/>
                  </a:lnTo>
                  <a:lnTo>
                    <a:pt x="11" y="13"/>
                  </a:lnTo>
                  <a:lnTo>
                    <a:pt x="10" y="14"/>
                  </a:lnTo>
                  <a:lnTo>
                    <a:pt x="9" y="14"/>
                  </a:lnTo>
                  <a:lnTo>
                    <a:pt x="7" y="14"/>
                  </a:lnTo>
                  <a:lnTo>
                    <a:pt x="6" y="14"/>
                  </a:lnTo>
                  <a:lnTo>
                    <a:pt x="5" y="14"/>
                  </a:lnTo>
                  <a:lnTo>
                    <a:pt x="4" y="14"/>
                  </a:lnTo>
                  <a:lnTo>
                    <a:pt x="1" y="14"/>
                  </a:lnTo>
                  <a:lnTo>
                    <a:pt x="0" y="14"/>
                  </a:lnTo>
                  <a:lnTo>
                    <a:pt x="4" y="0"/>
                  </a:lnTo>
                  <a:lnTo>
                    <a:pt x="5" y="1"/>
                  </a:lnTo>
                  <a:lnTo>
                    <a:pt x="7" y="2"/>
                  </a:lnTo>
                  <a:lnTo>
                    <a:pt x="8" y="3"/>
                  </a:lnTo>
                  <a:lnTo>
                    <a:pt x="10" y="3"/>
                  </a:lnTo>
                  <a:lnTo>
                    <a:pt x="11" y="4"/>
                  </a:lnTo>
                  <a:lnTo>
                    <a:pt x="13" y="4"/>
                  </a:lnTo>
                  <a:lnTo>
                    <a:pt x="14" y="5"/>
                  </a:lnTo>
                  <a:lnTo>
                    <a:pt x="15" y="6"/>
                  </a:lnTo>
                  <a:lnTo>
                    <a:pt x="15" y="9"/>
                  </a:lnTo>
                  <a:lnTo>
                    <a:pt x="14" y="11"/>
                  </a:lnTo>
                  <a:lnTo>
                    <a:pt x="13" y="10"/>
                  </a:lnTo>
                  <a:close/>
                </a:path>
              </a:pathLst>
            </a:custGeom>
            <a:solidFill>
              <a:srgbClr val="A18F84"/>
            </a:solidFill>
            <a:ln w="9525">
              <a:noFill/>
              <a:round/>
              <a:headEnd/>
              <a:tailEnd/>
            </a:ln>
          </p:spPr>
          <p:txBody>
            <a:bodyPr>
              <a:prstTxWarp prst="textNoShape">
                <a:avLst/>
              </a:prstTxWarp>
            </a:bodyPr>
            <a:lstStyle/>
            <a:p>
              <a:endParaRPr lang="tr-TR"/>
            </a:p>
          </p:txBody>
        </p:sp>
        <p:sp>
          <p:nvSpPr>
            <p:cNvPr id="304" name="Freeform 94"/>
            <p:cNvSpPr>
              <a:spLocks/>
            </p:cNvSpPr>
            <p:nvPr/>
          </p:nvSpPr>
          <p:spPr bwMode="auto">
            <a:xfrm>
              <a:off x="2312" y="2848"/>
              <a:ext cx="9" cy="9"/>
            </a:xfrm>
            <a:custGeom>
              <a:avLst/>
              <a:gdLst>
                <a:gd name="T0" fmla="*/ 1 w 18"/>
                <a:gd name="T1" fmla="*/ 1 h 18"/>
                <a:gd name="T2" fmla="*/ 1 w 18"/>
                <a:gd name="T3" fmla="*/ 1 h 18"/>
                <a:gd name="T4" fmla="*/ 1 w 18"/>
                <a:gd name="T5" fmla="*/ 1 h 18"/>
                <a:gd name="T6" fmla="*/ 1 w 18"/>
                <a:gd name="T7" fmla="*/ 1 h 18"/>
                <a:gd name="T8" fmla="*/ 1 w 18"/>
                <a:gd name="T9" fmla="*/ 1 h 18"/>
                <a:gd name="T10" fmla="*/ 1 w 18"/>
                <a:gd name="T11" fmla="*/ 1 h 18"/>
                <a:gd name="T12" fmla="*/ 1 w 18"/>
                <a:gd name="T13" fmla="*/ 1 h 18"/>
                <a:gd name="T14" fmla="*/ 1 w 18"/>
                <a:gd name="T15" fmla="*/ 1 h 18"/>
                <a:gd name="T16" fmla="*/ 1 w 18"/>
                <a:gd name="T17" fmla="*/ 1 h 18"/>
                <a:gd name="T18" fmla="*/ 1 w 18"/>
                <a:gd name="T19" fmla="*/ 1 h 18"/>
                <a:gd name="T20" fmla="*/ 1 w 18"/>
                <a:gd name="T21" fmla="*/ 1 h 18"/>
                <a:gd name="T22" fmla="*/ 0 w 18"/>
                <a:gd name="T23" fmla="*/ 1 h 18"/>
                <a:gd name="T24" fmla="*/ 1 w 18"/>
                <a:gd name="T25" fmla="*/ 1 h 18"/>
                <a:gd name="T26" fmla="*/ 1 w 18"/>
                <a:gd name="T27" fmla="*/ 1 h 18"/>
                <a:gd name="T28" fmla="*/ 1 w 18"/>
                <a:gd name="T29" fmla="*/ 1 h 18"/>
                <a:gd name="T30" fmla="*/ 1 w 18"/>
                <a:gd name="T31" fmla="*/ 1 h 18"/>
                <a:gd name="T32" fmla="*/ 1 w 18"/>
                <a:gd name="T33" fmla="*/ 1 h 18"/>
                <a:gd name="T34" fmla="*/ 1 w 18"/>
                <a:gd name="T35" fmla="*/ 0 h 18"/>
                <a:gd name="T36" fmla="*/ 1 w 18"/>
                <a:gd name="T37" fmla="*/ 0 h 18"/>
                <a:gd name="T38" fmla="*/ 1 w 18"/>
                <a:gd name="T39" fmla="*/ 0 h 18"/>
                <a:gd name="T40" fmla="*/ 1 w 18"/>
                <a:gd name="T41" fmla="*/ 1 h 18"/>
                <a:gd name="T42" fmla="*/ 1 w 18"/>
                <a:gd name="T43" fmla="*/ 1 h 18"/>
                <a:gd name="T44" fmla="*/ 1 w 18"/>
                <a:gd name="T45" fmla="*/ 1 h 18"/>
                <a:gd name="T46" fmla="*/ 1 w 18"/>
                <a:gd name="T47" fmla="*/ 1 h 1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8"/>
                <a:gd name="T73" fmla="*/ 0 h 18"/>
                <a:gd name="T74" fmla="*/ 18 w 18"/>
                <a:gd name="T75" fmla="*/ 18 h 1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8" h="18">
                  <a:moveTo>
                    <a:pt x="17" y="5"/>
                  </a:moveTo>
                  <a:lnTo>
                    <a:pt x="18" y="8"/>
                  </a:lnTo>
                  <a:lnTo>
                    <a:pt x="18" y="10"/>
                  </a:lnTo>
                  <a:lnTo>
                    <a:pt x="17" y="11"/>
                  </a:lnTo>
                  <a:lnTo>
                    <a:pt x="17" y="12"/>
                  </a:lnTo>
                  <a:lnTo>
                    <a:pt x="15" y="12"/>
                  </a:lnTo>
                  <a:lnTo>
                    <a:pt x="14" y="13"/>
                  </a:lnTo>
                  <a:lnTo>
                    <a:pt x="13" y="14"/>
                  </a:lnTo>
                  <a:lnTo>
                    <a:pt x="12" y="15"/>
                  </a:lnTo>
                  <a:lnTo>
                    <a:pt x="11" y="17"/>
                  </a:lnTo>
                  <a:lnTo>
                    <a:pt x="10" y="18"/>
                  </a:lnTo>
                  <a:lnTo>
                    <a:pt x="0" y="13"/>
                  </a:lnTo>
                  <a:lnTo>
                    <a:pt x="1" y="11"/>
                  </a:lnTo>
                  <a:lnTo>
                    <a:pt x="2" y="9"/>
                  </a:lnTo>
                  <a:lnTo>
                    <a:pt x="3" y="5"/>
                  </a:lnTo>
                  <a:lnTo>
                    <a:pt x="5" y="3"/>
                  </a:lnTo>
                  <a:lnTo>
                    <a:pt x="6" y="1"/>
                  </a:lnTo>
                  <a:lnTo>
                    <a:pt x="9" y="0"/>
                  </a:lnTo>
                  <a:lnTo>
                    <a:pt x="11" y="0"/>
                  </a:lnTo>
                  <a:lnTo>
                    <a:pt x="13" y="0"/>
                  </a:lnTo>
                  <a:lnTo>
                    <a:pt x="15" y="2"/>
                  </a:lnTo>
                  <a:lnTo>
                    <a:pt x="18" y="7"/>
                  </a:lnTo>
                  <a:lnTo>
                    <a:pt x="17" y="5"/>
                  </a:lnTo>
                  <a:close/>
                </a:path>
              </a:pathLst>
            </a:custGeom>
            <a:solidFill>
              <a:srgbClr val="A18F84"/>
            </a:solidFill>
            <a:ln w="9525">
              <a:noFill/>
              <a:round/>
              <a:headEnd/>
              <a:tailEnd/>
            </a:ln>
          </p:spPr>
          <p:txBody>
            <a:bodyPr>
              <a:prstTxWarp prst="textNoShape">
                <a:avLst/>
              </a:prstTxWarp>
            </a:bodyPr>
            <a:lstStyle/>
            <a:p>
              <a:endParaRPr lang="tr-TR"/>
            </a:p>
          </p:txBody>
        </p:sp>
        <p:sp>
          <p:nvSpPr>
            <p:cNvPr id="305" name="Freeform 95"/>
            <p:cNvSpPr>
              <a:spLocks/>
            </p:cNvSpPr>
            <p:nvPr/>
          </p:nvSpPr>
          <p:spPr bwMode="auto">
            <a:xfrm>
              <a:off x="3431" y="2851"/>
              <a:ext cx="5" cy="8"/>
            </a:xfrm>
            <a:custGeom>
              <a:avLst/>
              <a:gdLst>
                <a:gd name="T0" fmla="*/ 1 w 10"/>
                <a:gd name="T1" fmla="*/ 0 h 16"/>
                <a:gd name="T2" fmla="*/ 1 w 10"/>
                <a:gd name="T3" fmla="*/ 1 h 16"/>
                <a:gd name="T4" fmla="*/ 1 w 10"/>
                <a:gd name="T5" fmla="*/ 1 h 16"/>
                <a:gd name="T6" fmla="*/ 1 w 10"/>
                <a:gd name="T7" fmla="*/ 1 h 16"/>
                <a:gd name="T8" fmla="*/ 1 w 10"/>
                <a:gd name="T9" fmla="*/ 1 h 16"/>
                <a:gd name="T10" fmla="*/ 1 w 10"/>
                <a:gd name="T11" fmla="*/ 1 h 16"/>
                <a:gd name="T12" fmla="*/ 1 w 10"/>
                <a:gd name="T13" fmla="*/ 1 h 16"/>
                <a:gd name="T14" fmla="*/ 1 w 10"/>
                <a:gd name="T15" fmla="*/ 1 h 16"/>
                <a:gd name="T16" fmla="*/ 1 w 10"/>
                <a:gd name="T17" fmla="*/ 1 h 16"/>
                <a:gd name="T18" fmla="*/ 1 w 10"/>
                <a:gd name="T19" fmla="*/ 1 h 16"/>
                <a:gd name="T20" fmla="*/ 1 w 10"/>
                <a:gd name="T21" fmla="*/ 1 h 16"/>
                <a:gd name="T22" fmla="*/ 0 w 10"/>
                <a:gd name="T23" fmla="*/ 1 h 16"/>
                <a:gd name="T24" fmla="*/ 0 w 10"/>
                <a:gd name="T25" fmla="*/ 1 h 16"/>
                <a:gd name="T26" fmla="*/ 1 w 10"/>
                <a:gd name="T27" fmla="*/ 1 h 16"/>
                <a:gd name="T28" fmla="*/ 1 w 10"/>
                <a:gd name="T29" fmla="*/ 1 h 16"/>
                <a:gd name="T30" fmla="*/ 1 w 10"/>
                <a:gd name="T31" fmla="*/ 0 h 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
                <a:gd name="T49" fmla="*/ 0 h 16"/>
                <a:gd name="T50" fmla="*/ 10 w 10"/>
                <a:gd name="T51" fmla="*/ 16 h 1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 h="16">
                  <a:moveTo>
                    <a:pt x="9" y="0"/>
                  </a:moveTo>
                  <a:lnTo>
                    <a:pt x="10" y="3"/>
                  </a:lnTo>
                  <a:lnTo>
                    <a:pt x="10" y="4"/>
                  </a:lnTo>
                  <a:lnTo>
                    <a:pt x="10" y="6"/>
                  </a:lnTo>
                  <a:lnTo>
                    <a:pt x="10" y="7"/>
                  </a:lnTo>
                  <a:lnTo>
                    <a:pt x="10" y="9"/>
                  </a:lnTo>
                  <a:lnTo>
                    <a:pt x="10" y="10"/>
                  </a:lnTo>
                  <a:lnTo>
                    <a:pt x="9" y="13"/>
                  </a:lnTo>
                  <a:lnTo>
                    <a:pt x="9" y="14"/>
                  </a:lnTo>
                  <a:lnTo>
                    <a:pt x="8" y="15"/>
                  </a:lnTo>
                  <a:lnTo>
                    <a:pt x="6" y="16"/>
                  </a:lnTo>
                  <a:lnTo>
                    <a:pt x="0" y="16"/>
                  </a:lnTo>
                  <a:lnTo>
                    <a:pt x="0" y="2"/>
                  </a:lnTo>
                  <a:lnTo>
                    <a:pt x="10" y="2"/>
                  </a:lnTo>
                  <a:lnTo>
                    <a:pt x="9" y="0"/>
                  </a:lnTo>
                  <a:close/>
                </a:path>
              </a:pathLst>
            </a:custGeom>
            <a:solidFill>
              <a:srgbClr val="A18F84"/>
            </a:solidFill>
            <a:ln w="9525">
              <a:noFill/>
              <a:round/>
              <a:headEnd/>
              <a:tailEnd/>
            </a:ln>
          </p:spPr>
          <p:txBody>
            <a:bodyPr>
              <a:prstTxWarp prst="textNoShape">
                <a:avLst/>
              </a:prstTxWarp>
            </a:bodyPr>
            <a:lstStyle/>
            <a:p>
              <a:endParaRPr lang="tr-TR"/>
            </a:p>
          </p:txBody>
        </p:sp>
        <p:sp>
          <p:nvSpPr>
            <p:cNvPr id="306" name="Freeform 96"/>
            <p:cNvSpPr>
              <a:spLocks/>
            </p:cNvSpPr>
            <p:nvPr/>
          </p:nvSpPr>
          <p:spPr bwMode="auto">
            <a:xfrm>
              <a:off x="2316" y="2871"/>
              <a:ext cx="9" cy="9"/>
            </a:xfrm>
            <a:custGeom>
              <a:avLst/>
              <a:gdLst>
                <a:gd name="T0" fmla="*/ 1 w 18"/>
                <a:gd name="T1" fmla="*/ 1 h 18"/>
                <a:gd name="T2" fmla="*/ 1 w 18"/>
                <a:gd name="T3" fmla="*/ 1 h 18"/>
                <a:gd name="T4" fmla="*/ 1 w 18"/>
                <a:gd name="T5" fmla="*/ 1 h 18"/>
                <a:gd name="T6" fmla="*/ 1 w 18"/>
                <a:gd name="T7" fmla="*/ 1 h 18"/>
                <a:gd name="T8" fmla="*/ 1 w 18"/>
                <a:gd name="T9" fmla="*/ 1 h 18"/>
                <a:gd name="T10" fmla="*/ 1 w 18"/>
                <a:gd name="T11" fmla="*/ 1 h 18"/>
                <a:gd name="T12" fmla="*/ 1 w 18"/>
                <a:gd name="T13" fmla="*/ 1 h 18"/>
                <a:gd name="T14" fmla="*/ 1 w 18"/>
                <a:gd name="T15" fmla="*/ 1 h 18"/>
                <a:gd name="T16" fmla="*/ 1 w 18"/>
                <a:gd name="T17" fmla="*/ 1 h 18"/>
                <a:gd name="T18" fmla="*/ 1 w 18"/>
                <a:gd name="T19" fmla="*/ 1 h 18"/>
                <a:gd name="T20" fmla="*/ 1 w 18"/>
                <a:gd name="T21" fmla="*/ 1 h 18"/>
                <a:gd name="T22" fmla="*/ 0 w 18"/>
                <a:gd name="T23" fmla="*/ 1 h 18"/>
                <a:gd name="T24" fmla="*/ 1 w 18"/>
                <a:gd name="T25" fmla="*/ 0 h 18"/>
                <a:gd name="T26" fmla="*/ 1 w 18"/>
                <a:gd name="T27" fmla="*/ 1 h 18"/>
                <a:gd name="T28" fmla="*/ 1 w 18"/>
                <a:gd name="T29" fmla="*/ 1 h 18"/>
                <a:gd name="T30" fmla="*/ 1 w 18"/>
                <a:gd name="T31" fmla="*/ 1 h 18"/>
                <a:gd name="T32" fmla="*/ 1 w 18"/>
                <a:gd name="T33" fmla="*/ 1 h 18"/>
                <a:gd name="T34" fmla="*/ 1 w 18"/>
                <a:gd name="T35" fmla="*/ 1 h 18"/>
                <a:gd name="T36" fmla="*/ 1 w 18"/>
                <a:gd name="T37" fmla="*/ 1 h 18"/>
                <a:gd name="T38" fmla="*/ 1 w 18"/>
                <a:gd name="T39" fmla="*/ 1 h 18"/>
                <a:gd name="T40" fmla="*/ 1 w 18"/>
                <a:gd name="T41" fmla="*/ 1 h 18"/>
                <a:gd name="T42" fmla="*/ 1 w 18"/>
                <a:gd name="T43" fmla="*/ 1 h 18"/>
                <a:gd name="T44" fmla="*/ 1 w 18"/>
                <a:gd name="T45" fmla="*/ 1 h 18"/>
                <a:gd name="T46" fmla="*/ 1 w 18"/>
                <a:gd name="T47" fmla="*/ 1 h 1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8"/>
                <a:gd name="T73" fmla="*/ 0 h 18"/>
                <a:gd name="T74" fmla="*/ 18 w 18"/>
                <a:gd name="T75" fmla="*/ 18 h 1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8" h="18">
                  <a:moveTo>
                    <a:pt x="18" y="10"/>
                  </a:moveTo>
                  <a:lnTo>
                    <a:pt x="17" y="11"/>
                  </a:lnTo>
                  <a:lnTo>
                    <a:pt x="17" y="12"/>
                  </a:lnTo>
                  <a:lnTo>
                    <a:pt x="16" y="13"/>
                  </a:lnTo>
                  <a:lnTo>
                    <a:pt x="15" y="14"/>
                  </a:lnTo>
                  <a:lnTo>
                    <a:pt x="14" y="15"/>
                  </a:lnTo>
                  <a:lnTo>
                    <a:pt x="13" y="16"/>
                  </a:lnTo>
                  <a:lnTo>
                    <a:pt x="12" y="16"/>
                  </a:lnTo>
                  <a:lnTo>
                    <a:pt x="11" y="18"/>
                  </a:lnTo>
                  <a:lnTo>
                    <a:pt x="9" y="18"/>
                  </a:lnTo>
                  <a:lnTo>
                    <a:pt x="8" y="16"/>
                  </a:lnTo>
                  <a:lnTo>
                    <a:pt x="0" y="10"/>
                  </a:lnTo>
                  <a:lnTo>
                    <a:pt x="12" y="0"/>
                  </a:lnTo>
                  <a:lnTo>
                    <a:pt x="12" y="1"/>
                  </a:lnTo>
                  <a:lnTo>
                    <a:pt x="13" y="1"/>
                  </a:lnTo>
                  <a:lnTo>
                    <a:pt x="14" y="2"/>
                  </a:lnTo>
                  <a:lnTo>
                    <a:pt x="15" y="3"/>
                  </a:lnTo>
                  <a:lnTo>
                    <a:pt x="16" y="3"/>
                  </a:lnTo>
                  <a:lnTo>
                    <a:pt x="17" y="4"/>
                  </a:lnTo>
                  <a:lnTo>
                    <a:pt x="18" y="5"/>
                  </a:lnTo>
                  <a:lnTo>
                    <a:pt x="18" y="6"/>
                  </a:lnTo>
                  <a:lnTo>
                    <a:pt x="18" y="9"/>
                  </a:lnTo>
                  <a:lnTo>
                    <a:pt x="18" y="10"/>
                  </a:lnTo>
                  <a:close/>
                </a:path>
              </a:pathLst>
            </a:custGeom>
            <a:solidFill>
              <a:srgbClr val="A18F84"/>
            </a:solidFill>
            <a:ln w="9525">
              <a:noFill/>
              <a:round/>
              <a:headEnd/>
              <a:tailEnd/>
            </a:ln>
          </p:spPr>
          <p:txBody>
            <a:bodyPr>
              <a:prstTxWarp prst="textNoShape">
                <a:avLst/>
              </a:prstTxWarp>
            </a:bodyPr>
            <a:lstStyle/>
            <a:p>
              <a:endParaRPr lang="tr-TR"/>
            </a:p>
          </p:txBody>
        </p:sp>
        <p:sp>
          <p:nvSpPr>
            <p:cNvPr id="307" name="Freeform 97"/>
            <p:cNvSpPr>
              <a:spLocks/>
            </p:cNvSpPr>
            <p:nvPr/>
          </p:nvSpPr>
          <p:spPr bwMode="auto">
            <a:xfrm>
              <a:off x="3428" y="2872"/>
              <a:ext cx="9" cy="9"/>
            </a:xfrm>
            <a:custGeom>
              <a:avLst/>
              <a:gdLst>
                <a:gd name="T0" fmla="*/ 1 w 18"/>
                <a:gd name="T1" fmla="*/ 1 h 18"/>
                <a:gd name="T2" fmla="*/ 1 w 18"/>
                <a:gd name="T3" fmla="*/ 1 h 18"/>
                <a:gd name="T4" fmla="*/ 1 w 18"/>
                <a:gd name="T5" fmla="*/ 1 h 18"/>
                <a:gd name="T6" fmla="*/ 1 w 18"/>
                <a:gd name="T7" fmla="*/ 1 h 18"/>
                <a:gd name="T8" fmla="*/ 1 w 18"/>
                <a:gd name="T9" fmla="*/ 1 h 18"/>
                <a:gd name="T10" fmla="*/ 1 w 18"/>
                <a:gd name="T11" fmla="*/ 1 h 18"/>
                <a:gd name="T12" fmla="*/ 1 w 18"/>
                <a:gd name="T13" fmla="*/ 1 h 18"/>
                <a:gd name="T14" fmla="*/ 1 w 18"/>
                <a:gd name="T15" fmla="*/ 1 h 18"/>
                <a:gd name="T16" fmla="*/ 1 w 18"/>
                <a:gd name="T17" fmla="*/ 1 h 18"/>
                <a:gd name="T18" fmla="*/ 1 w 18"/>
                <a:gd name="T19" fmla="*/ 1 h 18"/>
                <a:gd name="T20" fmla="*/ 1 w 18"/>
                <a:gd name="T21" fmla="*/ 1 h 18"/>
                <a:gd name="T22" fmla="*/ 1 w 18"/>
                <a:gd name="T23" fmla="*/ 1 h 18"/>
                <a:gd name="T24" fmla="*/ 1 w 18"/>
                <a:gd name="T25" fmla="*/ 1 h 18"/>
                <a:gd name="T26" fmla="*/ 1 w 18"/>
                <a:gd name="T27" fmla="*/ 1 h 18"/>
                <a:gd name="T28" fmla="*/ 0 w 18"/>
                <a:gd name="T29" fmla="*/ 1 h 18"/>
                <a:gd name="T30" fmla="*/ 0 w 18"/>
                <a:gd name="T31" fmla="*/ 1 h 18"/>
                <a:gd name="T32" fmla="*/ 0 w 18"/>
                <a:gd name="T33" fmla="*/ 1 h 18"/>
                <a:gd name="T34" fmla="*/ 0 w 18"/>
                <a:gd name="T35" fmla="*/ 1 h 18"/>
                <a:gd name="T36" fmla="*/ 1 w 18"/>
                <a:gd name="T37" fmla="*/ 1 h 18"/>
                <a:gd name="T38" fmla="*/ 1 w 18"/>
                <a:gd name="T39" fmla="*/ 1 h 18"/>
                <a:gd name="T40" fmla="*/ 1 w 18"/>
                <a:gd name="T41" fmla="*/ 0 h 18"/>
                <a:gd name="T42" fmla="*/ 1 w 18"/>
                <a:gd name="T43" fmla="*/ 1 h 18"/>
                <a:gd name="T44" fmla="*/ 1 w 18"/>
                <a:gd name="T45" fmla="*/ 1 h 18"/>
                <a:gd name="T46" fmla="*/ 1 w 18"/>
                <a:gd name="T47" fmla="*/ 1 h 18"/>
                <a:gd name="T48" fmla="*/ 1 w 18"/>
                <a:gd name="T49" fmla="*/ 1 h 18"/>
                <a:gd name="T50" fmla="*/ 1 w 18"/>
                <a:gd name="T51" fmla="*/ 1 h 18"/>
                <a:gd name="T52" fmla="*/ 1 w 18"/>
                <a:gd name="T53" fmla="*/ 1 h 18"/>
                <a:gd name="T54" fmla="*/ 1 w 18"/>
                <a:gd name="T55" fmla="*/ 1 h 18"/>
                <a:gd name="T56" fmla="*/ 1 w 18"/>
                <a:gd name="T57" fmla="*/ 1 h 18"/>
                <a:gd name="T58" fmla="*/ 1 w 18"/>
                <a:gd name="T59" fmla="*/ 1 h 18"/>
                <a:gd name="T60" fmla="*/ 1 w 18"/>
                <a:gd name="T61" fmla="*/ 1 h 18"/>
                <a:gd name="T62" fmla="*/ 1 w 18"/>
                <a:gd name="T63" fmla="*/ 1 h 18"/>
                <a:gd name="T64" fmla="*/ 1 w 18"/>
                <a:gd name="T65" fmla="*/ 1 h 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
                <a:gd name="T100" fmla="*/ 0 h 18"/>
                <a:gd name="T101" fmla="*/ 18 w 18"/>
                <a:gd name="T102" fmla="*/ 18 h 1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 h="18">
                  <a:moveTo>
                    <a:pt x="16" y="10"/>
                  </a:moveTo>
                  <a:lnTo>
                    <a:pt x="16" y="11"/>
                  </a:lnTo>
                  <a:lnTo>
                    <a:pt x="15" y="12"/>
                  </a:lnTo>
                  <a:lnTo>
                    <a:pt x="14" y="13"/>
                  </a:lnTo>
                  <a:lnTo>
                    <a:pt x="14" y="14"/>
                  </a:lnTo>
                  <a:lnTo>
                    <a:pt x="13" y="16"/>
                  </a:lnTo>
                  <a:lnTo>
                    <a:pt x="12" y="17"/>
                  </a:lnTo>
                  <a:lnTo>
                    <a:pt x="11" y="18"/>
                  </a:lnTo>
                  <a:lnTo>
                    <a:pt x="10" y="18"/>
                  </a:lnTo>
                  <a:lnTo>
                    <a:pt x="9" y="18"/>
                  </a:lnTo>
                  <a:lnTo>
                    <a:pt x="6" y="18"/>
                  </a:lnTo>
                  <a:lnTo>
                    <a:pt x="4" y="17"/>
                  </a:lnTo>
                  <a:lnTo>
                    <a:pt x="3" y="14"/>
                  </a:lnTo>
                  <a:lnTo>
                    <a:pt x="1" y="13"/>
                  </a:lnTo>
                  <a:lnTo>
                    <a:pt x="0" y="10"/>
                  </a:lnTo>
                  <a:lnTo>
                    <a:pt x="0" y="8"/>
                  </a:lnTo>
                  <a:lnTo>
                    <a:pt x="0" y="6"/>
                  </a:lnTo>
                  <a:lnTo>
                    <a:pt x="0" y="3"/>
                  </a:lnTo>
                  <a:lnTo>
                    <a:pt x="2" y="2"/>
                  </a:lnTo>
                  <a:lnTo>
                    <a:pt x="4" y="1"/>
                  </a:lnTo>
                  <a:lnTo>
                    <a:pt x="6" y="0"/>
                  </a:lnTo>
                  <a:lnTo>
                    <a:pt x="9" y="1"/>
                  </a:lnTo>
                  <a:lnTo>
                    <a:pt x="10" y="2"/>
                  </a:lnTo>
                  <a:lnTo>
                    <a:pt x="12" y="3"/>
                  </a:lnTo>
                  <a:lnTo>
                    <a:pt x="13" y="3"/>
                  </a:lnTo>
                  <a:lnTo>
                    <a:pt x="15" y="4"/>
                  </a:lnTo>
                  <a:lnTo>
                    <a:pt x="16" y="4"/>
                  </a:lnTo>
                  <a:lnTo>
                    <a:pt x="18" y="6"/>
                  </a:lnTo>
                  <a:lnTo>
                    <a:pt x="18" y="7"/>
                  </a:lnTo>
                  <a:lnTo>
                    <a:pt x="18" y="9"/>
                  </a:lnTo>
                  <a:lnTo>
                    <a:pt x="16" y="11"/>
                  </a:lnTo>
                  <a:lnTo>
                    <a:pt x="16" y="10"/>
                  </a:lnTo>
                  <a:close/>
                </a:path>
              </a:pathLst>
            </a:custGeom>
            <a:solidFill>
              <a:srgbClr val="A18F84"/>
            </a:solidFill>
            <a:ln w="9525">
              <a:noFill/>
              <a:round/>
              <a:headEnd/>
              <a:tailEnd/>
            </a:ln>
          </p:spPr>
          <p:txBody>
            <a:bodyPr>
              <a:prstTxWarp prst="textNoShape">
                <a:avLst/>
              </a:prstTxWarp>
            </a:bodyPr>
            <a:lstStyle/>
            <a:p>
              <a:endParaRPr lang="tr-TR"/>
            </a:p>
          </p:txBody>
        </p:sp>
        <p:sp>
          <p:nvSpPr>
            <p:cNvPr id="308" name="Freeform 98"/>
            <p:cNvSpPr>
              <a:spLocks/>
            </p:cNvSpPr>
            <p:nvPr/>
          </p:nvSpPr>
          <p:spPr bwMode="auto">
            <a:xfrm>
              <a:off x="2320" y="2892"/>
              <a:ext cx="6" cy="6"/>
            </a:xfrm>
            <a:custGeom>
              <a:avLst/>
              <a:gdLst>
                <a:gd name="T0" fmla="*/ 0 w 14"/>
                <a:gd name="T1" fmla="*/ 1 h 12"/>
                <a:gd name="T2" fmla="*/ 0 w 14"/>
                <a:gd name="T3" fmla="*/ 1 h 12"/>
                <a:gd name="T4" fmla="*/ 0 w 14"/>
                <a:gd name="T5" fmla="*/ 0 h 12"/>
                <a:gd name="T6" fmla="*/ 0 w 14"/>
                <a:gd name="T7" fmla="*/ 0 h 12"/>
                <a:gd name="T8" fmla="*/ 0 w 14"/>
                <a:gd name="T9" fmla="*/ 1 h 12"/>
                <a:gd name="T10" fmla="*/ 0 w 14"/>
                <a:gd name="T11" fmla="*/ 1 h 12"/>
                <a:gd name="T12" fmla="*/ 0 w 14"/>
                <a:gd name="T13" fmla="*/ 1 h 12"/>
                <a:gd name="T14" fmla="*/ 0 w 14"/>
                <a:gd name="T15" fmla="*/ 1 h 12"/>
                <a:gd name="T16" fmla="*/ 0 w 14"/>
                <a:gd name="T17" fmla="*/ 1 h 12"/>
                <a:gd name="T18" fmla="*/ 0 w 14"/>
                <a:gd name="T19" fmla="*/ 1 h 12"/>
                <a:gd name="T20" fmla="*/ 0 w 14"/>
                <a:gd name="T21" fmla="*/ 1 h 12"/>
                <a:gd name="T22" fmla="*/ 0 w 14"/>
                <a:gd name="T23" fmla="*/ 1 h 12"/>
                <a:gd name="T24" fmla="*/ 0 w 14"/>
                <a:gd name="T25" fmla="*/ 1 h 12"/>
                <a:gd name="T26" fmla="*/ 0 w 14"/>
                <a:gd name="T27" fmla="*/ 1 h 12"/>
                <a:gd name="T28" fmla="*/ 0 w 14"/>
                <a:gd name="T29" fmla="*/ 1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
                <a:gd name="T46" fmla="*/ 0 h 12"/>
                <a:gd name="T47" fmla="*/ 14 w 14"/>
                <a:gd name="T48" fmla="*/ 12 h 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 h="12">
                  <a:moveTo>
                    <a:pt x="13" y="12"/>
                  </a:moveTo>
                  <a:lnTo>
                    <a:pt x="0" y="12"/>
                  </a:lnTo>
                  <a:lnTo>
                    <a:pt x="4" y="0"/>
                  </a:lnTo>
                  <a:lnTo>
                    <a:pt x="6" y="0"/>
                  </a:lnTo>
                  <a:lnTo>
                    <a:pt x="7" y="1"/>
                  </a:lnTo>
                  <a:lnTo>
                    <a:pt x="9" y="2"/>
                  </a:lnTo>
                  <a:lnTo>
                    <a:pt x="10" y="2"/>
                  </a:lnTo>
                  <a:lnTo>
                    <a:pt x="13" y="4"/>
                  </a:lnTo>
                  <a:lnTo>
                    <a:pt x="13" y="5"/>
                  </a:lnTo>
                  <a:lnTo>
                    <a:pt x="14" y="6"/>
                  </a:lnTo>
                  <a:lnTo>
                    <a:pt x="14" y="8"/>
                  </a:lnTo>
                  <a:lnTo>
                    <a:pt x="14" y="10"/>
                  </a:lnTo>
                  <a:lnTo>
                    <a:pt x="14" y="12"/>
                  </a:lnTo>
                  <a:lnTo>
                    <a:pt x="13" y="12"/>
                  </a:lnTo>
                  <a:close/>
                </a:path>
              </a:pathLst>
            </a:custGeom>
            <a:solidFill>
              <a:srgbClr val="A18F84"/>
            </a:solidFill>
            <a:ln w="9525">
              <a:noFill/>
              <a:round/>
              <a:headEnd/>
              <a:tailEnd/>
            </a:ln>
          </p:spPr>
          <p:txBody>
            <a:bodyPr>
              <a:prstTxWarp prst="textNoShape">
                <a:avLst/>
              </a:prstTxWarp>
            </a:bodyPr>
            <a:lstStyle/>
            <a:p>
              <a:endParaRPr lang="tr-TR"/>
            </a:p>
          </p:txBody>
        </p:sp>
        <p:sp>
          <p:nvSpPr>
            <p:cNvPr id="309" name="Freeform 99"/>
            <p:cNvSpPr>
              <a:spLocks/>
            </p:cNvSpPr>
            <p:nvPr/>
          </p:nvSpPr>
          <p:spPr bwMode="auto">
            <a:xfrm>
              <a:off x="3424" y="2897"/>
              <a:ext cx="8" cy="9"/>
            </a:xfrm>
            <a:custGeom>
              <a:avLst/>
              <a:gdLst>
                <a:gd name="T0" fmla="*/ 1 w 14"/>
                <a:gd name="T1" fmla="*/ 1 h 17"/>
                <a:gd name="T2" fmla="*/ 1 w 14"/>
                <a:gd name="T3" fmla="*/ 1 h 17"/>
                <a:gd name="T4" fmla="*/ 1 w 14"/>
                <a:gd name="T5" fmla="*/ 1 h 17"/>
                <a:gd name="T6" fmla="*/ 1 w 14"/>
                <a:gd name="T7" fmla="*/ 1 h 17"/>
                <a:gd name="T8" fmla="*/ 1 w 14"/>
                <a:gd name="T9" fmla="*/ 1 h 17"/>
                <a:gd name="T10" fmla="*/ 1 w 14"/>
                <a:gd name="T11" fmla="*/ 1 h 17"/>
                <a:gd name="T12" fmla="*/ 1 w 14"/>
                <a:gd name="T13" fmla="*/ 1 h 17"/>
                <a:gd name="T14" fmla="*/ 1 w 14"/>
                <a:gd name="T15" fmla="*/ 1 h 17"/>
                <a:gd name="T16" fmla="*/ 1 w 14"/>
                <a:gd name="T17" fmla="*/ 1 h 17"/>
                <a:gd name="T18" fmla="*/ 1 w 14"/>
                <a:gd name="T19" fmla="*/ 1 h 17"/>
                <a:gd name="T20" fmla="*/ 1 w 14"/>
                <a:gd name="T21" fmla="*/ 1 h 17"/>
                <a:gd name="T22" fmla="*/ 1 w 14"/>
                <a:gd name="T23" fmla="*/ 1 h 17"/>
                <a:gd name="T24" fmla="*/ 1 w 14"/>
                <a:gd name="T25" fmla="*/ 1 h 17"/>
                <a:gd name="T26" fmla="*/ 1 w 14"/>
                <a:gd name="T27" fmla="*/ 1 h 17"/>
                <a:gd name="T28" fmla="*/ 1 w 14"/>
                <a:gd name="T29" fmla="*/ 1 h 17"/>
                <a:gd name="T30" fmla="*/ 1 w 14"/>
                <a:gd name="T31" fmla="*/ 1 h 17"/>
                <a:gd name="T32" fmla="*/ 1 w 14"/>
                <a:gd name="T33" fmla="*/ 1 h 17"/>
                <a:gd name="T34" fmla="*/ 1 w 14"/>
                <a:gd name="T35" fmla="*/ 1 h 17"/>
                <a:gd name="T36" fmla="*/ 1 w 14"/>
                <a:gd name="T37" fmla="*/ 1 h 17"/>
                <a:gd name="T38" fmla="*/ 1 w 14"/>
                <a:gd name="T39" fmla="*/ 1 h 17"/>
                <a:gd name="T40" fmla="*/ 0 w 14"/>
                <a:gd name="T41" fmla="*/ 1 h 17"/>
                <a:gd name="T42" fmla="*/ 0 w 14"/>
                <a:gd name="T43" fmla="*/ 1 h 17"/>
                <a:gd name="T44" fmla="*/ 0 w 14"/>
                <a:gd name="T45" fmla="*/ 1 h 17"/>
                <a:gd name="T46" fmla="*/ 0 w 14"/>
                <a:gd name="T47" fmla="*/ 1 h 17"/>
                <a:gd name="T48" fmla="*/ 1 w 14"/>
                <a:gd name="T49" fmla="*/ 1 h 17"/>
                <a:gd name="T50" fmla="*/ 1 w 14"/>
                <a:gd name="T51" fmla="*/ 1 h 17"/>
                <a:gd name="T52" fmla="*/ 1 w 14"/>
                <a:gd name="T53" fmla="*/ 0 h 17"/>
                <a:gd name="T54" fmla="*/ 1 w 14"/>
                <a:gd name="T55" fmla="*/ 0 h 17"/>
                <a:gd name="T56" fmla="*/ 1 w 14"/>
                <a:gd name="T57" fmla="*/ 0 h 17"/>
                <a:gd name="T58" fmla="*/ 1 w 14"/>
                <a:gd name="T59" fmla="*/ 1 h 17"/>
                <a:gd name="T60" fmla="*/ 1 w 14"/>
                <a:gd name="T61" fmla="*/ 1 h 17"/>
                <a:gd name="T62" fmla="*/ 1 w 14"/>
                <a:gd name="T63" fmla="*/ 1 h 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
                <a:gd name="T97" fmla="*/ 0 h 17"/>
                <a:gd name="T98" fmla="*/ 14 w 14"/>
                <a:gd name="T99" fmla="*/ 17 h 1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 h="17">
                  <a:moveTo>
                    <a:pt x="14" y="2"/>
                  </a:moveTo>
                  <a:lnTo>
                    <a:pt x="14" y="5"/>
                  </a:lnTo>
                  <a:lnTo>
                    <a:pt x="14" y="6"/>
                  </a:lnTo>
                  <a:lnTo>
                    <a:pt x="14" y="7"/>
                  </a:lnTo>
                  <a:lnTo>
                    <a:pt x="14" y="9"/>
                  </a:lnTo>
                  <a:lnTo>
                    <a:pt x="14" y="10"/>
                  </a:lnTo>
                  <a:lnTo>
                    <a:pt x="14" y="13"/>
                  </a:lnTo>
                  <a:lnTo>
                    <a:pt x="14" y="14"/>
                  </a:lnTo>
                  <a:lnTo>
                    <a:pt x="14" y="15"/>
                  </a:lnTo>
                  <a:lnTo>
                    <a:pt x="13" y="16"/>
                  </a:lnTo>
                  <a:lnTo>
                    <a:pt x="12" y="17"/>
                  </a:lnTo>
                  <a:lnTo>
                    <a:pt x="11" y="17"/>
                  </a:lnTo>
                  <a:lnTo>
                    <a:pt x="9" y="17"/>
                  </a:lnTo>
                  <a:lnTo>
                    <a:pt x="8" y="17"/>
                  </a:lnTo>
                  <a:lnTo>
                    <a:pt x="7" y="17"/>
                  </a:lnTo>
                  <a:lnTo>
                    <a:pt x="5" y="17"/>
                  </a:lnTo>
                  <a:lnTo>
                    <a:pt x="4" y="16"/>
                  </a:lnTo>
                  <a:lnTo>
                    <a:pt x="3" y="16"/>
                  </a:lnTo>
                  <a:lnTo>
                    <a:pt x="2" y="15"/>
                  </a:lnTo>
                  <a:lnTo>
                    <a:pt x="1" y="14"/>
                  </a:lnTo>
                  <a:lnTo>
                    <a:pt x="0" y="13"/>
                  </a:lnTo>
                  <a:lnTo>
                    <a:pt x="0" y="10"/>
                  </a:lnTo>
                  <a:lnTo>
                    <a:pt x="0" y="7"/>
                  </a:lnTo>
                  <a:lnTo>
                    <a:pt x="0" y="5"/>
                  </a:lnTo>
                  <a:lnTo>
                    <a:pt x="2" y="2"/>
                  </a:lnTo>
                  <a:lnTo>
                    <a:pt x="3" y="1"/>
                  </a:lnTo>
                  <a:lnTo>
                    <a:pt x="5" y="0"/>
                  </a:lnTo>
                  <a:lnTo>
                    <a:pt x="8" y="0"/>
                  </a:lnTo>
                  <a:lnTo>
                    <a:pt x="11" y="0"/>
                  </a:lnTo>
                  <a:lnTo>
                    <a:pt x="13" y="1"/>
                  </a:lnTo>
                  <a:lnTo>
                    <a:pt x="14" y="2"/>
                  </a:lnTo>
                  <a:close/>
                </a:path>
              </a:pathLst>
            </a:custGeom>
            <a:solidFill>
              <a:srgbClr val="A18F84"/>
            </a:solidFill>
            <a:ln w="9525">
              <a:noFill/>
              <a:round/>
              <a:headEnd/>
              <a:tailEnd/>
            </a:ln>
          </p:spPr>
          <p:txBody>
            <a:bodyPr>
              <a:prstTxWarp prst="textNoShape">
                <a:avLst/>
              </a:prstTxWarp>
            </a:bodyPr>
            <a:lstStyle/>
            <a:p>
              <a:endParaRPr lang="tr-TR"/>
            </a:p>
          </p:txBody>
        </p:sp>
        <p:sp>
          <p:nvSpPr>
            <p:cNvPr id="310" name="Freeform 100"/>
            <p:cNvSpPr>
              <a:spLocks/>
            </p:cNvSpPr>
            <p:nvPr/>
          </p:nvSpPr>
          <p:spPr bwMode="auto">
            <a:xfrm>
              <a:off x="2321" y="2918"/>
              <a:ext cx="9" cy="9"/>
            </a:xfrm>
            <a:custGeom>
              <a:avLst/>
              <a:gdLst>
                <a:gd name="T0" fmla="*/ 1 w 16"/>
                <a:gd name="T1" fmla="*/ 1 h 17"/>
                <a:gd name="T2" fmla="*/ 1 w 16"/>
                <a:gd name="T3" fmla="*/ 1 h 17"/>
                <a:gd name="T4" fmla="*/ 1 w 16"/>
                <a:gd name="T5" fmla="*/ 1 h 17"/>
                <a:gd name="T6" fmla="*/ 1 w 16"/>
                <a:gd name="T7" fmla="*/ 1 h 17"/>
                <a:gd name="T8" fmla="*/ 1 w 16"/>
                <a:gd name="T9" fmla="*/ 1 h 17"/>
                <a:gd name="T10" fmla="*/ 1 w 16"/>
                <a:gd name="T11" fmla="*/ 1 h 17"/>
                <a:gd name="T12" fmla="*/ 1 w 16"/>
                <a:gd name="T13" fmla="*/ 1 h 17"/>
                <a:gd name="T14" fmla="*/ 1 w 16"/>
                <a:gd name="T15" fmla="*/ 1 h 17"/>
                <a:gd name="T16" fmla="*/ 1 w 16"/>
                <a:gd name="T17" fmla="*/ 1 h 17"/>
                <a:gd name="T18" fmla="*/ 1 w 16"/>
                <a:gd name="T19" fmla="*/ 1 h 17"/>
                <a:gd name="T20" fmla="*/ 0 w 16"/>
                <a:gd name="T21" fmla="*/ 1 h 17"/>
                <a:gd name="T22" fmla="*/ 1 w 16"/>
                <a:gd name="T23" fmla="*/ 0 h 17"/>
                <a:gd name="T24" fmla="*/ 1 w 16"/>
                <a:gd name="T25" fmla="*/ 1 h 17"/>
                <a:gd name="T26" fmla="*/ 1 w 16"/>
                <a:gd name="T27" fmla="*/ 1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
                <a:gd name="T43" fmla="*/ 0 h 17"/>
                <a:gd name="T44" fmla="*/ 16 w 16"/>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 h="17">
                  <a:moveTo>
                    <a:pt x="16" y="10"/>
                  </a:moveTo>
                  <a:lnTo>
                    <a:pt x="15" y="12"/>
                  </a:lnTo>
                  <a:lnTo>
                    <a:pt x="14" y="13"/>
                  </a:lnTo>
                  <a:lnTo>
                    <a:pt x="12" y="14"/>
                  </a:lnTo>
                  <a:lnTo>
                    <a:pt x="11" y="15"/>
                  </a:lnTo>
                  <a:lnTo>
                    <a:pt x="9" y="16"/>
                  </a:lnTo>
                  <a:lnTo>
                    <a:pt x="7" y="16"/>
                  </a:lnTo>
                  <a:lnTo>
                    <a:pt x="5" y="17"/>
                  </a:lnTo>
                  <a:lnTo>
                    <a:pt x="3" y="17"/>
                  </a:lnTo>
                  <a:lnTo>
                    <a:pt x="2" y="17"/>
                  </a:lnTo>
                  <a:lnTo>
                    <a:pt x="0" y="17"/>
                  </a:lnTo>
                  <a:lnTo>
                    <a:pt x="6" y="0"/>
                  </a:lnTo>
                  <a:lnTo>
                    <a:pt x="16" y="10"/>
                  </a:lnTo>
                  <a:close/>
                </a:path>
              </a:pathLst>
            </a:custGeom>
            <a:solidFill>
              <a:srgbClr val="A18F84"/>
            </a:solidFill>
            <a:ln w="9525">
              <a:noFill/>
              <a:round/>
              <a:headEnd/>
              <a:tailEnd/>
            </a:ln>
          </p:spPr>
          <p:txBody>
            <a:bodyPr>
              <a:prstTxWarp prst="textNoShape">
                <a:avLst/>
              </a:prstTxWarp>
            </a:bodyPr>
            <a:lstStyle/>
            <a:p>
              <a:endParaRPr lang="tr-TR"/>
            </a:p>
          </p:txBody>
        </p:sp>
        <p:sp>
          <p:nvSpPr>
            <p:cNvPr id="311" name="Freeform 101"/>
            <p:cNvSpPr>
              <a:spLocks/>
            </p:cNvSpPr>
            <p:nvPr/>
          </p:nvSpPr>
          <p:spPr bwMode="auto">
            <a:xfrm>
              <a:off x="3416" y="2919"/>
              <a:ext cx="9" cy="8"/>
            </a:xfrm>
            <a:custGeom>
              <a:avLst/>
              <a:gdLst>
                <a:gd name="T0" fmla="*/ 1 w 18"/>
                <a:gd name="T1" fmla="*/ 1 h 14"/>
                <a:gd name="T2" fmla="*/ 1 w 18"/>
                <a:gd name="T3" fmla="*/ 1 h 14"/>
                <a:gd name="T4" fmla="*/ 1 w 18"/>
                <a:gd name="T5" fmla="*/ 1 h 14"/>
                <a:gd name="T6" fmla="*/ 1 w 18"/>
                <a:gd name="T7" fmla="*/ 1 h 14"/>
                <a:gd name="T8" fmla="*/ 1 w 18"/>
                <a:gd name="T9" fmla="*/ 1 h 14"/>
                <a:gd name="T10" fmla="*/ 1 w 18"/>
                <a:gd name="T11" fmla="*/ 1 h 14"/>
                <a:gd name="T12" fmla="*/ 1 w 18"/>
                <a:gd name="T13" fmla="*/ 1 h 14"/>
                <a:gd name="T14" fmla="*/ 1 w 18"/>
                <a:gd name="T15" fmla="*/ 1 h 14"/>
                <a:gd name="T16" fmla="*/ 1 w 18"/>
                <a:gd name="T17" fmla="*/ 1 h 14"/>
                <a:gd name="T18" fmla="*/ 1 w 18"/>
                <a:gd name="T19" fmla="*/ 1 h 14"/>
                <a:gd name="T20" fmla="*/ 1 w 18"/>
                <a:gd name="T21" fmla="*/ 1 h 14"/>
                <a:gd name="T22" fmla="*/ 1 w 18"/>
                <a:gd name="T23" fmla="*/ 1 h 14"/>
                <a:gd name="T24" fmla="*/ 1 w 18"/>
                <a:gd name="T25" fmla="*/ 1 h 14"/>
                <a:gd name="T26" fmla="*/ 1 w 18"/>
                <a:gd name="T27" fmla="*/ 1 h 14"/>
                <a:gd name="T28" fmla="*/ 1 w 18"/>
                <a:gd name="T29" fmla="*/ 1 h 14"/>
                <a:gd name="T30" fmla="*/ 1 w 18"/>
                <a:gd name="T31" fmla="*/ 1 h 14"/>
                <a:gd name="T32" fmla="*/ 1 w 18"/>
                <a:gd name="T33" fmla="*/ 1 h 14"/>
                <a:gd name="T34" fmla="*/ 1 w 18"/>
                <a:gd name="T35" fmla="*/ 1 h 14"/>
                <a:gd name="T36" fmla="*/ 1 w 18"/>
                <a:gd name="T37" fmla="*/ 1 h 14"/>
                <a:gd name="T38" fmla="*/ 1 w 18"/>
                <a:gd name="T39" fmla="*/ 1 h 14"/>
                <a:gd name="T40" fmla="*/ 0 w 18"/>
                <a:gd name="T41" fmla="*/ 1 h 14"/>
                <a:gd name="T42" fmla="*/ 0 w 18"/>
                <a:gd name="T43" fmla="*/ 1 h 14"/>
                <a:gd name="T44" fmla="*/ 1 w 18"/>
                <a:gd name="T45" fmla="*/ 1 h 14"/>
                <a:gd name="T46" fmla="*/ 1 w 18"/>
                <a:gd name="T47" fmla="*/ 1 h 14"/>
                <a:gd name="T48" fmla="*/ 1 w 18"/>
                <a:gd name="T49" fmla="*/ 0 h 14"/>
                <a:gd name="T50" fmla="*/ 1 w 18"/>
                <a:gd name="T51" fmla="*/ 0 h 14"/>
                <a:gd name="T52" fmla="*/ 1 w 18"/>
                <a:gd name="T53" fmla="*/ 0 h 14"/>
                <a:gd name="T54" fmla="*/ 1 w 18"/>
                <a:gd name="T55" fmla="*/ 0 h 14"/>
                <a:gd name="T56" fmla="*/ 1 w 18"/>
                <a:gd name="T57" fmla="*/ 1 h 14"/>
                <a:gd name="T58" fmla="*/ 1 w 18"/>
                <a:gd name="T59" fmla="*/ 1 h 14"/>
                <a:gd name="T60" fmla="*/ 1 w 18"/>
                <a:gd name="T61" fmla="*/ 1 h 14"/>
                <a:gd name="T62" fmla="*/ 1 w 18"/>
                <a:gd name="T63" fmla="*/ 1 h 14"/>
                <a:gd name="T64" fmla="*/ 1 w 18"/>
                <a:gd name="T65" fmla="*/ 1 h 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
                <a:gd name="T100" fmla="*/ 0 h 14"/>
                <a:gd name="T101" fmla="*/ 18 w 18"/>
                <a:gd name="T102" fmla="*/ 14 h 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 h="14">
                  <a:moveTo>
                    <a:pt x="17" y="2"/>
                  </a:moveTo>
                  <a:lnTo>
                    <a:pt x="18" y="4"/>
                  </a:lnTo>
                  <a:lnTo>
                    <a:pt x="18" y="6"/>
                  </a:lnTo>
                  <a:lnTo>
                    <a:pt x="18" y="7"/>
                  </a:lnTo>
                  <a:lnTo>
                    <a:pt x="17" y="8"/>
                  </a:lnTo>
                  <a:lnTo>
                    <a:pt x="16" y="9"/>
                  </a:lnTo>
                  <a:lnTo>
                    <a:pt x="15" y="10"/>
                  </a:lnTo>
                  <a:lnTo>
                    <a:pt x="14" y="11"/>
                  </a:lnTo>
                  <a:lnTo>
                    <a:pt x="12" y="12"/>
                  </a:lnTo>
                  <a:lnTo>
                    <a:pt x="12" y="13"/>
                  </a:lnTo>
                  <a:lnTo>
                    <a:pt x="11" y="14"/>
                  </a:lnTo>
                  <a:lnTo>
                    <a:pt x="10" y="14"/>
                  </a:lnTo>
                  <a:lnTo>
                    <a:pt x="8" y="14"/>
                  </a:lnTo>
                  <a:lnTo>
                    <a:pt x="7" y="14"/>
                  </a:lnTo>
                  <a:lnTo>
                    <a:pt x="6" y="13"/>
                  </a:lnTo>
                  <a:lnTo>
                    <a:pt x="5" y="12"/>
                  </a:lnTo>
                  <a:lnTo>
                    <a:pt x="5" y="11"/>
                  </a:lnTo>
                  <a:lnTo>
                    <a:pt x="3" y="10"/>
                  </a:lnTo>
                  <a:lnTo>
                    <a:pt x="2" y="9"/>
                  </a:lnTo>
                  <a:lnTo>
                    <a:pt x="1" y="8"/>
                  </a:lnTo>
                  <a:lnTo>
                    <a:pt x="0" y="7"/>
                  </a:lnTo>
                  <a:lnTo>
                    <a:pt x="0" y="4"/>
                  </a:lnTo>
                  <a:lnTo>
                    <a:pt x="1" y="2"/>
                  </a:lnTo>
                  <a:lnTo>
                    <a:pt x="3" y="1"/>
                  </a:lnTo>
                  <a:lnTo>
                    <a:pt x="5" y="0"/>
                  </a:lnTo>
                  <a:lnTo>
                    <a:pt x="8" y="0"/>
                  </a:lnTo>
                  <a:lnTo>
                    <a:pt x="10" y="0"/>
                  </a:lnTo>
                  <a:lnTo>
                    <a:pt x="12" y="0"/>
                  </a:lnTo>
                  <a:lnTo>
                    <a:pt x="15" y="1"/>
                  </a:lnTo>
                  <a:lnTo>
                    <a:pt x="16" y="2"/>
                  </a:lnTo>
                  <a:lnTo>
                    <a:pt x="17" y="3"/>
                  </a:lnTo>
                  <a:lnTo>
                    <a:pt x="17" y="2"/>
                  </a:lnTo>
                  <a:close/>
                </a:path>
              </a:pathLst>
            </a:custGeom>
            <a:solidFill>
              <a:srgbClr val="A18F84"/>
            </a:solidFill>
            <a:ln w="9525">
              <a:noFill/>
              <a:round/>
              <a:headEnd/>
              <a:tailEnd/>
            </a:ln>
          </p:spPr>
          <p:txBody>
            <a:bodyPr>
              <a:prstTxWarp prst="textNoShape">
                <a:avLst/>
              </a:prstTxWarp>
            </a:bodyPr>
            <a:lstStyle/>
            <a:p>
              <a:endParaRPr lang="tr-TR"/>
            </a:p>
          </p:txBody>
        </p:sp>
        <p:sp>
          <p:nvSpPr>
            <p:cNvPr id="312" name="Freeform 102"/>
            <p:cNvSpPr>
              <a:spLocks/>
            </p:cNvSpPr>
            <p:nvPr/>
          </p:nvSpPr>
          <p:spPr bwMode="auto">
            <a:xfrm>
              <a:off x="2317" y="2939"/>
              <a:ext cx="8" cy="7"/>
            </a:xfrm>
            <a:custGeom>
              <a:avLst/>
              <a:gdLst>
                <a:gd name="T0" fmla="*/ 1 w 15"/>
                <a:gd name="T1" fmla="*/ 1 h 14"/>
                <a:gd name="T2" fmla="*/ 1 w 15"/>
                <a:gd name="T3" fmla="*/ 1 h 14"/>
                <a:gd name="T4" fmla="*/ 1 w 15"/>
                <a:gd name="T5" fmla="*/ 1 h 14"/>
                <a:gd name="T6" fmla="*/ 1 w 15"/>
                <a:gd name="T7" fmla="*/ 1 h 14"/>
                <a:gd name="T8" fmla="*/ 1 w 15"/>
                <a:gd name="T9" fmla="*/ 1 h 14"/>
                <a:gd name="T10" fmla="*/ 1 w 15"/>
                <a:gd name="T11" fmla="*/ 1 h 14"/>
                <a:gd name="T12" fmla="*/ 1 w 15"/>
                <a:gd name="T13" fmla="*/ 1 h 14"/>
                <a:gd name="T14" fmla="*/ 1 w 15"/>
                <a:gd name="T15" fmla="*/ 1 h 14"/>
                <a:gd name="T16" fmla="*/ 1 w 15"/>
                <a:gd name="T17" fmla="*/ 1 h 14"/>
                <a:gd name="T18" fmla="*/ 1 w 15"/>
                <a:gd name="T19" fmla="*/ 1 h 14"/>
                <a:gd name="T20" fmla="*/ 1 w 15"/>
                <a:gd name="T21" fmla="*/ 1 h 14"/>
                <a:gd name="T22" fmla="*/ 1 w 15"/>
                <a:gd name="T23" fmla="*/ 1 h 14"/>
                <a:gd name="T24" fmla="*/ 0 w 15"/>
                <a:gd name="T25" fmla="*/ 1 h 14"/>
                <a:gd name="T26" fmla="*/ 0 w 15"/>
                <a:gd name="T27" fmla="*/ 1 h 14"/>
                <a:gd name="T28" fmla="*/ 1 w 15"/>
                <a:gd name="T29" fmla="*/ 1 h 14"/>
                <a:gd name="T30" fmla="*/ 1 w 15"/>
                <a:gd name="T31" fmla="*/ 1 h 14"/>
                <a:gd name="T32" fmla="*/ 1 w 15"/>
                <a:gd name="T33" fmla="*/ 1 h 14"/>
                <a:gd name="T34" fmla="*/ 1 w 15"/>
                <a:gd name="T35" fmla="*/ 0 h 14"/>
                <a:gd name="T36" fmla="*/ 1 w 15"/>
                <a:gd name="T37" fmla="*/ 0 h 14"/>
                <a:gd name="T38" fmla="*/ 1 w 15"/>
                <a:gd name="T39" fmla="*/ 0 h 14"/>
                <a:gd name="T40" fmla="*/ 1 w 15"/>
                <a:gd name="T41" fmla="*/ 1 h 14"/>
                <a:gd name="T42" fmla="*/ 1 w 15"/>
                <a:gd name="T43" fmla="*/ 1 h 14"/>
                <a:gd name="T44" fmla="*/ 1 w 15"/>
                <a:gd name="T45" fmla="*/ 1 h 14"/>
                <a:gd name="T46" fmla="*/ 1 w 15"/>
                <a:gd name="T47" fmla="*/ 1 h 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
                <a:gd name="T73" fmla="*/ 0 h 14"/>
                <a:gd name="T74" fmla="*/ 15 w 15"/>
                <a:gd name="T75" fmla="*/ 14 h 1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 h="14">
                  <a:moveTo>
                    <a:pt x="15" y="2"/>
                  </a:moveTo>
                  <a:lnTo>
                    <a:pt x="15" y="5"/>
                  </a:lnTo>
                  <a:lnTo>
                    <a:pt x="15" y="6"/>
                  </a:lnTo>
                  <a:lnTo>
                    <a:pt x="15" y="7"/>
                  </a:lnTo>
                  <a:lnTo>
                    <a:pt x="15" y="8"/>
                  </a:lnTo>
                  <a:lnTo>
                    <a:pt x="15" y="9"/>
                  </a:lnTo>
                  <a:lnTo>
                    <a:pt x="15" y="10"/>
                  </a:lnTo>
                  <a:lnTo>
                    <a:pt x="15" y="11"/>
                  </a:lnTo>
                  <a:lnTo>
                    <a:pt x="14" y="12"/>
                  </a:lnTo>
                  <a:lnTo>
                    <a:pt x="12" y="14"/>
                  </a:lnTo>
                  <a:lnTo>
                    <a:pt x="1" y="14"/>
                  </a:lnTo>
                  <a:lnTo>
                    <a:pt x="0" y="10"/>
                  </a:lnTo>
                  <a:lnTo>
                    <a:pt x="0" y="8"/>
                  </a:lnTo>
                  <a:lnTo>
                    <a:pt x="1" y="5"/>
                  </a:lnTo>
                  <a:lnTo>
                    <a:pt x="2" y="2"/>
                  </a:lnTo>
                  <a:lnTo>
                    <a:pt x="4" y="1"/>
                  </a:lnTo>
                  <a:lnTo>
                    <a:pt x="6" y="0"/>
                  </a:lnTo>
                  <a:lnTo>
                    <a:pt x="9" y="0"/>
                  </a:lnTo>
                  <a:lnTo>
                    <a:pt x="11" y="0"/>
                  </a:lnTo>
                  <a:lnTo>
                    <a:pt x="13" y="1"/>
                  </a:lnTo>
                  <a:lnTo>
                    <a:pt x="15" y="3"/>
                  </a:lnTo>
                  <a:lnTo>
                    <a:pt x="15" y="2"/>
                  </a:lnTo>
                  <a:close/>
                </a:path>
              </a:pathLst>
            </a:custGeom>
            <a:solidFill>
              <a:srgbClr val="A18F84"/>
            </a:solidFill>
            <a:ln w="9525">
              <a:noFill/>
              <a:round/>
              <a:headEnd/>
              <a:tailEnd/>
            </a:ln>
          </p:spPr>
          <p:txBody>
            <a:bodyPr>
              <a:prstTxWarp prst="textNoShape">
                <a:avLst/>
              </a:prstTxWarp>
            </a:bodyPr>
            <a:lstStyle/>
            <a:p>
              <a:endParaRPr lang="tr-TR"/>
            </a:p>
          </p:txBody>
        </p:sp>
        <p:sp>
          <p:nvSpPr>
            <p:cNvPr id="313" name="Freeform 103"/>
            <p:cNvSpPr>
              <a:spLocks/>
            </p:cNvSpPr>
            <p:nvPr/>
          </p:nvSpPr>
          <p:spPr bwMode="auto">
            <a:xfrm>
              <a:off x="3427" y="2942"/>
              <a:ext cx="6" cy="9"/>
            </a:xfrm>
            <a:custGeom>
              <a:avLst/>
              <a:gdLst>
                <a:gd name="T0" fmla="*/ 0 w 14"/>
                <a:gd name="T1" fmla="*/ 0 h 18"/>
                <a:gd name="T2" fmla="*/ 0 w 14"/>
                <a:gd name="T3" fmla="*/ 1 h 18"/>
                <a:gd name="T4" fmla="*/ 0 w 14"/>
                <a:gd name="T5" fmla="*/ 1 h 18"/>
                <a:gd name="T6" fmla="*/ 0 w 14"/>
                <a:gd name="T7" fmla="*/ 1 h 18"/>
                <a:gd name="T8" fmla="*/ 0 w 14"/>
                <a:gd name="T9" fmla="*/ 1 h 18"/>
                <a:gd name="T10" fmla="*/ 0 w 14"/>
                <a:gd name="T11" fmla="*/ 1 h 18"/>
                <a:gd name="T12" fmla="*/ 0 w 14"/>
                <a:gd name="T13" fmla="*/ 1 h 18"/>
                <a:gd name="T14" fmla="*/ 0 w 14"/>
                <a:gd name="T15" fmla="*/ 1 h 18"/>
                <a:gd name="T16" fmla="*/ 0 w 14"/>
                <a:gd name="T17" fmla="*/ 1 h 18"/>
                <a:gd name="T18" fmla="*/ 0 w 14"/>
                <a:gd name="T19" fmla="*/ 1 h 18"/>
                <a:gd name="T20" fmla="*/ 0 w 14"/>
                <a:gd name="T21" fmla="*/ 1 h 18"/>
                <a:gd name="T22" fmla="*/ 0 w 14"/>
                <a:gd name="T23" fmla="*/ 1 h 18"/>
                <a:gd name="T24" fmla="*/ 0 w 14"/>
                <a:gd name="T25" fmla="*/ 1 h 18"/>
                <a:gd name="T26" fmla="*/ 0 w 14"/>
                <a:gd name="T27" fmla="*/ 1 h 18"/>
                <a:gd name="T28" fmla="*/ 0 w 14"/>
                <a:gd name="T29" fmla="*/ 1 h 18"/>
                <a:gd name="T30" fmla="*/ 0 w 14"/>
                <a:gd name="T31" fmla="*/ 1 h 18"/>
                <a:gd name="T32" fmla="*/ 0 w 14"/>
                <a:gd name="T33" fmla="*/ 1 h 18"/>
                <a:gd name="T34" fmla="*/ 0 w 14"/>
                <a:gd name="T35" fmla="*/ 1 h 18"/>
                <a:gd name="T36" fmla="*/ 0 w 14"/>
                <a:gd name="T37" fmla="*/ 1 h 18"/>
                <a:gd name="T38" fmla="*/ 0 w 14"/>
                <a:gd name="T39" fmla="*/ 1 h 18"/>
                <a:gd name="T40" fmla="*/ 0 w 14"/>
                <a:gd name="T41" fmla="*/ 0 h 18"/>
                <a:gd name="T42" fmla="*/ 0 w 14"/>
                <a:gd name="T43" fmla="*/ 0 h 18"/>
                <a:gd name="T44" fmla="*/ 0 w 14"/>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
                <a:gd name="T70" fmla="*/ 0 h 18"/>
                <a:gd name="T71" fmla="*/ 14 w 14"/>
                <a:gd name="T72" fmla="*/ 18 h 1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 h="18">
                  <a:moveTo>
                    <a:pt x="14" y="0"/>
                  </a:moveTo>
                  <a:lnTo>
                    <a:pt x="14" y="2"/>
                  </a:lnTo>
                  <a:lnTo>
                    <a:pt x="14" y="4"/>
                  </a:lnTo>
                  <a:lnTo>
                    <a:pt x="14" y="6"/>
                  </a:lnTo>
                  <a:lnTo>
                    <a:pt x="14" y="8"/>
                  </a:lnTo>
                  <a:lnTo>
                    <a:pt x="14" y="10"/>
                  </a:lnTo>
                  <a:lnTo>
                    <a:pt x="13" y="12"/>
                  </a:lnTo>
                  <a:lnTo>
                    <a:pt x="12" y="13"/>
                  </a:lnTo>
                  <a:lnTo>
                    <a:pt x="10" y="14"/>
                  </a:lnTo>
                  <a:lnTo>
                    <a:pt x="9" y="16"/>
                  </a:lnTo>
                  <a:lnTo>
                    <a:pt x="8" y="18"/>
                  </a:lnTo>
                  <a:lnTo>
                    <a:pt x="5" y="18"/>
                  </a:lnTo>
                  <a:lnTo>
                    <a:pt x="4" y="16"/>
                  </a:lnTo>
                  <a:lnTo>
                    <a:pt x="1" y="15"/>
                  </a:lnTo>
                  <a:lnTo>
                    <a:pt x="0" y="13"/>
                  </a:lnTo>
                  <a:lnTo>
                    <a:pt x="0" y="12"/>
                  </a:lnTo>
                  <a:lnTo>
                    <a:pt x="0" y="10"/>
                  </a:lnTo>
                  <a:lnTo>
                    <a:pt x="0" y="8"/>
                  </a:lnTo>
                  <a:lnTo>
                    <a:pt x="0" y="4"/>
                  </a:lnTo>
                  <a:lnTo>
                    <a:pt x="0" y="2"/>
                  </a:lnTo>
                  <a:lnTo>
                    <a:pt x="0" y="0"/>
                  </a:lnTo>
                  <a:lnTo>
                    <a:pt x="14" y="0"/>
                  </a:lnTo>
                  <a:close/>
                </a:path>
              </a:pathLst>
            </a:custGeom>
            <a:solidFill>
              <a:srgbClr val="A18F84"/>
            </a:solidFill>
            <a:ln w="9525">
              <a:noFill/>
              <a:round/>
              <a:headEnd/>
              <a:tailEnd/>
            </a:ln>
          </p:spPr>
          <p:txBody>
            <a:bodyPr>
              <a:prstTxWarp prst="textNoShape">
                <a:avLst/>
              </a:prstTxWarp>
            </a:bodyPr>
            <a:lstStyle/>
            <a:p>
              <a:endParaRPr lang="tr-TR"/>
            </a:p>
          </p:txBody>
        </p:sp>
        <p:sp>
          <p:nvSpPr>
            <p:cNvPr id="314" name="Freeform 104"/>
            <p:cNvSpPr>
              <a:spLocks/>
            </p:cNvSpPr>
            <p:nvPr/>
          </p:nvSpPr>
          <p:spPr bwMode="auto">
            <a:xfrm>
              <a:off x="2311" y="2958"/>
              <a:ext cx="7" cy="8"/>
            </a:xfrm>
            <a:custGeom>
              <a:avLst/>
              <a:gdLst>
                <a:gd name="T0" fmla="*/ 0 w 15"/>
                <a:gd name="T1" fmla="*/ 0 h 17"/>
                <a:gd name="T2" fmla="*/ 0 w 15"/>
                <a:gd name="T3" fmla="*/ 0 h 17"/>
                <a:gd name="T4" fmla="*/ 0 w 15"/>
                <a:gd name="T5" fmla="*/ 0 h 17"/>
                <a:gd name="T6" fmla="*/ 0 w 15"/>
                <a:gd name="T7" fmla="*/ 0 h 17"/>
                <a:gd name="T8" fmla="*/ 0 w 15"/>
                <a:gd name="T9" fmla="*/ 0 h 17"/>
                <a:gd name="T10" fmla="*/ 0 w 15"/>
                <a:gd name="T11" fmla="*/ 0 h 17"/>
                <a:gd name="T12" fmla="*/ 0 w 15"/>
                <a:gd name="T13" fmla="*/ 0 h 17"/>
                <a:gd name="T14" fmla="*/ 0 w 15"/>
                <a:gd name="T15" fmla="*/ 0 h 17"/>
                <a:gd name="T16" fmla="*/ 0 w 15"/>
                <a:gd name="T17" fmla="*/ 0 h 17"/>
                <a:gd name="T18" fmla="*/ 0 w 15"/>
                <a:gd name="T19" fmla="*/ 0 h 17"/>
                <a:gd name="T20" fmla="*/ 0 w 15"/>
                <a:gd name="T21" fmla="*/ 0 h 17"/>
                <a:gd name="T22" fmla="*/ 0 w 15"/>
                <a:gd name="T23" fmla="*/ 0 h 17"/>
                <a:gd name="T24" fmla="*/ 0 w 15"/>
                <a:gd name="T25" fmla="*/ 0 h 17"/>
                <a:gd name="T26" fmla="*/ 0 w 15"/>
                <a:gd name="T27" fmla="*/ 0 h 17"/>
                <a:gd name="T28" fmla="*/ 0 w 15"/>
                <a:gd name="T29" fmla="*/ 0 h 17"/>
                <a:gd name="T30" fmla="*/ 0 w 15"/>
                <a:gd name="T31" fmla="*/ 0 h 17"/>
                <a:gd name="T32" fmla="*/ 0 w 15"/>
                <a:gd name="T33" fmla="*/ 0 h 17"/>
                <a:gd name="T34" fmla="*/ 0 w 15"/>
                <a:gd name="T35" fmla="*/ 0 h 17"/>
                <a:gd name="T36" fmla="*/ 0 w 15"/>
                <a:gd name="T37" fmla="*/ 0 h 17"/>
                <a:gd name="T38" fmla="*/ 0 w 15"/>
                <a:gd name="T39" fmla="*/ 0 h 17"/>
                <a:gd name="T40" fmla="*/ 0 w 15"/>
                <a:gd name="T41" fmla="*/ 0 h 17"/>
                <a:gd name="T42" fmla="*/ 0 w 15"/>
                <a:gd name="T43" fmla="*/ 0 h 17"/>
                <a:gd name="T44" fmla="*/ 0 w 15"/>
                <a:gd name="T45" fmla="*/ 0 h 17"/>
                <a:gd name="T46" fmla="*/ 0 w 15"/>
                <a:gd name="T47" fmla="*/ 0 h 17"/>
                <a:gd name="T48" fmla="*/ 0 w 15"/>
                <a:gd name="T49" fmla="*/ 0 h 17"/>
                <a:gd name="T50" fmla="*/ 0 w 15"/>
                <a:gd name="T51" fmla="*/ 0 h 17"/>
                <a:gd name="T52" fmla="*/ 0 w 15"/>
                <a:gd name="T53" fmla="*/ 0 h 17"/>
                <a:gd name="T54" fmla="*/ 0 w 15"/>
                <a:gd name="T55" fmla="*/ 0 h 17"/>
                <a:gd name="T56" fmla="*/ 0 w 15"/>
                <a:gd name="T57" fmla="*/ 0 h 17"/>
                <a:gd name="T58" fmla="*/ 0 w 15"/>
                <a:gd name="T59" fmla="*/ 0 h 17"/>
                <a:gd name="T60" fmla="*/ 0 w 15"/>
                <a:gd name="T61" fmla="*/ 0 h 17"/>
                <a:gd name="T62" fmla="*/ 0 w 15"/>
                <a:gd name="T63" fmla="*/ 0 h 17"/>
                <a:gd name="T64" fmla="*/ 0 w 15"/>
                <a:gd name="T65" fmla="*/ 0 h 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
                <a:gd name="T100" fmla="*/ 0 h 17"/>
                <a:gd name="T101" fmla="*/ 15 w 15"/>
                <a:gd name="T102" fmla="*/ 17 h 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 h="17">
                  <a:moveTo>
                    <a:pt x="14" y="2"/>
                  </a:moveTo>
                  <a:lnTo>
                    <a:pt x="15" y="5"/>
                  </a:lnTo>
                  <a:lnTo>
                    <a:pt x="15" y="6"/>
                  </a:lnTo>
                  <a:lnTo>
                    <a:pt x="15" y="8"/>
                  </a:lnTo>
                  <a:lnTo>
                    <a:pt x="14" y="9"/>
                  </a:lnTo>
                  <a:lnTo>
                    <a:pt x="13" y="10"/>
                  </a:lnTo>
                  <a:lnTo>
                    <a:pt x="13" y="12"/>
                  </a:lnTo>
                  <a:lnTo>
                    <a:pt x="12" y="14"/>
                  </a:lnTo>
                  <a:lnTo>
                    <a:pt x="10" y="15"/>
                  </a:lnTo>
                  <a:lnTo>
                    <a:pt x="9" y="16"/>
                  </a:lnTo>
                  <a:lnTo>
                    <a:pt x="8" y="17"/>
                  </a:lnTo>
                  <a:lnTo>
                    <a:pt x="6" y="16"/>
                  </a:lnTo>
                  <a:lnTo>
                    <a:pt x="4" y="15"/>
                  </a:lnTo>
                  <a:lnTo>
                    <a:pt x="3" y="12"/>
                  </a:lnTo>
                  <a:lnTo>
                    <a:pt x="2" y="10"/>
                  </a:lnTo>
                  <a:lnTo>
                    <a:pt x="0" y="9"/>
                  </a:lnTo>
                  <a:lnTo>
                    <a:pt x="0" y="7"/>
                  </a:lnTo>
                  <a:lnTo>
                    <a:pt x="0" y="5"/>
                  </a:lnTo>
                  <a:lnTo>
                    <a:pt x="0" y="3"/>
                  </a:lnTo>
                  <a:lnTo>
                    <a:pt x="2" y="1"/>
                  </a:lnTo>
                  <a:lnTo>
                    <a:pt x="4" y="0"/>
                  </a:lnTo>
                  <a:lnTo>
                    <a:pt x="5" y="0"/>
                  </a:lnTo>
                  <a:lnTo>
                    <a:pt x="6" y="0"/>
                  </a:lnTo>
                  <a:lnTo>
                    <a:pt x="7" y="0"/>
                  </a:lnTo>
                  <a:lnTo>
                    <a:pt x="9" y="0"/>
                  </a:lnTo>
                  <a:lnTo>
                    <a:pt x="10" y="0"/>
                  </a:lnTo>
                  <a:lnTo>
                    <a:pt x="12" y="0"/>
                  </a:lnTo>
                  <a:lnTo>
                    <a:pt x="13" y="1"/>
                  </a:lnTo>
                  <a:lnTo>
                    <a:pt x="14" y="1"/>
                  </a:lnTo>
                  <a:lnTo>
                    <a:pt x="14" y="3"/>
                  </a:lnTo>
                  <a:lnTo>
                    <a:pt x="14" y="2"/>
                  </a:lnTo>
                  <a:close/>
                </a:path>
              </a:pathLst>
            </a:custGeom>
            <a:solidFill>
              <a:srgbClr val="A18F84"/>
            </a:solidFill>
            <a:ln w="9525">
              <a:noFill/>
              <a:round/>
              <a:headEnd/>
              <a:tailEnd/>
            </a:ln>
          </p:spPr>
          <p:txBody>
            <a:bodyPr>
              <a:prstTxWarp prst="textNoShape">
                <a:avLst/>
              </a:prstTxWarp>
            </a:bodyPr>
            <a:lstStyle/>
            <a:p>
              <a:endParaRPr lang="tr-TR"/>
            </a:p>
          </p:txBody>
        </p:sp>
        <p:sp>
          <p:nvSpPr>
            <p:cNvPr id="315" name="Freeform 105"/>
            <p:cNvSpPr>
              <a:spLocks/>
            </p:cNvSpPr>
            <p:nvPr/>
          </p:nvSpPr>
          <p:spPr bwMode="auto">
            <a:xfrm>
              <a:off x="3428" y="2966"/>
              <a:ext cx="5" cy="7"/>
            </a:xfrm>
            <a:custGeom>
              <a:avLst/>
              <a:gdLst>
                <a:gd name="T0" fmla="*/ 1 w 10"/>
                <a:gd name="T1" fmla="*/ 1 h 13"/>
                <a:gd name="T2" fmla="*/ 1 w 10"/>
                <a:gd name="T3" fmla="*/ 1 h 13"/>
                <a:gd name="T4" fmla="*/ 1 w 10"/>
                <a:gd name="T5" fmla="*/ 1 h 13"/>
                <a:gd name="T6" fmla="*/ 1 w 10"/>
                <a:gd name="T7" fmla="*/ 1 h 13"/>
                <a:gd name="T8" fmla="*/ 1 w 10"/>
                <a:gd name="T9" fmla="*/ 1 h 13"/>
                <a:gd name="T10" fmla="*/ 1 w 10"/>
                <a:gd name="T11" fmla="*/ 1 h 13"/>
                <a:gd name="T12" fmla="*/ 1 w 10"/>
                <a:gd name="T13" fmla="*/ 1 h 13"/>
                <a:gd name="T14" fmla="*/ 1 w 10"/>
                <a:gd name="T15" fmla="*/ 1 h 13"/>
                <a:gd name="T16" fmla="*/ 1 w 10"/>
                <a:gd name="T17" fmla="*/ 1 h 13"/>
                <a:gd name="T18" fmla="*/ 1 w 10"/>
                <a:gd name="T19" fmla="*/ 1 h 13"/>
                <a:gd name="T20" fmla="*/ 1 w 10"/>
                <a:gd name="T21" fmla="*/ 1 h 13"/>
                <a:gd name="T22" fmla="*/ 0 w 10"/>
                <a:gd name="T23" fmla="*/ 1 h 13"/>
                <a:gd name="T24" fmla="*/ 0 w 10"/>
                <a:gd name="T25" fmla="*/ 0 h 13"/>
                <a:gd name="T26" fmla="*/ 1 w 10"/>
                <a:gd name="T27" fmla="*/ 0 h 13"/>
                <a:gd name="T28" fmla="*/ 1 w 10"/>
                <a:gd name="T29" fmla="*/ 0 h 13"/>
                <a:gd name="T30" fmla="*/ 1 w 10"/>
                <a:gd name="T31" fmla="*/ 0 h 13"/>
                <a:gd name="T32" fmla="*/ 1 w 10"/>
                <a:gd name="T33" fmla="*/ 0 h 13"/>
                <a:gd name="T34" fmla="*/ 1 w 10"/>
                <a:gd name="T35" fmla="*/ 0 h 13"/>
                <a:gd name="T36" fmla="*/ 1 w 10"/>
                <a:gd name="T37" fmla="*/ 0 h 13"/>
                <a:gd name="T38" fmla="*/ 1 w 10"/>
                <a:gd name="T39" fmla="*/ 1 h 13"/>
                <a:gd name="T40" fmla="*/ 1 w 10"/>
                <a:gd name="T41" fmla="*/ 1 h 13"/>
                <a:gd name="T42" fmla="*/ 1 w 10"/>
                <a:gd name="T43" fmla="*/ 1 h 13"/>
                <a:gd name="T44" fmla="*/ 1 w 10"/>
                <a:gd name="T45" fmla="*/ 1 h 13"/>
                <a:gd name="T46" fmla="*/ 1 w 10"/>
                <a:gd name="T47" fmla="*/ 1 h 1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
                <a:gd name="T73" fmla="*/ 0 h 13"/>
                <a:gd name="T74" fmla="*/ 10 w 10"/>
                <a:gd name="T75" fmla="*/ 13 h 1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 h="13">
                  <a:moveTo>
                    <a:pt x="10" y="3"/>
                  </a:moveTo>
                  <a:lnTo>
                    <a:pt x="10" y="4"/>
                  </a:lnTo>
                  <a:lnTo>
                    <a:pt x="10" y="5"/>
                  </a:lnTo>
                  <a:lnTo>
                    <a:pt x="10" y="8"/>
                  </a:lnTo>
                  <a:lnTo>
                    <a:pt x="10" y="9"/>
                  </a:lnTo>
                  <a:lnTo>
                    <a:pt x="10" y="10"/>
                  </a:lnTo>
                  <a:lnTo>
                    <a:pt x="10" y="11"/>
                  </a:lnTo>
                  <a:lnTo>
                    <a:pt x="9" y="12"/>
                  </a:lnTo>
                  <a:lnTo>
                    <a:pt x="8" y="13"/>
                  </a:lnTo>
                  <a:lnTo>
                    <a:pt x="6" y="13"/>
                  </a:lnTo>
                  <a:lnTo>
                    <a:pt x="0" y="13"/>
                  </a:lnTo>
                  <a:lnTo>
                    <a:pt x="0" y="0"/>
                  </a:lnTo>
                  <a:lnTo>
                    <a:pt x="1" y="0"/>
                  </a:lnTo>
                  <a:lnTo>
                    <a:pt x="2" y="0"/>
                  </a:lnTo>
                  <a:lnTo>
                    <a:pt x="3" y="0"/>
                  </a:lnTo>
                  <a:lnTo>
                    <a:pt x="4" y="0"/>
                  </a:lnTo>
                  <a:lnTo>
                    <a:pt x="5" y="0"/>
                  </a:lnTo>
                  <a:lnTo>
                    <a:pt x="6" y="0"/>
                  </a:lnTo>
                  <a:lnTo>
                    <a:pt x="8" y="1"/>
                  </a:lnTo>
                  <a:lnTo>
                    <a:pt x="9" y="1"/>
                  </a:lnTo>
                  <a:lnTo>
                    <a:pt x="9" y="2"/>
                  </a:lnTo>
                  <a:lnTo>
                    <a:pt x="10" y="3"/>
                  </a:lnTo>
                  <a:close/>
                </a:path>
              </a:pathLst>
            </a:custGeom>
            <a:solidFill>
              <a:srgbClr val="A18F84"/>
            </a:solidFill>
            <a:ln w="9525">
              <a:noFill/>
              <a:round/>
              <a:headEnd/>
              <a:tailEnd/>
            </a:ln>
          </p:spPr>
          <p:txBody>
            <a:bodyPr>
              <a:prstTxWarp prst="textNoShape">
                <a:avLst/>
              </a:prstTxWarp>
            </a:bodyPr>
            <a:lstStyle/>
            <a:p>
              <a:endParaRPr lang="tr-TR"/>
            </a:p>
          </p:txBody>
        </p:sp>
        <p:sp>
          <p:nvSpPr>
            <p:cNvPr id="316" name="Freeform 106"/>
            <p:cNvSpPr>
              <a:spLocks/>
            </p:cNvSpPr>
            <p:nvPr/>
          </p:nvSpPr>
          <p:spPr bwMode="auto">
            <a:xfrm>
              <a:off x="2316" y="2982"/>
              <a:ext cx="7" cy="9"/>
            </a:xfrm>
            <a:custGeom>
              <a:avLst/>
              <a:gdLst>
                <a:gd name="T0" fmla="*/ 0 w 15"/>
                <a:gd name="T1" fmla="*/ 1 h 18"/>
                <a:gd name="T2" fmla="*/ 0 w 15"/>
                <a:gd name="T3" fmla="*/ 1 h 18"/>
                <a:gd name="T4" fmla="*/ 0 w 15"/>
                <a:gd name="T5" fmla="*/ 1 h 18"/>
                <a:gd name="T6" fmla="*/ 0 w 15"/>
                <a:gd name="T7" fmla="*/ 1 h 18"/>
                <a:gd name="T8" fmla="*/ 0 w 15"/>
                <a:gd name="T9" fmla="*/ 1 h 18"/>
                <a:gd name="T10" fmla="*/ 0 w 15"/>
                <a:gd name="T11" fmla="*/ 1 h 18"/>
                <a:gd name="T12" fmla="*/ 0 w 15"/>
                <a:gd name="T13" fmla="*/ 1 h 18"/>
                <a:gd name="T14" fmla="*/ 0 w 15"/>
                <a:gd name="T15" fmla="*/ 1 h 18"/>
                <a:gd name="T16" fmla="*/ 0 w 15"/>
                <a:gd name="T17" fmla="*/ 1 h 18"/>
                <a:gd name="T18" fmla="*/ 0 w 15"/>
                <a:gd name="T19" fmla="*/ 1 h 18"/>
                <a:gd name="T20" fmla="*/ 0 w 15"/>
                <a:gd name="T21" fmla="*/ 1 h 18"/>
                <a:gd name="T22" fmla="*/ 0 w 15"/>
                <a:gd name="T23" fmla="*/ 1 h 18"/>
                <a:gd name="T24" fmla="*/ 0 w 15"/>
                <a:gd name="T25" fmla="*/ 1 h 18"/>
                <a:gd name="T26" fmla="*/ 0 w 15"/>
                <a:gd name="T27" fmla="*/ 1 h 18"/>
                <a:gd name="T28" fmla="*/ 0 w 15"/>
                <a:gd name="T29" fmla="*/ 1 h 18"/>
                <a:gd name="T30" fmla="*/ 0 w 15"/>
                <a:gd name="T31" fmla="*/ 1 h 18"/>
                <a:gd name="T32" fmla="*/ 0 w 15"/>
                <a:gd name="T33" fmla="*/ 1 h 18"/>
                <a:gd name="T34" fmla="*/ 0 w 15"/>
                <a:gd name="T35" fmla="*/ 1 h 18"/>
                <a:gd name="T36" fmla="*/ 0 w 15"/>
                <a:gd name="T37" fmla="*/ 1 h 18"/>
                <a:gd name="T38" fmla="*/ 0 w 15"/>
                <a:gd name="T39" fmla="*/ 1 h 18"/>
                <a:gd name="T40" fmla="*/ 0 w 15"/>
                <a:gd name="T41" fmla="*/ 1 h 18"/>
                <a:gd name="T42" fmla="*/ 0 w 15"/>
                <a:gd name="T43" fmla="*/ 0 h 18"/>
                <a:gd name="T44" fmla="*/ 0 w 15"/>
                <a:gd name="T45" fmla="*/ 1 h 18"/>
                <a:gd name="T46" fmla="*/ 0 w 15"/>
                <a:gd name="T47" fmla="*/ 1 h 18"/>
                <a:gd name="T48" fmla="*/ 0 w 15"/>
                <a:gd name="T49" fmla="*/ 1 h 18"/>
                <a:gd name="T50" fmla="*/ 0 w 15"/>
                <a:gd name="T51" fmla="*/ 1 h 18"/>
                <a:gd name="T52" fmla="*/ 0 w 15"/>
                <a:gd name="T53" fmla="*/ 1 h 18"/>
                <a:gd name="T54" fmla="*/ 0 w 15"/>
                <a:gd name="T55" fmla="*/ 1 h 18"/>
                <a:gd name="T56" fmla="*/ 0 w 15"/>
                <a:gd name="T57" fmla="*/ 1 h 18"/>
                <a:gd name="T58" fmla="*/ 0 w 15"/>
                <a:gd name="T59" fmla="*/ 1 h 18"/>
                <a:gd name="T60" fmla="*/ 0 w 15"/>
                <a:gd name="T61" fmla="*/ 1 h 18"/>
                <a:gd name="T62" fmla="*/ 0 w 15"/>
                <a:gd name="T63" fmla="*/ 1 h 18"/>
                <a:gd name="T64" fmla="*/ 0 w 15"/>
                <a:gd name="T65" fmla="*/ 1 h 18"/>
                <a:gd name="T66" fmla="*/ 0 w 15"/>
                <a:gd name="T67" fmla="*/ 1 h 1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
                <a:gd name="T103" fmla="*/ 0 h 18"/>
                <a:gd name="T104" fmla="*/ 15 w 15"/>
                <a:gd name="T105" fmla="*/ 18 h 1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 h="18">
                  <a:moveTo>
                    <a:pt x="15" y="4"/>
                  </a:moveTo>
                  <a:lnTo>
                    <a:pt x="15" y="6"/>
                  </a:lnTo>
                  <a:lnTo>
                    <a:pt x="15" y="7"/>
                  </a:lnTo>
                  <a:lnTo>
                    <a:pt x="15" y="9"/>
                  </a:lnTo>
                  <a:lnTo>
                    <a:pt x="15" y="10"/>
                  </a:lnTo>
                  <a:lnTo>
                    <a:pt x="15" y="12"/>
                  </a:lnTo>
                  <a:lnTo>
                    <a:pt x="15" y="14"/>
                  </a:lnTo>
                  <a:lnTo>
                    <a:pt x="14" y="15"/>
                  </a:lnTo>
                  <a:lnTo>
                    <a:pt x="14" y="16"/>
                  </a:lnTo>
                  <a:lnTo>
                    <a:pt x="13" y="17"/>
                  </a:lnTo>
                  <a:lnTo>
                    <a:pt x="12" y="17"/>
                  </a:lnTo>
                  <a:lnTo>
                    <a:pt x="11" y="17"/>
                  </a:lnTo>
                  <a:lnTo>
                    <a:pt x="9" y="18"/>
                  </a:lnTo>
                  <a:lnTo>
                    <a:pt x="8" y="18"/>
                  </a:lnTo>
                  <a:lnTo>
                    <a:pt x="7" y="18"/>
                  </a:lnTo>
                  <a:lnTo>
                    <a:pt x="6" y="18"/>
                  </a:lnTo>
                  <a:lnTo>
                    <a:pt x="5" y="17"/>
                  </a:lnTo>
                  <a:lnTo>
                    <a:pt x="4" y="17"/>
                  </a:lnTo>
                  <a:lnTo>
                    <a:pt x="3" y="17"/>
                  </a:lnTo>
                  <a:lnTo>
                    <a:pt x="2" y="16"/>
                  </a:lnTo>
                  <a:lnTo>
                    <a:pt x="0" y="15"/>
                  </a:lnTo>
                  <a:lnTo>
                    <a:pt x="8" y="0"/>
                  </a:lnTo>
                  <a:lnTo>
                    <a:pt x="8" y="1"/>
                  </a:lnTo>
                  <a:lnTo>
                    <a:pt x="9" y="1"/>
                  </a:lnTo>
                  <a:lnTo>
                    <a:pt x="9" y="2"/>
                  </a:lnTo>
                  <a:lnTo>
                    <a:pt x="11" y="2"/>
                  </a:lnTo>
                  <a:lnTo>
                    <a:pt x="11" y="4"/>
                  </a:lnTo>
                  <a:lnTo>
                    <a:pt x="12" y="4"/>
                  </a:lnTo>
                  <a:lnTo>
                    <a:pt x="13" y="4"/>
                  </a:lnTo>
                  <a:lnTo>
                    <a:pt x="13" y="5"/>
                  </a:lnTo>
                  <a:lnTo>
                    <a:pt x="14" y="5"/>
                  </a:lnTo>
                  <a:lnTo>
                    <a:pt x="15" y="5"/>
                  </a:lnTo>
                  <a:lnTo>
                    <a:pt x="15" y="4"/>
                  </a:lnTo>
                  <a:close/>
                </a:path>
              </a:pathLst>
            </a:custGeom>
            <a:solidFill>
              <a:srgbClr val="A18F84"/>
            </a:solidFill>
            <a:ln w="9525">
              <a:noFill/>
              <a:round/>
              <a:headEnd/>
              <a:tailEnd/>
            </a:ln>
          </p:spPr>
          <p:txBody>
            <a:bodyPr>
              <a:prstTxWarp prst="textNoShape">
                <a:avLst/>
              </a:prstTxWarp>
            </a:bodyPr>
            <a:lstStyle/>
            <a:p>
              <a:endParaRPr lang="tr-TR"/>
            </a:p>
          </p:txBody>
        </p:sp>
        <p:sp>
          <p:nvSpPr>
            <p:cNvPr id="317" name="Freeform 107"/>
            <p:cNvSpPr>
              <a:spLocks/>
            </p:cNvSpPr>
            <p:nvPr/>
          </p:nvSpPr>
          <p:spPr bwMode="auto">
            <a:xfrm>
              <a:off x="3423" y="2989"/>
              <a:ext cx="5" cy="8"/>
            </a:xfrm>
            <a:custGeom>
              <a:avLst/>
              <a:gdLst>
                <a:gd name="T0" fmla="*/ 1 w 10"/>
                <a:gd name="T1" fmla="*/ 1 h 14"/>
                <a:gd name="T2" fmla="*/ 0 w 10"/>
                <a:gd name="T3" fmla="*/ 1 h 14"/>
                <a:gd name="T4" fmla="*/ 0 w 10"/>
                <a:gd name="T5" fmla="*/ 0 h 14"/>
                <a:gd name="T6" fmla="*/ 1 w 10"/>
                <a:gd name="T7" fmla="*/ 0 h 14"/>
                <a:gd name="T8" fmla="*/ 1 w 10"/>
                <a:gd name="T9" fmla="*/ 1 h 14"/>
                <a:gd name="T10" fmla="*/ 1 w 10"/>
                <a:gd name="T11" fmla="*/ 1 h 14"/>
                <a:gd name="T12" fmla="*/ 1 w 10"/>
                <a:gd name="T13" fmla="*/ 1 h 14"/>
                <a:gd name="T14" fmla="*/ 0 60000 65536"/>
                <a:gd name="T15" fmla="*/ 0 60000 65536"/>
                <a:gd name="T16" fmla="*/ 0 60000 65536"/>
                <a:gd name="T17" fmla="*/ 0 60000 65536"/>
                <a:gd name="T18" fmla="*/ 0 60000 65536"/>
                <a:gd name="T19" fmla="*/ 0 60000 65536"/>
                <a:gd name="T20" fmla="*/ 0 60000 65536"/>
                <a:gd name="T21" fmla="*/ 0 w 10"/>
                <a:gd name="T22" fmla="*/ 0 h 14"/>
                <a:gd name="T23" fmla="*/ 10 w 10"/>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4">
                  <a:moveTo>
                    <a:pt x="9" y="13"/>
                  </a:moveTo>
                  <a:lnTo>
                    <a:pt x="0" y="14"/>
                  </a:lnTo>
                  <a:lnTo>
                    <a:pt x="0" y="0"/>
                  </a:lnTo>
                  <a:lnTo>
                    <a:pt x="10" y="0"/>
                  </a:lnTo>
                  <a:lnTo>
                    <a:pt x="10" y="14"/>
                  </a:lnTo>
                  <a:lnTo>
                    <a:pt x="9" y="13"/>
                  </a:lnTo>
                  <a:close/>
                </a:path>
              </a:pathLst>
            </a:custGeom>
            <a:solidFill>
              <a:srgbClr val="A18F84"/>
            </a:solidFill>
            <a:ln w="9525">
              <a:noFill/>
              <a:round/>
              <a:headEnd/>
              <a:tailEnd/>
            </a:ln>
          </p:spPr>
          <p:txBody>
            <a:bodyPr>
              <a:prstTxWarp prst="textNoShape">
                <a:avLst/>
              </a:prstTxWarp>
            </a:bodyPr>
            <a:lstStyle/>
            <a:p>
              <a:endParaRPr lang="tr-TR"/>
            </a:p>
          </p:txBody>
        </p:sp>
        <p:sp>
          <p:nvSpPr>
            <p:cNvPr id="318" name="Freeform 108"/>
            <p:cNvSpPr>
              <a:spLocks/>
            </p:cNvSpPr>
            <p:nvPr/>
          </p:nvSpPr>
          <p:spPr bwMode="auto">
            <a:xfrm>
              <a:off x="2319" y="3004"/>
              <a:ext cx="7" cy="10"/>
            </a:xfrm>
            <a:custGeom>
              <a:avLst/>
              <a:gdLst>
                <a:gd name="T0" fmla="*/ 0 w 16"/>
                <a:gd name="T1" fmla="*/ 1 h 19"/>
                <a:gd name="T2" fmla="*/ 0 w 16"/>
                <a:gd name="T3" fmla="*/ 1 h 19"/>
                <a:gd name="T4" fmla="*/ 0 w 16"/>
                <a:gd name="T5" fmla="*/ 1 h 19"/>
                <a:gd name="T6" fmla="*/ 0 w 16"/>
                <a:gd name="T7" fmla="*/ 1 h 19"/>
                <a:gd name="T8" fmla="*/ 0 w 16"/>
                <a:gd name="T9" fmla="*/ 1 h 19"/>
                <a:gd name="T10" fmla="*/ 0 w 16"/>
                <a:gd name="T11" fmla="*/ 1 h 19"/>
                <a:gd name="T12" fmla="*/ 0 w 16"/>
                <a:gd name="T13" fmla="*/ 1 h 19"/>
                <a:gd name="T14" fmla="*/ 0 w 16"/>
                <a:gd name="T15" fmla="*/ 1 h 19"/>
                <a:gd name="T16" fmla="*/ 0 w 16"/>
                <a:gd name="T17" fmla="*/ 1 h 19"/>
                <a:gd name="T18" fmla="*/ 0 w 16"/>
                <a:gd name="T19" fmla="*/ 1 h 19"/>
                <a:gd name="T20" fmla="*/ 0 w 16"/>
                <a:gd name="T21" fmla="*/ 1 h 19"/>
                <a:gd name="T22" fmla="*/ 0 w 16"/>
                <a:gd name="T23" fmla="*/ 1 h 19"/>
                <a:gd name="T24" fmla="*/ 0 w 16"/>
                <a:gd name="T25" fmla="*/ 1 h 19"/>
                <a:gd name="T26" fmla="*/ 0 w 16"/>
                <a:gd name="T27" fmla="*/ 1 h 19"/>
                <a:gd name="T28" fmla="*/ 0 w 16"/>
                <a:gd name="T29" fmla="*/ 1 h 19"/>
                <a:gd name="T30" fmla="*/ 0 w 16"/>
                <a:gd name="T31" fmla="*/ 1 h 19"/>
                <a:gd name="T32" fmla="*/ 0 w 16"/>
                <a:gd name="T33" fmla="*/ 1 h 19"/>
                <a:gd name="T34" fmla="*/ 0 w 16"/>
                <a:gd name="T35" fmla="*/ 0 h 19"/>
                <a:gd name="T36" fmla="*/ 0 w 16"/>
                <a:gd name="T37" fmla="*/ 1 h 19"/>
                <a:gd name="T38" fmla="*/ 0 w 16"/>
                <a:gd name="T39" fmla="*/ 1 h 19"/>
                <a:gd name="T40" fmla="*/ 0 w 16"/>
                <a:gd name="T41" fmla="*/ 1 h 19"/>
                <a:gd name="T42" fmla="*/ 0 w 16"/>
                <a:gd name="T43" fmla="*/ 1 h 19"/>
                <a:gd name="T44" fmla="*/ 0 w 16"/>
                <a:gd name="T45" fmla="*/ 1 h 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
                <a:gd name="T70" fmla="*/ 0 h 19"/>
                <a:gd name="T71" fmla="*/ 16 w 16"/>
                <a:gd name="T72" fmla="*/ 19 h 1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 h="19">
                  <a:moveTo>
                    <a:pt x="15" y="7"/>
                  </a:moveTo>
                  <a:lnTo>
                    <a:pt x="16" y="10"/>
                  </a:lnTo>
                  <a:lnTo>
                    <a:pt x="15" y="11"/>
                  </a:lnTo>
                  <a:lnTo>
                    <a:pt x="13" y="13"/>
                  </a:lnTo>
                  <a:lnTo>
                    <a:pt x="12" y="14"/>
                  </a:lnTo>
                  <a:lnTo>
                    <a:pt x="11" y="14"/>
                  </a:lnTo>
                  <a:lnTo>
                    <a:pt x="9" y="16"/>
                  </a:lnTo>
                  <a:lnTo>
                    <a:pt x="7" y="17"/>
                  </a:lnTo>
                  <a:lnTo>
                    <a:pt x="6" y="17"/>
                  </a:lnTo>
                  <a:lnTo>
                    <a:pt x="3" y="18"/>
                  </a:lnTo>
                  <a:lnTo>
                    <a:pt x="2" y="19"/>
                  </a:lnTo>
                  <a:lnTo>
                    <a:pt x="1" y="17"/>
                  </a:lnTo>
                  <a:lnTo>
                    <a:pt x="0" y="13"/>
                  </a:lnTo>
                  <a:lnTo>
                    <a:pt x="1" y="10"/>
                  </a:lnTo>
                  <a:lnTo>
                    <a:pt x="2" y="7"/>
                  </a:lnTo>
                  <a:lnTo>
                    <a:pt x="3" y="4"/>
                  </a:lnTo>
                  <a:lnTo>
                    <a:pt x="6" y="1"/>
                  </a:lnTo>
                  <a:lnTo>
                    <a:pt x="8" y="0"/>
                  </a:lnTo>
                  <a:lnTo>
                    <a:pt x="10" y="1"/>
                  </a:lnTo>
                  <a:lnTo>
                    <a:pt x="12" y="3"/>
                  </a:lnTo>
                  <a:lnTo>
                    <a:pt x="16" y="8"/>
                  </a:lnTo>
                  <a:lnTo>
                    <a:pt x="15" y="7"/>
                  </a:lnTo>
                  <a:close/>
                </a:path>
              </a:pathLst>
            </a:custGeom>
            <a:solidFill>
              <a:srgbClr val="A18F84"/>
            </a:solidFill>
            <a:ln w="9525">
              <a:noFill/>
              <a:round/>
              <a:headEnd/>
              <a:tailEnd/>
            </a:ln>
          </p:spPr>
          <p:txBody>
            <a:bodyPr>
              <a:prstTxWarp prst="textNoShape">
                <a:avLst/>
              </a:prstTxWarp>
            </a:bodyPr>
            <a:lstStyle/>
            <a:p>
              <a:endParaRPr lang="tr-TR"/>
            </a:p>
          </p:txBody>
        </p:sp>
        <p:sp>
          <p:nvSpPr>
            <p:cNvPr id="319" name="Freeform 109"/>
            <p:cNvSpPr>
              <a:spLocks/>
            </p:cNvSpPr>
            <p:nvPr/>
          </p:nvSpPr>
          <p:spPr bwMode="auto">
            <a:xfrm>
              <a:off x="3424" y="3014"/>
              <a:ext cx="7" cy="7"/>
            </a:xfrm>
            <a:custGeom>
              <a:avLst/>
              <a:gdLst>
                <a:gd name="T0" fmla="*/ 1 w 12"/>
                <a:gd name="T1" fmla="*/ 1 h 13"/>
                <a:gd name="T2" fmla="*/ 0 w 12"/>
                <a:gd name="T3" fmla="*/ 1 h 13"/>
                <a:gd name="T4" fmla="*/ 0 w 12"/>
                <a:gd name="T5" fmla="*/ 0 h 13"/>
                <a:gd name="T6" fmla="*/ 1 w 12"/>
                <a:gd name="T7" fmla="*/ 0 h 13"/>
                <a:gd name="T8" fmla="*/ 1 w 12"/>
                <a:gd name="T9" fmla="*/ 1 h 13"/>
                <a:gd name="T10" fmla="*/ 1 w 12"/>
                <a:gd name="T11" fmla="*/ 1 h 13"/>
                <a:gd name="T12" fmla="*/ 1 w 12"/>
                <a:gd name="T13" fmla="*/ 1 h 13"/>
                <a:gd name="T14" fmla="*/ 0 60000 65536"/>
                <a:gd name="T15" fmla="*/ 0 60000 65536"/>
                <a:gd name="T16" fmla="*/ 0 60000 65536"/>
                <a:gd name="T17" fmla="*/ 0 60000 65536"/>
                <a:gd name="T18" fmla="*/ 0 60000 65536"/>
                <a:gd name="T19" fmla="*/ 0 60000 65536"/>
                <a:gd name="T20" fmla="*/ 0 60000 65536"/>
                <a:gd name="T21" fmla="*/ 0 w 12"/>
                <a:gd name="T22" fmla="*/ 0 h 13"/>
                <a:gd name="T23" fmla="*/ 12 w 12"/>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3">
                  <a:moveTo>
                    <a:pt x="11" y="12"/>
                  </a:moveTo>
                  <a:lnTo>
                    <a:pt x="0" y="13"/>
                  </a:lnTo>
                  <a:lnTo>
                    <a:pt x="0" y="0"/>
                  </a:lnTo>
                  <a:lnTo>
                    <a:pt x="12" y="0"/>
                  </a:lnTo>
                  <a:lnTo>
                    <a:pt x="12" y="13"/>
                  </a:lnTo>
                  <a:lnTo>
                    <a:pt x="11" y="12"/>
                  </a:lnTo>
                  <a:close/>
                </a:path>
              </a:pathLst>
            </a:custGeom>
            <a:solidFill>
              <a:srgbClr val="A18F84"/>
            </a:solidFill>
            <a:ln w="9525">
              <a:noFill/>
              <a:round/>
              <a:headEnd/>
              <a:tailEnd/>
            </a:ln>
          </p:spPr>
          <p:txBody>
            <a:bodyPr>
              <a:prstTxWarp prst="textNoShape">
                <a:avLst/>
              </a:prstTxWarp>
            </a:bodyPr>
            <a:lstStyle/>
            <a:p>
              <a:endParaRPr lang="tr-TR"/>
            </a:p>
          </p:txBody>
        </p:sp>
        <p:sp>
          <p:nvSpPr>
            <p:cNvPr id="320" name="Freeform 110"/>
            <p:cNvSpPr>
              <a:spLocks/>
            </p:cNvSpPr>
            <p:nvPr/>
          </p:nvSpPr>
          <p:spPr bwMode="auto">
            <a:xfrm>
              <a:off x="2315" y="3031"/>
              <a:ext cx="5" cy="7"/>
            </a:xfrm>
            <a:custGeom>
              <a:avLst/>
              <a:gdLst>
                <a:gd name="T0" fmla="*/ 1 w 10"/>
                <a:gd name="T1" fmla="*/ 1 h 13"/>
                <a:gd name="T2" fmla="*/ 1 w 10"/>
                <a:gd name="T3" fmla="*/ 1 h 13"/>
                <a:gd name="T4" fmla="*/ 1 w 10"/>
                <a:gd name="T5" fmla="*/ 1 h 13"/>
                <a:gd name="T6" fmla="*/ 1 w 10"/>
                <a:gd name="T7" fmla="*/ 1 h 13"/>
                <a:gd name="T8" fmla="*/ 1 w 10"/>
                <a:gd name="T9" fmla="*/ 1 h 13"/>
                <a:gd name="T10" fmla="*/ 1 w 10"/>
                <a:gd name="T11" fmla="*/ 1 h 13"/>
                <a:gd name="T12" fmla="*/ 1 w 10"/>
                <a:gd name="T13" fmla="*/ 1 h 13"/>
                <a:gd name="T14" fmla="*/ 1 w 10"/>
                <a:gd name="T15" fmla="*/ 1 h 13"/>
                <a:gd name="T16" fmla="*/ 1 w 10"/>
                <a:gd name="T17" fmla="*/ 1 h 13"/>
                <a:gd name="T18" fmla="*/ 1 w 10"/>
                <a:gd name="T19" fmla="*/ 1 h 13"/>
                <a:gd name="T20" fmla="*/ 1 w 10"/>
                <a:gd name="T21" fmla="*/ 1 h 13"/>
                <a:gd name="T22" fmla="*/ 0 w 10"/>
                <a:gd name="T23" fmla="*/ 1 h 13"/>
                <a:gd name="T24" fmla="*/ 0 w 10"/>
                <a:gd name="T25" fmla="*/ 0 h 13"/>
                <a:gd name="T26" fmla="*/ 1 w 10"/>
                <a:gd name="T27" fmla="*/ 0 h 13"/>
                <a:gd name="T28" fmla="*/ 1 w 10"/>
                <a:gd name="T29" fmla="*/ 0 h 13"/>
                <a:gd name="T30" fmla="*/ 1 w 10"/>
                <a:gd name="T31" fmla="*/ 0 h 13"/>
                <a:gd name="T32" fmla="*/ 1 w 10"/>
                <a:gd name="T33" fmla="*/ 0 h 13"/>
                <a:gd name="T34" fmla="*/ 1 w 10"/>
                <a:gd name="T35" fmla="*/ 0 h 13"/>
                <a:gd name="T36" fmla="*/ 1 w 10"/>
                <a:gd name="T37" fmla="*/ 0 h 13"/>
                <a:gd name="T38" fmla="*/ 1 w 10"/>
                <a:gd name="T39" fmla="*/ 1 h 13"/>
                <a:gd name="T40" fmla="*/ 1 w 10"/>
                <a:gd name="T41" fmla="*/ 1 h 13"/>
                <a:gd name="T42" fmla="*/ 1 w 10"/>
                <a:gd name="T43" fmla="*/ 1 h 13"/>
                <a:gd name="T44" fmla="*/ 1 w 10"/>
                <a:gd name="T45" fmla="*/ 1 h 13"/>
                <a:gd name="T46" fmla="*/ 1 w 10"/>
                <a:gd name="T47" fmla="*/ 1 h 13"/>
                <a:gd name="T48" fmla="*/ 1 w 10"/>
                <a:gd name="T49" fmla="*/ 1 h 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
                <a:gd name="T76" fmla="*/ 0 h 13"/>
                <a:gd name="T77" fmla="*/ 10 w 10"/>
                <a:gd name="T78" fmla="*/ 13 h 1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 h="13">
                  <a:moveTo>
                    <a:pt x="10" y="2"/>
                  </a:moveTo>
                  <a:lnTo>
                    <a:pt x="10" y="4"/>
                  </a:lnTo>
                  <a:lnTo>
                    <a:pt x="10" y="5"/>
                  </a:lnTo>
                  <a:lnTo>
                    <a:pt x="10" y="6"/>
                  </a:lnTo>
                  <a:lnTo>
                    <a:pt x="10" y="7"/>
                  </a:lnTo>
                  <a:lnTo>
                    <a:pt x="10" y="9"/>
                  </a:lnTo>
                  <a:lnTo>
                    <a:pt x="9" y="10"/>
                  </a:lnTo>
                  <a:lnTo>
                    <a:pt x="9" y="11"/>
                  </a:lnTo>
                  <a:lnTo>
                    <a:pt x="8" y="12"/>
                  </a:lnTo>
                  <a:lnTo>
                    <a:pt x="7" y="12"/>
                  </a:lnTo>
                  <a:lnTo>
                    <a:pt x="6" y="13"/>
                  </a:lnTo>
                  <a:lnTo>
                    <a:pt x="0" y="13"/>
                  </a:lnTo>
                  <a:lnTo>
                    <a:pt x="0" y="0"/>
                  </a:lnTo>
                  <a:lnTo>
                    <a:pt x="1" y="0"/>
                  </a:lnTo>
                  <a:lnTo>
                    <a:pt x="2" y="0"/>
                  </a:lnTo>
                  <a:lnTo>
                    <a:pt x="4" y="0"/>
                  </a:lnTo>
                  <a:lnTo>
                    <a:pt x="5" y="0"/>
                  </a:lnTo>
                  <a:lnTo>
                    <a:pt x="6" y="0"/>
                  </a:lnTo>
                  <a:lnTo>
                    <a:pt x="7" y="0"/>
                  </a:lnTo>
                  <a:lnTo>
                    <a:pt x="8" y="1"/>
                  </a:lnTo>
                  <a:lnTo>
                    <a:pt x="9" y="1"/>
                  </a:lnTo>
                  <a:lnTo>
                    <a:pt x="9" y="2"/>
                  </a:lnTo>
                  <a:lnTo>
                    <a:pt x="10" y="3"/>
                  </a:lnTo>
                  <a:lnTo>
                    <a:pt x="10" y="2"/>
                  </a:lnTo>
                  <a:close/>
                </a:path>
              </a:pathLst>
            </a:custGeom>
            <a:solidFill>
              <a:srgbClr val="A18F84"/>
            </a:solidFill>
            <a:ln w="9525">
              <a:noFill/>
              <a:round/>
              <a:headEnd/>
              <a:tailEnd/>
            </a:ln>
          </p:spPr>
          <p:txBody>
            <a:bodyPr>
              <a:prstTxWarp prst="textNoShape">
                <a:avLst/>
              </a:prstTxWarp>
            </a:bodyPr>
            <a:lstStyle/>
            <a:p>
              <a:endParaRPr lang="tr-TR"/>
            </a:p>
          </p:txBody>
        </p:sp>
        <p:sp>
          <p:nvSpPr>
            <p:cNvPr id="321" name="Freeform 111"/>
            <p:cNvSpPr>
              <a:spLocks/>
            </p:cNvSpPr>
            <p:nvPr/>
          </p:nvSpPr>
          <p:spPr bwMode="auto">
            <a:xfrm>
              <a:off x="3427" y="3036"/>
              <a:ext cx="9" cy="9"/>
            </a:xfrm>
            <a:custGeom>
              <a:avLst/>
              <a:gdLst>
                <a:gd name="T0" fmla="*/ 1 w 18"/>
                <a:gd name="T1" fmla="*/ 1 h 18"/>
                <a:gd name="T2" fmla="*/ 1 w 18"/>
                <a:gd name="T3" fmla="*/ 1 h 18"/>
                <a:gd name="T4" fmla="*/ 1 w 18"/>
                <a:gd name="T5" fmla="*/ 1 h 18"/>
                <a:gd name="T6" fmla="*/ 1 w 18"/>
                <a:gd name="T7" fmla="*/ 1 h 18"/>
                <a:gd name="T8" fmla="*/ 1 w 18"/>
                <a:gd name="T9" fmla="*/ 1 h 18"/>
                <a:gd name="T10" fmla="*/ 1 w 18"/>
                <a:gd name="T11" fmla="*/ 1 h 18"/>
                <a:gd name="T12" fmla="*/ 1 w 18"/>
                <a:gd name="T13" fmla="*/ 1 h 18"/>
                <a:gd name="T14" fmla="*/ 1 w 18"/>
                <a:gd name="T15" fmla="*/ 1 h 18"/>
                <a:gd name="T16" fmla="*/ 1 w 18"/>
                <a:gd name="T17" fmla="*/ 1 h 18"/>
                <a:gd name="T18" fmla="*/ 1 w 18"/>
                <a:gd name="T19" fmla="*/ 1 h 18"/>
                <a:gd name="T20" fmla="*/ 1 w 18"/>
                <a:gd name="T21" fmla="*/ 1 h 18"/>
                <a:gd name="T22" fmla="*/ 0 w 18"/>
                <a:gd name="T23" fmla="*/ 1 h 18"/>
                <a:gd name="T24" fmla="*/ 1 w 18"/>
                <a:gd name="T25" fmla="*/ 1 h 18"/>
                <a:gd name="T26" fmla="*/ 1 w 18"/>
                <a:gd name="T27" fmla="*/ 1 h 18"/>
                <a:gd name="T28" fmla="*/ 1 w 18"/>
                <a:gd name="T29" fmla="*/ 1 h 18"/>
                <a:gd name="T30" fmla="*/ 1 w 18"/>
                <a:gd name="T31" fmla="*/ 1 h 18"/>
                <a:gd name="T32" fmla="*/ 1 w 18"/>
                <a:gd name="T33" fmla="*/ 0 h 18"/>
                <a:gd name="T34" fmla="*/ 1 w 18"/>
                <a:gd name="T35" fmla="*/ 0 h 18"/>
                <a:gd name="T36" fmla="*/ 1 w 18"/>
                <a:gd name="T37" fmla="*/ 0 h 18"/>
                <a:gd name="T38" fmla="*/ 1 w 18"/>
                <a:gd name="T39" fmla="*/ 0 h 18"/>
                <a:gd name="T40" fmla="*/ 1 w 18"/>
                <a:gd name="T41" fmla="*/ 1 h 18"/>
                <a:gd name="T42" fmla="*/ 1 w 18"/>
                <a:gd name="T43" fmla="*/ 1 h 18"/>
                <a:gd name="T44" fmla="*/ 1 w 18"/>
                <a:gd name="T45" fmla="*/ 1 h 18"/>
                <a:gd name="T46" fmla="*/ 1 w 18"/>
                <a:gd name="T47" fmla="*/ 1 h 1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8"/>
                <a:gd name="T73" fmla="*/ 0 h 18"/>
                <a:gd name="T74" fmla="*/ 18 w 18"/>
                <a:gd name="T75" fmla="*/ 18 h 1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8" h="18">
                  <a:moveTo>
                    <a:pt x="17" y="3"/>
                  </a:moveTo>
                  <a:lnTo>
                    <a:pt x="18" y="4"/>
                  </a:lnTo>
                  <a:lnTo>
                    <a:pt x="18" y="6"/>
                  </a:lnTo>
                  <a:lnTo>
                    <a:pt x="18" y="7"/>
                  </a:lnTo>
                  <a:lnTo>
                    <a:pt x="17" y="10"/>
                  </a:lnTo>
                  <a:lnTo>
                    <a:pt x="17" y="11"/>
                  </a:lnTo>
                  <a:lnTo>
                    <a:pt x="15" y="12"/>
                  </a:lnTo>
                  <a:lnTo>
                    <a:pt x="14" y="13"/>
                  </a:lnTo>
                  <a:lnTo>
                    <a:pt x="13" y="15"/>
                  </a:lnTo>
                  <a:lnTo>
                    <a:pt x="12" y="16"/>
                  </a:lnTo>
                  <a:lnTo>
                    <a:pt x="10" y="18"/>
                  </a:lnTo>
                  <a:lnTo>
                    <a:pt x="0" y="7"/>
                  </a:lnTo>
                  <a:lnTo>
                    <a:pt x="1" y="5"/>
                  </a:lnTo>
                  <a:lnTo>
                    <a:pt x="3" y="3"/>
                  </a:lnTo>
                  <a:lnTo>
                    <a:pt x="5" y="2"/>
                  </a:lnTo>
                  <a:lnTo>
                    <a:pt x="7" y="1"/>
                  </a:lnTo>
                  <a:lnTo>
                    <a:pt x="9" y="0"/>
                  </a:lnTo>
                  <a:lnTo>
                    <a:pt x="10" y="0"/>
                  </a:lnTo>
                  <a:lnTo>
                    <a:pt x="13" y="0"/>
                  </a:lnTo>
                  <a:lnTo>
                    <a:pt x="15" y="0"/>
                  </a:lnTo>
                  <a:lnTo>
                    <a:pt x="16" y="1"/>
                  </a:lnTo>
                  <a:lnTo>
                    <a:pt x="18" y="3"/>
                  </a:lnTo>
                  <a:lnTo>
                    <a:pt x="17" y="3"/>
                  </a:lnTo>
                  <a:close/>
                </a:path>
              </a:pathLst>
            </a:custGeom>
            <a:solidFill>
              <a:srgbClr val="A18F84"/>
            </a:solidFill>
            <a:ln w="9525">
              <a:noFill/>
              <a:round/>
              <a:headEnd/>
              <a:tailEnd/>
            </a:ln>
          </p:spPr>
          <p:txBody>
            <a:bodyPr>
              <a:prstTxWarp prst="textNoShape">
                <a:avLst/>
              </a:prstTxWarp>
            </a:bodyPr>
            <a:lstStyle/>
            <a:p>
              <a:endParaRPr lang="tr-TR"/>
            </a:p>
          </p:txBody>
        </p:sp>
        <p:sp>
          <p:nvSpPr>
            <p:cNvPr id="322" name="Freeform 112"/>
            <p:cNvSpPr>
              <a:spLocks/>
            </p:cNvSpPr>
            <p:nvPr/>
          </p:nvSpPr>
          <p:spPr bwMode="auto">
            <a:xfrm>
              <a:off x="2314" y="3059"/>
              <a:ext cx="10" cy="9"/>
            </a:xfrm>
            <a:custGeom>
              <a:avLst/>
              <a:gdLst>
                <a:gd name="T0" fmla="*/ 1 w 19"/>
                <a:gd name="T1" fmla="*/ 1 h 18"/>
                <a:gd name="T2" fmla="*/ 1 w 19"/>
                <a:gd name="T3" fmla="*/ 1 h 18"/>
                <a:gd name="T4" fmla="*/ 1 w 19"/>
                <a:gd name="T5" fmla="*/ 1 h 18"/>
                <a:gd name="T6" fmla="*/ 1 w 19"/>
                <a:gd name="T7" fmla="*/ 1 h 18"/>
                <a:gd name="T8" fmla="*/ 1 w 19"/>
                <a:gd name="T9" fmla="*/ 1 h 18"/>
                <a:gd name="T10" fmla="*/ 1 w 19"/>
                <a:gd name="T11" fmla="*/ 1 h 18"/>
                <a:gd name="T12" fmla="*/ 1 w 19"/>
                <a:gd name="T13" fmla="*/ 1 h 18"/>
                <a:gd name="T14" fmla="*/ 1 w 19"/>
                <a:gd name="T15" fmla="*/ 1 h 18"/>
                <a:gd name="T16" fmla="*/ 1 w 19"/>
                <a:gd name="T17" fmla="*/ 1 h 18"/>
                <a:gd name="T18" fmla="*/ 1 w 19"/>
                <a:gd name="T19" fmla="*/ 1 h 18"/>
                <a:gd name="T20" fmla="*/ 1 w 19"/>
                <a:gd name="T21" fmla="*/ 1 h 18"/>
                <a:gd name="T22" fmla="*/ 1 w 19"/>
                <a:gd name="T23" fmla="*/ 1 h 18"/>
                <a:gd name="T24" fmla="*/ 1 w 19"/>
                <a:gd name="T25" fmla="*/ 1 h 18"/>
                <a:gd name="T26" fmla="*/ 1 w 19"/>
                <a:gd name="T27" fmla="*/ 1 h 18"/>
                <a:gd name="T28" fmla="*/ 1 w 19"/>
                <a:gd name="T29" fmla="*/ 1 h 18"/>
                <a:gd name="T30" fmla="*/ 0 w 19"/>
                <a:gd name="T31" fmla="*/ 1 h 18"/>
                <a:gd name="T32" fmla="*/ 1 w 19"/>
                <a:gd name="T33" fmla="*/ 1 h 18"/>
                <a:gd name="T34" fmla="*/ 1 w 19"/>
                <a:gd name="T35" fmla="*/ 1 h 18"/>
                <a:gd name="T36" fmla="*/ 1 w 19"/>
                <a:gd name="T37" fmla="*/ 1 h 18"/>
                <a:gd name="T38" fmla="*/ 1 w 19"/>
                <a:gd name="T39" fmla="*/ 1 h 18"/>
                <a:gd name="T40" fmla="*/ 1 w 19"/>
                <a:gd name="T41" fmla="*/ 1 h 18"/>
                <a:gd name="T42" fmla="*/ 1 w 19"/>
                <a:gd name="T43" fmla="*/ 1 h 18"/>
                <a:gd name="T44" fmla="*/ 1 w 19"/>
                <a:gd name="T45" fmla="*/ 1 h 18"/>
                <a:gd name="T46" fmla="*/ 1 w 19"/>
                <a:gd name="T47" fmla="*/ 1 h 18"/>
                <a:gd name="T48" fmla="*/ 1 w 19"/>
                <a:gd name="T49" fmla="*/ 1 h 18"/>
                <a:gd name="T50" fmla="*/ 1 w 19"/>
                <a:gd name="T51" fmla="*/ 0 h 18"/>
                <a:gd name="T52" fmla="*/ 1 w 19"/>
                <a:gd name="T53" fmla="*/ 0 h 18"/>
                <a:gd name="T54" fmla="*/ 1 w 19"/>
                <a:gd name="T55" fmla="*/ 1 h 18"/>
                <a:gd name="T56" fmla="*/ 1 w 19"/>
                <a:gd name="T57" fmla="*/ 1 h 18"/>
                <a:gd name="T58" fmla="*/ 1 w 19"/>
                <a:gd name="T59" fmla="*/ 1 h 18"/>
                <a:gd name="T60" fmla="*/ 1 w 19"/>
                <a:gd name="T61" fmla="*/ 1 h 18"/>
                <a:gd name="T62" fmla="*/ 1 w 19"/>
                <a:gd name="T63" fmla="*/ 1 h 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
                <a:gd name="T97" fmla="*/ 0 h 18"/>
                <a:gd name="T98" fmla="*/ 19 w 19"/>
                <a:gd name="T99" fmla="*/ 18 h 1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 h="18">
                  <a:moveTo>
                    <a:pt x="18" y="4"/>
                  </a:moveTo>
                  <a:lnTo>
                    <a:pt x="19" y="7"/>
                  </a:lnTo>
                  <a:lnTo>
                    <a:pt x="19" y="9"/>
                  </a:lnTo>
                  <a:lnTo>
                    <a:pt x="19" y="10"/>
                  </a:lnTo>
                  <a:lnTo>
                    <a:pt x="18" y="13"/>
                  </a:lnTo>
                  <a:lnTo>
                    <a:pt x="16" y="14"/>
                  </a:lnTo>
                  <a:lnTo>
                    <a:pt x="15" y="15"/>
                  </a:lnTo>
                  <a:lnTo>
                    <a:pt x="12" y="15"/>
                  </a:lnTo>
                  <a:lnTo>
                    <a:pt x="10" y="16"/>
                  </a:lnTo>
                  <a:lnTo>
                    <a:pt x="8" y="17"/>
                  </a:lnTo>
                  <a:lnTo>
                    <a:pt x="7" y="18"/>
                  </a:lnTo>
                  <a:lnTo>
                    <a:pt x="5" y="18"/>
                  </a:lnTo>
                  <a:lnTo>
                    <a:pt x="2" y="17"/>
                  </a:lnTo>
                  <a:lnTo>
                    <a:pt x="1" y="16"/>
                  </a:lnTo>
                  <a:lnTo>
                    <a:pt x="1" y="14"/>
                  </a:lnTo>
                  <a:lnTo>
                    <a:pt x="0" y="12"/>
                  </a:lnTo>
                  <a:lnTo>
                    <a:pt x="1" y="9"/>
                  </a:lnTo>
                  <a:lnTo>
                    <a:pt x="1" y="7"/>
                  </a:lnTo>
                  <a:lnTo>
                    <a:pt x="2" y="5"/>
                  </a:lnTo>
                  <a:lnTo>
                    <a:pt x="3" y="3"/>
                  </a:lnTo>
                  <a:lnTo>
                    <a:pt x="3" y="2"/>
                  </a:lnTo>
                  <a:lnTo>
                    <a:pt x="6" y="2"/>
                  </a:lnTo>
                  <a:lnTo>
                    <a:pt x="7" y="2"/>
                  </a:lnTo>
                  <a:lnTo>
                    <a:pt x="9" y="2"/>
                  </a:lnTo>
                  <a:lnTo>
                    <a:pt x="10" y="2"/>
                  </a:lnTo>
                  <a:lnTo>
                    <a:pt x="11" y="0"/>
                  </a:lnTo>
                  <a:lnTo>
                    <a:pt x="14" y="0"/>
                  </a:lnTo>
                  <a:lnTo>
                    <a:pt x="15" y="2"/>
                  </a:lnTo>
                  <a:lnTo>
                    <a:pt x="17" y="2"/>
                  </a:lnTo>
                  <a:lnTo>
                    <a:pt x="18" y="3"/>
                  </a:lnTo>
                  <a:lnTo>
                    <a:pt x="18" y="4"/>
                  </a:lnTo>
                  <a:close/>
                </a:path>
              </a:pathLst>
            </a:custGeom>
            <a:solidFill>
              <a:srgbClr val="A18F84"/>
            </a:solidFill>
            <a:ln w="9525">
              <a:noFill/>
              <a:round/>
              <a:headEnd/>
              <a:tailEnd/>
            </a:ln>
          </p:spPr>
          <p:txBody>
            <a:bodyPr>
              <a:prstTxWarp prst="textNoShape">
                <a:avLst/>
              </a:prstTxWarp>
            </a:bodyPr>
            <a:lstStyle/>
            <a:p>
              <a:endParaRPr lang="tr-TR"/>
            </a:p>
          </p:txBody>
        </p:sp>
        <p:sp>
          <p:nvSpPr>
            <p:cNvPr id="323" name="Freeform 113"/>
            <p:cNvSpPr>
              <a:spLocks/>
            </p:cNvSpPr>
            <p:nvPr/>
          </p:nvSpPr>
          <p:spPr bwMode="auto">
            <a:xfrm>
              <a:off x="3430" y="3064"/>
              <a:ext cx="7" cy="9"/>
            </a:xfrm>
            <a:custGeom>
              <a:avLst/>
              <a:gdLst>
                <a:gd name="T0" fmla="*/ 0 w 15"/>
                <a:gd name="T1" fmla="*/ 1 h 16"/>
                <a:gd name="T2" fmla="*/ 0 w 15"/>
                <a:gd name="T3" fmla="*/ 1 h 16"/>
                <a:gd name="T4" fmla="*/ 0 w 15"/>
                <a:gd name="T5" fmla="*/ 1 h 16"/>
                <a:gd name="T6" fmla="*/ 0 w 15"/>
                <a:gd name="T7" fmla="*/ 1 h 16"/>
                <a:gd name="T8" fmla="*/ 0 w 15"/>
                <a:gd name="T9" fmla="*/ 1 h 16"/>
                <a:gd name="T10" fmla="*/ 0 w 15"/>
                <a:gd name="T11" fmla="*/ 1 h 16"/>
                <a:gd name="T12" fmla="*/ 0 w 15"/>
                <a:gd name="T13" fmla="*/ 1 h 16"/>
                <a:gd name="T14" fmla="*/ 0 w 15"/>
                <a:gd name="T15" fmla="*/ 1 h 16"/>
                <a:gd name="T16" fmla="*/ 0 w 15"/>
                <a:gd name="T17" fmla="*/ 1 h 16"/>
                <a:gd name="T18" fmla="*/ 0 w 15"/>
                <a:gd name="T19" fmla="*/ 1 h 16"/>
                <a:gd name="T20" fmla="*/ 0 w 15"/>
                <a:gd name="T21" fmla="*/ 1 h 16"/>
                <a:gd name="T22" fmla="*/ 0 w 15"/>
                <a:gd name="T23" fmla="*/ 0 h 16"/>
                <a:gd name="T24" fmla="*/ 0 w 15"/>
                <a:gd name="T25" fmla="*/ 1 h 16"/>
                <a:gd name="T26" fmla="*/ 0 w 15"/>
                <a:gd name="T27" fmla="*/ 1 h 16"/>
                <a:gd name="T28" fmla="*/ 0 w 15"/>
                <a:gd name="T29" fmla="*/ 1 h 16"/>
                <a:gd name="T30" fmla="*/ 0 w 15"/>
                <a:gd name="T31" fmla="*/ 1 h 16"/>
                <a:gd name="T32" fmla="*/ 0 w 15"/>
                <a:gd name="T33" fmla="*/ 1 h 16"/>
                <a:gd name="T34" fmla="*/ 0 w 15"/>
                <a:gd name="T35" fmla="*/ 1 h 16"/>
                <a:gd name="T36" fmla="*/ 0 w 15"/>
                <a:gd name="T37" fmla="*/ 1 h 16"/>
                <a:gd name="T38" fmla="*/ 0 w 15"/>
                <a:gd name="T39" fmla="*/ 1 h 16"/>
                <a:gd name="T40" fmla="*/ 0 w 15"/>
                <a:gd name="T41" fmla="*/ 1 h 16"/>
                <a:gd name="T42" fmla="*/ 0 w 15"/>
                <a:gd name="T43" fmla="*/ 1 h 16"/>
                <a:gd name="T44" fmla="*/ 0 w 15"/>
                <a:gd name="T45" fmla="*/ 1 h 16"/>
                <a:gd name="T46" fmla="*/ 0 w 15"/>
                <a:gd name="T47" fmla="*/ 1 h 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
                <a:gd name="T73" fmla="*/ 0 h 16"/>
                <a:gd name="T74" fmla="*/ 15 w 15"/>
                <a:gd name="T75" fmla="*/ 16 h 1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 h="16">
                  <a:moveTo>
                    <a:pt x="13" y="9"/>
                  </a:moveTo>
                  <a:lnTo>
                    <a:pt x="7" y="16"/>
                  </a:lnTo>
                  <a:lnTo>
                    <a:pt x="5" y="16"/>
                  </a:lnTo>
                  <a:lnTo>
                    <a:pt x="2" y="15"/>
                  </a:lnTo>
                  <a:lnTo>
                    <a:pt x="1" y="14"/>
                  </a:lnTo>
                  <a:lnTo>
                    <a:pt x="0" y="12"/>
                  </a:lnTo>
                  <a:lnTo>
                    <a:pt x="0" y="10"/>
                  </a:lnTo>
                  <a:lnTo>
                    <a:pt x="0" y="7"/>
                  </a:lnTo>
                  <a:lnTo>
                    <a:pt x="0" y="5"/>
                  </a:lnTo>
                  <a:lnTo>
                    <a:pt x="1" y="3"/>
                  </a:lnTo>
                  <a:lnTo>
                    <a:pt x="2" y="1"/>
                  </a:lnTo>
                  <a:lnTo>
                    <a:pt x="3" y="0"/>
                  </a:lnTo>
                  <a:lnTo>
                    <a:pt x="6" y="1"/>
                  </a:lnTo>
                  <a:lnTo>
                    <a:pt x="7" y="1"/>
                  </a:lnTo>
                  <a:lnTo>
                    <a:pt x="9" y="2"/>
                  </a:lnTo>
                  <a:lnTo>
                    <a:pt x="10" y="2"/>
                  </a:lnTo>
                  <a:lnTo>
                    <a:pt x="12" y="3"/>
                  </a:lnTo>
                  <a:lnTo>
                    <a:pt x="13" y="3"/>
                  </a:lnTo>
                  <a:lnTo>
                    <a:pt x="15" y="4"/>
                  </a:lnTo>
                  <a:lnTo>
                    <a:pt x="15" y="5"/>
                  </a:lnTo>
                  <a:lnTo>
                    <a:pt x="15" y="7"/>
                  </a:lnTo>
                  <a:lnTo>
                    <a:pt x="13" y="10"/>
                  </a:lnTo>
                  <a:lnTo>
                    <a:pt x="13" y="9"/>
                  </a:lnTo>
                  <a:close/>
                </a:path>
              </a:pathLst>
            </a:custGeom>
            <a:solidFill>
              <a:srgbClr val="A18F84"/>
            </a:solidFill>
            <a:ln w="9525">
              <a:noFill/>
              <a:round/>
              <a:headEnd/>
              <a:tailEnd/>
            </a:ln>
          </p:spPr>
          <p:txBody>
            <a:bodyPr>
              <a:prstTxWarp prst="textNoShape">
                <a:avLst/>
              </a:prstTxWarp>
            </a:bodyPr>
            <a:lstStyle/>
            <a:p>
              <a:endParaRPr lang="tr-TR"/>
            </a:p>
          </p:txBody>
        </p:sp>
        <p:sp>
          <p:nvSpPr>
            <p:cNvPr id="324" name="Freeform 114"/>
            <p:cNvSpPr>
              <a:spLocks/>
            </p:cNvSpPr>
            <p:nvPr/>
          </p:nvSpPr>
          <p:spPr bwMode="auto">
            <a:xfrm>
              <a:off x="3422" y="3080"/>
              <a:ext cx="6" cy="9"/>
            </a:xfrm>
            <a:custGeom>
              <a:avLst/>
              <a:gdLst>
                <a:gd name="T0" fmla="*/ 0 w 14"/>
                <a:gd name="T1" fmla="*/ 1 h 18"/>
                <a:gd name="T2" fmla="*/ 0 w 14"/>
                <a:gd name="T3" fmla="*/ 1 h 18"/>
                <a:gd name="T4" fmla="*/ 0 w 14"/>
                <a:gd name="T5" fmla="*/ 1 h 18"/>
                <a:gd name="T6" fmla="*/ 0 w 14"/>
                <a:gd name="T7" fmla="*/ 1 h 18"/>
                <a:gd name="T8" fmla="*/ 0 w 14"/>
                <a:gd name="T9" fmla="*/ 1 h 18"/>
                <a:gd name="T10" fmla="*/ 0 w 14"/>
                <a:gd name="T11" fmla="*/ 1 h 18"/>
                <a:gd name="T12" fmla="*/ 0 w 14"/>
                <a:gd name="T13" fmla="*/ 1 h 18"/>
                <a:gd name="T14" fmla="*/ 0 w 14"/>
                <a:gd name="T15" fmla="*/ 1 h 18"/>
                <a:gd name="T16" fmla="*/ 0 w 14"/>
                <a:gd name="T17" fmla="*/ 1 h 18"/>
                <a:gd name="T18" fmla="*/ 0 w 14"/>
                <a:gd name="T19" fmla="*/ 1 h 18"/>
                <a:gd name="T20" fmla="*/ 0 w 14"/>
                <a:gd name="T21" fmla="*/ 1 h 18"/>
                <a:gd name="T22" fmla="*/ 0 w 14"/>
                <a:gd name="T23" fmla="*/ 1 h 18"/>
                <a:gd name="T24" fmla="*/ 0 w 14"/>
                <a:gd name="T25" fmla="*/ 1 h 18"/>
                <a:gd name="T26" fmla="*/ 0 w 14"/>
                <a:gd name="T27" fmla="*/ 1 h 18"/>
                <a:gd name="T28" fmla="*/ 0 w 14"/>
                <a:gd name="T29" fmla="*/ 1 h 18"/>
                <a:gd name="T30" fmla="*/ 0 w 14"/>
                <a:gd name="T31" fmla="*/ 1 h 18"/>
                <a:gd name="T32" fmla="*/ 0 w 14"/>
                <a:gd name="T33" fmla="*/ 1 h 18"/>
                <a:gd name="T34" fmla="*/ 0 w 14"/>
                <a:gd name="T35" fmla="*/ 1 h 18"/>
                <a:gd name="T36" fmla="*/ 0 w 14"/>
                <a:gd name="T37" fmla="*/ 1 h 18"/>
                <a:gd name="T38" fmla="*/ 0 w 14"/>
                <a:gd name="T39" fmla="*/ 1 h 18"/>
                <a:gd name="T40" fmla="*/ 0 w 14"/>
                <a:gd name="T41" fmla="*/ 1 h 18"/>
                <a:gd name="T42" fmla="*/ 0 w 14"/>
                <a:gd name="T43" fmla="*/ 0 h 18"/>
                <a:gd name="T44" fmla="*/ 0 w 14"/>
                <a:gd name="T45" fmla="*/ 0 h 18"/>
                <a:gd name="T46" fmla="*/ 0 w 14"/>
                <a:gd name="T47" fmla="*/ 0 h 18"/>
                <a:gd name="T48" fmla="*/ 0 w 14"/>
                <a:gd name="T49" fmla="*/ 0 h 18"/>
                <a:gd name="T50" fmla="*/ 0 w 14"/>
                <a:gd name="T51" fmla="*/ 0 h 18"/>
                <a:gd name="T52" fmla="*/ 0 w 14"/>
                <a:gd name="T53" fmla="*/ 1 h 18"/>
                <a:gd name="T54" fmla="*/ 0 w 14"/>
                <a:gd name="T55" fmla="*/ 1 h 18"/>
                <a:gd name="T56" fmla="*/ 0 w 14"/>
                <a:gd name="T57" fmla="*/ 1 h 18"/>
                <a:gd name="T58" fmla="*/ 0 w 14"/>
                <a:gd name="T59" fmla="*/ 1 h 18"/>
                <a:gd name="T60" fmla="*/ 0 w 14"/>
                <a:gd name="T61" fmla="*/ 1 h 18"/>
                <a:gd name="T62" fmla="*/ 0 w 14"/>
                <a:gd name="T63" fmla="*/ 1 h 18"/>
                <a:gd name="T64" fmla="*/ 0 w 14"/>
                <a:gd name="T65" fmla="*/ 1 h 18"/>
                <a:gd name="T66" fmla="*/ 0 w 14"/>
                <a:gd name="T67" fmla="*/ 1 h 1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
                <a:gd name="T103" fmla="*/ 0 h 18"/>
                <a:gd name="T104" fmla="*/ 14 w 14"/>
                <a:gd name="T105" fmla="*/ 18 h 1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 h="18">
                  <a:moveTo>
                    <a:pt x="13" y="3"/>
                  </a:moveTo>
                  <a:lnTo>
                    <a:pt x="14" y="13"/>
                  </a:lnTo>
                  <a:lnTo>
                    <a:pt x="13" y="13"/>
                  </a:lnTo>
                  <a:lnTo>
                    <a:pt x="11" y="13"/>
                  </a:lnTo>
                  <a:lnTo>
                    <a:pt x="11" y="14"/>
                  </a:lnTo>
                  <a:lnTo>
                    <a:pt x="10" y="14"/>
                  </a:lnTo>
                  <a:lnTo>
                    <a:pt x="9" y="16"/>
                  </a:lnTo>
                  <a:lnTo>
                    <a:pt x="8" y="16"/>
                  </a:lnTo>
                  <a:lnTo>
                    <a:pt x="8" y="17"/>
                  </a:lnTo>
                  <a:lnTo>
                    <a:pt x="7" y="17"/>
                  </a:lnTo>
                  <a:lnTo>
                    <a:pt x="6" y="18"/>
                  </a:lnTo>
                  <a:lnTo>
                    <a:pt x="5" y="17"/>
                  </a:lnTo>
                  <a:lnTo>
                    <a:pt x="3" y="14"/>
                  </a:lnTo>
                  <a:lnTo>
                    <a:pt x="1" y="13"/>
                  </a:lnTo>
                  <a:lnTo>
                    <a:pt x="1" y="11"/>
                  </a:lnTo>
                  <a:lnTo>
                    <a:pt x="0" y="9"/>
                  </a:lnTo>
                  <a:lnTo>
                    <a:pt x="1" y="7"/>
                  </a:lnTo>
                  <a:lnTo>
                    <a:pt x="1" y="5"/>
                  </a:lnTo>
                  <a:lnTo>
                    <a:pt x="3" y="3"/>
                  </a:lnTo>
                  <a:lnTo>
                    <a:pt x="5" y="2"/>
                  </a:lnTo>
                  <a:lnTo>
                    <a:pt x="6" y="0"/>
                  </a:lnTo>
                  <a:lnTo>
                    <a:pt x="7" y="0"/>
                  </a:lnTo>
                  <a:lnTo>
                    <a:pt x="8" y="0"/>
                  </a:lnTo>
                  <a:lnTo>
                    <a:pt x="9" y="0"/>
                  </a:lnTo>
                  <a:lnTo>
                    <a:pt x="10" y="0"/>
                  </a:lnTo>
                  <a:lnTo>
                    <a:pt x="11" y="1"/>
                  </a:lnTo>
                  <a:lnTo>
                    <a:pt x="13" y="2"/>
                  </a:lnTo>
                  <a:lnTo>
                    <a:pt x="14" y="3"/>
                  </a:lnTo>
                  <a:lnTo>
                    <a:pt x="13" y="3"/>
                  </a:lnTo>
                  <a:close/>
                </a:path>
              </a:pathLst>
            </a:custGeom>
            <a:solidFill>
              <a:srgbClr val="A18F84"/>
            </a:solidFill>
            <a:ln w="9525">
              <a:noFill/>
              <a:round/>
              <a:headEnd/>
              <a:tailEnd/>
            </a:ln>
          </p:spPr>
          <p:txBody>
            <a:bodyPr>
              <a:prstTxWarp prst="textNoShape">
                <a:avLst/>
              </a:prstTxWarp>
            </a:bodyPr>
            <a:lstStyle/>
            <a:p>
              <a:endParaRPr lang="tr-TR"/>
            </a:p>
          </p:txBody>
        </p:sp>
        <p:sp>
          <p:nvSpPr>
            <p:cNvPr id="325" name="Freeform 115"/>
            <p:cNvSpPr>
              <a:spLocks/>
            </p:cNvSpPr>
            <p:nvPr/>
          </p:nvSpPr>
          <p:spPr bwMode="auto">
            <a:xfrm>
              <a:off x="2319" y="3083"/>
              <a:ext cx="7" cy="9"/>
            </a:xfrm>
            <a:custGeom>
              <a:avLst/>
              <a:gdLst>
                <a:gd name="T0" fmla="*/ 0 w 16"/>
                <a:gd name="T1" fmla="*/ 1 h 17"/>
                <a:gd name="T2" fmla="*/ 0 w 16"/>
                <a:gd name="T3" fmla="*/ 1 h 17"/>
                <a:gd name="T4" fmla="*/ 0 w 16"/>
                <a:gd name="T5" fmla="*/ 1 h 17"/>
                <a:gd name="T6" fmla="*/ 0 w 16"/>
                <a:gd name="T7" fmla="*/ 1 h 17"/>
                <a:gd name="T8" fmla="*/ 0 w 16"/>
                <a:gd name="T9" fmla="*/ 1 h 17"/>
                <a:gd name="T10" fmla="*/ 0 w 16"/>
                <a:gd name="T11" fmla="*/ 1 h 17"/>
                <a:gd name="T12" fmla="*/ 0 w 16"/>
                <a:gd name="T13" fmla="*/ 1 h 17"/>
                <a:gd name="T14" fmla="*/ 0 w 16"/>
                <a:gd name="T15" fmla="*/ 1 h 17"/>
                <a:gd name="T16" fmla="*/ 0 w 16"/>
                <a:gd name="T17" fmla="*/ 1 h 17"/>
                <a:gd name="T18" fmla="*/ 0 w 16"/>
                <a:gd name="T19" fmla="*/ 1 h 17"/>
                <a:gd name="T20" fmla="*/ 0 w 16"/>
                <a:gd name="T21" fmla="*/ 1 h 17"/>
                <a:gd name="T22" fmla="*/ 0 w 16"/>
                <a:gd name="T23" fmla="*/ 1 h 17"/>
                <a:gd name="T24" fmla="*/ 0 w 16"/>
                <a:gd name="T25" fmla="*/ 1 h 17"/>
                <a:gd name="T26" fmla="*/ 0 w 16"/>
                <a:gd name="T27" fmla="*/ 1 h 17"/>
                <a:gd name="T28" fmla="*/ 0 w 16"/>
                <a:gd name="T29" fmla="*/ 1 h 17"/>
                <a:gd name="T30" fmla="*/ 0 w 16"/>
                <a:gd name="T31" fmla="*/ 1 h 17"/>
                <a:gd name="T32" fmla="*/ 0 w 16"/>
                <a:gd name="T33" fmla="*/ 1 h 17"/>
                <a:gd name="T34" fmla="*/ 0 w 16"/>
                <a:gd name="T35" fmla="*/ 1 h 17"/>
                <a:gd name="T36" fmla="*/ 0 w 16"/>
                <a:gd name="T37" fmla="*/ 0 h 17"/>
                <a:gd name="T38" fmla="*/ 0 w 16"/>
                <a:gd name="T39" fmla="*/ 0 h 17"/>
                <a:gd name="T40" fmla="*/ 0 w 16"/>
                <a:gd name="T41" fmla="*/ 1 h 17"/>
                <a:gd name="T42" fmla="*/ 0 w 16"/>
                <a:gd name="T43" fmla="*/ 1 h 17"/>
                <a:gd name="T44" fmla="*/ 0 w 16"/>
                <a:gd name="T45" fmla="*/ 1 h 17"/>
                <a:gd name="T46" fmla="*/ 0 w 16"/>
                <a:gd name="T47" fmla="*/ 1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
                <a:gd name="T73" fmla="*/ 0 h 17"/>
                <a:gd name="T74" fmla="*/ 16 w 16"/>
                <a:gd name="T75" fmla="*/ 17 h 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 h="17">
                  <a:moveTo>
                    <a:pt x="15" y="6"/>
                  </a:moveTo>
                  <a:lnTo>
                    <a:pt x="16" y="7"/>
                  </a:lnTo>
                  <a:lnTo>
                    <a:pt x="16" y="10"/>
                  </a:lnTo>
                  <a:lnTo>
                    <a:pt x="16" y="11"/>
                  </a:lnTo>
                  <a:lnTo>
                    <a:pt x="15" y="12"/>
                  </a:lnTo>
                  <a:lnTo>
                    <a:pt x="15" y="13"/>
                  </a:lnTo>
                  <a:lnTo>
                    <a:pt x="13" y="14"/>
                  </a:lnTo>
                  <a:lnTo>
                    <a:pt x="12" y="14"/>
                  </a:lnTo>
                  <a:lnTo>
                    <a:pt x="11" y="15"/>
                  </a:lnTo>
                  <a:lnTo>
                    <a:pt x="10" y="16"/>
                  </a:lnTo>
                  <a:lnTo>
                    <a:pt x="9" y="17"/>
                  </a:lnTo>
                  <a:lnTo>
                    <a:pt x="2" y="17"/>
                  </a:lnTo>
                  <a:lnTo>
                    <a:pt x="1" y="15"/>
                  </a:lnTo>
                  <a:lnTo>
                    <a:pt x="0" y="13"/>
                  </a:lnTo>
                  <a:lnTo>
                    <a:pt x="1" y="10"/>
                  </a:lnTo>
                  <a:lnTo>
                    <a:pt x="2" y="6"/>
                  </a:lnTo>
                  <a:lnTo>
                    <a:pt x="3" y="3"/>
                  </a:lnTo>
                  <a:lnTo>
                    <a:pt x="6" y="1"/>
                  </a:lnTo>
                  <a:lnTo>
                    <a:pt x="8" y="0"/>
                  </a:lnTo>
                  <a:lnTo>
                    <a:pt x="10" y="0"/>
                  </a:lnTo>
                  <a:lnTo>
                    <a:pt x="12" y="2"/>
                  </a:lnTo>
                  <a:lnTo>
                    <a:pt x="16" y="6"/>
                  </a:lnTo>
                  <a:lnTo>
                    <a:pt x="15" y="6"/>
                  </a:lnTo>
                  <a:close/>
                </a:path>
              </a:pathLst>
            </a:custGeom>
            <a:solidFill>
              <a:srgbClr val="A18F84"/>
            </a:solidFill>
            <a:ln w="9525">
              <a:noFill/>
              <a:round/>
              <a:headEnd/>
              <a:tailEnd/>
            </a:ln>
          </p:spPr>
          <p:txBody>
            <a:bodyPr>
              <a:prstTxWarp prst="textNoShape">
                <a:avLst/>
              </a:prstTxWarp>
            </a:bodyPr>
            <a:lstStyle/>
            <a:p>
              <a:endParaRPr lang="tr-TR"/>
            </a:p>
          </p:txBody>
        </p:sp>
        <p:sp>
          <p:nvSpPr>
            <p:cNvPr id="326" name="Freeform 116"/>
            <p:cNvSpPr>
              <a:spLocks/>
            </p:cNvSpPr>
            <p:nvPr/>
          </p:nvSpPr>
          <p:spPr bwMode="auto">
            <a:xfrm>
              <a:off x="3418" y="3103"/>
              <a:ext cx="5" cy="7"/>
            </a:xfrm>
            <a:custGeom>
              <a:avLst/>
              <a:gdLst>
                <a:gd name="T0" fmla="*/ 1 w 10"/>
                <a:gd name="T1" fmla="*/ 1 h 14"/>
                <a:gd name="T2" fmla="*/ 0 w 10"/>
                <a:gd name="T3" fmla="*/ 1 h 14"/>
                <a:gd name="T4" fmla="*/ 0 w 10"/>
                <a:gd name="T5" fmla="*/ 0 h 14"/>
                <a:gd name="T6" fmla="*/ 1 w 10"/>
                <a:gd name="T7" fmla="*/ 0 h 14"/>
                <a:gd name="T8" fmla="*/ 1 w 10"/>
                <a:gd name="T9" fmla="*/ 1 h 14"/>
                <a:gd name="T10" fmla="*/ 1 w 10"/>
                <a:gd name="T11" fmla="*/ 1 h 14"/>
                <a:gd name="T12" fmla="*/ 1 w 10"/>
                <a:gd name="T13" fmla="*/ 1 h 14"/>
                <a:gd name="T14" fmla="*/ 0 60000 65536"/>
                <a:gd name="T15" fmla="*/ 0 60000 65536"/>
                <a:gd name="T16" fmla="*/ 0 60000 65536"/>
                <a:gd name="T17" fmla="*/ 0 60000 65536"/>
                <a:gd name="T18" fmla="*/ 0 60000 65536"/>
                <a:gd name="T19" fmla="*/ 0 60000 65536"/>
                <a:gd name="T20" fmla="*/ 0 60000 65536"/>
                <a:gd name="T21" fmla="*/ 0 w 10"/>
                <a:gd name="T22" fmla="*/ 0 h 14"/>
                <a:gd name="T23" fmla="*/ 10 w 10"/>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4">
                  <a:moveTo>
                    <a:pt x="9" y="13"/>
                  </a:moveTo>
                  <a:lnTo>
                    <a:pt x="0" y="14"/>
                  </a:lnTo>
                  <a:lnTo>
                    <a:pt x="0" y="0"/>
                  </a:lnTo>
                  <a:lnTo>
                    <a:pt x="10" y="0"/>
                  </a:lnTo>
                  <a:lnTo>
                    <a:pt x="10" y="14"/>
                  </a:lnTo>
                  <a:lnTo>
                    <a:pt x="9" y="13"/>
                  </a:lnTo>
                  <a:close/>
                </a:path>
              </a:pathLst>
            </a:custGeom>
            <a:solidFill>
              <a:srgbClr val="A18F84"/>
            </a:solidFill>
            <a:ln w="9525">
              <a:noFill/>
              <a:round/>
              <a:headEnd/>
              <a:tailEnd/>
            </a:ln>
          </p:spPr>
          <p:txBody>
            <a:bodyPr>
              <a:prstTxWarp prst="textNoShape">
                <a:avLst/>
              </a:prstTxWarp>
            </a:bodyPr>
            <a:lstStyle/>
            <a:p>
              <a:endParaRPr lang="tr-TR"/>
            </a:p>
          </p:txBody>
        </p:sp>
        <p:sp>
          <p:nvSpPr>
            <p:cNvPr id="327" name="Freeform 117"/>
            <p:cNvSpPr>
              <a:spLocks/>
            </p:cNvSpPr>
            <p:nvPr/>
          </p:nvSpPr>
          <p:spPr bwMode="auto">
            <a:xfrm>
              <a:off x="2319" y="3106"/>
              <a:ext cx="7" cy="7"/>
            </a:xfrm>
            <a:custGeom>
              <a:avLst/>
              <a:gdLst>
                <a:gd name="T0" fmla="*/ 0 w 15"/>
                <a:gd name="T1" fmla="*/ 1 h 14"/>
                <a:gd name="T2" fmla="*/ 0 w 15"/>
                <a:gd name="T3" fmla="*/ 1 h 14"/>
                <a:gd name="T4" fmla="*/ 0 w 15"/>
                <a:gd name="T5" fmla="*/ 1 h 14"/>
                <a:gd name="T6" fmla="*/ 0 w 15"/>
                <a:gd name="T7" fmla="*/ 1 h 14"/>
                <a:gd name="T8" fmla="*/ 0 w 15"/>
                <a:gd name="T9" fmla="*/ 1 h 14"/>
                <a:gd name="T10" fmla="*/ 0 w 15"/>
                <a:gd name="T11" fmla="*/ 1 h 14"/>
                <a:gd name="T12" fmla="*/ 0 w 15"/>
                <a:gd name="T13" fmla="*/ 1 h 14"/>
                <a:gd name="T14" fmla="*/ 0 w 15"/>
                <a:gd name="T15" fmla="*/ 1 h 14"/>
                <a:gd name="T16" fmla="*/ 0 w 15"/>
                <a:gd name="T17" fmla="*/ 0 h 14"/>
                <a:gd name="T18" fmla="*/ 0 w 15"/>
                <a:gd name="T19" fmla="*/ 0 h 14"/>
                <a:gd name="T20" fmla="*/ 0 w 15"/>
                <a:gd name="T21" fmla="*/ 0 h 14"/>
                <a:gd name="T22" fmla="*/ 0 w 15"/>
                <a:gd name="T23" fmla="*/ 1 h 14"/>
                <a:gd name="T24" fmla="*/ 0 w 15"/>
                <a:gd name="T25" fmla="*/ 1 h 14"/>
                <a:gd name="T26" fmla="*/ 0 w 15"/>
                <a:gd name="T27" fmla="*/ 1 h 14"/>
                <a:gd name="T28" fmla="*/ 0 w 15"/>
                <a:gd name="T29" fmla="*/ 1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
                <a:gd name="T46" fmla="*/ 0 h 14"/>
                <a:gd name="T47" fmla="*/ 15 w 15"/>
                <a:gd name="T48" fmla="*/ 14 h 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 h="14">
                  <a:moveTo>
                    <a:pt x="14" y="3"/>
                  </a:moveTo>
                  <a:lnTo>
                    <a:pt x="15" y="14"/>
                  </a:lnTo>
                  <a:lnTo>
                    <a:pt x="1" y="14"/>
                  </a:lnTo>
                  <a:lnTo>
                    <a:pt x="0" y="10"/>
                  </a:lnTo>
                  <a:lnTo>
                    <a:pt x="0" y="8"/>
                  </a:lnTo>
                  <a:lnTo>
                    <a:pt x="1" y="6"/>
                  </a:lnTo>
                  <a:lnTo>
                    <a:pt x="2" y="4"/>
                  </a:lnTo>
                  <a:lnTo>
                    <a:pt x="4" y="2"/>
                  </a:lnTo>
                  <a:lnTo>
                    <a:pt x="6" y="0"/>
                  </a:lnTo>
                  <a:lnTo>
                    <a:pt x="8" y="0"/>
                  </a:lnTo>
                  <a:lnTo>
                    <a:pt x="10" y="0"/>
                  </a:lnTo>
                  <a:lnTo>
                    <a:pt x="12" y="2"/>
                  </a:lnTo>
                  <a:lnTo>
                    <a:pt x="15" y="4"/>
                  </a:lnTo>
                  <a:lnTo>
                    <a:pt x="14" y="3"/>
                  </a:lnTo>
                  <a:close/>
                </a:path>
              </a:pathLst>
            </a:custGeom>
            <a:solidFill>
              <a:srgbClr val="A18F84"/>
            </a:solidFill>
            <a:ln w="9525">
              <a:noFill/>
              <a:round/>
              <a:headEnd/>
              <a:tailEnd/>
            </a:ln>
          </p:spPr>
          <p:txBody>
            <a:bodyPr>
              <a:prstTxWarp prst="textNoShape">
                <a:avLst/>
              </a:prstTxWarp>
            </a:bodyPr>
            <a:lstStyle/>
            <a:p>
              <a:endParaRPr lang="tr-TR"/>
            </a:p>
          </p:txBody>
        </p:sp>
        <p:sp>
          <p:nvSpPr>
            <p:cNvPr id="328" name="Freeform 118"/>
            <p:cNvSpPr>
              <a:spLocks/>
            </p:cNvSpPr>
            <p:nvPr/>
          </p:nvSpPr>
          <p:spPr bwMode="auto">
            <a:xfrm>
              <a:off x="3414" y="3123"/>
              <a:ext cx="9" cy="9"/>
            </a:xfrm>
            <a:custGeom>
              <a:avLst/>
              <a:gdLst>
                <a:gd name="T0" fmla="*/ 1 w 18"/>
                <a:gd name="T1" fmla="*/ 0 h 19"/>
                <a:gd name="T2" fmla="*/ 1 w 18"/>
                <a:gd name="T3" fmla="*/ 0 h 19"/>
                <a:gd name="T4" fmla="*/ 1 w 18"/>
                <a:gd name="T5" fmla="*/ 0 h 19"/>
                <a:gd name="T6" fmla="*/ 1 w 18"/>
                <a:gd name="T7" fmla="*/ 0 h 19"/>
                <a:gd name="T8" fmla="*/ 1 w 18"/>
                <a:gd name="T9" fmla="*/ 0 h 19"/>
                <a:gd name="T10" fmla="*/ 1 w 18"/>
                <a:gd name="T11" fmla="*/ 0 h 19"/>
                <a:gd name="T12" fmla="*/ 1 w 18"/>
                <a:gd name="T13" fmla="*/ 0 h 19"/>
                <a:gd name="T14" fmla="*/ 1 w 18"/>
                <a:gd name="T15" fmla="*/ 0 h 19"/>
                <a:gd name="T16" fmla="*/ 1 w 18"/>
                <a:gd name="T17" fmla="*/ 0 h 19"/>
                <a:gd name="T18" fmla="*/ 1 w 18"/>
                <a:gd name="T19" fmla="*/ 0 h 19"/>
                <a:gd name="T20" fmla="*/ 1 w 18"/>
                <a:gd name="T21" fmla="*/ 0 h 19"/>
                <a:gd name="T22" fmla="*/ 1 w 18"/>
                <a:gd name="T23" fmla="*/ 0 h 19"/>
                <a:gd name="T24" fmla="*/ 1 w 18"/>
                <a:gd name="T25" fmla="*/ 0 h 19"/>
                <a:gd name="T26" fmla="*/ 0 w 18"/>
                <a:gd name="T27" fmla="*/ 0 h 19"/>
                <a:gd name="T28" fmla="*/ 1 w 18"/>
                <a:gd name="T29" fmla="*/ 0 h 19"/>
                <a:gd name="T30" fmla="*/ 1 w 18"/>
                <a:gd name="T31" fmla="*/ 0 h 19"/>
                <a:gd name="T32" fmla="*/ 1 w 18"/>
                <a:gd name="T33" fmla="*/ 0 h 19"/>
                <a:gd name="T34" fmla="*/ 1 w 18"/>
                <a:gd name="T35" fmla="*/ 0 h 19"/>
                <a:gd name="T36" fmla="*/ 1 w 18"/>
                <a:gd name="T37" fmla="*/ 0 h 19"/>
                <a:gd name="T38" fmla="*/ 1 w 18"/>
                <a:gd name="T39" fmla="*/ 0 h 19"/>
                <a:gd name="T40" fmla="*/ 1 w 18"/>
                <a:gd name="T41" fmla="*/ 0 h 19"/>
                <a:gd name="T42" fmla="*/ 1 w 18"/>
                <a:gd name="T43" fmla="*/ 0 h 19"/>
                <a:gd name="T44" fmla="*/ 1 w 18"/>
                <a:gd name="T45" fmla="*/ 0 h 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
                <a:gd name="T70" fmla="*/ 0 h 19"/>
                <a:gd name="T71" fmla="*/ 18 w 18"/>
                <a:gd name="T72" fmla="*/ 19 h 1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 h="19">
                  <a:moveTo>
                    <a:pt x="17" y="4"/>
                  </a:moveTo>
                  <a:lnTo>
                    <a:pt x="18" y="7"/>
                  </a:lnTo>
                  <a:lnTo>
                    <a:pt x="18" y="8"/>
                  </a:lnTo>
                  <a:lnTo>
                    <a:pt x="18" y="10"/>
                  </a:lnTo>
                  <a:lnTo>
                    <a:pt x="17" y="12"/>
                  </a:lnTo>
                  <a:lnTo>
                    <a:pt x="17" y="15"/>
                  </a:lnTo>
                  <a:lnTo>
                    <a:pt x="15" y="17"/>
                  </a:lnTo>
                  <a:lnTo>
                    <a:pt x="13" y="18"/>
                  </a:lnTo>
                  <a:lnTo>
                    <a:pt x="12" y="19"/>
                  </a:lnTo>
                  <a:lnTo>
                    <a:pt x="10" y="19"/>
                  </a:lnTo>
                  <a:lnTo>
                    <a:pt x="8" y="19"/>
                  </a:lnTo>
                  <a:lnTo>
                    <a:pt x="3" y="17"/>
                  </a:lnTo>
                  <a:lnTo>
                    <a:pt x="1" y="13"/>
                  </a:lnTo>
                  <a:lnTo>
                    <a:pt x="0" y="11"/>
                  </a:lnTo>
                  <a:lnTo>
                    <a:pt x="1" y="8"/>
                  </a:lnTo>
                  <a:lnTo>
                    <a:pt x="3" y="4"/>
                  </a:lnTo>
                  <a:lnTo>
                    <a:pt x="5" y="2"/>
                  </a:lnTo>
                  <a:lnTo>
                    <a:pt x="9" y="1"/>
                  </a:lnTo>
                  <a:lnTo>
                    <a:pt x="12" y="0"/>
                  </a:lnTo>
                  <a:lnTo>
                    <a:pt x="14" y="1"/>
                  </a:lnTo>
                  <a:lnTo>
                    <a:pt x="18" y="4"/>
                  </a:lnTo>
                  <a:lnTo>
                    <a:pt x="17" y="4"/>
                  </a:lnTo>
                  <a:close/>
                </a:path>
              </a:pathLst>
            </a:custGeom>
            <a:solidFill>
              <a:srgbClr val="A18F84"/>
            </a:solidFill>
            <a:ln w="9525">
              <a:noFill/>
              <a:round/>
              <a:headEnd/>
              <a:tailEnd/>
            </a:ln>
          </p:spPr>
          <p:txBody>
            <a:bodyPr>
              <a:prstTxWarp prst="textNoShape">
                <a:avLst/>
              </a:prstTxWarp>
            </a:bodyPr>
            <a:lstStyle/>
            <a:p>
              <a:endParaRPr lang="tr-TR"/>
            </a:p>
          </p:txBody>
        </p:sp>
        <p:sp>
          <p:nvSpPr>
            <p:cNvPr id="329" name="Freeform 119"/>
            <p:cNvSpPr>
              <a:spLocks/>
            </p:cNvSpPr>
            <p:nvPr/>
          </p:nvSpPr>
          <p:spPr bwMode="auto">
            <a:xfrm>
              <a:off x="2308" y="3129"/>
              <a:ext cx="10" cy="7"/>
            </a:xfrm>
            <a:custGeom>
              <a:avLst/>
              <a:gdLst>
                <a:gd name="T0" fmla="*/ 1 w 19"/>
                <a:gd name="T1" fmla="*/ 0 h 15"/>
                <a:gd name="T2" fmla="*/ 1 w 19"/>
                <a:gd name="T3" fmla="*/ 0 h 15"/>
                <a:gd name="T4" fmla="*/ 1 w 19"/>
                <a:gd name="T5" fmla="*/ 0 h 15"/>
                <a:gd name="T6" fmla="*/ 1 w 19"/>
                <a:gd name="T7" fmla="*/ 0 h 15"/>
                <a:gd name="T8" fmla="*/ 1 w 19"/>
                <a:gd name="T9" fmla="*/ 0 h 15"/>
                <a:gd name="T10" fmla="*/ 1 w 19"/>
                <a:gd name="T11" fmla="*/ 0 h 15"/>
                <a:gd name="T12" fmla="*/ 1 w 19"/>
                <a:gd name="T13" fmla="*/ 0 h 15"/>
                <a:gd name="T14" fmla="*/ 1 w 19"/>
                <a:gd name="T15" fmla="*/ 0 h 15"/>
                <a:gd name="T16" fmla="*/ 1 w 19"/>
                <a:gd name="T17" fmla="*/ 0 h 15"/>
                <a:gd name="T18" fmla="*/ 1 w 19"/>
                <a:gd name="T19" fmla="*/ 0 h 15"/>
                <a:gd name="T20" fmla="*/ 1 w 19"/>
                <a:gd name="T21" fmla="*/ 0 h 15"/>
                <a:gd name="T22" fmla="*/ 0 w 19"/>
                <a:gd name="T23" fmla="*/ 0 h 15"/>
                <a:gd name="T24" fmla="*/ 1 w 19"/>
                <a:gd name="T25" fmla="*/ 0 h 15"/>
                <a:gd name="T26" fmla="*/ 1 w 19"/>
                <a:gd name="T27" fmla="*/ 0 h 15"/>
                <a:gd name="T28" fmla="*/ 1 w 19"/>
                <a:gd name="T29" fmla="*/ 0 h 15"/>
                <a:gd name="T30" fmla="*/ 1 w 19"/>
                <a:gd name="T31" fmla="*/ 0 h 15"/>
                <a:gd name="T32" fmla="*/ 1 w 19"/>
                <a:gd name="T33" fmla="*/ 0 h 15"/>
                <a:gd name="T34" fmla="*/ 1 w 19"/>
                <a:gd name="T35" fmla="*/ 0 h 15"/>
                <a:gd name="T36" fmla="*/ 1 w 19"/>
                <a:gd name="T37" fmla="*/ 0 h 15"/>
                <a:gd name="T38" fmla="*/ 1 w 19"/>
                <a:gd name="T39" fmla="*/ 0 h 15"/>
                <a:gd name="T40" fmla="*/ 1 w 19"/>
                <a:gd name="T41" fmla="*/ 0 h 15"/>
                <a:gd name="T42" fmla="*/ 1 w 19"/>
                <a:gd name="T43" fmla="*/ 0 h 15"/>
                <a:gd name="T44" fmla="*/ 1 w 19"/>
                <a:gd name="T45" fmla="*/ 0 h 1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
                <a:gd name="T70" fmla="*/ 0 h 15"/>
                <a:gd name="T71" fmla="*/ 19 w 19"/>
                <a:gd name="T72" fmla="*/ 15 h 1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 h="15">
                  <a:moveTo>
                    <a:pt x="18" y="7"/>
                  </a:moveTo>
                  <a:lnTo>
                    <a:pt x="19" y="8"/>
                  </a:lnTo>
                  <a:lnTo>
                    <a:pt x="19" y="9"/>
                  </a:lnTo>
                  <a:lnTo>
                    <a:pt x="19" y="10"/>
                  </a:lnTo>
                  <a:lnTo>
                    <a:pt x="18" y="11"/>
                  </a:lnTo>
                  <a:lnTo>
                    <a:pt x="17" y="13"/>
                  </a:lnTo>
                  <a:lnTo>
                    <a:pt x="16" y="14"/>
                  </a:lnTo>
                  <a:lnTo>
                    <a:pt x="14" y="14"/>
                  </a:lnTo>
                  <a:lnTo>
                    <a:pt x="13" y="15"/>
                  </a:lnTo>
                  <a:lnTo>
                    <a:pt x="12" y="14"/>
                  </a:lnTo>
                  <a:lnTo>
                    <a:pt x="0" y="14"/>
                  </a:lnTo>
                  <a:lnTo>
                    <a:pt x="1" y="11"/>
                  </a:lnTo>
                  <a:lnTo>
                    <a:pt x="1" y="8"/>
                  </a:lnTo>
                  <a:lnTo>
                    <a:pt x="3" y="6"/>
                  </a:lnTo>
                  <a:lnTo>
                    <a:pt x="4" y="4"/>
                  </a:lnTo>
                  <a:lnTo>
                    <a:pt x="7" y="1"/>
                  </a:lnTo>
                  <a:lnTo>
                    <a:pt x="10" y="0"/>
                  </a:lnTo>
                  <a:lnTo>
                    <a:pt x="12" y="0"/>
                  </a:lnTo>
                  <a:lnTo>
                    <a:pt x="14" y="0"/>
                  </a:lnTo>
                  <a:lnTo>
                    <a:pt x="17" y="3"/>
                  </a:lnTo>
                  <a:lnTo>
                    <a:pt x="18" y="7"/>
                  </a:lnTo>
                  <a:close/>
                </a:path>
              </a:pathLst>
            </a:custGeom>
            <a:solidFill>
              <a:srgbClr val="A18F84"/>
            </a:solidFill>
            <a:ln w="9525">
              <a:noFill/>
              <a:round/>
              <a:headEnd/>
              <a:tailEnd/>
            </a:ln>
          </p:spPr>
          <p:txBody>
            <a:bodyPr>
              <a:prstTxWarp prst="textNoShape">
                <a:avLst/>
              </a:prstTxWarp>
            </a:bodyPr>
            <a:lstStyle/>
            <a:p>
              <a:endParaRPr lang="tr-TR"/>
            </a:p>
          </p:txBody>
        </p:sp>
        <p:sp>
          <p:nvSpPr>
            <p:cNvPr id="330" name="Freeform 120"/>
            <p:cNvSpPr>
              <a:spLocks/>
            </p:cNvSpPr>
            <p:nvPr/>
          </p:nvSpPr>
          <p:spPr bwMode="auto">
            <a:xfrm>
              <a:off x="3419" y="3150"/>
              <a:ext cx="8" cy="9"/>
            </a:xfrm>
            <a:custGeom>
              <a:avLst/>
              <a:gdLst>
                <a:gd name="T0" fmla="*/ 1 w 15"/>
                <a:gd name="T1" fmla="*/ 0 h 18"/>
                <a:gd name="T2" fmla="*/ 1 w 15"/>
                <a:gd name="T3" fmla="*/ 1 h 18"/>
                <a:gd name="T4" fmla="*/ 1 w 15"/>
                <a:gd name="T5" fmla="*/ 1 h 18"/>
                <a:gd name="T6" fmla="*/ 1 w 15"/>
                <a:gd name="T7" fmla="*/ 1 h 18"/>
                <a:gd name="T8" fmla="*/ 1 w 15"/>
                <a:gd name="T9" fmla="*/ 1 h 18"/>
                <a:gd name="T10" fmla="*/ 1 w 15"/>
                <a:gd name="T11" fmla="*/ 1 h 18"/>
                <a:gd name="T12" fmla="*/ 1 w 15"/>
                <a:gd name="T13" fmla="*/ 1 h 18"/>
                <a:gd name="T14" fmla="*/ 1 w 15"/>
                <a:gd name="T15" fmla="*/ 1 h 18"/>
                <a:gd name="T16" fmla="*/ 1 w 15"/>
                <a:gd name="T17" fmla="*/ 1 h 18"/>
                <a:gd name="T18" fmla="*/ 1 w 15"/>
                <a:gd name="T19" fmla="*/ 1 h 18"/>
                <a:gd name="T20" fmla="*/ 1 w 15"/>
                <a:gd name="T21" fmla="*/ 1 h 18"/>
                <a:gd name="T22" fmla="*/ 1 w 15"/>
                <a:gd name="T23" fmla="*/ 1 h 18"/>
                <a:gd name="T24" fmla="*/ 1 w 15"/>
                <a:gd name="T25" fmla="*/ 1 h 18"/>
                <a:gd name="T26" fmla="*/ 1 w 15"/>
                <a:gd name="T27" fmla="*/ 1 h 18"/>
                <a:gd name="T28" fmla="*/ 1 w 15"/>
                <a:gd name="T29" fmla="*/ 1 h 18"/>
                <a:gd name="T30" fmla="*/ 1 w 15"/>
                <a:gd name="T31" fmla="*/ 1 h 18"/>
                <a:gd name="T32" fmla="*/ 1 w 15"/>
                <a:gd name="T33" fmla="*/ 1 h 18"/>
                <a:gd name="T34" fmla="*/ 1 w 15"/>
                <a:gd name="T35" fmla="*/ 1 h 18"/>
                <a:gd name="T36" fmla="*/ 1 w 15"/>
                <a:gd name="T37" fmla="*/ 1 h 18"/>
                <a:gd name="T38" fmla="*/ 1 w 15"/>
                <a:gd name="T39" fmla="*/ 1 h 18"/>
                <a:gd name="T40" fmla="*/ 1 w 15"/>
                <a:gd name="T41" fmla="*/ 1 h 18"/>
                <a:gd name="T42" fmla="*/ 0 w 15"/>
                <a:gd name="T43" fmla="*/ 1 h 18"/>
                <a:gd name="T44" fmla="*/ 0 w 15"/>
                <a:gd name="T45" fmla="*/ 1 h 18"/>
                <a:gd name="T46" fmla="*/ 1 w 15"/>
                <a:gd name="T47" fmla="*/ 1 h 18"/>
                <a:gd name="T48" fmla="*/ 1 w 15"/>
                <a:gd name="T49" fmla="*/ 1 h 18"/>
                <a:gd name="T50" fmla="*/ 1 w 15"/>
                <a:gd name="T51" fmla="*/ 1 h 18"/>
                <a:gd name="T52" fmla="*/ 1 w 15"/>
                <a:gd name="T53" fmla="*/ 0 h 18"/>
                <a:gd name="T54" fmla="*/ 1 w 15"/>
                <a:gd name="T55" fmla="*/ 0 h 18"/>
                <a:gd name="T56" fmla="*/ 1 w 15"/>
                <a:gd name="T57" fmla="*/ 0 h 18"/>
                <a:gd name="T58" fmla="*/ 1 w 15"/>
                <a:gd name="T59" fmla="*/ 0 h 18"/>
                <a:gd name="T60" fmla="*/ 1 w 15"/>
                <a:gd name="T61" fmla="*/ 0 h 18"/>
                <a:gd name="T62" fmla="*/ 1 w 15"/>
                <a:gd name="T63" fmla="*/ 0 h 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
                <a:gd name="T97" fmla="*/ 0 h 18"/>
                <a:gd name="T98" fmla="*/ 15 w 15"/>
                <a:gd name="T99" fmla="*/ 18 h 1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 h="18">
                  <a:moveTo>
                    <a:pt x="15" y="0"/>
                  </a:moveTo>
                  <a:lnTo>
                    <a:pt x="15" y="2"/>
                  </a:lnTo>
                  <a:lnTo>
                    <a:pt x="15" y="3"/>
                  </a:lnTo>
                  <a:lnTo>
                    <a:pt x="15" y="5"/>
                  </a:lnTo>
                  <a:lnTo>
                    <a:pt x="15" y="7"/>
                  </a:lnTo>
                  <a:lnTo>
                    <a:pt x="15" y="9"/>
                  </a:lnTo>
                  <a:lnTo>
                    <a:pt x="15" y="11"/>
                  </a:lnTo>
                  <a:lnTo>
                    <a:pt x="15" y="13"/>
                  </a:lnTo>
                  <a:lnTo>
                    <a:pt x="14" y="14"/>
                  </a:lnTo>
                  <a:lnTo>
                    <a:pt x="13" y="15"/>
                  </a:lnTo>
                  <a:lnTo>
                    <a:pt x="11" y="18"/>
                  </a:lnTo>
                  <a:lnTo>
                    <a:pt x="10" y="18"/>
                  </a:lnTo>
                  <a:lnTo>
                    <a:pt x="9" y="18"/>
                  </a:lnTo>
                  <a:lnTo>
                    <a:pt x="8" y="16"/>
                  </a:lnTo>
                  <a:lnTo>
                    <a:pt x="6" y="15"/>
                  </a:lnTo>
                  <a:lnTo>
                    <a:pt x="5" y="14"/>
                  </a:lnTo>
                  <a:lnTo>
                    <a:pt x="4" y="13"/>
                  </a:lnTo>
                  <a:lnTo>
                    <a:pt x="3" y="12"/>
                  </a:lnTo>
                  <a:lnTo>
                    <a:pt x="2" y="11"/>
                  </a:lnTo>
                  <a:lnTo>
                    <a:pt x="1" y="10"/>
                  </a:lnTo>
                  <a:lnTo>
                    <a:pt x="0" y="7"/>
                  </a:lnTo>
                  <a:lnTo>
                    <a:pt x="0" y="5"/>
                  </a:lnTo>
                  <a:lnTo>
                    <a:pt x="1" y="3"/>
                  </a:lnTo>
                  <a:lnTo>
                    <a:pt x="2" y="2"/>
                  </a:lnTo>
                  <a:lnTo>
                    <a:pt x="4" y="1"/>
                  </a:lnTo>
                  <a:lnTo>
                    <a:pt x="6" y="0"/>
                  </a:lnTo>
                  <a:lnTo>
                    <a:pt x="9" y="0"/>
                  </a:lnTo>
                  <a:lnTo>
                    <a:pt x="11" y="0"/>
                  </a:lnTo>
                  <a:lnTo>
                    <a:pt x="13" y="0"/>
                  </a:lnTo>
                  <a:lnTo>
                    <a:pt x="15" y="0"/>
                  </a:lnTo>
                  <a:close/>
                </a:path>
              </a:pathLst>
            </a:custGeom>
            <a:solidFill>
              <a:srgbClr val="A18F84"/>
            </a:solidFill>
            <a:ln w="9525">
              <a:noFill/>
              <a:round/>
              <a:headEnd/>
              <a:tailEnd/>
            </a:ln>
          </p:spPr>
          <p:txBody>
            <a:bodyPr>
              <a:prstTxWarp prst="textNoShape">
                <a:avLst/>
              </a:prstTxWarp>
            </a:bodyPr>
            <a:lstStyle/>
            <a:p>
              <a:endParaRPr lang="tr-TR"/>
            </a:p>
          </p:txBody>
        </p:sp>
        <p:sp>
          <p:nvSpPr>
            <p:cNvPr id="331" name="Freeform 121"/>
            <p:cNvSpPr>
              <a:spLocks/>
            </p:cNvSpPr>
            <p:nvPr/>
          </p:nvSpPr>
          <p:spPr bwMode="auto">
            <a:xfrm>
              <a:off x="2321" y="3152"/>
              <a:ext cx="5" cy="8"/>
            </a:xfrm>
            <a:custGeom>
              <a:avLst/>
              <a:gdLst>
                <a:gd name="T0" fmla="*/ 1 w 10"/>
                <a:gd name="T1" fmla="*/ 0 h 17"/>
                <a:gd name="T2" fmla="*/ 1 w 10"/>
                <a:gd name="T3" fmla="*/ 0 h 17"/>
                <a:gd name="T4" fmla="*/ 1 w 10"/>
                <a:gd name="T5" fmla="*/ 0 h 17"/>
                <a:gd name="T6" fmla="*/ 1 w 10"/>
                <a:gd name="T7" fmla="*/ 0 h 17"/>
                <a:gd name="T8" fmla="*/ 1 w 10"/>
                <a:gd name="T9" fmla="*/ 0 h 17"/>
                <a:gd name="T10" fmla="*/ 1 w 10"/>
                <a:gd name="T11" fmla="*/ 0 h 17"/>
                <a:gd name="T12" fmla="*/ 1 w 10"/>
                <a:gd name="T13" fmla="*/ 0 h 17"/>
                <a:gd name="T14" fmla="*/ 1 w 10"/>
                <a:gd name="T15" fmla="*/ 0 h 17"/>
                <a:gd name="T16" fmla="*/ 1 w 10"/>
                <a:gd name="T17" fmla="*/ 0 h 17"/>
                <a:gd name="T18" fmla="*/ 1 w 10"/>
                <a:gd name="T19" fmla="*/ 0 h 17"/>
                <a:gd name="T20" fmla="*/ 1 w 10"/>
                <a:gd name="T21" fmla="*/ 0 h 17"/>
                <a:gd name="T22" fmla="*/ 0 w 10"/>
                <a:gd name="T23" fmla="*/ 0 h 17"/>
                <a:gd name="T24" fmla="*/ 0 w 10"/>
                <a:gd name="T25" fmla="*/ 0 h 17"/>
                <a:gd name="T26" fmla="*/ 1 w 10"/>
                <a:gd name="T27" fmla="*/ 0 h 17"/>
                <a:gd name="T28" fmla="*/ 1 w 10"/>
                <a:gd name="T29" fmla="*/ 0 h 17"/>
                <a:gd name="T30" fmla="*/ 1 w 10"/>
                <a:gd name="T31" fmla="*/ 0 h 17"/>
                <a:gd name="T32" fmla="*/ 1 w 10"/>
                <a:gd name="T33" fmla="*/ 0 h 17"/>
                <a:gd name="T34" fmla="*/ 1 w 10"/>
                <a:gd name="T35" fmla="*/ 0 h 17"/>
                <a:gd name="T36" fmla="*/ 1 w 10"/>
                <a:gd name="T37" fmla="*/ 0 h 17"/>
                <a:gd name="T38" fmla="*/ 1 w 10"/>
                <a:gd name="T39" fmla="*/ 0 h 17"/>
                <a:gd name="T40" fmla="*/ 1 w 10"/>
                <a:gd name="T41" fmla="*/ 0 h 17"/>
                <a:gd name="T42" fmla="*/ 1 w 10"/>
                <a:gd name="T43" fmla="*/ 0 h 17"/>
                <a:gd name="T44" fmla="*/ 1 w 10"/>
                <a:gd name="T45" fmla="*/ 0 h 17"/>
                <a:gd name="T46" fmla="*/ 1 w 10"/>
                <a:gd name="T47" fmla="*/ 0 h 17"/>
                <a:gd name="T48" fmla="*/ 1 w 10"/>
                <a:gd name="T49" fmla="*/ 0 h 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
                <a:gd name="T76" fmla="*/ 0 h 17"/>
                <a:gd name="T77" fmla="*/ 10 w 10"/>
                <a:gd name="T78" fmla="*/ 17 h 1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 h="17">
                  <a:moveTo>
                    <a:pt x="9" y="3"/>
                  </a:moveTo>
                  <a:lnTo>
                    <a:pt x="10" y="6"/>
                  </a:lnTo>
                  <a:lnTo>
                    <a:pt x="10" y="7"/>
                  </a:lnTo>
                  <a:lnTo>
                    <a:pt x="10" y="9"/>
                  </a:lnTo>
                  <a:lnTo>
                    <a:pt x="10" y="10"/>
                  </a:lnTo>
                  <a:lnTo>
                    <a:pt x="9" y="11"/>
                  </a:lnTo>
                  <a:lnTo>
                    <a:pt x="7" y="12"/>
                  </a:lnTo>
                  <a:lnTo>
                    <a:pt x="6" y="13"/>
                  </a:lnTo>
                  <a:lnTo>
                    <a:pt x="5" y="15"/>
                  </a:lnTo>
                  <a:lnTo>
                    <a:pt x="4" y="16"/>
                  </a:lnTo>
                  <a:lnTo>
                    <a:pt x="3" y="17"/>
                  </a:lnTo>
                  <a:lnTo>
                    <a:pt x="0" y="17"/>
                  </a:lnTo>
                  <a:lnTo>
                    <a:pt x="0" y="0"/>
                  </a:lnTo>
                  <a:lnTo>
                    <a:pt x="1" y="0"/>
                  </a:lnTo>
                  <a:lnTo>
                    <a:pt x="2" y="0"/>
                  </a:lnTo>
                  <a:lnTo>
                    <a:pt x="3" y="0"/>
                  </a:lnTo>
                  <a:lnTo>
                    <a:pt x="4" y="0"/>
                  </a:lnTo>
                  <a:lnTo>
                    <a:pt x="5" y="0"/>
                  </a:lnTo>
                  <a:lnTo>
                    <a:pt x="6" y="1"/>
                  </a:lnTo>
                  <a:lnTo>
                    <a:pt x="7" y="1"/>
                  </a:lnTo>
                  <a:lnTo>
                    <a:pt x="9" y="2"/>
                  </a:lnTo>
                  <a:lnTo>
                    <a:pt x="9" y="3"/>
                  </a:lnTo>
                  <a:lnTo>
                    <a:pt x="10" y="4"/>
                  </a:lnTo>
                  <a:lnTo>
                    <a:pt x="9" y="3"/>
                  </a:lnTo>
                  <a:close/>
                </a:path>
              </a:pathLst>
            </a:custGeom>
            <a:solidFill>
              <a:srgbClr val="A18F84"/>
            </a:solidFill>
            <a:ln w="9525">
              <a:noFill/>
              <a:round/>
              <a:headEnd/>
              <a:tailEnd/>
            </a:ln>
          </p:spPr>
          <p:txBody>
            <a:bodyPr>
              <a:prstTxWarp prst="textNoShape">
                <a:avLst/>
              </a:prstTxWarp>
            </a:bodyPr>
            <a:lstStyle/>
            <a:p>
              <a:endParaRPr lang="tr-TR"/>
            </a:p>
          </p:txBody>
        </p:sp>
        <p:sp>
          <p:nvSpPr>
            <p:cNvPr id="332" name="Freeform 122"/>
            <p:cNvSpPr>
              <a:spLocks/>
            </p:cNvSpPr>
            <p:nvPr/>
          </p:nvSpPr>
          <p:spPr bwMode="auto">
            <a:xfrm>
              <a:off x="2368" y="3154"/>
              <a:ext cx="112" cy="48"/>
            </a:xfrm>
            <a:custGeom>
              <a:avLst/>
              <a:gdLst>
                <a:gd name="T0" fmla="*/ 4 w 223"/>
                <a:gd name="T1" fmla="*/ 1 h 96"/>
                <a:gd name="T2" fmla="*/ 4 w 223"/>
                <a:gd name="T3" fmla="*/ 1 h 96"/>
                <a:gd name="T4" fmla="*/ 4 w 223"/>
                <a:gd name="T5" fmla="*/ 1 h 96"/>
                <a:gd name="T6" fmla="*/ 4 w 223"/>
                <a:gd name="T7" fmla="*/ 1 h 96"/>
                <a:gd name="T8" fmla="*/ 3 w 223"/>
                <a:gd name="T9" fmla="*/ 1 h 96"/>
                <a:gd name="T10" fmla="*/ 3 w 223"/>
                <a:gd name="T11" fmla="*/ 1 h 96"/>
                <a:gd name="T12" fmla="*/ 3 w 223"/>
                <a:gd name="T13" fmla="*/ 1 h 96"/>
                <a:gd name="T14" fmla="*/ 3 w 223"/>
                <a:gd name="T15" fmla="*/ 1 h 96"/>
                <a:gd name="T16" fmla="*/ 3 w 223"/>
                <a:gd name="T17" fmla="*/ 1 h 96"/>
                <a:gd name="T18" fmla="*/ 2 w 223"/>
                <a:gd name="T19" fmla="*/ 1 h 96"/>
                <a:gd name="T20" fmla="*/ 2 w 223"/>
                <a:gd name="T21" fmla="*/ 1 h 96"/>
                <a:gd name="T22" fmla="*/ 2 w 223"/>
                <a:gd name="T23" fmla="*/ 1 h 96"/>
                <a:gd name="T24" fmla="*/ 2 w 223"/>
                <a:gd name="T25" fmla="*/ 1 h 96"/>
                <a:gd name="T26" fmla="*/ 1 w 223"/>
                <a:gd name="T27" fmla="*/ 1 h 96"/>
                <a:gd name="T28" fmla="*/ 1 w 223"/>
                <a:gd name="T29" fmla="*/ 1 h 96"/>
                <a:gd name="T30" fmla="*/ 1 w 223"/>
                <a:gd name="T31" fmla="*/ 1 h 96"/>
                <a:gd name="T32" fmla="*/ 1 w 223"/>
                <a:gd name="T33" fmla="*/ 1 h 96"/>
                <a:gd name="T34" fmla="*/ 1 w 223"/>
                <a:gd name="T35" fmla="*/ 1 h 96"/>
                <a:gd name="T36" fmla="*/ 1 w 223"/>
                <a:gd name="T37" fmla="*/ 2 h 96"/>
                <a:gd name="T38" fmla="*/ 1 w 223"/>
                <a:gd name="T39" fmla="*/ 2 h 96"/>
                <a:gd name="T40" fmla="*/ 1 w 223"/>
                <a:gd name="T41" fmla="*/ 2 h 96"/>
                <a:gd name="T42" fmla="*/ 0 w 223"/>
                <a:gd name="T43" fmla="*/ 2 h 96"/>
                <a:gd name="T44" fmla="*/ 1 w 223"/>
                <a:gd name="T45" fmla="*/ 2 h 96"/>
                <a:gd name="T46" fmla="*/ 1 w 223"/>
                <a:gd name="T47" fmla="*/ 2 h 96"/>
                <a:gd name="T48" fmla="*/ 1 w 223"/>
                <a:gd name="T49" fmla="*/ 1 h 96"/>
                <a:gd name="T50" fmla="*/ 1 w 223"/>
                <a:gd name="T51" fmla="*/ 1 h 96"/>
                <a:gd name="T52" fmla="*/ 1 w 223"/>
                <a:gd name="T53" fmla="*/ 1 h 96"/>
                <a:gd name="T54" fmla="*/ 1 w 223"/>
                <a:gd name="T55" fmla="*/ 1 h 96"/>
                <a:gd name="T56" fmla="*/ 1 w 223"/>
                <a:gd name="T57" fmla="*/ 1 h 96"/>
                <a:gd name="T58" fmla="*/ 2 w 223"/>
                <a:gd name="T59" fmla="*/ 1 h 96"/>
                <a:gd name="T60" fmla="*/ 2 w 223"/>
                <a:gd name="T61" fmla="*/ 1 h 96"/>
                <a:gd name="T62" fmla="*/ 2 w 223"/>
                <a:gd name="T63" fmla="*/ 1 h 96"/>
                <a:gd name="T64" fmla="*/ 2 w 223"/>
                <a:gd name="T65" fmla="*/ 0 h 96"/>
                <a:gd name="T66" fmla="*/ 3 w 223"/>
                <a:gd name="T67" fmla="*/ 0 h 96"/>
                <a:gd name="T68" fmla="*/ 3 w 223"/>
                <a:gd name="T69" fmla="*/ 0 h 96"/>
                <a:gd name="T70" fmla="*/ 3 w 223"/>
                <a:gd name="T71" fmla="*/ 1 h 96"/>
                <a:gd name="T72" fmla="*/ 3 w 223"/>
                <a:gd name="T73" fmla="*/ 1 h 96"/>
                <a:gd name="T74" fmla="*/ 3 w 223"/>
                <a:gd name="T75" fmla="*/ 1 h 96"/>
                <a:gd name="T76" fmla="*/ 4 w 223"/>
                <a:gd name="T77" fmla="*/ 1 h 96"/>
                <a:gd name="T78" fmla="*/ 4 w 223"/>
                <a:gd name="T79" fmla="*/ 1 h 96"/>
                <a:gd name="T80" fmla="*/ 4 w 223"/>
                <a:gd name="T81" fmla="*/ 1 h 96"/>
                <a:gd name="T82" fmla="*/ 4 w 223"/>
                <a:gd name="T83" fmla="*/ 1 h 96"/>
                <a:gd name="T84" fmla="*/ 4 w 223"/>
                <a:gd name="T85" fmla="*/ 1 h 96"/>
                <a:gd name="T86" fmla="*/ 4 w 223"/>
                <a:gd name="T87" fmla="*/ 1 h 9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23"/>
                <a:gd name="T133" fmla="*/ 0 h 96"/>
                <a:gd name="T134" fmla="*/ 223 w 223"/>
                <a:gd name="T135" fmla="*/ 96 h 9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23" h="96">
                  <a:moveTo>
                    <a:pt x="223" y="45"/>
                  </a:moveTo>
                  <a:lnTo>
                    <a:pt x="223" y="63"/>
                  </a:lnTo>
                  <a:lnTo>
                    <a:pt x="213" y="52"/>
                  </a:lnTo>
                  <a:lnTo>
                    <a:pt x="201" y="42"/>
                  </a:lnTo>
                  <a:lnTo>
                    <a:pt x="187" y="34"/>
                  </a:lnTo>
                  <a:lnTo>
                    <a:pt x="174" y="29"/>
                  </a:lnTo>
                  <a:lnTo>
                    <a:pt x="159" y="24"/>
                  </a:lnTo>
                  <a:lnTo>
                    <a:pt x="144" y="22"/>
                  </a:lnTo>
                  <a:lnTo>
                    <a:pt x="129" y="22"/>
                  </a:lnTo>
                  <a:lnTo>
                    <a:pt x="114" y="23"/>
                  </a:lnTo>
                  <a:lnTo>
                    <a:pt x="99" y="25"/>
                  </a:lnTo>
                  <a:lnTo>
                    <a:pt x="83" y="29"/>
                  </a:lnTo>
                  <a:lnTo>
                    <a:pt x="74" y="33"/>
                  </a:lnTo>
                  <a:lnTo>
                    <a:pt x="64" y="39"/>
                  </a:lnTo>
                  <a:lnTo>
                    <a:pt x="55" y="44"/>
                  </a:lnTo>
                  <a:lnTo>
                    <a:pt x="45" y="50"/>
                  </a:lnTo>
                  <a:lnTo>
                    <a:pt x="36" y="57"/>
                  </a:lnTo>
                  <a:lnTo>
                    <a:pt x="29" y="63"/>
                  </a:lnTo>
                  <a:lnTo>
                    <a:pt x="20" y="71"/>
                  </a:lnTo>
                  <a:lnTo>
                    <a:pt x="13" y="79"/>
                  </a:lnTo>
                  <a:lnTo>
                    <a:pt x="6" y="87"/>
                  </a:lnTo>
                  <a:lnTo>
                    <a:pt x="0" y="96"/>
                  </a:lnTo>
                  <a:lnTo>
                    <a:pt x="3" y="81"/>
                  </a:lnTo>
                  <a:lnTo>
                    <a:pt x="8" y="68"/>
                  </a:lnTo>
                  <a:lnTo>
                    <a:pt x="15" y="56"/>
                  </a:lnTo>
                  <a:lnTo>
                    <a:pt x="24" y="44"/>
                  </a:lnTo>
                  <a:lnTo>
                    <a:pt x="34" y="34"/>
                  </a:lnTo>
                  <a:lnTo>
                    <a:pt x="46" y="25"/>
                  </a:lnTo>
                  <a:lnTo>
                    <a:pt x="59" y="16"/>
                  </a:lnTo>
                  <a:lnTo>
                    <a:pt x="72" y="10"/>
                  </a:lnTo>
                  <a:lnTo>
                    <a:pt x="87" y="5"/>
                  </a:lnTo>
                  <a:lnTo>
                    <a:pt x="101" y="1"/>
                  </a:lnTo>
                  <a:lnTo>
                    <a:pt x="116" y="0"/>
                  </a:lnTo>
                  <a:lnTo>
                    <a:pt x="130" y="0"/>
                  </a:lnTo>
                  <a:lnTo>
                    <a:pt x="144" y="0"/>
                  </a:lnTo>
                  <a:lnTo>
                    <a:pt x="157" y="2"/>
                  </a:lnTo>
                  <a:lnTo>
                    <a:pt x="169" y="6"/>
                  </a:lnTo>
                  <a:lnTo>
                    <a:pt x="182" y="11"/>
                  </a:lnTo>
                  <a:lnTo>
                    <a:pt x="193" y="17"/>
                  </a:lnTo>
                  <a:lnTo>
                    <a:pt x="204" y="25"/>
                  </a:lnTo>
                  <a:lnTo>
                    <a:pt x="214" y="35"/>
                  </a:lnTo>
                  <a:lnTo>
                    <a:pt x="223" y="47"/>
                  </a:lnTo>
                  <a:lnTo>
                    <a:pt x="223" y="45"/>
                  </a:lnTo>
                  <a:close/>
                </a:path>
              </a:pathLst>
            </a:custGeom>
            <a:solidFill>
              <a:srgbClr val="00FF59"/>
            </a:solidFill>
            <a:ln w="9525">
              <a:noFill/>
              <a:round/>
              <a:headEnd/>
              <a:tailEnd/>
            </a:ln>
          </p:spPr>
          <p:txBody>
            <a:bodyPr>
              <a:prstTxWarp prst="textNoShape">
                <a:avLst/>
              </a:prstTxWarp>
            </a:bodyPr>
            <a:lstStyle/>
            <a:p>
              <a:endParaRPr lang="tr-TR"/>
            </a:p>
          </p:txBody>
        </p:sp>
        <p:sp>
          <p:nvSpPr>
            <p:cNvPr id="333" name="Freeform 123"/>
            <p:cNvSpPr>
              <a:spLocks/>
            </p:cNvSpPr>
            <p:nvPr/>
          </p:nvSpPr>
          <p:spPr bwMode="auto">
            <a:xfrm>
              <a:off x="3424" y="3172"/>
              <a:ext cx="8" cy="9"/>
            </a:xfrm>
            <a:custGeom>
              <a:avLst/>
              <a:gdLst>
                <a:gd name="T0" fmla="*/ 1 w 14"/>
                <a:gd name="T1" fmla="*/ 1 h 18"/>
                <a:gd name="T2" fmla="*/ 1 w 14"/>
                <a:gd name="T3" fmla="*/ 1 h 18"/>
                <a:gd name="T4" fmla="*/ 1 w 14"/>
                <a:gd name="T5" fmla="*/ 1 h 18"/>
                <a:gd name="T6" fmla="*/ 1 w 14"/>
                <a:gd name="T7" fmla="*/ 1 h 18"/>
                <a:gd name="T8" fmla="*/ 1 w 14"/>
                <a:gd name="T9" fmla="*/ 1 h 18"/>
                <a:gd name="T10" fmla="*/ 1 w 14"/>
                <a:gd name="T11" fmla="*/ 1 h 18"/>
                <a:gd name="T12" fmla="*/ 1 w 14"/>
                <a:gd name="T13" fmla="*/ 1 h 18"/>
                <a:gd name="T14" fmla="*/ 1 w 14"/>
                <a:gd name="T15" fmla="*/ 1 h 18"/>
                <a:gd name="T16" fmla="*/ 1 w 14"/>
                <a:gd name="T17" fmla="*/ 1 h 18"/>
                <a:gd name="T18" fmla="*/ 1 w 14"/>
                <a:gd name="T19" fmla="*/ 1 h 18"/>
                <a:gd name="T20" fmla="*/ 1 w 14"/>
                <a:gd name="T21" fmla="*/ 1 h 18"/>
                <a:gd name="T22" fmla="*/ 1 w 14"/>
                <a:gd name="T23" fmla="*/ 1 h 18"/>
                <a:gd name="T24" fmla="*/ 1 w 14"/>
                <a:gd name="T25" fmla="*/ 1 h 18"/>
                <a:gd name="T26" fmla="*/ 1 w 14"/>
                <a:gd name="T27" fmla="*/ 1 h 18"/>
                <a:gd name="T28" fmla="*/ 1 w 14"/>
                <a:gd name="T29" fmla="*/ 1 h 18"/>
                <a:gd name="T30" fmla="*/ 1 w 14"/>
                <a:gd name="T31" fmla="*/ 1 h 18"/>
                <a:gd name="T32" fmla="*/ 1 w 14"/>
                <a:gd name="T33" fmla="*/ 1 h 18"/>
                <a:gd name="T34" fmla="*/ 1 w 14"/>
                <a:gd name="T35" fmla="*/ 1 h 18"/>
                <a:gd name="T36" fmla="*/ 1 w 14"/>
                <a:gd name="T37" fmla="*/ 1 h 18"/>
                <a:gd name="T38" fmla="*/ 1 w 14"/>
                <a:gd name="T39" fmla="*/ 1 h 18"/>
                <a:gd name="T40" fmla="*/ 0 w 14"/>
                <a:gd name="T41" fmla="*/ 1 h 18"/>
                <a:gd name="T42" fmla="*/ 1 w 14"/>
                <a:gd name="T43" fmla="*/ 1 h 18"/>
                <a:gd name="T44" fmla="*/ 1 w 14"/>
                <a:gd name="T45" fmla="*/ 1 h 18"/>
                <a:gd name="T46" fmla="*/ 1 w 14"/>
                <a:gd name="T47" fmla="*/ 1 h 18"/>
                <a:gd name="T48" fmla="*/ 1 w 14"/>
                <a:gd name="T49" fmla="*/ 1 h 18"/>
                <a:gd name="T50" fmla="*/ 1 w 14"/>
                <a:gd name="T51" fmla="*/ 1 h 18"/>
                <a:gd name="T52" fmla="*/ 1 w 14"/>
                <a:gd name="T53" fmla="*/ 1 h 18"/>
                <a:gd name="T54" fmla="*/ 1 w 14"/>
                <a:gd name="T55" fmla="*/ 0 h 18"/>
                <a:gd name="T56" fmla="*/ 1 w 14"/>
                <a:gd name="T57" fmla="*/ 0 h 18"/>
                <a:gd name="T58" fmla="*/ 1 w 14"/>
                <a:gd name="T59" fmla="*/ 1 h 18"/>
                <a:gd name="T60" fmla="*/ 1 w 14"/>
                <a:gd name="T61" fmla="*/ 1 h 18"/>
                <a:gd name="T62" fmla="*/ 1 w 14"/>
                <a:gd name="T63" fmla="*/ 1 h 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
                <a:gd name="T97" fmla="*/ 0 h 18"/>
                <a:gd name="T98" fmla="*/ 14 w 14"/>
                <a:gd name="T99" fmla="*/ 18 h 1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 h="18">
                  <a:moveTo>
                    <a:pt x="14" y="4"/>
                  </a:moveTo>
                  <a:lnTo>
                    <a:pt x="14" y="5"/>
                  </a:lnTo>
                  <a:lnTo>
                    <a:pt x="14" y="7"/>
                  </a:lnTo>
                  <a:lnTo>
                    <a:pt x="14" y="8"/>
                  </a:lnTo>
                  <a:lnTo>
                    <a:pt x="14" y="10"/>
                  </a:lnTo>
                  <a:lnTo>
                    <a:pt x="14" y="12"/>
                  </a:lnTo>
                  <a:lnTo>
                    <a:pt x="14" y="13"/>
                  </a:lnTo>
                  <a:lnTo>
                    <a:pt x="14" y="15"/>
                  </a:lnTo>
                  <a:lnTo>
                    <a:pt x="14" y="16"/>
                  </a:lnTo>
                  <a:lnTo>
                    <a:pt x="13" y="17"/>
                  </a:lnTo>
                  <a:lnTo>
                    <a:pt x="12" y="18"/>
                  </a:lnTo>
                  <a:lnTo>
                    <a:pt x="10" y="18"/>
                  </a:lnTo>
                  <a:lnTo>
                    <a:pt x="9" y="18"/>
                  </a:lnTo>
                  <a:lnTo>
                    <a:pt x="8" y="18"/>
                  </a:lnTo>
                  <a:lnTo>
                    <a:pt x="7" y="17"/>
                  </a:lnTo>
                  <a:lnTo>
                    <a:pt x="5" y="16"/>
                  </a:lnTo>
                  <a:lnTo>
                    <a:pt x="4" y="15"/>
                  </a:lnTo>
                  <a:lnTo>
                    <a:pt x="3" y="14"/>
                  </a:lnTo>
                  <a:lnTo>
                    <a:pt x="2" y="13"/>
                  </a:lnTo>
                  <a:lnTo>
                    <a:pt x="1" y="12"/>
                  </a:lnTo>
                  <a:lnTo>
                    <a:pt x="0" y="12"/>
                  </a:lnTo>
                  <a:lnTo>
                    <a:pt x="1" y="9"/>
                  </a:lnTo>
                  <a:lnTo>
                    <a:pt x="2" y="8"/>
                  </a:lnTo>
                  <a:lnTo>
                    <a:pt x="3" y="6"/>
                  </a:lnTo>
                  <a:lnTo>
                    <a:pt x="4" y="4"/>
                  </a:lnTo>
                  <a:lnTo>
                    <a:pt x="5" y="3"/>
                  </a:lnTo>
                  <a:lnTo>
                    <a:pt x="8" y="1"/>
                  </a:lnTo>
                  <a:lnTo>
                    <a:pt x="9" y="0"/>
                  </a:lnTo>
                  <a:lnTo>
                    <a:pt x="11" y="0"/>
                  </a:lnTo>
                  <a:lnTo>
                    <a:pt x="13" y="1"/>
                  </a:lnTo>
                  <a:lnTo>
                    <a:pt x="14" y="4"/>
                  </a:lnTo>
                  <a:close/>
                </a:path>
              </a:pathLst>
            </a:custGeom>
            <a:solidFill>
              <a:srgbClr val="A18F84"/>
            </a:solidFill>
            <a:ln w="9525">
              <a:noFill/>
              <a:round/>
              <a:headEnd/>
              <a:tailEnd/>
            </a:ln>
          </p:spPr>
          <p:txBody>
            <a:bodyPr>
              <a:prstTxWarp prst="textNoShape">
                <a:avLst/>
              </a:prstTxWarp>
            </a:bodyPr>
            <a:lstStyle/>
            <a:p>
              <a:endParaRPr lang="tr-TR"/>
            </a:p>
          </p:txBody>
        </p:sp>
        <p:sp>
          <p:nvSpPr>
            <p:cNvPr id="334" name="Freeform 124"/>
            <p:cNvSpPr>
              <a:spLocks/>
            </p:cNvSpPr>
            <p:nvPr/>
          </p:nvSpPr>
          <p:spPr bwMode="auto">
            <a:xfrm>
              <a:off x="2323" y="3174"/>
              <a:ext cx="7" cy="9"/>
            </a:xfrm>
            <a:custGeom>
              <a:avLst/>
              <a:gdLst>
                <a:gd name="T0" fmla="*/ 0 w 15"/>
                <a:gd name="T1" fmla="*/ 1 h 18"/>
                <a:gd name="T2" fmla="*/ 0 w 15"/>
                <a:gd name="T3" fmla="*/ 1 h 18"/>
                <a:gd name="T4" fmla="*/ 0 w 15"/>
                <a:gd name="T5" fmla="*/ 1 h 18"/>
                <a:gd name="T6" fmla="*/ 0 w 15"/>
                <a:gd name="T7" fmla="*/ 1 h 18"/>
                <a:gd name="T8" fmla="*/ 0 w 15"/>
                <a:gd name="T9" fmla="*/ 1 h 18"/>
                <a:gd name="T10" fmla="*/ 0 w 15"/>
                <a:gd name="T11" fmla="*/ 1 h 18"/>
                <a:gd name="T12" fmla="*/ 0 w 15"/>
                <a:gd name="T13" fmla="*/ 1 h 18"/>
                <a:gd name="T14" fmla="*/ 0 w 15"/>
                <a:gd name="T15" fmla="*/ 1 h 18"/>
                <a:gd name="T16" fmla="*/ 0 w 15"/>
                <a:gd name="T17" fmla="*/ 1 h 18"/>
                <a:gd name="T18" fmla="*/ 0 w 15"/>
                <a:gd name="T19" fmla="*/ 1 h 18"/>
                <a:gd name="T20" fmla="*/ 0 w 15"/>
                <a:gd name="T21" fmla="*/ 1 h 18"/>
                <a:gd name="T22" fmla="*/ 0 w 15"/>
                <a:gd name="T23" fmla="*/ 0 h 18"/>
                <a:gd name="T24" fmla="*/ 0 w 15"/>
                <a:gd name="T25" fmla="*/ 1 h 18"/>
                <a:gd name="T26" fmla="*/ 0 w 15"/>
                <a:gd name="T27" fmla="*/ 1 h 18"/>
                <a:gd name="T28" fmla="*/ 0 w 15"/>
                <a:gd name="T29" fmla="*/ 1 h 18"/>
                <a:gd name="T30" fmla="*/ 0 w 15"/>
                <a:gd name="T31" fmla="*/ 1 h 18"/>
                <a:gd name="T32" fmla="*/ 0 w 15"/>
                <a:gd name="T33" fmla="*/ 1 h 18"/>
                <a:gd name="T34" fmla="*/ 0 w 15"/>
                <a:gd name="T35" fmla="*/ 1 h 18"/>
                <a:gd name="T36" fmla="*/ 0 w 15"/>
                <a:gd name="T37" fmla="*/ 1 h 18"/>
                <a:gd name="T38" fmla="*/ 0 w 15"/>
                <a:gd name="T39" fmla="*/ 1 h 18"/>
                <a:gd name="T40" fmla="*/ 0 w 15"/>
                <a:gd name="T41" fmla="*/ 1 h 18"/>
                <a:gd name="T42" fmla="*/ 0 w 15"/>
                <a:gd name="T43" fmla="*/ 1 h 18"/>
                <a:gd name="T44" fmla="*/ 0 w 15"/>
                <a:gd name="T45" fmla="*/ 1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
                <a:gd name="T70" fmla="*/ 0 h 18"/>
                <a:gd name="T71" fmla="*/ 15 w 15"/>
                <a:gd name="T72" fmla="*/ 18 h 1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 h="18">
                  <a:moveTo>
                    <a:pt x="13" y="14"/>
                  </a:moveTo>
                  <a:lnTo>
                    <a:pt x="12" y="15"/>
                  </a:lnTo>
                  <a:lnTo>
                    <a:pt x="11" y="17"/>
                  </a:lnTo>
                  <a:lnTo>
                    <a:pt x="10" y="18"/>
                  </a:lnTo>
                  <a:lnTo>
                    <a:pt x="9" y="18"/>
                  </a:lnTo>
                  <a:lnTo>
                    <a:pt x="8" y="18"/>
                  </a:lnTo>
                  <a:lnTo>
                    <a:pt x="7" y="18"/>
                  </a:lnTo>
                  <a:lnTo>
                    <a:pt x="4" y="18"/>
                  </a:lnTo>
                  <a:lnTo>
                    <a:pt x="3" y="18"/>
                  </a:lnTo>
                  <a:lnTo>
                    <a:pt x="2" y="18"/>
                  </a:lnTo>
                  <a:lnTo>
                    <a:pt x="0" y="18"/>
                  </a:lnTo>
                  <a:lnTo>
                    <a:pt x="7" y="0"/>
                  </a:lnTo>
                  <a:lnTo>
                    <a:pt x="8" y="1"/>
                  </a:lnTo>
                  <a:lnTo>
                    <a:pt x="9" y="2"/>
                  </a:lnTo>
                  <a:lnTo>
                    <a:pt x="10" y="4"/>
                  </a:lnTo>
                  <a:lnTo>
                    <a:pt x="11" y="5"/>
                  </a:lnTo>
                  <a:lnTo>
                    <a:pt x="12" y="6"/>
                  </a:lnTo>
                  <a:lnTo>
                    <a:pt x="13" y="8"/>
                  </a:lnTo>
                  <a:lnTo>
                    <a:pt x="15" y="10"/>
                  </a:lnTo>
                  <a:lnTo>
                    <a:pt x="15" y="11"/>
                  </a:lnTo>
                  <a:lnTo>
                    <a:pt x="15" y="12"/>
                  </a:lnTo>
                  <a:lnTo>
                    <a:pt x="13" y="14"/>
                  </a:lnTo>
                  <a:close/>
                </a:path>
              </a:pathLst>
            </a:custGeom>
            <a:solidFill>
              <a:srgbClr val="A18F84"/>
            </a:solidFill>
            <a:ln w="9525">
              <a:noFill/>
              <a:round/>
              <a:headEnd/>
              <a:tailEnd/>
            </a:ln>
          </p:spPr>
          <p:txBody>
            <a:bodyPr>
              <a:prstTxWarp prst="textNoShape">
                <a:avLst/>
              </a:prstTxWarp>
            </a:bodyPr>
            <a:lstStyle/>
            <a:p>
              <a:endParaRPr lang="tr-TR"/>
            </a:p>
          </p:txBody>
        </p:sp>
        <p:sp>
          <p:nvSpPr>
            <p:cNvPr id="335" name="Freeform 125"/>
            <p:cNvSpPr>
              <a:spLocks/>
            </p:cNvSpPr>
            <p:nvPr/>
          </p:nvSpPr>
          <p:spPr bwMode="auto">
            <a:xfrm>
              <a:off x="2365" y="3176"/>
              <a:ext cx="115" cy="211"/>
            </a:xfrm>
            <a:custGeom>
              <a:avLst/>
              <a:gdLst>
                <a:gd name="T0" fmla="*/ 4 w 230"/>
                <a:gd name="T1" fmla="*/ 1 h 422"/>
                <a:gd name="T2" fmla="*/ 4 w 230"/>
                <a:gd name="T3" fmla="*/ 6 h 422"/>
                <a:gd name="T4" fmla="*/ 4 w 230"/>
                <a:gd name="T5" fmla="*/ 6 h 422"/>
                <a:gd name="T6" fmla="*/ 4 w 230"/>
                <a:gd name="T7" fmla="*/ 6 h 422"/>
                <a:gd name="T8" fmla="*/ 3 w 230"/>
                <a:gd name="T9" fmla="*/ 6 h 422"/>
                <a:gd name="T10" fmla="*/ 3 w 230"/>
                <a:gd name="T11" fmla="*/ 6 h 422"/>
                <a:gd name="T12" fmla="*/ 3 w 230"/>
                <a:gd name="T13" fmla="*/ 6 h 422"/>
                <a:gd name="T14" fmla="*/ 3 w 230"/>
                <a:gd name="T15" fmla="*/ 6 h 422"/>
                <a:gd name="T16" fmla="*/ 2 w 230"/>
                <a:gd name="T17" fmla="*/ 6 h 422"/>
                <a:gd name="T18" fmla="*/ 2 w 230"/>
                <a:gd name="T19" fmla="*/ 6 h 422"/>
                <a:gd name="T20" fmla="*/ 2 w 230"/>
                <a:gd name="T21" fmla="*/ 6 h 422"/>
                <a:gd name="T22" fmla="*/ 2 w 230"/>
                <a:gd name="T23" fmla="*/ 6 h 422"/>
                <a:gd name="T24" fmla="*/ 1 w 230"/>
                <a:gd name="T25" fmla="*/ 6 h 422"/>
                <a:gd name="T26" fmla="*/ 1 w 230"/>
                <a:gd name="T27" fmla="*/ 6 h 422"/>
                <a:gd name="T28" fmla="*/ 1 w 230"/>
                <a:gd name="T29" fmla="*/ 6 h 422"/>
                <a:gd name="T30" fmla="*/ 1 w 230"/>
                <a:gd name="T31" fmla="*/ 6 h 422"/>
                <a:gd name="T32" fmla="*/ 1 w 230"/>
                <a:gd name="T33" fmla="*/ 6 h 422"/>
                <a:gd name="T34" fmla="*/ 1 w 230"/>
                <a:gd name="T35" fmla="*/ 7 h 422"/>
                <a:gd name="T36" fmla="*/ 1 w 230"/>
                <a:gd name="T37" fmla="*/ 7 h 422"/>
                <a:gd name="T38" fmla="*/ 1 w 230"/>
                <a:gd name="T39" fmla="*/ 7 h 422"/>
                <a:gd name="T40" fmla="*/ 1 w 230"/>
                <a:gd name="T41" fmla="*/ 7 h 422"/>
                <a:gd name="T42" fmla="*/ 0 w 230"/>
                <a:gd name="T43" fmla="*/ 7 h 422"/>
                <a:gd name="T44" fmla="*/ 1 w 230"/>
                <a:gd name="T45" fmla="*/ 2 h 422"/>
                <a:gd name="T46" fmla="*/ 1 w 230"/>
                <a:gd name="T47" fmla="*/ 2 h 422"/>
                <a:gd name="T48" fmla="*/ 1 w 230"/>
                <a:gd name="T49" fmla="*/ 2 h 422"/>
                <a:gd name="T50" fmla="*/ 1 w 230"/>
                <a:gd name="T51" fmla="*/ 1 h 422"/>
                <a:gd name="T52" fmla="*/ 1 w 230"/>
                <a:gd name="T53" fmla="*/ 1 h 422"/>
                <a:gd name="T54" fmla="*/ 1 w 230"/>
                <a:gd name="T55" fmla="*/ 1 h 422"/>
                <a:gd name="T56" fmla="*/ 2 w 230"/>
                <a:gd name="T57" fmla="*/ 1 h 422"/>
                <a:gd name="T58" fmla="*/ 2 w 230"/>
                <a:gd name="T59" fmla="*/ 1 h 422"/>
                <a:gd name="T60" fmla="*/ 2 w 230"/>
                <a:gd name="T61" fmla="*/ 1 h 422"/>
                <a:gd name="T62" fmla="*/ 2 w 230"/>
                <a:gd name="T63" fmla="*/ 1 h 422"/>
                <a:gd name="T64" fmla="*/ 2 w 230"/>
                <a:gd name="T65" fmla="*/ 0 h 422"/>
                <a:gd name="T66" fmla="*/ 3 w 230"/>
                <a:gd name="T67" fmla="*/ 0 h 422"/>
                <a:gd name="T68" fmla="*/ 3 w 230"/>
                <a:gd name="T69" fmla="*/ 1 h 422"/>
                <a:gd name="T70" fmla="*/ 3 w 230"/>
                <a:gd name="T71" fmla="*/ 1 h 422"/>
                <a:gd name="T72" fmla="*/ 3 w 230"/>
                <a:gd name="T73" fmla="*/ 1 h 422"/>
                <a:gd name="T74" fmla="*/ 3 w 230"/>
                <a:gd name="T75" fmla="*/ 1 h 422"/>
                <a:gd name="T76" fmla="*/ 4 w 230"/>
                <a:gd name="T77" fmla="*/ 1 h 422"/>
                <a:gd name="T78" fmla="*/ 4 w 230"/>
                <a:gd name="T79" fmla="*/ 1 h 422"/>
                <a:gd name="T80" fmla="*/ 4 w 230"/>
                <a:gd name="T81" fmla="*/ 1 h 422"/>
                <a:gd name="T82" fmla="*/ 4 w 230"/>
                <a:gd name="T83" fmla="*/ 1 h 422"/>
                <a:gd name="T84" fmla="*/ 4 w 230"/>
                <a:gd name="T85" fmla="*/ 1 h 422"/>
                <a:gd name="T86" fmla="*/ 4 w 230"/>
                <a:gd name="T87" fmla="*/ 1 h 422"/>
                <a:gd name="T88" fmla="*/ 4 w 230"/>
                <a:gd name="T89" fmla="*/ 1 h 42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30"/>
                <a:gd name="T136" fmla="*/ 0 h 422"/>
                <a:gd name="T137" fmla="*/ 230 w 230"/>
                <a:gd name="T138" fmla="*/ 422 h 42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30" h="422">
                  <a:moveTo>
                    <a:pt x="230" y="62"/>
                  </a:moveTo>
                  <a:lnTo>
                    <a:pt x="226" y="367"/>
                  </a:lnTo>
                  <a:lnTo>
                    <a:pt x="213" y="357"/>
                  </a:lnTo>
                  <a:lnTo>
                    <a:pt x="199" y="349"/>
                  </a:lnTo>
                  <a:lnTo>
                    <a:pt x="184" y="343"/>
                  </a:lnTo>
                  <a:lnTo>
                    <a:pt x="169" y="340"/>
                  </a:lnTo>
                  <a:lnTo>
                    <a:pt x="153" y="338"/>
                  </a:lnTo>
                  <a:lnTo>
                    <a:pt x="137" y="338"/>
                  </a:lnTo>
                  <a:lnTo>
                    <a:pt x="121" y="339"/>
                  </a:lnTo>
                  <a:lnTo>
                    <a:pt x="105" y="341"/>
                  </a:lnTo>
                  <a:lnTo>
                    <a:pt x="89" y="345"/>
                  </a:lnTo>
                  <a:lnTo>
                    <a:pt x="74" y="349"/>
                  </a:lnTo>
                  <a:lnTo>
                    <a:pt x="64" y="354"/>
                  </a:lnTo>
                  <a:lnTo>
                    <a:pt x="55" y="359"/>
                  </a:lnTo>
                  <a:lnTo>
                    <a:pt x="47" y="366"/>
                  </a:lnTo>
                  <a:lnTo>
                    <a:pt x="39" y="373"/>
                  </a:lnTo>
                  <a:lnTo>
                    <a:pt x="31" y="382"/>
                  </a:lnTo>
                  <a:lnTo>
                    <a:pt x="24" y="389"/>
                  </a:lnTo>
                  <a:lnTo>
                    <a:pt x="18" y="398"/>
                  </a:lnTo>
                  <a:lnTo>
                    <a:pt x="11" y="406"/>
                  </a:lnTo>
                  <a:lnTo>
                    <a:pt x="5" y="414"/>
                  </a:lnTo>
                  <a:lnTo>
                    <a:pt x="0" y="422"/>
                  </a:lnTo>
                  <a:lnTo>
                    <a:pt x="10" y="97"/>
                  </a:lnTo>
                  <a:lnTo>
                    <a:pt x="14" y="82"/>
                  </a:lnTo>
                  <a:lnTo>
                    <a:pt x="22" y="67"/>
                  </a:lnTo>
                  <a:lnTo>
                    <a:pt x="32" y="55"/>
                  </a:lnTo>
                  <a:lnTo>
                    <a:pt x="43" y="43"/>
                  </a:lnTo>
                  <a:lnTo>
                    <a:pt x="56" y="33"/>
                  </a:lnTo>
                  <a:lnTo>
                    <a:pt x="69" y="24"/>
                  </a:lnTo>
                  <a:lnTo>
                    <a:pt x="84" y="16"/>
                  </a:lnTo>
                  <a:lnTo>
                    <a:pt x="98" y="9"/>
                  </a:lnTo>
                  <a:lnTo>
                    <a:pt x="114" y="4"/>
                  </a:lnTo>
                  <a:lnTo>
                    <a:pt x="128" y="0"/>
                  </a:lnTo>
                  <a:lnTo>
                    <a:pt x="142" y="0"/>
                  </a:lnTo>
                  <a:lnTo>
                    <a:pt x="154" y="2"/>
                  </a:lnTo>
                  <a:lnTo>
                    <a:pt x="166" y="6"/>
                  </a:lnTo>
                  <a:lnTo>
                    <a:pt x="178" y="10"/>
                  </a:lnTo>
                  <a:lnTo>
                    <a:pt x="189" y="16"/>
                  </a:lnTo>
                  <a:lnTo>
                    <a:pt x="199" y="23"/>
                  </a:lnTo>
                  <a:lnTo>
                    <a:pt x="209" y="30"/>
                  </a:lnTo>
                  <a:lnTo>
                    <a:pt x="217" y="40"/>
                  </a:lnTo>
                  <a:lnTo>
                    <a:pt x="224" y="51"/>
                  </a:lnTo>
                  <a:lnTo>
                    <a:pt x="230" y="63"/>
                  </a:lnTo>
                  <a:lnTo>
                    <a:pt x="230" y="62"/>
                  </a:lnTo>
                  <a:close/>
                </a:path>
              </a:pathLst>
            </a:custGeom>
            <a:solidFill>
              <a:srgbClr val="FFDD57"/>
            </a:solidFill>
            <a:ln w="9525">
              <a:noFill/>
              <a:round/>
              <a:headEnd/>
              <a:tailEnd/>
            </a:ln>
          </p:spPr>
          <p:txBody>
            <a:bodyPr>
              <a:prstTxWarp prst="textNoShape">
                <a:avLst/>
              </a:prstTxWarp>
            </a:bodyPr>
            <a:lstStyle/>
            <a:p>
              <a:endParaRPr lang="tr-TR"/>
            </a:p>
          </p:txBody>
        </p:sp>
        <p:sp>
          <p:nvSpPr>
            <p:cNvPr id="336" name="Freeform 126"/>
            <p:cNvSpPr>
              <a:spLocks/>
            </p:cNvSpPr>
            <p:nvPr/>
          </p:nvSpPr>
          <p:spPr bwMode="auto">
            <a:xfrm>
              <a:off x="2316" y="3200"/>
              <a:ext cx="9" cy="9"/>
            </a:xfrm>
            <a:custGeom>
              <a:avLst/>
              <a:gdLst>
                <a:gd name="T0" fmla="*/ 1 w 16"/>
                <a:gd name="T1" fmla="*/ 1 h 17"/>
                <a:gd name="T2" fmla="*/ 1 w 16"/>
                <a:gd name="T3" fmla="*/ 1 h 17"/>
                <a:gd name="T4" fmla="*/ 1 w 16"/>
                <a:gd name="T5" fmla="*/ 1 h 17"/>
                <a:gd name="T6" fmla="*/ 0 w 16"/>
                <a:gd name="T7" fmla="*/ 1 h 17"/>
                <a:gd name="T8" fmla="*/ 0 w 16"/>
                <a:gd name="T9" fmla="*/ 1 h 17"/>
                <a:gd name="T10" fmla="*/ 1 w 16"/>
                <a:gd name="T11" fmla="*/ 1 h 17"/>
                <a:gd name="T12" fmla="*/ 1 w 16"/>
                <a:gd name="T13" fmla="*/ 1 h 17"/>
                <a:gd name="T14" fmla="*/ 1 w 16"/>
                <a:gd name="T15" fmla="*/ 1 h 17"/>
                <a:gd name="T16" fmla="*/ 1 w 16"/>
                <a:gd name="T17" fmla="*/ 1 h 17"/>
                <a:gd name="T18" fmla="*/ 1 w 16"/>
                <a:gd name="T19" fmla="*/ 1 h 17"/>
                <a:gd name="T20" fmla="*/ 1 w 16"/>
                <a:gd name="T21" fmla="*/ 0 h 17"/>
                <a:gd name="T22" fmla="*/ 1 w 16"/>
                <a:gd name="T23" fmla="*/ 1 h 17"/>
                <a:gd name="T24" fmla="*/ 1 w 16"/>
                <a:gd name="T25" fmla="*/ 1 h 17"/>
                <a:gd name="T26" fmla="*/ 1 w 16"/>
                <a:gd name="T27" fmla="*/ 1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
                <a:gd name="T43" fmla="*/ 0 h 17"/>
                <a:gd name="T44" fmla="*/ 16 w 16"/>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 h="17">
                  <a:moveTo>
                    <a:pt x="6" y="17"/>
                  </a:moveTo>
                  <a:lnTo>
                    <a:pt x="3" y="17"/>
                  </a:lnTo>
                  <a:lnTo>
                    <a:pt x="1" y="16"/>
                  </a:lnTo>
                  <a:lnTo>
                    <a:pt x="0" y="15"/>
                  </a:lnTo>
                  <a:lnTo>
                    <a:pt x="0" y="14"/>
                  </a:lnTo>
                  <a:lnTo>
                    <a:pt x="1" y="11"/>
                  </a:lnTo>
                  <a:lnTo>
                    <a:pt x="2" y="9"/>
                  </a:lnTo>
                  <a:lnTo>
                    <a:pt x="3" y="7"/>
                  </a:lnTo>
                  <a:lnTo>
                    <a:pt x="5" y="5"/>
                  </a:lnTo>
                  <a:lnTo>
                    <a:pt x="6" y="3"/>
                  </a:lnTo>
                  <a:lnTo>
                    <a:pt x="6" y="0"/>
                  </a:lnTo>
                  <a:lnTo>
                    <a:pt x="16" y="7"/>
                  </a:lnTo>
                  <a:lnTo>
                    <a:pt x="6" y="17"/>
                  </a:lnTo>
                  <a:close/>
                </a:path>
              </a:pathLst>
            </a:custGeom>
            <a:solidFill>
              <a:srgbClr val="A18F84"/>
            </a:solidFill>
            <a:ln w="9525">
              <a:noFill/>
              <a:round/>
              <a:headEnd/>
              <a:tailEnd/>
            </a:ln>
          </p:spPr>
          <p:txBody>
            <a:bodyPr>
              <a:prstTxWarp prst="textNoShape">
                <a:avLst/>
              </a:prstTxWarp>
            </a:bodyPr>
            <a:lstStyle/>
            <a:p>
              <a:endParaRPr lang="tr-TR"/>
            </a:p>
          </p:txBody>
        </p:sp>
        <p:sp>
          <p:nvSpPr>
            <p:cNvPr id="337" name="Freeform 127"/>
            <p:cNvSpPr>
              <a:spLocks/>
            </p:cNvSpPr>
            <p:nvPr/>
          </p:nvSpPr>
          <p:spPr bwMode="auto">
            <a:xfrm>
              <a:off x="3427" y="3203"/>
              <a:ext cx="7" cy="9"/>
            </a:xfrm>
            <a:custGeom>
              <a:avLst/>
              <a:gdLst>
                <a:gd name="T0" fmla="*/ 0 w 15"/>
                <a:gd name="T1" fmla="*/ 1 h 18"/>
                <a:gd name="T2" fmla="*/ 0 w 15"/>
                <a:gd name="T3" fmla="*/ 1 h 18"/>
                <a:gd name="T4" fmla="*/ 0 w 15"/>
                <a:gd name="T5" fmla="*/ 1 h 18"/>
                <a:gd name="T6" fmla="*/ 0 w 15"/>
                <a:gd name="T7" fmla="*/ 1 h 18"/>
                <a:gd name="T8" fmla="*/ 0 w 15"/>
                <a:gd name="T9" fmla="*/ 1 h 18"/>
                <a:gd name="T10" fmla="*/ 0 w 15"/>
                <a:gd name="T11" fmla="*/ 1 h 18"/>
                <a:gd name="T12" fmla="*/ 0 w 15"/>
                <a:gd name="T13" fmla="*/ 1 h 18"/>
                <a:gd name="T14" fmla="*/ 0 w 15"/>
                <a:gd name="T15" fmla="*/ 1 h 18"/>
                <a:gd name="T16" fmla="*/ 0 w 15"/>
                <a:gd name="T17" fmla="*/ 1 h 18"/>
                <a:gd name="T18" fmla="*/ 0 w 15"/>
                <a:gd name="T19" fmla="*/ 1 h 18"/>
                <a:gd name="T20" fmla="*/ 0 w 15"/>
                <a:gd name="T21" fmla="*/ 1 h 18"/>
                <a:gd name="T22" fmla="*/ 0 w 15"/>
                <a:gd name="T23" fmla="*/ 1 h 18"/>
                <a:gd name="T24" fmla="*/ 0 w 15"/>
                <a:gd name="T25" fmla="*/ 1 h 18"/>
                <a:gd name="T26" fmla="*/ 0 w 15"/>
                <a:gd name="T27" fmla="*/ 1 h 18"/>
                <a:gd name="T28" fmla="*/ 0 w 15"/>
                <a:gd name="T29" fmla="*/ 1 h 18"/>
                <a:gd name="T30" fmla="*/ 0 w 15"/>
                <a:gd name="T31" fmla="*/ 1 h 18"/>
                <a:gd name="T32" fmla="*/ 0 w 15"/>
                <a:gd name="T33" fmla="*/ 1 h 18"/>
                <a:gd name="T34" fmla="*/ 0 w 15"/>
                <a:gd name="T35" fmla="*/ 1 h 18"/>
                <a:gd name="T36" fmla="*/ 0 w 15"/>
                <a:gd name="T37" fmla="*/ 1 h 18"/>
                <a:gd name="T38" fmla="*/ 0 w 15"/>
                <a:gd name="T39" fmla="*/ 1 h 18"/>
                <a:gd name="T40" fmla="*/ 0 w 15"/>
                <a:gd name="T41" fmla="*/ 1 h 18"/>
                <a:gd name="T42" fmla="*/ 0 w 15"/>
                <a:gd name="T43" fmla="*/ 0 h 18"/>
                <a:gd name="T44" fmla="*/ 0 w 15"/>
                <a:gd name="T45" fmla="*/ 1 h 18"/>
                <a:gd name="T46" fmla="*/ 0 w 15"/>
                <a:gd name="T47" fmla="*/ 1 h 18"/>
                <a:gd name="T48" fmla="*/ 0 w 15"/>
                <a:gd name="T49" fmla="*/ 1 h 18"/>
                <a:gd name="T50" fmla="*/ 0 w 15"/>
                <a:gd name="T51" fmla="*/ 1 h 18"/>
                <a:gd name="T52" fmla="*/ 0 w 15"/>
                <a:gd name="T53" fmla="*/ 1 h 18"/>
                <a:gd name="T54" fmla="*/ 0 w 15"/>
                <a:gd name="T55" fmla="*/ 1 h 18"/>
                <a:gd name="T56" fmla="*/ 0 w 15"/>
                <a:gd name="T57" fmla="*/ 1 h 18"/>
                <a:gd name="T58" fmla="*/ 0 w 15"/>
                <a:gd name="T59" fmla="*/ 1 h 18"/>
                <a:gd name="T60" fmla="*/ 0 w 15"/>
                <a:gd name="T61" fmla="*/ 1 h 18"/>
                <a:gd name="T62" fmla="*/ 0 w 15"/>
                <a:gd name="T63" fmla="*/ 1 h 18"/>
                <a:gd name="T64" fmla="*/ 0 w 15"/>
                <a:gd name="T65" fmla="*/ 1 h 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
                <a:gd name="T100" fmla="*/ 0 h 18"/>
                <a:gd name="T101" fmla="*/ 15 w 15"/>
                <a:gd name="T102" fmla="*/ 18 h 1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 h="18">
                  <a:moveTo>
                    <a:pt x="14" y="4"/>
                  </a:moveTo>
                  <a:lnTo>
                    <a:pt x="14" y="6"/>
                  </a:lnTo>
                  <a:lnTo>
                    <a:pt x="14" y="8"/>
                  </a:lnTo>
                  <a:lnTo>
                    <a:pt x="14" y="9"/>
                  </a:lnTo>
                  <a:lnTo>
                    <a:pt x="14" y="10"/>
                  </a:lnTo>
                  <a:lnTo>
                    <a:pt x="15" y="12"/>
                  </a:lnTo>
                  <a:lnTo>
                    <a:pt x="14" y="13"/>
                  </a:lnTo>
                  <a:lnTo>
                    <a:pt x="14" y="15"/>
                  </a:lnTo>
                  <a:lnTo>
                    <a:pt x="14" y="16"/>
                  </a:lnTo>
                  <a:lnTo>
                    <a:pt x="13" y="17"/>
                  </a:lnTo>
                  <a:lnTo>
                    <a:pt x="10" y="18"/>
                  </a:lnTo>
                  <a:lnTo>
                    <a:pt x="9" y="18"/>
                  </a:lnTo>
                  <a:lnTo>
                    <a:pt x="8" y="18"/>
                  </a:lnTo>
                  <a:lnTo>
                    <a:pt x="7" y="18"/>
                  </a:lnTo>
                  <a:lnTo>
                    <a:pt x="6" y="18"/>
                  </a:lnTo>
                  <a:lnTo>
                    <a:pt x="5" y="18"/>
                  </a:lnTo>
                  <a:lnTo>
                    <a:pt x="4" y="18"/>
                  </a:lnTo>
                  <a:lnTo>
                    <a:pt x="3" y="18"/>
                  </a:lnTo>
                  <a:lnTo>
                    <a:pt x="1" y="17"/>
                  </a:lnTo>
                  <a:lnTo>
                    <a:pt x="1" y="16"/>
                  </a:lnTo>
                  <a:lnTo>
                    <a:pt x="0" y="15"/>
                  </a:lnTo>
                  <a:lnTo>
                    <a:pt x="8" y="0"/>
                  </a:lnTo>
                  <a:lnTo>
                    <a:pt x="8" y="1"/>
                  </a:lnTo>
                  <a:lnTo>
                    <a:pt x="9" y="2"/>
                  </a:lnTo>
                  <a:lnTo>
                    <a:pt x="10" y="3"/>
                  </a:lnTo>
                  <a:lnTo>
                    <a:pt x="12" y="4"/>
                  </a:lnTo>
                  <a:lnTo>
                    <a:pt x="13" y="4"/>
                  </a:lnTo>
                  <a:lnTo>
                    <a:pt x="14" y="4"/>
                  </a:lnTo>
                  <a:close/>
                </a:path>
              </a:pathLst>
            </a:custGeom>
            <a:solidFill>
              <a:srgbClr val="A18F84"/>
            </a:solidFill>
            <a:ln w="9525">
              <a:noFill/>
              <a:round/>
              <a:headEnd/>
              <a:tailEnd/>
            </a:ln>
          </p:spPr>
          <p:txBody>
            <a:bodyPr>
              <a:prstTxWarp prst="textNoShape">
                <a:avLst/>
              </a:prstTxWarp>
            </a:bodyPr>
            <a:lstStyle/>
            <a:p>
              <a:endParaRPr lang="tr-TR"/>
            </a:p>
          </p:txBody>
        </p:sp>
        <p:sp>
          <p:nvSpPr>
            <p:cNvPr id="338" name="Freeform 128"/>
            <p:cNvSpPr>
              <a:spLocks/>
            </p:cNvSpPr>
            <p:nvPr/>
          </p:nvSpPr>
          <p:spPr bwMode="auto">
            <a:xfrm>
              <a:off x="2308" y="3223"/>
              <a:ext cx="8" cy="7"/>
            </a:xfrm>
            <a:custGeom>
              <a:avLst/>
              <a:gdLst>
                <a:gd name="T0" fmla="*/ 1 w 16"/>
                <a:gd name="T1" fmla="*/ 1 h 14"/>
                <a:gd name="T2" fmla="*/ 0 w 16"/>
                <a:gd name="T3" fmla="*/ 1 h 14"/>
                <a:gd name="T4" fmla="*/ 1 w 16"/>
                <a:gd name="T5" fmla="*/ 0 h 14"/>
                <a:gd name="T6" fmla="*/ 1 w 16"/>
                <a:gd name="T7" fmla="*/ 1 h 14"/>
                <a:gd name="T8" fmla="*/ 1 w 16"/>
                <a:gd name="T9" fmla="*/ 1 h 14"/>
                <a:gd name="T10" fmla="*/ 1 w 16"/>
                <a:gd name="T11" fmla="*/ 1 h 14"/>
                <a:gd name="T12" fmla="*/ 1 w 16"/>
                <a:gd name="T13" fmla="*/ 1 h 14"/>
                <a:gd name="T14" fmla="*/ 1 w 16"/>
                <a:gd name="T15" fmla="*/ 1 h 14"/>
                <a:gd name="T16" fmla="*/ 1 w 16"/>
                <a:gd name="T17" fmla="*/ 1 h 14"/>
                <a:gd name="T18" fmla="*/ 1 w 16"/>
                <a:gd name="T19" fmla="*/ 1 h 14"/>
                <a:gd name="T20" fmla="*/ 1 w 16"/>
                <a:gd name="T21" fmla="*/ 1 h 14"/>
                <a:gd name="T22" fmla="*/ 1 w 16"/>
                <a:gd name="T23" fmla="*/ 1 h 14"/>
                <a:gd name="T24" fmla="*/ 1 w 16"/>
                <a:gd name="T25" fmla="*/ 1 h 14"/>
                <a:gd name="T26" fmla="*/ 1 w 16"/>
                <a:gd name="T27" fmla="*/ 1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
                <a:gd name="T43" fmla="*/ 0 h 14"/>
                <a:gd name="T44" fmla="*/ 16 w 16"/>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 h="14">
                  <a:moveTo>
                    <a:pt x="14" y="14"/>
                  </a:moveTo>
                  <a:lnTo>
                    <a:pt x="0" y="14"/>
                  </a:lnTo>
                  <a:lnTo>
                    <a:pt x="8" y="0"/>
                  </a:lnTo>
                  <a:lnTo>
                    <a:pt x="9" y="2"/>
                  </a:lnTo>
                  <a:lnTo>
                    <a:pt x="10" y="3"/>
                  </a:lnTo>
                  <a:lnTo>
                    <a:pt x="12" y="5"/>
                  </a:lnTo>
                  <a:lnTo>
                    <a:pt x="13" y="6"/>
                  </a:lnTo>
                  <a:lnTo>
                    <a:pt x="14" y="7"/>
                  </a:lnTo>
                  <a:lnTo>
                    <a:pt x="14" y="8"/>
                  </a:lnTo>
                  <a:lnTo>
                    <a:pt x="16" y="9"/>
                  </a:lnTo>
                  <a:lnTo>
                    <a:pt x="16" y="10"/>
                  </a:lnTo>
                  <a:lnTo>
                    <a:pt x="16" y="12"/>
                  </a:lnTo>
                  <a:lnTo>
                    <a:pt x="14" y="14"/>
                  </a:lnTo>
                  <a:close/>
                </a:path>
              </a:pathLst>
            </a:custGeom>
            <a:solidFill>
              <a:srgbClr val="A18F84"/>
            </a:solidFill>
            <a:ln w="9525">
              <a:noFill/>
              <a:round/>
              <a:headEnd/>
              <a:tailEnd/>
            </a:ln>
          </p:spPr>
          <p:txBody>
            <a:bodyPr>
              <a:prstTxWarp prst="textNoShape">
                <a:avLst/>
              </a:prstTxWarp>
            </a:bodyPr>
            <a:lstStyle/>
            <a:p>
              <a:endParaRPr lang="tr-TR"/>
            </a:p>
          </p:txBody>
        </p:sp>
        <p:sp>
          <p:nvSpPr>
            <p:cNvPr id="339" name="Freeform 129"/>
            <p:cNvSpPr>
              <a:spLocks/>
            </p:cNvSpPr>
            <p:nvPr/>
          </p:nvSpPr>
          <p:spPr bwMode="auto">
            <a:xfrm>
              <a:off x="3424" y="3235"/>
              <a:ext cx="8" cy="6"/>
            </a:xfrm>
            <a:custGeom>
              <a:avLst/>
              <a:gdLst>
                <a:gd name="T0" fmla="*/ 1 w 14"/>
                <a:gd name="T1" fmla="*/ 1 h 12"/>
                <a:gd name="T2" fmla="*/ 0 w 14"/>
                <a:gd name="T3" fmla="*/ 1 h 12"/>
                <a:gd name="T4" fmla="*/ 0 w 14"/>
                <a:gd name="T5" fmla="*/ 0 h 12"/>
                <a:gd name="T6" fmla="*/ 1 w 14"/>
                <a:gd name="T7" fmla="*/ 0 h 12"/>
                <a:gd name="T8" fmla="*/ 1 w 14"/>
                <a:gd name="T9" fmla="*/ 1 h 12"/>
                <a:gd name="T10" fmla="*/ 1 w 14"/>
                <a:gd name="T11" fmla="*/ 1 h 12"/>
                <a:gd name="T12" fmla="*/ 1 w 14"/>
                <a:gd name="T13" fmla="*/ 1 h 12"/>
                <a:gd name="T14" fmla="*/ 0 60000 65536"/>
                <a:gd name="T15" fmla="*/ 0 60000 65536"/>
                <a:gd name="T16" fmla="*/ 0 60000 65536"/>
                <a:gd name="T17" fmla="*/ 0 60000 65536"/>
                <a:gd name="T18" fmla="*/ 0 60000 65536"/>
                <a:gd name="T19" fmla="*/ 0 60000 65536"/>
                <a:gd name="T20" fmla="*/ 0 60000 65536"/>
                <a:gd name="T21" fmla="*/ 0 w 14"/>
                <a:gd name="T22" fmla="*/ 0 h 12"/>
                <a:gd name="T23" fmla="*/ 14 w 14"/>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2">
                  <a:moveTo>
                    <a:pt x="14" y="11"/>
                  </a:moveTo>
                  <a:lnTo>
                    <a:pt x="0" y="12"/>
                  </a:lnTo>
                  <a:lnTo>
                    <a:pt x="0" y="0"/>
                  </a:lnTo>
                  <a:lnTo>
                    <a:pt x="14" y="0"/>
                  </a:lnTo>
                  <a:lnTo>
                    <a:pt x="14" y="12"/>
                  </a:lnTo>
                  <a:lnTo>
                    <a:pt x="14" y="11"/>
                  </a:lnTo>
                  <a:close/>
                </a:path>
              </a:pathLst>
            </a:custGeom>
            <a:solidFill>
              <a:srgbClr val="A18F84"/>
            </a:solidFill>
            <a:ln w="9525">
              <a:noFill/>
              <a:round/>
              <a:headEnd/>
              <a:tailEnd/>
            </a:ln>
          </p:spPr>
          <p:txBody>
            <a:bodyPr>
              <a:prstTxWarp prst="textNoShape">
                <a:avLst/>
              </a:prstTxWarp>
            </a:bodyPr>
            <a:lstStyle/>
            <a:p>
              <a:endParaRPr lang="tr-TR"/>
            </a:p>
          </p:txBody>
        </p:sp>
        <p:sp>
          <p:nvSpPr>
            <p:cNvPr id="340" name="Freeform 130"/>
            <p:cNvSpPr>
              <a:spLocks/>
            </p:cNvSpPr>
            <p:nvPr/>
          </p:nvSpPr>
          <p:spPr bwMode="auto">
            <a:xfrm>
              <a:off x="2308" y="3250"/>
              <a:ext cx="8" cy="9"/>
            </a:xfrm>
            <a:custGeom>
              <a:avLst/>
              <a:gdLst>
                <a:gd name="T0" fmla="*/ 1 w 16"/>
                <a:gd name="T1" fmla="*/ 1 h 18"/>
                <a:gd name="T2" fmla="*/ 1 w 16"/>
                <a:gd name="T3" fmla="*/ 1 h 18"/>
                <a:gd name="T4" fmla="*/ 1 w 16"/>
                <a:gd name="T5" fmla="*/ 1 h 18"/>
                <a:gd name="T6" fmla="*/ 1 w 16"/>
                <a:gd name="T7" fmla="*/ 1 h 18"/>
                <a:gd name="T8" fmla="*/ 1 w 16"/>
                <a:gd name="T9" fmla="*/ 1 h 18"/>
                <a:gd name="T10" fmla="*/ 1 w 16"/>
                <a:gd name="T11" fmla="*/ 1 h 18"/>
                <a:gd name="T12" fmla="*/ 1 w 16"/>
                <a:gd name="T13" fmla="*/ 1 h 18"/>
                <a:gd name="T14" fmla="*/ 1 w 16"/>
                <a:gd name="T15" fmla="*/ 1 h 18"/>
                <a:gd name="T16" fmla="*/ 1 w 16"/>
                <a:gd name="T17" fmla="*/ 1 h 18"/>
                <a:gd name="T18" fmla="*/ 1 w 16"/>
                <a:gd name="T19" fmla="*/ 1 h 18"/>
                <a:gd name="T20" fmla="*/ 1 w 16"/>
                <a:gd name="T21" fmla="*/ 1 h 18"/>
                <a:gd name="T22" fmla="*/ 0 w 16"/>
                <a:gd name="T23" fmla="*/ 1 h 18"/>
                <a:gd name="T24" fmla="*/ 0 w 16"/>
                <a:gd name="T25" fmla="*/ 1 h 18"/>
                <a:gd name="T26" fmla="*/ 0 w 16"/>
                <a:gd name="T27" fmla="*/ 1 h 18"/>
                <a:gd name="T28" fmla="*/ 1 w 16"/>
                <a:gd name="T29" fmla="*/ 1 h 18"/>
                <a:gd name="T30" fmla="*/ 1 w 16"/>
                <a:gd name="T31" fmla="*/ 1 h 18"/>
                <a:gd name="T32" fmla="*/ 1 w 16"/>
                <a:gd name="T33" fmla="*/ 1 h 18"/>
                <a:gd name="T34" fmla="*/ 1 w 16"/>
                <a:gd name="T35" fmla="*/ 1 h 18"/>
                <a:gd name="T36" fmla="*/ 1 w 16"/>
                <a:gd name="T37" fmla="*/ 0 h 18"/>
                <a:gd name="T38" fmla="*/ 1 w 16"/>
                <a:gd name="T39" fmla="*/ 0 h 18"/>
                <a:gd name="T40" fmla="*/ 1 w 16"/>
                <a:gd name="T41" fmla="*/ 1 h 18"/>
                <a:gd name="T42" fmla="*/ 1 w 16"/>
                <a:gd name="T43" fmla="*/ 1 h 18"/>
                <a:gd name="T44" fmla="*/ 1 w 16"/>
                <a:gd name="T45" fmla="*/ 1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
                <a:gd name="T70" fmla="*/ 0 h 18"/>
                <a:gd name="T71" fmla="*/ 16 w 16"/>
                <a:gd name="T72" fmla="*/ 18 h 1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 h="18">
                  <a:moveTo>
                    <a:pt x="14" y="3"/>
                  </a:moveTo>
                  <a:lnTo>
                    <a:pt x="14" y="6"/>
                  </a:lnTo>
                  <a:lnTo>
                    <a:pt x="14" y="7"/>
                  </a:lnTo>
                  <a:lnTo>
                    <a:pt x="14" y="8"/>
                  </a:lnTo>
                  <a:lnTo>
                    <a:pt x="16" y="10"/>
                  </a:lnTo>
                  <a:lnTo>
                    <a:pt x="16" y="11"/>
                  </a:lnTo>
                  <a:lnTo>
                    <a:pt x="16" y="13"/>
                  </a:lnTo>
                  <a:lnTo>
                    <a:pt x="16" y="14"/>
                  </a:lnTo>
                  <a:lnTo>
                    <a:pt x="14" y="16"/>
                  </a:lnTo>
                  <a:lnTo>
                    <a:pt x="13" y="18"/>
                  </a:lnTo>
                  <a:lnTo>
                    <a:pt x="12" y="18"/>
                  </a:lnTo>
                  <a:lnTo>
                    <a:pt x="0" y="18"/>
                  </a:lnTo>
                  <a:lnTo>
                    <a:pt x="0" y="16"/>
                  </a:lnTo>
                  <a:lnTo>
                    <a:pt x="0" y="12"/>
                  </a:lnTo>
                  <a:lnTo>
                    <a:pt x="1" y="9"/>
                  </a:lnTo>
                  <a:lnTo>
                    <a:pt x="2" y="6"/>
                  </a:lnTo>
                  <a:lnTo>
                    <a:pt x="3" y="3"/>
                  </a:lnTo>
                  <a:lnTo>
                    <a:pt x="6" y="1"/>
                  </a:lnTo>
                  <a:lnTo>
                    <a:pt x="7" y="0"/>
                  </a:lnTo>
                  <a:lnTo>
                    <a:pt x="10" y="0"/>
                  </a:lnTo>
                  <a:lnTo>
                    <a:pt x="12" y="1"/>
                  </a:lnTo>
                  <a:lnTo>
                    <a:pt x="14" y="3"/>
                  </a:lnTo>
                  <a:close/>
                </a:path>
              </a:pathLst>
            </a:custGeom>
            <a:solidFill>
              <a:srgbClr val="A18F84"/>
            </a:solidFill>
            <a:ln w="9525">
              <a:noFill/>
              <a:round/>
              <a:headEnd/>
              <a:tailEnd/>
            </a:ln>
          </p:spPr>
          <p:txBody>
            <a:bodyPr>
              <a:prstTxWarp prst="textNoShape">
                <a:avLst/>
              </a:prstTxWarp>
            </a:bodyPr>
            <a:lstStyle/>
            <a:p>
              <a:endParaRPr lang="tr-TR"/>
            </a:p>
          </p:txBody>
        </p:sp>
        <p:sp>
          <p:nvSpPr>
            <p:cNvPr id="341" name="Freeform 131"/>
            <p:cNvSpPr>
              <a:spLocks/>
            </p:cNvSpPr>
            <p:nvPr/>
          </p:nvSpPr>
          <p:spPr bwMode="auto">
            <a:xfrm>
              <a:off x="3432" y="3263"/>
              <a:ext cx="8" cy="7"/>
            </a:xfrm>
            <a:custGeom>
              <a:avLst/>
              <a:gdLst>
                <a:gd name="T0" fmla="*/ 0 w 17"/>
                <a:gd name="T1" fmla="*/ 0 h 13"/>
                <a:gd name="T2" fmla="*/ 0 w 17"/>
                <a:gd name="T3" fmla="*/ 1 h 13"/>
                <a:gd name="T4" fmla="*/ 0 w 17"/>
                <a:gd name="T5" fmla="*/ 1 h 13"/>
                <a:gd name="T6" fmla="*/ 0 w 17"/>
                <a:gd name="T7" fmla="*/ 1 h 13"/>
                <a:gd name="T8" fmla="*/ 0 w 17"/>
                <a:gd name="T9" fmla="*/ 1 h 13"/>
                <a:gd name="T10" fmla="*/ 0 w 17"/>
                <a:gd name="T11" fmla="*/ 1 h 13"/>
                <a:gd name="T12" fmla="*/ 0 w 17"/>
                <a:gd name="T13" fmla="*/ 1 h 13"/>
                <a:gd name="T14" fmla="*/ 0 w 17"/>
                <a:gd name="T15" fmla="*/ 1 h 13"/>
                <a:gd name="T16" fmla="*/ 0 w 17"/>
                <a:gd name="T17" fmla="*/ 1 h 13"/>
                <a:gd name="T18" fmla="*/ 0 w 17"/>
                <a:gd name="T19" fmla="*/ 1 h 13"/>
                <a:gd name="T20" fmla="*/ 0 w 17"/>
                <a:gd name="T21" fmla="*/ 1 h 13"/>
                <a:gd name="T22" fmla="*/ 0 w 17"/>
                <a:gd name="T23" fmla="*/ 1 h 13"/>
                <a:gd name="T24" fmla="*/ 0 w 17"/>
                <a:gd name="T25" fmla="*/ 1 h 13"/>
                <a:gd name="T26" fmla="*/ 0 w 17"/>
                <a:gd name="T27" fmla="*/ 1 h 13"/>
                <a:gd name="T28" fmla="*/ 0 w 17"/>
                <a:gd name="T29" fmla="*/ 1 h 13"/>
                <a:gd name="T30" fmla="*/ 0 w 17"/>
                <a:gd name="T31" fmla="*/ 1 h 13"/>
                <a:gd name="T32" fmla="*/ 0 w 17"/>
                <a:gd name="T33" fmla="*/ 1 h 13"/>
                <a:gd name="T34" fmla="*/ 0 w 17"/>
                <a:gd name="T35" fmla="*/ 1 h 13"/>
                <a:gd name="T36" fmla="*/ 0 w 17"/>
                <a:gd name="T37" fmla="*/ 1 h 13"/>
                <a:gd name="T38" fmla="*/ 0 w 17"/>
                <a:gd name="T39" fmla="*/ 1 h 13"/>
                <a:gd name="T40" fmla="*/ 0 w 17"/>
                <a:gd name="T41" fmla="*/ 1 h 13"/>
                <a:gd name="T42" fmla="*/ 0 w 17"/>
                <a:gd name="T43" fmla="*/ 1 h 13"/>
                <a:gd name="T44" fmla="*/ 0 w 17"/>
                <a:gd name="T45" fmla="*/ 1 h 13"/>
                <a:gd name="T46" fmla="*/ 0 w 17"/>
                <a:gd name="T47" fmla="*/ 1 h 13"/>
                <a:gd name="T48" fmla="*/ 0 w 17"/>
                <a:gd name="T49" fmla="*/ 1 h 13"/>
                <a:gd name="T50" fmla="*/ 0 w 17"/>
                <a:gd name="T51" fmla="*/ 0 h 13"/>
                <a:gd name="T52" fmla="*/ 0 w 17"/>
                <a:gd name="T53" fmla="*/ 0 h 13"/>
                <a:gd name="T54" fmla="*/ 0 w 17"/>
                <a:gd name="T55" fmla="*/ 0 h 13"/>
                <a:gd name="T56" fmla="*/ 0 w 17"/>
                <a:gd name="T57" fmla="*/ 0 h 13"/>
                <a:gd name="T58" fmla="*/ 0 w 17"/>
                <a:gd name="T59" fmla="*/ 0 h 13"/>
                <a:gd name="T60" fmla="*/ 0 w 17"/>
                <a:gd name="T61" fmla="*/ 0 h 13"/>
                <a:gd name="T62" fmla="*/ 0 w 17"/>
                <a:gd name="T63" fmla="*/ 0 h 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
                <a:gd name="T97" fmla="*/ 0 h 13"/>
                <a:gd name="T98" fmla="*/ 17 w 17"/>
                <a:gd name="T99" fmla="*/ 13 h 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 h="13">
                  <a:moveTo>
                    <a:pt x="15" y="0"/>
                  </a:moveTo>
                  <a:lnTo>
                    <a:pt x="17" y="1"/>
                  </a:lnTo>
                  <a:lnTo>
                    <a:pt x="17" y="2"/>
                  </a:lnTo>
                  <a:lnTo>
                    <a:pt x="17" y="3"/>
                  </a:lnTo>
                  <a:lnTo>
                    <a:pt x="17" y="4"/>
                  </a:lnTo>
                  <a:lnTo>
                    <a:pt x="16" y="5"/>
                  </a:lnTo>
                  <a:lnTo>
                    <a:pt x="15" y="7"/>
                  </a:lnTo>
                  <a:lnTo>
                    <a:pt x="14" y="9"/>
                  </a:lnTo>
                  <a:lnTo>
                    <a:pt x="13" y="10"/>
                  </a:lnTo>
                  <a:lnTo>
                    <a:pt x="12" y="11"/>
                  </a:lnTo>
                  <a:lnTo>
                    <a:pt x="10" y="13"/>
                  </a:lnTo>
                  <a:lnTo>
                    <a:pt x="9" y="13"/>
                  </a:lnTo>
                  <a:lnTo>
                    <a:pt x="8" y="13"/>
                  </a:lnTo>
                  <a:lnTo>
                    <a:pt x="7" y="13"/>
                  </a:lnTo>
                  <a:lnTo>
                    <a:pt x="6" y="12"/>
                  </a:lnTo>
                  <a:lnTo>
                    <a:pt x="5" y="11"/>
                  </a:lnTo>
                  <a:lnTo>
                    <a:pt x="4" y="10"/>
                  </a:lnTo>
                  <a:lnTo>
                    <a:pt x="3" y="9"/>
                  </a:lnTo>
                  <a:lnTo>
                    <a:pt x="2" y="7"/>
                  </a:lnTo>
                  <a:lnTo>
                    <a:pt x="0" y="6"/>
                  </a:lnTo>
                  <a:lnTo>
                    <a:pt x="0" y="4"/>
                  </a:lnTo>
                  <a:lnTo>
                    <a:pt x="2" y="3"/>
                  </a:lnTo>
                  <a:lnTo>
                    <a:pt x="3" y="2"/>
                  </a:lnTo>
                  <a:lnTo>
                    <a:pt x="4" y="1"/>
                  </a:lnTo>
                  <a:lnTo>
                    <a:pt x="5" y="0"/>
                  </a:lnTo>
                  <a:lnTo>
                    <a:pt x="7" y="0"/>
                  </a:lnTo>
                  <a:lnTo>
                    <a:pt x="9" y="0"/>
                  </a:lnTo>
                  <a:lnTo>
                    <a:pt x="12" y="0"/>
                  </a:lnTo>
                  <a:lnTo>
                    <a:pt x="14" y="0"/>
                  </a:lnTo>
                  <a:lnTo>
                    <a:pt x="15" y="0"/>
                  </a:lnTo>
                  <a:close/>
                </a:path>
              </a:pathLst>
            </a:custGeom>
            <a:solidFill>
              <a:srgbClr val="A18F84"/>
            </a:solidFill>
            <a:ln w="9525">
              <a:noFill/>
              <a:round/>
              <a:headEnd/>
              <a:tailEnd/>
            </a:ln>
          </p:spPr>
          <p:txBody>
            <a:bodyPr>
              <a:prstTxWarp prst="textNoShape">
                <a:avLst/>
              </a:prstTxWarp>
            </a:bodyPr>
            <a:lstStyle/>
            <a:p>
              <a:endParaRPr lang="tr-TR"/>
            </a:p>
          </p:txBody>
        </p:sp>
        <p:sp>
          <p:nvSpPr>
            <p:cNvPr id="342" name="Freeform 132"/>
            <p:cNvSpPr>
              <a:spLocks/>
            </p:cNvSpPr>
            <p:nvPr/>
          </p:nvSpPr>
          <p:spPr bwMode="auto">
            <a:xfrm>
              <a:off x="2311" y="3278"/>
              <a:ext cx="6" cy="8"/>
            </a:xfrm>
            <a:custGeom>
              <a:avLst/>
              <a:gdLst>
                <a:gd name="T0" fmla="*/ 0 w 14"/>
                <a:gd name="T1" fmla="*/ 1 h 14"/>
                <a:gd name="T2" fmla="*/ 0 w 14"/>
                <a:gd name="T3" fmla="*/ 1 h 14"/>
                <a:gd name="T4" fmla="*/ 0 w 14"/>
                <a:gd name="T5" fmla="*/ 1 h 14"/>
                <a:gd name="T6" fmla="*/ 0 w 14"/>
                <a:gd name="T7" fmla="*/ 1 h 14"/>
                <a:gd name="T8" fmla="*/ 0 w 14"/>
                <a:gd name="T9" fmla="*/ 1 h 14"/>
                <a:gd name="T10" fmla="*/ 0 w 14"/>
                <a:gd name="T11" fmla="*/ 1 h 14"/>
                <a:gd name="T12" fmla="*/ 0 w 14"/>
                <a:gd name="T13" fmla="*/ 1 h 14"/>
                <a:gd name="T14" fmla="*/ 0 w 14"/>
                <a:gd name="T15" fmla="*/ 1 h 14"/>
                <a:gd name="T16" fmla="*/ 0 w 14"/>
                <a:gd name="T17" fmla="*/ 1 h 14"/>
                <a:gd name="T18" fmla="*/ 0 w 14"/>
                <a:gd name="T19" fmla="*/ 1 h 14"/>
                <a:gd name="T20" fmla="*/ 0 w 14"/>
                <a:gd name="T21" fmla="*/ 1 h 14"/>
                <a:gd name="T22" fmla="*/ 0 w 14"/>
                <a:gd name="T23" fmla="*/ 1 h 14"/>
                <a:gd name="T24" fmla="*/ 0 w 14"/>
                <a:gd name="T25" fmla="*/ 0 h 14"/>
                <a:gd name="T26" fmla="*/ 0 w 14"/>
                <a:gd name="T27" fmla="*/ 0 h 14"/>
                <a:gd name="T28" fmla="*/ 0 w 14"/>
                <a:gd name="T29" fmla="*/ 1 h 14"/>
                <a:gd name="T30" fmla="*/ 0 w 14"/>
                <a:gd name="T31" fmla="*/ 1 h 14"/>
                <a:gd name="T32" fmla="*/ 0 w 14"/>
                <a:gd name="T33" fmla="*/ 1 h 14"/>
                <a:gd name="T34" fmla="*/ 0 w 14"/>
                <a:gd name="T35" fmla="*/ 1 h 14"/>
                <a:gd name="T36" fmla="*/ 0 w 14"/>
                <a:gd name="T37" fmla="*/ 1 h 14"/>
                <a:gd name="T38" fmla="*/ 0 w 14"/>
                <a:gd name="T39" fmla="*/ 1 h 14"/>
                <a:gd name="T40" fmla="*/ 0 w 14"/>
                <a:gd name="T41" fmla="*/ 1 h 14"/>
                <a:gd name="T42" fmla="*/ 0 w 14"/>
                <a:gd name="T43" fmla="*/ 1 h 14"/>
                <a:gd name="T44" fmla="*/ 0 w 14"/>
                <a:gd name="T45" fmla="*/ 1 h 14"/>
                <a:gd name="T46" fmla="*/ 0 w 14"/>
                <a:gd name="T47" fmla="*/ 1 h 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
                <a:gd name="T73" fmla="*/ 0 h 14"/>
                <a:gd name="T74" fmla="*/ 14 w 14"/>
                <a:gd name="T75" fmla="*/ 14 h 1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 h="14">
                  <a:moveTo>
                    <a:pt x="14" y="4"/>
                  </a:moveTo>
                  <a:lnTo>
                    <a:pt x="14" y="5"/>
                  </a:lnTo>
                  <a:lnTo>
                    <a:pt x="14" y="7"/>
                  </a:lnTo>
                  <a:lnTo>
                    <a:pt x="14" y="8"/>
                  </a:lnTo>
                  <a:lnTo>
                    <a:pt x="14" y="9"/>
                  </a:lnTo>
                  <a:lnTo>
                    <a:pt x="14" y="10"/>
                  </a:lnTo>
                  <a:lnTo>
                    <a:pt x="14" y="11"/>
                  </a:lnTo>
                  <a:lnTo>
                    <a:pt x="14" y="12"/>
                  </a:lnTo>
                  <a:lnTo>
                    <a:pt x="13" y="13"/>
                  </a:lnTo>
                  <a:lnTo>
                    <a:pt x="13" y="14"/>
                  </a:lnTo>
                  <a:lnTo>
                    <a:pt x="10" y="14"/>
                  </a:lnTo>
                  <a:lnTo>
                    <a:pt x="0" y="14"/>
                  </a:lnTo>
                  <a:lnTo>
                    <a:pt x="0" y="0"/>
                  </a:lnTo>
                  <a:lnTo>
                    <a:pt x="3" y="0"/>
                  </a:lnTo>
                  <a:lnTo>
                    <a:pt x="4" y="1"/>
                  </a:lnTo>
                  <a:lnTo>
                    <a:pt x="5" y="1"/>
                  </a:lnTo>
                  <a:lnTo>
                    <a:pt x="7" y="1"/>
                  </a:lnTo>
                  <a:lnTo>
                    <a:pt x="8" y="1"/>
                  </a:lnTo>
                  <a:lnTo>
                    <a:pt x="10" y="1"/>
                  </a:lnTo>
                  <a:lnTo>
                    <a:pt x="12" y="1"/>
                  </a:lnTo>
                  <a:lnTo>
                    <a:pt x="13" y="2"/>
                  </a:lnTo>
                  <a:lnTo>
                    <a:pt x="14" y="3"/>
                  </a:lnTo>
                  <a:lnTo>
                    <a:pt x="14" y="4"/>
                  </a:lnTo>
                  <a:close/>
                </a:path>
              </a:pathLst>
            </a:custGeom>
            <a:solidFill>
              <a:srgbClr val="A18F84"/>
            </a:solidFill>
            <a:ln w="9525">
              <a:noFill/>
              <a:round/>
              <a:headEnd/>
              <a:tailEnd/>
            </a:ln>
          </p:spPr>
          <p:txBody>
            <a:bodyPr>
              <a:prstTxWarp prst="textNoShape">
                <a:avLst/>
              </a:prstTxWarp>
            </a:bodyPr>
            <a:lstStyle/>
            <a:p>
              <a:endParaRPr lang="tr-TR"/>
            </a:p>
          </p:txBody>
        </p:sp>
        <p:sp>
          <p:nvSpPr>
            <p:cNvPr id="343" name="Freeform 133"/>
            <p:cNvSpPr>
              <a:spLocks/>
            </p:cNvSpPr>
            <p:nvPr/>
          </p:nvSpPr>
          <p:spPr bwMode="auto">
            <a:xfrm>
              <a:off x="3433" y="3289"/>
              <a:ext cx="6" cy="7"/>
            </a:xfrm>
            <a:custGeom>
              <a:avLst/>
              <a:gdLst>
                <a:gd name="T0" fmla="*/ 1 w 11"/>
                <a:gd name="T1" fmla="*/ 0 h 13"/>
                <a:gd name="T2" fmla="*/ 1 w 11"/>
                <a:gd name="T3" fmla="*/ 1 h 13"/>
                <a:gd name="T4" fmla="*/ 1 w 11"/>
                <a:gd name="T5" fmla="*/ 1 h 13"/>
                <a:gd name="T6" fmla="*/ 1 w 11"/>
                <a:gd name="T7" fmla="*/ 1 h 13"/>
                <a:gd name="T8" fmla="*/ 1 w 11"/>
                <a:gd name="T9" fmla="*/ 1 h 13"/>
                <a:gd name="T10" fmla="*/ 1 w 11"/>
                <a:gd name="T11" fmla="*/ 1 h 13"/>
                <a:gd name="T12" fmla="*/ 1 w 11"/>
                <a:gd name="T13" fmla="*/ 1 h 13"/>
                <a:gd name="T14" fmla="*/ 1 w 11"/>
                <a:gd name="T15" fmla="*/ 1 h 13"/>
                <a:gd name="T16" fmla="*/ 1 w 11"/>
                <a:gd name="T17" fmla="*/ 1 h 13"/>
                <a:gd name="T18" fmla="*/ 1 w 11"/>
                <a:gd name="T19" fmla="*/ 1 h 13"/>
                <a:gd name="T20" fmla="*/ 1 w 11"/>
                <a:gd name="T21" fmla="*/ 1 h 13"/>
                <a:gd name="T22" fmla="*/ 0 w 11"/>
                <a:gd name="T23" fmla="*/ 1 h 13"/>
                <a:gd name="T24" fmla="*/ 0 w 11"/>
                <a:gd name="T25" fmla="*/ 1 h 13"/>
                <a:gd name="T26" fmla="*/ 1 w 11"/>
                <a:gd name="T27" fmla="*/ 1 h 13"/>
                <a:gd name="T28" fmla="*/ 1 w 11"/>
                <a:gd name="T29" fmla="*/ 1 h 13"/>
                <a:gd name="T30" fmla="*/ 1 w 11"/>
                <a:gd name="T31" fmla="*/ 0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
                <a:gd name="T49" fmla="*/ 0 h 13"/>
                <a:gd name="T50" fmla="*/ 11 w 11"/>
                <a:gd name="T51" fmla="*/ 13 h 1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 h="13">
                  <a:moveTo>
                    <a:pt x="11" y="0"/>
                  </a:moveTo>
                  <a:lnTo>
                    <a:pt x="11" y="2"/>
                  </a:lnTo>
                  <a:lnTo>
                    <a:pt x="11" y="3"/>
                  </a:lnTo>
                  <a:lnTo>
                    <a:pt x="11" y="6"/>
                  </a:lnTo>
                  <a:lnTo>
                    <a:pt x="11" y="7"/>
                  </a:lnTo>
                  <a:lnTo>
                    <a:pt x="11" y="9"/>
                  </a:lnTo>
                  <a:lnTo>
                    <a:pt x="11" y="10"/>
                  </a:lnTo>
                  <a:lnTo>
                    <a:pt x="10" y="11"/>
                  </a:lnTo>
                  <a:lnTo>
                    <a:pt x="10" y="12"/>
                  </a:lnTo>
                  <a:lnTo>
                    <a:pt x="9" y="13"/>
                  </a:lnTo>
                  <a:lnTo>
                    <a:pt x="6" y="13"/>
                  </a:lnTo>
                  <a:lnTo>
                    <a:pt x="0" y="13"/>
                  </a:lnTo>
                  <a:lnTo>
                    <a:pt x="0" y="1"/>
                  </a:lnTo>
                  <a:lnTo>
                    <a:pt x="11" y="1"/>
                  </a:lnTo>
                  <a:lnTo>
                    <a:pt x="11" y="0"/>
                  </a:lnTo>
                  <a:close/>
                </a:path>
              </a:pathLst>
            </a:custGeom>
            <a:solidFill>
              <a:srgbClr val="A18F84"/>
            </a:solidFill>
            <a:ln w="9525">
              <a:noFill/>
              <a:round/>
              <a:headEnd/>
              <a:tailEnd/>
            </a:ln>
          </p:spPr>
          <p:txBody>
            <a:bodyPr>
              <a:prstTxWarp prst="textNoShape">
                <a:avLst/>
              </a:prstTxWarp>
            </a:bodyPr>
            <a:lstStyle/>
            <a:p>
              <a:endParaRPr lang="tr-TR"/>
            </a:p>
          </p:txBody>
        </p:sp>
        <p:sp>
          <p:nvSpPr>
            <p:cNvPr id="344" name="Freeform 134"/>
            <p:cNvSpPr>
              <a:spLocks/>
            </p:cNvSpPr>
            <p:nvPr/>
          </p:nvSpPr>
          <p:spPr bwMode="auto">
            <a:xfrm>
              <a:off x="2317" y="3296"/>
              <a:ext cx="9" cy="7"/>
            </a:xfrm>
            <a:custGeom>
              <a:avLst/>
              <a:gdLst>
                <a:gd name="T0" fmla="*/ 1 w 18"/>
                <a:gd name="T1" fmla="*/ 1 h 13"/>
                <a:gd name="T2" fmla="*/ 1 w 18"/>
                <a:gd name="T3" fmla="*/ 1 h 13"/>
                <a:gd name="T4" fmla="*/ 1 w 18"/>
                <a:gd name="T5" fmla="*/ 1 h 13"/>
                <a:gd name="T6" fmla="*/ 1 w 18"/>
                <a:gd name="T7" fmla="*/ 1 h 13"/>
                <a:gd name="T8" fmla="*/ 1 w 18"/>
                <a:gd name="T9" fmla="*/ 1 h 13"/>
                <a:gd name="T10" fmla="*/ 1 w 18"/>
                <a:gd name="T11" fmla="*/ 1 h 13"/>
                <a:gd name="T12" fmla="*/ 1 w 18"/>
                <a:gd name="T13" fmla="*/ 1 h 13"/>
                <a:gd name="T14" fmla="*/ 1 w 18"/>
                <a:gd name="T15" fmla="*/ 1 h 13"/>
                <a:gd name="T16" fmla="*/ 1 w 18"/>
                <a:gd name="T17" fmla="*/ 1 h 13"/>
                <a:gd name="T18" fmla="*/ 1 w 18"/>
                <a:gd name="T19" fmla="*/ 1 h 13"/>
                <a:gd name="T20" fmla="*/ 1 w 18"/>
                <a:gd name="T21" fmla="*/ 1 h 13"/>
                <a:gd name="T22" fmla="*/ 0 w 18"/>
                <a:gd name="T23" fmla="*/ 1 h 13"/>
                <a:gd name="T24" fmla="*/ 1 w 18"/>
                <a:gd name="T25" fmla="*/ 1 h 13"/>
                <a:gd name="T26" fmla="*/ 1 w 18"/>
                <a:gd name="T27" fmla="*/ 1 h 13"/>
                <a:gd name="T28" fmla="*/ 1 w 18"/>
                <a:gd name="T29" fmla="*/ 1 h 13"/>
                <a:gd name="T30" fmla="*/ 1 w 18"/>
                <a:gd name="T31" fmla="*/ 1 h 13"/>
                <a:gd name="T32" fmla="*/ 1 w 18"/>
                <a:gd name="T33" fmla="*/ 1 h 13"/>
                <a:gd name="T34" fmla="*/ 1 w 18"/>
                <a:gd name="T35" fmla="*/ 0 h 13"/>
                <a:gd name="T36" fmla="*/ 1 w 18"/>
                <a:gd name="T37" fmla="*/ 0 h 13"/>
                <a:gd name="T38" fmla="*/ 1 w 18"/>
                <a:gd name="T39" fmla="*/ 1 h 13"/>
                <a:gd name="T40" fmla="*/ 1 w 18"/>
                <a:gd name="T41" fmla="*/ 1 h 13"/>
                <a:gd name="T42" fmla="*/ 1 w 18"/>
                <a:gd name="T43" fmla="*/ 1 h 13"/>
                <a:gd name="T44" fmla="*/ 1 w 18"/>
                <a:gd name="T45" fmla="*/ 1 h 13"/>
                <a:gd name="T46" fmla="*/ 1 w 18"/>
                <a:gd name="T47" fmla="*/ 1 h 1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8"/>
                <a:gd name="T73" fmla="*/ 0 h 13"/>
                <a:gd name="T74" fmla="*/ 18 w 18"/>
                <a:gd name="T75" fmla="*/ 13 h 1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8" h="13">
                  <a:moveTo>
                    <a:pt x="17" y="3"/>
                  </a:moveTo>
                  <a:lnTo>
                    <a:pt x="18" y="4"/>
                  </a:lnTo>
                  <a:lnTo>
                    <a:pt x="18" y="5"/>
                  </a:lnTo>
                  <a:lnTo>
                    <a:pt x="18" y="6"/>
                  </a:lnTo>
                  <a:lnTo>
                    <a:pt x="17" y="7"/>
                  </a:lnTo>
                  <a:lnTo>
                    <a:pt x="17" y="9"/>
                  </a:lnTo>
                  <a:lnTo>
                    <a:pt x="15" y="10"/>
                  </a:lnTo>
                  <a:lnTo>
                    <a:pt x="14" y="11"/>
                  </a:lnTo>
                  <a:lnTo>
                    <a:pt x="13" y="12"/>
                  </a:lnTo>
                  <a:lnTo>
                    <a:pt x="12" y="13"/>
                  </a:lnTo>
                  <a:lnTo>
                    <a:pt x="11" y="13"/>
                  </a:lnTo>
                  <a:lnTo>
                    <a:pt x="0" y="11"/>
                  </a:lnTo>
                  <a:lnTo>
                    <a:pt x="1" y="7"/>
                  </a:lnTo>
                  <a:lnTo>
                    <a:pt x="2" y="5"/>
                  </a:lnTo>
                  <a:lnTo>
                    <a:pt x="3" y="3"/>
                  </a:lnTo>
                  <a:lnTo>
                    <a:pt x="5" y="2"/>
                  </a:lnTo>
                  <a:lnTo>
                    <a:pt x="7" y="1"/>
                  </a:lnTo>
                  <a:lnTo>
                    <a:pt x="9" y="0"/>
                  </a:lnTo>
                  <a:lnTo>
                    <a:pt x="11" y="0"/>
                  </a:lnTo>
                  <a:lnTo>
                    <a:pt x="13" y="1"/>
                  </a:lnTo>
                  <a:lnTo>
                    <a:pt x="15" y="2"/>
                  </a:lnTo>
                  <a:lnTo>
                    <a:pt x="18" y="3"/>
                  </a:lnTo>
                  <a:lnTo>
                    <a:pt x="17" y="3"/>
                  </a:lnTo>
                  <a:close/>
                </a:path>
              </a:pathLst>
            </a:custGeom>
            <a:solidFill>
              <a:srgbClr val="A18F84"/>
            </a:solidFill>
            <a:ln w="9525">
              <a:noFill/>
              <a:round/>
              <a:headEnd/>
              <a:tailEnd/>
            </a:ln>
          </p:spPr>
          <p:txBody>
            <a:bodyPr>
              <a:prstTxWarp prst="textNoShape">
                <a:avLst/>
              </a:prstTxWarp>
            </a:bodyPr>
            <a:lstStyle/>
            <a:p>
              <a:endParaRPr lang="tr-TR"/>
            </a:p>
          </p:txBody>
        </p:sp>
        <p:sp>
          <p:nvSpPr>
            <p:cNvPr id="345" name="Freeform 135"/>
            <p:cNvSpPr>
              <a:spLocks/>
            </p:cNvSpPr>
            <p:nvPr/>
          </p:nvSpPr>
          <p:spPr bwMode="auto">
            <a:xfrm>
              <a:off x="3427" y="3308"/>
              <a:ext cx="7" cy="9"/>
            </a:xfrm>
            <a:custGeom>
              <a:avLst/>
              <a:gdLst>
                <a:gd name="T0" fmla="*/ 0 w 15"/>
                <a:gd name="T1" fmla="*/ 0 h 18"/>
                <a:gd name="T2" fmla="*/ 0 w 15"/>
                <a:gd name="T3" fmla="*/ 1 h 18"/>
                <a:gd name="T4" fmla="*/ 0 w 15"/>
                <a:gd name="T5" fmla="*/ 1 h 18"/>
                <a:gd name="T6" fmla="*/ 0 w 15"/>
                <a:gd name="T7" fmla="*/ 1 h 18"/>
                <a:gd name="T8" fmla="*/ 0 w 15"/>
                <a:gd name="T9" fmla="*/ 1 h 18"/>
                <a:gd name="T10" fmla="*/ 0 w 15"/>
                <a:gd name="T11" fmla="*/ 1 h 18"/>
                <a:gd name="T12" fmla="*/ 0 w 15"/>
                <a:gd name="T13" fmla="*/ 1 h 18"/>
                <a:gd name="T14" fmla="*/ 0 w 15"/>
                <a:gd name="T15" fmla="*/ 1 h 18"/>
                <a:gd name="T16" fmla="*/ 0 w 15"/>
                <a:gd name="T17" fmla="*/ 1 h 18"/>
                <a:gd name="T18" fmla="*/ 0 w 15"/>
                <a:gd name="T19" fmla="*/ 1 h 18"/>
                <a:gd name="T20" fmla="*/ 0 w 15"/>
                <a:gd name="T21" fmla="*/ 1 h 18"/>
                <a:gd name="T22" fmla="*/ 0 w 15"/>
                <a:gd name="T23" fmla="*/ 1 h 18"/>
                <a:gd name="T24" fmla="*/ 0 w 15"/>
                <a:gd name="T25" fmla="*/ 1 h 18"/>
                <a:gd name="T26" fmla="*/ 0 w 15"/>
                <a:gd name="T27" fmla="*/ 1 h 18"/>
                <a:gd name="T28" fmla="*/ 0 w 15"/>
                <a:gd name="T29" fmla="*/ 1 h 18"/>
                <a:gd name="T30" fmla="*/ 0 w 15"/>
                <a:gd name="T31" fmla="*/ 1 h 18"/>
                <a:gd name="T32" fmla="*/ 0 w 15"/>
                <a:gd name="T33" fmla="*/ 1 h 18"/>
                <a:gd name="T34" fmla="*/ 0 w 15"/>
                <a:gd name="T35" fmla="*/ 1 h 18"/>
                <a:gd name="T36" fmla="*/ 0 w 15"/>
                <a:gd name="T37" fmla="*/ 1 h 18"/>
                <a:gd name="T38" fmla="*/ 0 w 15"/>
                <a:gd name="T39" fmla="*/ 1 h 18"/>
                <a:gd name="T40" fmla="*/ 0 w 15"/>
                <a:gd name="T41" fmla="*/ 1 h 18"/>
                <a:gd name="T42" fmla="*/ 0 w 15"/>
                <a:gd name="T43" fmla="*/ 1 h 18"/>
                <a:gd name="T44" fmla="*/ 0 w 15"/>
                <a:gd name="T45" fmla="*/ 1 h 18"/>
                <a:gd name="T46" fmla="*/ 0 w 15"/>
                <a:gd name="T47" fmla="*/ 1 h 18"/>
                <a:gd name="T48" fmla="*/ 0 w 15"/>
                <a:gd name="T49" fmla="*/ 1 h 18"/>
                <a:gd name="T50" fmla="*/ 0 w 15"/>
                <a:gd name="T51" fmla="*/ 1 h 18"/>
                <a:gd name="T52" fmla="*/ 0 w 15"/>
                <a:gd name="T53" fmla="*/ 1 h 18"/>
                <a:gd name="T54" fmla="*/ 0 w 15"/>
                <a:gd name="T55" fmla="*/ 1 h 18"/>
                <a:gd name="T56" fmla="*/ 0 w 15"/>
                <a:gd name="T57" fmla="*/ 0 h 18"/>
                <a:gd name="T58" fmla="*/ 0 w 15"/>
                <a:gd name="T59" fmla="*/ 0 h 18"/>
                <a:gd name="T60" fmla="*/ 0 w 15"/>
                <a:gd name="T61" fmla="*/ 1 h 18"/>
                <a:gd name="T62" fmla="*/ 0 w 15"/>
                <a:gd name="T63" fmla="*/ 1 h 18"/>
                <a:gd name="T64" fmla="*/ 0 w 15"/>
                <a:gd name="T65" fmla="*/ 0 h 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
                <a:gd name="T100" fmla="*/ 0 h 18"/>
                <a:gd name="T101" fmla="*/ 15 w 15"/>
                <a:gd name="T102" fmla="*/ 18 h 1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 h="18">
                  <a:moveTo>
                    <a:pt x="14" y="0"/>
                  </a:moveTo>
                  <a:lnTo>
                    <a:pt x="14" y="2"/>
                  </a:lnTo>
                  <a:lnTo>
                    <a:pt x="14" y="5"/>
                  </a:lnTo>
                  <a:lnTo>
                    <a:pt x="14" y="7"/>
                  </a:lnTo>
                  <a:lnTo>
                    <a:pt x="14" y="8"/>
                  </a:lnTo>
                  <a:lnTo>
                    <a:pt x="15" y="10"/>
                  </a:lnTo>
                  <a:lnTo>
                    <a:pt x="14" y="12"/>
                  </a:lnTo>
                  <a:lnTo>
                    <a:pt x="14" y="15"/>
                  </a:lnTo>
                  <a:lnTo>
                    <a:pt x="14" y="16"/>
                  </a:lnTo>
                  <a:lnTo>
                    <a:pt x="13" y="17"/>
                  </a:lnTo>
                  <a:lnTo>
                    <a:pt x="10" y="18"/>
                  </a:lnTo>
                  <a:lnTo>
                    <a:pt x="9" y="18"/>
                  </a:lnTo>
                  <a:lnTo>
                    <a:pt x="8" y="18"/>
                  </a:lnTo>
                  <a:lnTo>
                    <a:pt x="7" y="18"/>
                  </a:lnTo>
                  <a:lnTo>
                    <a:pt x="6" y="18"/>
                  </a:lnTo>
                  <a:lnTo>
                    <a:pt x="5" y="18"/>
                  </a:lnTo>
                  <a:lnTo>
                    <a:pt x="4" y="18"/>
                  </a:lnTo>
                  <a:lnTo>
                    <a:pt x="3" y="18"/>
                  </a:lnTo>
                  <a:lnTo>
                    <a:pt x="1" y="17"/>
                  </a:lnTo>
                  <a:lnTo>
                    <a:pt x="0" y="16"/>
                  </a:lnTo>
                  <a:lnTo>
                    <a:pt x="0" y="12"/>
                  </a:lnTo>
                  <a:lnTo>
                    <a:pt x="0" y="10"/>
                  </a:lnTo>
                  <a:lnTo>
                    <a:pt x="0" y="8"/>
                  </a:lnTo>
                  <a:lnTo>
                    <a:pt x="1" y="6"/>
                  </a:lnTo>
                  <a:lnTo>
                    <a:pt x="4" y="3"/>
                  </a:lnTo>
                  <a:lnTo>
                    <a:pt x="5" y="2"/>
                  </a:lnTo>
                  <a:lnTo>
                    <a:pt x="7" y="1"/>
                  </a:lnTo>
                  <a:lnTo>
                    <a:pt x="9" y="0"/>
                  </a:lnTo>
                  <a:lnTo>
                    <a:pt x="12" y="0"/>
                  </a:lnTo>
                  <a:lnTo>
                    <a:pt x="14" y="1"/>
                  </a:lnTo>
                  <a:lnTo>
                    <a:pt x="14" y="0"/>
                  </a:lnTo>
                  <a:close/>
                </a:path>
              </a:pathLst>
            </a:custGeom>
            <a:solidFill>
              <a:srgbClr val="A18F84"/>
            </a:solidFill>
            <a:ln w="9525">
              <a:noFill/>
              <a:round/>
              <a:headEnd/>
              <a:tailEnd/>
            </a:ln>
          </p:spPr>
          <p:txBody>
            <a:bodyPr>
              <a:prstTxWarp prst="textNoShape">
                <a:avLst/>
              </a:prstTxWarp>
            </a:bodyPr>
            <a:lstStyle/>
            <a:p>
              <a:endParaRPr lang="tr-TR"/>
            </a:p>
          </p:txBody>
        </p:sp>
        <p:sp>
          <p:nvSpPr>
            <p:cNvPr id="346" name="Freeform 136"/>
            <p:cNvSpPr>
              <a:spLocks/>
            </p:cNvSpPr>
            <p:nvPr/>
          </p:nvSpPr>
          <p:spPr bwMode="auto">
            <a:xfrm>
              <a:off x="2311" y="3317"/>
              <a:ext cx="9" cy="11"/>
            </a:xfrm>
            <a:custGeom>
              <a:avLst/>
              <a:gdLst>
                <a:gd name="T0" fmla="*/ 0 w 19"/>
                <a:gd name="T1" fmla="*/ 1 h 22"/>
                <a:gd name="T2" fmla="*/ 0 w 19"/>
                <a:gd name="T3" fmla="*/ 1 h 22"/>
                <a:gd name="T4" fmla="*/ 0 w 19"/>
                <a:gd name="T5" fmla="*/ 1 h 22"/>
                <a:gd name="T6" fmla="*/ 0 w 19"/>
                <a:gd name="T7" fmla="*/ 1 h 22"/>
                <a:gd name="T8" fmla="*/ 0 w 19"/>
                <a:gd name="T9" fmla="*/ 1 h 22"/>
                <a:gd name="T10" fmla="*/ 0 w 19"/>
                <a:gd name="T11" fmla="*/ 1 h 22"/>
                <a:gd name="T12" fmla="*/ 0 w 19"/>
                <a:gd name="T13" fmla="*/ 1 h 22"/>
                <a:gd name="T14" fmla="*/ 0 w 19"/>
                <a:gd name="T15" fmla="*/ 1 h 22"/>
                <a:gd name="T16" fmla="*/ 0 w 19"/>
                <a:gd name="T17" fmla="*/ 1 h 22"/>
                <a:gd name="T18" fmla="*/ 0 w 19"/>
                <a:gd name="T19" fmla="*/ 1 h 22"/>
                <a:gd name="T20" fmla="*/ 0 w 19"/>
                <a:gd name="T21" fmla="*/ 1 h 22"/>
                <a:gd name="T22" fmla="*/ 0 w 19"/>
                <a:gd name="T23" fmla="*/ 0 h 22"/>
                <a:gd name="T24" fmla="*/ 0 w 19"/>
                <a:gd name="T25" fmla="*/ 1 h 22"/>
                <a:gd name="T26" fmla="*/ 0 w 19"/>
                <a:gd name="T27" fmla="*/ 1 h 22"/>
                <a:gd name="T28" fmla="*/ 0 w 19"/>
                <a:gd name="T29" fmla="*/ 1 h 22"/>
                <a:gd name="T30" fmla="*/ 0 w 19"/>
                <a:gd name="T31" fmla="*/ 1 h 22"/>
                <a:gd name="T32" fmla="*/ 0 w 19"/>
                <a:gd name="T33" fmla="*/ 1 h 22"/>
                <a:gd name="T34" fmla="*/ 0 w 19"/>
                <a:gd name="T35" fmla="*/ 1 h 22"/>
                <a:gd name="T36" fmla="*/ 0 w 19"/>
                <a:gd name="T37" fmla="*/ 1 h 22"/>
                <a:gd name="T38" fmla="*/ 0 w 19"/>
                <a:gd name="T39" fmla="*/ 1 h 22"/>
                <a:gd name="T40" fmla="*/ 0 w 19"/>
                <a:gd name="T41" fmla="*/ 1 h 22"/>
                <a:gd name="T42" fmla="*/ 0 w 19"/>
                <a:gd name="T43" fmla="*/ 1 h 22"/>
                <a:gd name="T44" fmla="*/ 0 w 19"/>
                <a:gd name="T45" fmla="*/ 1 h 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
                <a:gd name="T70" fmla="*/ 0 h 22"/>
                <a:gd name="T71" fmla="*/ 19 w 19"/>
                <a:gd name="T72" fmla="*/ 22 h 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 h="22">
                  <a:moveTo>
                    <a:pt x="18" y="15"/>
                  </a:moveTo>
                  <a:lnTo>
                    <a:pt x="17" y="17"/>
                  </a:lnTo>
                  <a:lnTo>
                    <a:pt x="16" y="18"/>
                  </a:lnTo>
                  <a:lnTo>
                    <a:pt x="14" y="19"/>
                  </a:lnTo>
                  <a:lnTo>
                    <a:pt x="13" y="20"/>
                  </a:lnTo>
                  <a:lnTo>
                    <a:pt x="10" y="20"/>
                  </a:lnTo>
                  <a:lnTo>
                    <a:pt x="9" y="21"/>
                  </a:lnTo>
                  <a:lnTo>
                    <a:pt x="7" y="21"/>
                  </a:lnTo>
                  <a:lnTo>
                    <a:pt x="5" y="21"/>
                  </a:lnTo>
                  <a:lnTo>
                    <a:pt x="3" y="22"/>
                  </a:lnTo>
                  <a:lnTo>
                    <a:pt x="0" y="22"/>
                  </a:lnTo>
                  <a:lnTo>
                    <a:pt x="10" y="0"/>
                  </a:lnTo>
                  <a:lnTo>
                    <a:pt x="12" y="1"/>
                  </a:lnTo>
                  <a:lnTo>
                    <a:pt x="13" y="2"/>
                  </a:lnTo>
                  <a:lnTo>
                    <a:pt x="15" y="4"/>
                  </a:lnTo>
                  <a:lnTo>
                    <a:pt x="16" y="6"/>
                  </a:lnTo>
                  <a:lnTo>
                    <a:pt x="17" y="7"/>
                  </a:lnTo>
                  <a:lnTo>
                    <a:pt x="18" y="8"/>
                  </a:lnTo>
                  <a:lnTo>
                    <a:pt x="18" y="10"/>
                  </a:lnTo>
                  <a:lnTo>
                    <a:pt x="19" y="11"/>
                  </a:lnTo>
                  <a:lnTo>
                    <a:pt x="19" y="13"/>
                  </a:lnTo>
                  <a:lnTo>
                    <a:pt x="18" y="15"/>
                  </a:lnTo>
                  <a:close/>
                </a:path>
              </a:pathLst>
            </a:custGeom>
            <a:solidFill>
              <a:srgbClr val="A18F84"/>
            </a:solidFill>
            <a:ln w="9525">
              <a:noFill/>
              <a:round/>
              <a:headEnd/>
              <a:tailEnd/>
            </a:ln>
          </p:spPr>
          <p:txBody>
            <a:bodyPr>
              <a:prstTxWarp prst="textNoShape">
                <a:avLst/>
              </a:prstTxWarp>
            </a:bodyPr>
            <a:lstStyle/>
            <a:p>
              <a:endParaRPr lang="tr-TR"/>
            </a:p>
          </p:txBody>
        </p:sp>
        <p:sp>
          <p:nvSpPr>
            <p:cNvPr id="347" name="Freeform 137"/>
            <p:cNvSpPr>
              <a:spLocks/>
            </p:cNvSpPr>
            <p:nvPr/>
          </p:nvSpPr>
          <p:spPr bwMode="auto">
            <a:xfrm>
              <a:off x="3420" y="3331"/>
              <a:ext cx="7" cy="8"/>
            </a:xfrm>
            <a:custGeom>
              <a:avLst/>
              <a:gdLst>
                <a:gd name="T0" fmla="*/ 1 w 13"/>
                <a:gd name="T1" fmla="*/ 0 h 17"/>
                <a:gd name="T2" fmla="*/ 1 w 13"/>
                <a:gd name="T3" fmla="*/ 0 h 17"/>
                <a:gd name="T4" fmla="*/ 1 w 13"/>
                <a:gd name="T5" fmla="*/ 0 h 17"/>
                <a:gd name="T6" fmla="*/ 0 w 13"/>
                <a:gd name="T7" fmla="*/ 0 h 17"/>
                <a:gd name="T8" fmla="*/ 0 w 13"/>
                <a:gd name="T9" fmla="*/ 0 h 17"/>
                <a:gd name="T10" fmla="*/ 0 w 13"/>
                <a:gd name="T11" fmla="*/ 0 h 17"/>
                <a:gd name="T12" fmla="*/ 0 w 13"/>
                <a:gd name="T13" fmla="*/ 0 h 17"/>
                <a:gd name="T14" fmla="*/ 1 w 13"/>
                <a:gd name="T15" fmla="*/ 0 h 17"/>
                <a:gd name="T16" fmla="*/ 1 w 13"/>
                <a:gd name="T17" fmla="*/ 0 h 17"/>
                <a:gd name="T18" fmla="*/ 1 w 13"/>
                <a:gd name="T19" fmla="*/ 0 h 17"/>
                <a:gd name="T20" fmla="*/ 1 w 13"/>
                <a:gd name="T21" fmla="*/ 0 h 17"/>
                <a:gd name="T22" fmla="*/ 1 w 13"/>
                <a:gd name="T23" fmla="*/ 0 h 17"/>
                <a:gd name="T24" fmla="*/ 1 w 13"/>
                <a:gd name="T25" fmla="*/ 0 h 17"/>
                <a:gd name="T26" fmla="*/ 1 w 13"/>
                <a:gd name="T27" fmla="*/ 0 h 17"/>
                <a:gd name="T28" fmla="*/ 1 w 13"/>
                <a:gd name="T29" fmla="*/ 0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
                <a:gd name="T46" fmla="*/ 0 h 17"/>
                <a:gd name="T47" fmla="*/ 13 w 13"/>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 h="17">
                  <a:moveTo>
                    <a:pt x="13" y="17"/>
                  </a:moveTo>
                  <a:lnTo>
                    <a:pt x="3" y="17"/>
                  </a:lnTo>
                  <a:lnTo>
                    <a:pt x="1" y="16"/>
                  </a:lnTo>
                  <a:lnTo>
                    <a:pt x="0" y="13"/>
                  </a:lnTo>
                  <a:lnTo>
                    <a:pt x="0" y="11"/>
                  </a:lnTo>
                  <a:lnTo>
                    <a:pt x="0" y="9"/>
                  </a:lnTo>
                  <a:lnTo>
                    <a:pt x="0" y="7"/>
                  </a:lnTo>
                  <a:lnTo>
                    <a:pt x="1" y="4"/>
                  </a:lnTo>
                  <a:lnTo>
                    <a:pt x="3" y="3"/>
                  </a:lnTo>
                  <a:lnTo>
                    <a:pt x="6" y="1"/>
                  </a:lnTo>
                  <a:lnTo>
                    <a:pt x="7" y="0"/>
                  </a:lnTo>
                  <a:lnTo>
                    <a:pt x="9" y="0"/>
                  </a:lnTo>
                  <a:lnTo>
                    <a:pt x="13" y="0"/>
                  </a:lnTo>
                  <a:lnTo>
                    <a:pt x="13" y="17"/>
                  </a:lnTo>
                  <a:close/>
                </a:path>
              </a:pathLst>
            </a:custGeom>
            <a:solidFill>
              <a:srgbClr val="A18F84"/>
            </a:solidFill>
            <a:ln w="9525">
              <a:noFill/>
              <a:round/>
              <a:headEnd/>
              <a:tailEnd/>
            </a:ln>
          </p:spPr>
          <p:txBody>
            <a:bodyPr>
              <a:prstTxWarp prst="textNoShape">
                <a:avLst/>
              </a:prstTxWarp>
            </a:bodyPr>
            <a:lstStyle/>
            <a:p>
              <a:endParaRPr lang="tr-TR"/>
            </a:p>
          </p:txBody>
        </p:sp>
        <p:sp>
          <p:nvSpPr>
            <p:cNvPr id="348" name="Freeform 138"/>
            <p:cNvSpPr>
              <a:spLocks/>
            </p:cNvSpPr>
            <p:nvPr/>
          </p:nvSpPr>
          <p:spPr bwMode="auto">
            <a:xfrm>
              <a:off x="2307" y="3340"/>
              <a:ext cx="8" cy="7"/>
            </a:xfrm>
            <a:custGeom>
              <a:avLst/>
              <a:gdLst>
                <a:gd name="T0" fmla="*/ 1 w 15"/>
                <a:gd name="T1" fmla="*/ 1 h 13"/>
                <a:gd name="T2" fmla="*/ 1 w 15"/>
                <a:gd name="T3" fmla="*/ 1 h 13"/>
                <a:gd name="T4" fmla="*/ 1 w 15"/>
                <a:gd name="T5" fmla="*/ 1 h 13"/>
                <a:gd name="T6" fmla="*/ 1 w 15"/>
                <a:gd name="T7" fmla="*/ 1 h 13"/>
                <a:gd name="T8" fmla="*/ 1 w 15"/>
                <a:gd name="T9" fmla="*/ 1 h 13"/>
                <a:gd name="T10" fmla="*/ 1 w 15"/>
                <a:gd name="T11" fmla="*/ 1 h 13"/>
                <a:gd name="T12" fmla="*/ 1 w 15"/>
                <a:gd name="T13" fmla="*/ 1 h 13"/>
                <a:gd name="T14" fmla="*/ 1 w 15"/>
                <a:gd name="T15" fmla="*/ 1 h 13"/>
                <a:gd name="T16" fmla="*/ 1 w 15"/>
                <a:gd name="T17" fmla="*/ 1 h 13"/>
                <a:gd name="T18" fmla="*/ 1 w 15"/>
                <a:gd name="T19" fmla="*/ 1 h 13"/>
                <a:gd name="T20" fmla="*/ 1 w 15"/>
                <a:gd name="T21" fmla="*/ 1 h 13"/>
                <a:gd name="T22" fmla="*/ 1 w 15"/>
                <a:gd name="T23" fmla="*/ 1 h 13"/>
                <a:gd name="T24" fmla="*/ 0 w 15"/>
                <a:gd name="T25" fmla="*/ 1 h 13"/>
                <a:gd name="T26" fmla="*/ 0 w 15"/>
                <a:gd name="T27" fmla="*/ 1 h 13"/>
                <a:gd name="T28" fmla="*/ 1 w 15"/>
                <a:gd name="T29" fmla="*/ 1 h 13"/>
                <a:gd name="T30" fmla="*/ 1 w 15"/>
                <a:gd name="T31" fmla="*/ 1 h 13"/>
                <a:gd name="T32" fmla="*/ 1 w 15"/>
                <a:gd name="T33" fmla="*/ 1 h 13"/>
                <a:gd name="T34" fmla="*/ 1 w 15"/>
                <a:gd name="T35" fmla="*/ 1 h 13"/>
                <a:gd name="T36" fmla="*/ 1 w 15"/>
                <a:gd name="T37" fmla="*/ 0 h 13"/>
                <a:gd name="T38" fmla="*/ 1 w 15"/>
                <a:gd name="T39" fmla="*/ 0 h 13"/>
                <a:gd name="T40" fmla="*/ 1 w 15"/>
                <a:gd name="T41" fmla="*/ 1 h 13"/>
                <a:gd name="T42" fmla="*/ 1 w 15"/>
                <a:gd name="T43" fmla="*/ 1 h 13"/>
                <a:gd name="T44" fmla="*/ 1 w 15"/>
                <a:gd name="T45" fmla="*/ 1 h 13"/>
                <a:gd name="T46" fmla="*/ 1 w 15"/>
                <a:gd name="T47" fmla="*/ 1 h 1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
                <a:gd name="T73" fmla="*/ 0 h 13"/>
                <a:gd name="T74" fmla="*/ 15 w 15"/>
                <a:gd name="T75" fmla="*/ 13 h 1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 h="13">
                  <a:moveTo>
                    <a:pt x="14" y="3"/>
                  </a:moveTo>
                  <a:lnTo>
                    <a:pt x="15" y="4"/>
                  </a:lnTo>
                  <a:lnTo>
                    <a:pt x="15" y="5"/>
                  </a:lnTo>
                  <a:lnTo>
                    <a:pt x="15" y="7"/>
                  </a:lnTo>
                  <a:lnTo>
                    <a:pt x="15" y="8"/>
                  </a:lnTo>
                  <a:lnTo>
                    <a:pt x="14" y="9"/>
                  </a:lnTo>
                  <a:lnTo>
                    <a:pt x="14" y="10"/>
                  </a:lnTo>
                  <a:lnTo>
                    <a:pt x="14" y="11"/>
                  </a:lnTo>
                  <a:lnTo>
                    <a:pt x="13" y="12"/>
                  </a:lnTo>
                  <a:lnTo>
                    <a:pt x="12" y="13"/>
                  </a:lnTo>
                  <a:lnTo>
                    <a:pt x="11" y="13"/>
                  </a:lnTo>
                  <a:lnTo>
                    <a:pt x="1" y="13"/>
                  </a:lnTo>
                  <a:lnTo>
                    <a:pt x="0" y="11"/>
                  </a:lnTo>
                  <a:lnTo>
                    <a:pt x="0" y="8"/>
                  </a:lnTo>
                  <a:lnTo>
                    <a:pt x="1" y="5"/>
                  </a:lnTo>
                  <a:lnTo>
                    <a:pt x="2" y="3"/>
                  </a:lnTo>
                  <a:lnTo>
                    <a:pt x="3" y="2"/>
                  </a:lnTo>
                  <a:lnTo>
                    <a:pt x="5" y="1"/>
                  </a:lnTo>
                  <a:lnTo>
                    <a:pt x="7" y="0"/>
                  </a:lnTo>
                  <a:lnTo>
                    <a:pt x="11" y="0"/>
                  </a:lnTo>
                  <a:lnTo>
                    <a:pt x="13" y="1"/>
                  </a:lnTo>
                  <a:lnTo>
                    <a:pt x="15" y="3"/>
                  </a:lnTo>
                  <a:lnTo>
                    <a:pt x="14" y="3"/>
                  </a:lnTo>
                  <a:close/>
                </a:path>
              </a:pathLst>
            </a:custGeom>
            <a:solidFill>
              <a:srgbClr val="A18F84"/>
            </a:solidFill>
            <a:ln w="9525">
              <a:noFill/>
              <a:round/>
              <a:headEnd/>
              <a:tailEnd/>
            </a:ln>
          </p:spPr>
          <p:txBody>
            <a:bodyPr>
              <a:prstTxWarp prst="textNoShape">
                <a:avLst/>
              </a:prstTxWarp>
            </a:bodyPr>
            <a:lstStyle/>
            <a:p>
              <a:endParaRPr lang="tr-TR"/>
            </a:p>
          </p:txBody>
        </p:sp>
        <p:sp>
          <p:nvSpPr>
            <p:cNvPr id="349" name="Freeform 139"/>
            <p:cNvSpPr>
              <a:spLocks/>
            </p:cNvSpPr>
            <p:nvPr/>
          </p:nvSpPr>
          <p:spPr bwMode="auto">
            <a:xfrm>
              <a:off x="2364" y="3356"/>
              <a:ext cx="1008" cy="167"/>
            </a:xfrm>
            <a:custGeom>
              <a:avLst/>
              <a:gdLst>
                <a:gd name="T0" fmla="*/ 17 w 2016"/>
                <a:gd name="T1" fmla="*/ 0 h 336"/>
                <a:gd name="T2" fmla="*/ 32 w 2016"/>
                <a:gd name="T3" fmla="*/ 1 h 336"/>
                <a:gd name="T4" fmla="*/ 4 w 2016"/>
                <a:gd name="T5" fmla="*/ 1 h 336"/>
                <a:gd name="T6" fmla="*/ 4 w 2016"/>
                <a:gd name="T7" fmla="*/ 0 h 336"/>
                <a:gd name="T8" fmla="*/ 4 w 2016"/>
                <a:gd name="T9" fmla="*/ 0 h 336"/>
                <a:gd name="T10" fmla="*/ 3 w 2016"/>
                <a:gd name="T11" fmla="*/ 0 h 336"/>
                <a:gd name="T12" fmla="*/ 3 w 2016"/>
                <a:gd name="T13" fmla="*/ 0 h 336"/>
                <a:gd name="T14" fmla="*/ 3 w 2016"/>
                <a:gd name="T15" fmla="*/ 0 h 336"/>
                <a:gd name="T16" fmla="*/ 2 w 2016"/>
                <a:gd name="T17" fmla="*/ 0 h 336"/>
                <a:gd name="T18" fmla="*/ 2 w 2016"/>
                <a:gd name="T19" fmla="*/ 0 h 336"/>
                <a:gd name="T20" fmla="*/ 2 w 2016"/>
                <a:gd name="T21" fmla="*/ 0 h 336"/>
                <a:gd name="T22" fmla="*/ 1 w 2016"/>
                <a:gd name="T23" fmla="*/ 1 h 336"/>
                <a:gd name="T24" fmla="*/ 1 w 2016"/>
                <a:gd name="T25" fmla="*/ 1 h 336"/>
                <a:gd name="T26" fmla="*/ 1 w 2016"/>
                <a:gd name="T27" fmla="*/ 1 h 336"/>
                <a:gd name="T28" fmla="*/ 1 w 2016"/>
                <a:gd name="T29" fmla="*/ 2 h 336"/>
                <a:gd name="T30" fmla="*/ 1 w 2016"/>
                <a:gd name="T31" fmla="*/ 2 h 336"/>
                <a:gd name="T32" fmla="*/ 1 w 2016"/>
                <a:gd name="T33" fmla="*/ 3 h 336"/>
                <a:gd name="T34" fmla="*/ 1 w 2016"/>
                <a:gd name="T35" fmla="*/ 3 h 336"/>
                <a:gd name="T36" fmla="*/ 1 w 2016"/>
                <a:gd name="T37" fmla="*/ 4 h 336"/>
                <a:gd name="T38" fmla="*/ 2 w 2016"/>
                <a:gd name="T39" fmla="*/ 4 h 336"/>
                <a:gd name="T40" fmla="*/ 2 w 2016"/>
                <a:gd name="T41" fmla="*/ 4 h 336"/>
                <a:gd name="T42" fmla="*/ 2 w 2016"/>
                <a:gd name="T43" fmla="*/ 4 h 336"/>
                <a:gd name="T44" fmla="*/ 2 w 2016"/>
                <a:gd name="T45" fmla="*/ 4 h 336"/>
                <a:gd name="T46" fmla="*/ 3 w 2016"/>
                <a:gd name="T47" fmla="*/ 4 h 336"/>
                <a:gd name="T48" fmla="*/ 3 w 2016"/>
                <a:gd name="T49" fmla="*/ 4 h 336"/>
                <a:gd name="T50" fmla="*/ 3 w 2016"/>
                <a:gd name="T51" fmla="*/ 4 h 336"/>
                <a:gd name="T52" fmla="*/ 4 w 2016"/>
                <a:gd name="T53" fmla="*/ 4 h 336"/>
                <a:gd name="T54" fmla="*/ 4 w 2016"/>
                <a:gd name="T55" fmla="*/ 4 h 336"/>
                <a:gd name="T56" fmla="*/ 12 w 2016"/>
                <a:gd name="T57" fmla="*/ 4 h 336"/>
                <a:gd name="T58" fmla="*/ 32 w 2016"/>
                <a:gd name="T59" fmla="*/ 4 h 336"/>
                <a:gd name="T60" fmla="*/ 24 w 2016"/>
                <a:gd name="T61" fmla="*/ 4 h 336"/>
                <a:gd name="T62" fmla="*/ 8 w 2016"/>
                <a:gd name="T63" fmla="*/ 4 h 336"/>
                <a:gd name="T64" fmla="*/ 7 w 2016"/>
                <a:gd name="T65" fmla="*/ 4 h 336"/>
                <a:gd name="T66" fmla="*/ 6 w 2016"/>
                <a:gd name="T67" fmla="*/ 4 h 336"/>
                <a:gd name="T68" fmla="*/ 5 w 2016"/>
                <a:gd name="T69" fmla="*/ 4 h 336"/>
                <a:gd name="T70" fmla="*/ 4 w 2016"/>
                <a:gd name="T71" fmla="*/ 4 h 336"/>
                <a:gd name="T72" fmla="*/ 3 w 2016"/>
                <a:gd name="T73" fmla="*/ 5 h 336"/>
                <a:gd name="T74" fmla="*/ 3 w 2016"/>
                <a:gd name="T75" fmla="*/ 5 h 336"/>
                <a:gd name="T76" fmla="*/ 3 w 2016"/>
                <a:gd name="T77" fmla="*/ 5 h 336"/>
                <a:gd name="T78" fmla="*/ 2 w 2016"/>
                <a:gd name="T79" fmla="*/ 5 h 336"/>
                <a:gd name="T80" fmla="*/ 2 w 2016"/>
                <a:gd name="T81" fmla="*/ 5 h 336"/>
                <a:gd name="T82" fmla="*/ 1 w 2016"/>
                <a:gd name="T83" fmla="*/ 4 h 336"/>
                <a:gd name="T84" fmla="*/ 1 w 2016"/>
                <a:gd name="T85" fmla="*/ 4 h 336"/>
                <a:gd name="T86" fmla="*/ 1 w 2016"/>
                <a:gd name="T87" fmla="*/ 3 h 336"/>
                <a:gd name="T88" fmla="*/ 0 w 2016"/>
                <a:gd name="T89" fmla="*/ 2 h 336"/>
                <a:gd name="T90" fmla="*/ 1 w 2016"/>
                <a:gd name="T91" fmla="*/ 2 h 336"/>
                <a:gd name="T92" fmla="*/ 1 w 2016"/>
                <a:gd name="T93" fmla="*/ 1 h 336"/>
                <a:gd name="T94" fmla="*/ 1 w 2016"/>
                <a:gd name="T95" fmla="*/ 1 h 336"/>
                <a:gd name="T96" fmla="*/ 1 w 2016"/>
                <a:gd name="T97" fmla="*/ 0 h 336"/>
                <a:gd name="T98" fmla="*/ 1 w 2016"/>
                <a:gd name="T99" fmla="*/ 0 h 336"/>
                <a:gd name="T100" fmla="*/ 2 w 2016"/>
                <a:gd name="T101" fmla="*/ 0 h 336"/>
                <a:gd name="T102" fmla="*/ 2 w 2016"/>
                <a:gd name="T103" fmla="*/ 0 h 336"/>
                <a:gd name="T104" fmla="*/ 3 w 2016"/>
                <a:gd name="T105" fmla="*/ 0 h 336"/>
                <a:gd name="T106" fmla="*/ 3 w 2016"/>
                <a:gd name="T107" fmla="*/ 0 h 336"/>
                <a:gd name="T108" fmla="*/ 4 w 2016"/>
                <a:gd name="T109" fmla="*/ 0 h 336"/>
                <a:gd name="T110" fmla="*/ 4 w 2016"/>
                <a:gd name="T111" fmla="*/ 0 h 336"/>
                <a:gd name="T112" fmla="*/ 4 w 2016"/>
                <a:gd name="T113" fmla="*/ 0 h 3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016"/>
                <a:gd name="T172" fmla="*/ 0 h 336"/>
                <a:gd name="T173" fmla="*/ 2016 w 2016"/>
                <a:gd name="T174" fmla="*/ 336 h 3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016" h="336">
                  <a:moveTo>
                    <a:pt x="237" y="45"/>
                  </a:moveTo>
                  <a:lnTo>
                    <a:pt x="1036" y="55"/>
                  </a:lnTo>
                  <a:lnTo>
                    <a:pt x="2016" y="59"/>
                  </a:lnTo>
                  <a:lnTo>
                    <a:pt x="2016" y="81"/>
                  </a:lnTo>
                  <a:lnTo>
                    <a:pt x="812" y="81"/>
                  </a:lnTo>
                  <a:lnTo>
                    <a:pt x="234" y="73"/>
                  </a:lnTo>
                  <a:lnTo>
                    <a:pt x="228" y="64"/>
                  </a:lnTo>
                  <a:lnTo>
                    <a:pt x="220" y="55"/>
                  </a:lnTo>
                  <a:lnTo>
                    <a:pt x="211" y="48"/>
                  </a:lnTo>
                  <a:lnTo>
                    <a:pt x="202" y="43"/>
                  </a:lnTo>
                  <a:lnTo>
                    <a:pt x="192" y="38"/>
                  </a:lnTo>
                  <a:lnTo>
                    <a:pt x="181" y="34"/>
                  </a:lnTo>
                  <a:lnTo>
                    <a:pt x="171" y="30"/>
                  </a:lnTo>
                  <a:lnTo>
                    <a:pt x="160" y="28"/>
                  </a:lnTo>
                  <a:lnTo>
                    <a:pt x="148" y="26"/>
                  </a:lnTo>
                  <a:lnTo>
                    <a:pt x="137" y="25"/>
                  </a:lnTo>
                  <a:lnTo>
                    <a:pt x="125" y="26"/>
                  </a:lnTo>
                  <a:lnTo>
                    <a:pt x="114" y="28"/>
                  </a:lnTo>
                  <a:lnTo>
                    <a:pt x="103" y="33"/>
                  </a:lnTo>
                  <a:lnTo>
                    <a:pt x="92" y="38"/>
                  </a:lnTo>
                  <a:lnTo>
                    <a:pt x="82" y="46"/>
                  </a:lnTo>
                  <a:lnTo>
                    <a:pt x="72" y="54"/>
                  </a:lnTo>
                  <a:lnTo>
                    <a:pt x="65" y="62"/>
                  </a:lnTo>
                  <a:lnTo>
                    <a:pt x="57" y="72"/>
                  </a:lnTo>
                  <a:lnTo>
                    <a:pt x="49" y="81"/>
                  </a:lnTo>
                  <a:lnTo>
                    <a:pt x="42" y="91"/>
                  </a:lnTo>
                  <a:lnTo>
                    <a:pt x="37" y="106"/>
                  </a:lnTo>
                  <a:lnTo>
                    <a:pt x="32" y="122"/>
                  </a:lnTo>
                  <a:lnTo>
                    <a:pt x="29" y="139"/>
                  </a:lnTo>
                  <a:lnTo>
                    <a:pt x="28" y="156"/>
                  </a:lnTo>
                  <a:lnTo>
                    <a:pt x="28" y="171"/>
                  </a:lnTo>
                  <a:lnTo>
                    <a:pt x="30" y="188"/>
                  </a:lnTo>
                  <a:lnTo>
                    <a:pt x="32" y="205"/>
                  </a:lnTo>
                  <a:lnTo>
                    <a:pt x="37" y="220"/>
                  </a:lnTo>
                  <a:lnTo>
                    <a:pt x="40" y="236"/>
                  </a:lnTo>
                  <a:lnTo>
                    <a:pt x="46" y="252"/>
                  </a:lnTo>
                  <a:lnTo>
                    <a:pt x="50" y="260"/>
                  </a:lnTo>
                  <a:lnTo>
                    <a:pt x="56" y="267"/>
                  </a:lnTo>
                  <a:lnTo>
                    <a:pt x="61" y="274"/>
                  </a:lnTo>
                  <a:lnTo>
                    <a:pt x="68" y="282"/>
                  </a:lnTo>
                  <a:lnTo>
                    <a:pt x="76" y="288"/>
                  </a:lnTo>
                  <a:lnTo>
                    <a:pt x="82" y="294"/>
                  </a:lnTo>
                  <a:lnTo>
                    <a:pt x="90" y="300"/>
                  </a:lnTo>
                  <a:lnTo>
                    <a:pt x="99" y="304"/>
                  </a:lnTo>
                  <a:lnTo>
                    <a:pt x="107" y="308"/>
                  </a:lnTo>
                  <a:lnTo>
                    <a:pt x="115" y="311"/>
                  </a:lnTo>
                  <a:lnTo>
                    <a:pt x="126" y="313"/>
                  </a:lnTo>
                  <a:lnTo>
                    <a:pt x="136" y="314"/>
                  </a:lnTo>
                  <a:lnTo>
                    <a:pt x="147" y="314"/>
                  </a:lnTo>
                  <a:lnTo>
                    <a:pt x="157" y="313"/>
                  </a:lnTo>
                  <a:lnTo>
                    <a:pt x="166" y="310"/>
                  </a:lnTo>
                  <a:lnTo>
                    <a:pt x="176" y="307"/>
                  </a:lnTo>
                  <a:lnTo>
                    <a:pt x="185" y="302"/>
                  </a:lnTo>
                  <a:lnTo>
                    <a:pt x="194" y="296"/>
                  </a:lnTo>
                  <a:lnTo>
                    <a:pt x="202" y="290"/>
                  </a:lnTo>
                  <a:lnTo>
                    <a:pt x="210" y="282"/>
                  </a:lnTo>
                  <a:lnTo>
                    <a:pt x="234" y="252"/>
                  </a:lnTo>
                  <a:lnTo>
                    <a:pt x="757" y="258"/>
                  </a:lnTo>
                  <a:lnTo>
                    <a:pt x="1636" y="270"/>
                  </a:lnTo>
                  <a:lnTo>
                    <a:pt x="2013" y="272"/>
                  </a:lnTo>
                  <a:lnTo>
                    <a:pt x="2013" y="294"/>
                  </a:lnTo>
                  <a:lnTo>
                    <a:pt x="1514" y="294"/>
                  </a:lnTo>
                  <a:lnTo>
                    <a:pt x="503" y="276"/>
                  </a:lnTo>
                  <a:lnTo>
                    <a:pt x="476" y="281"/>
                  </a:lnTo>
                  <a:lnTo>
                    <a:pt x="445" y="280"/>
                  </a:lnTo>
                  <a:lnTo>
                    <a:pt x="411" y="277"/>
                  </a:lnTo>
                  <a:lnTo>
                    <a:pt x="376" y="274"/>
                  </a:lnTo>
                  <a:lnTo>
                    <a:pt x="341" y="271"/>
                  </a:lnTo>
                  <a:lnTo>
                    <a:pt x="306" y="271"/>
                  </a:lnTo>
                  <a:lnTo>
                    <a:pt x="272" y="274"/>
                  </a:lnTo>
                  <a:lnTo>
                    <a:pt x="241" y="283"/>
                  </a:lnTo>
                  <a:lnTo>
                    <a:pt x="213" y="299"/>
                  </a:lnTo>
                  <a:lnTo>
                    <a:pt x="190" y="324"/>
                  </a:lnTo>
                  <a:lnTo>
                    <a:pt x="177" y="329"/>
                  </a:lnTo>
                  <a:lnTo>
                    <a:pt x="166" y="332"/>
                  </a:lnTo>
                  <a:lnTo>
                    <a:pt x="154" y="334"/>
                  </a:lnTo>
                  <a:lnTo>
                    <a:pt x="143" y="336"/>
                  </a:lnTo>
                  <a:lnTo>
                    <a:pt x="130" y="334"/>
                  </a:lnTo>
                  <a:lnTo>
                    <a:pt x="119" y="333"/>
                  </a:lnTo>
                  <a:lnTo>
                    <a:pt x="108" y="330"/>
                  </a:lnTo>
                  <a:lnTo>
                    <a:pt x="97" y="327"/>
                  </a:lnTo>
                  <a:lnTo>
                    <a:pt x="86" y="322"/>
                  </a:lnTo>
                  <a:lnTo>
                    <a:pt x="75" y="317"/>
                  </a:lnTo>
                  <a:lnTo>
                    <a:pt x="58" y="301"/>
                  </a:lnTo>
                  <a:lnTo>
                    <a:pt x="42" y="283"/>
                  </a:lnTo>
                  <a:lnTo>
                    <a:pt x="29" y="264"/>
                  </a:lnTo>
                  <a:lnTo>
                    <a:pt x="18" y="244"/>
                  </a:lnTo>
                  <a:lnTo>
                    <a:pt x="9" y="223"/>
                  </a:lnTo>
                  <a:lnTo>
                    <a:pt x="3" y="200"/>
                  </a:lnTo>
                  <a:lnTo>
                    <a:pt x="0" y="178"/>
                  </a:lnTo>
                  <a:lnTo>
                    <a:pt x="0" y="154"/>
                  </a:lnTo>
                  <a:lnTo>
                    <a:pt x="3" y="131"/>
                  </a:lnTo>
                  <a:lnTo>
                    <a:pt x="11" y="107"/>
                  </a:lnTo>
                  <a:lnTo>
                    <a:pt x="14" y="96"/>
                  </a:lnTo>
                  <a:lnTo>
                    <a:pt x="19" y="84"/>
                  </a:lnTo>
                  <a:lnTo>
                    <a:pt x="23" y="73"/>
                  </a:lnTo>
                  <a:lnTo>
                    <a:pt x="30" y="62"/>
                  </a:lnTo>
                  <a:lnTo>
                    <a:pt x="37" y="52"/>
                  </a:lnTo>
                  <a:lnTo>
                    <a:pt x="44" y="40"/>
                  </a:lnTo>
                  <a:lnTo>
                    <a:pt x="53" y="31"/>
                  </a:lnTo>
                  <a:lnTo>
                    <a:pt x="62" y="23"/>
                  </a:lnTo>
                  <a:lnTo>
                    <a:pt x="73" y="15"/>
                  </a:lnTo>
                  <a:lnTo>
                    <a:pt x="85" y="8"/>
                  </a:lnTo>
                  <a:lnTo>
                    <a:pt x="99" y="3"/>
                  </a:lnTo>
                  <a:lnTo>
                    <a:pt x="116" y="1"/>
                  </a:lnTo>
                  <a:lnTo>
                    <a:pt x="132" y="0"/>
                  </a:lnTo>
                  <a:lnTo>
                    <a:pt x="148" y="0"/>
                  </a:lnTo>
                  <a:lnTo>
                    <a:pt x="165" y="2"/>
                  </a:lnTo>
                  <a:lnTo>
                    <a:pt x="182" y="7"/>
                  </a:lnTo>
                  <a:lnTo>
                    <a:pt x="198" y="14"/>
                  </a:lnTo>
                  <a:lnTo>
                    <a:pt x="212" y="21"/>
                  </a:lnTo>
                  <a:lnTo>
                    <a:pt x="225" y="33"/>
                  </a:lnTo>
                  <a:lnTo>
                    <a:pt x="237" y="45"/>
                  </a:lnTo>
                  <a:close/>
                </a:path>
              </a:pathLst>
            </a:custGeom>
            <a:solidFill>
              <a:srgbClr val="5CFF95"/>
            </a:solidFill>
            <a:ln w="9525">
              <a:noFill/>
              <a:round/>
              <a:headEnd/>
              <a:tailEnd/>
            </a:ln>
          </p:spPr>
          <p:txBody>
            <a:bodyPr>
              <a:prstTxWarp prst="textNoShape">
                <a:avLst/>
              </a:prstTxWarp>
            </a:bodyPr>
            <a:lstStyle/>
            <a:p>
              <a:endParaRPr lang="tr-TR"/>
            </a:p>
          </p:txBody>
        </p:sp>
        <p:sp>
          <p:nvSpPr>
            <p:cNvPr id="350" name="Freeform 140"/>
            <p:cNvSpPr>
              <a:spLocks/>
            </p:cNvSpPr>
            <p:nvPr/>
          </p:nvSpPr>
          <p:spPr bwMode="auto">
            <a:xfrm>
              <a:off x="2308" y="3361"/>
              <a:ext cx="7" cy="7"/>
            </a:xfrm>
            <a:custGeom>
              <a:avLst/>
              <a:gdLst>
                <a:gd name="T0" fmla="*/ 1 w 13"/>
                <a:gd name="T1" fmla="*/ 0 h 15"/>
                <a:gd name="T2" fmla="*/ 1 w 13"/>
                <a:gd name="T3" fmla="*/ 0 h 15"/>
                <a:gd name="T4" fmla="*/ 1 w 13"/>
                <a:gd name="T5" fmla="*/ 0 h 15"/>
                <a:gd name="T6" fmla="*/ 1 w 13"/>
                <a:gd name="T7" fmla="*/ 0 h 15"/>
                <a:gd name="T8" fmla="*/ 1 w 13"/>
                <a:gd name="T9" fmla="*/ 0 h 15"/>
                <a:gd name="T10" fmla="*/ 1 w 13"/>
                <a:gd name="T11" fmla="*/ 0 h 15"/>
                <a:gd name="T12" fmla="*/ 1 w 13"/>
                <a:gd name="T13" fmla="*/ 0 h 15"/>
                <a:gd name="T14" fmla="*/ 1 w 13"/>
                <a:gd name="T15" fmla="*/ 0 h 15"/>
                <a:gd name="T16" fmla="*/ 1 w 13"/>
                <a:gd name="T17" fmla="*/ 0 h 15"/>
                <a:gd name="T18" fmla="*/ 1 w 13"/>
                <a:gd name="T19" fmla="*/ 0 h 15"/>
                <a:gd name="T20" fmla="*/ 0 w 13"/>
                <a:gd name="T21" fmla="*/ 0 h 15"/>
                <a:gd name="T22" fmla="*/ 0 w 13"/>
                <a:gd name="T23" fmla="*/ 0 h 15"/>
                <a:gd name="T24" fmla="*/ 1 w 13"/>
                <a:gd name="T25" fmla="*/ 0 h 15"/>
                <a:gd name="T26" fmla="*/ 1 w 13"/>
                <a:gd name="T27" fmla="*/ 0 h 15"/>
                <a:gd name="T28" fmla="*/ 1 w 13"/>
                <a:gd name="T29" fmla="*/ 0 h 15"/>
                <a:gd name="T30" fmla="*/ 1 w 13"/>
                <a:gd name="T31" fmla="*/ 0 h 15"/>
                <a:gd name="T32" fmla="*/ 1 w 13"/>
                <a:gd name="T33" fmla="*/ 0 h 15"/>
                <a:gd name="T34" fmla="*/ 1 w 13"/>
                <a:gd name="T35" fmla="*/ 0 h 15"/>
                <a:gd name="T36" fmla="*/ 1 w 13"/>
                <a:gd name="T37" fmla="*/ 0 h 15"/>
                <a:gd name="T38" fmla="*/ 1 w 13"/>
                <a:gd name="T39" fmla="*/ 0 h 15"/>
                <a:gd name="T40" fmla="*/ 1 w 13"/>
                <a:gd name="T41" fmla="*/ 0 h 15"/>
                <a:gd name="T42" fmla="*/ 1 w 13"/>
                <a:gd name="T43" fmla="*/ 0 h 15"/>
                <a:gd name="T44" fmla="*/ 1 w 13"/>
                <a:gd name="T45" fmla="*/ 0 h 15"/>
                <a:gd name="T46" fmla="*/ 1 w 13"/>
                <a:gd name="T47" fmla="*/ 0 h 1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
                <a:gd name="T73" fmla="*/ 0 h 15"/>
                <a:gd name="T74" fmla="*/ 13 w 13"/>
                <a:gd name="T75" fmla="*/ 15 h 1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 h="15">
                  <a:moveTo>
                    <a:pt x="11" y="5"/>
                  </a:moveTo>
                  <a:lnTo>
                    <a:pt x="13" y="7"/>
                  </a:lnTo>
                  <a:lnTo>
                    <a:pt x="13" y="9"/>
                  </a:lnTo>
                  <a:lnTo>
                    <a:pt x="12" y="10"/>
                  </a:lnTo>
                  <a:lnTo>
                    <a:pt x="11" y="10"/>
                  </a:lnTo>
                  <a:lnTo>
                    <a:pt x="10" y="11"/>
                  </a:lnTo>
                  <a:lnTo>
                    <a:pt x="8" y="11"/>
                  </a:lnTo>
                  <a:lnTo>
                    <a:pt x="6" y="13"/>
                  </a:lnTo>
                  <a:lnTo>
                    <a:pt x="3" y="13"/>
                  </a:lnTo>
                  <a:lnTo>
                    <a:pt x="2" y="14"/>
                  </a:lnTo>
                  <a:lnTo>
                    <a:pt x="0" y="15"/>
                  </a:lnTo>
                  <a:lnTo>
                    <a:pt x="0" y="0"/>
                  </a:lnTo>
                  <a:lnTo>
                    <a:pt x="2" y="0"/>
                  </a:lnTo>
                  <a:lnTo>
                    <a:pt x="3" y="0"/>
                  </a:lnTo>
                  <a:lnTo>
                    <a:pt x="4" y="0"/>
                  </a:lnTo>
                  <a:lnTo>
                    <a:pt x="6" y="0"/>
                  </a:lnTo>
                  <a:lnTo>
                    <a:pt x="7" y="1"/>
                  </a:lnTo>
                  <a:lnTo>
                    <a:pt x="8" y="1"/>
                  </a:lnTo>
                  <a:lnTo>
                    <a:pt x="9" y="1"/>
                  </a:lnTo>
                  <a:lnTo>
                    <a:pt x="10" y="2"/>
                  </a:lnTo>
                  <a:lnTo>
                    <a:pt x="11" y="4"/>
                  </a:lnTo>
                  <a:lnTo>
                    <a:pt x="12" y="5"/>
                  </a:lnTo>
                  <a:lnTo>
                    <a:pt x="11" y="5"/>
                  </a:lnTo>
                  <a:close/>
                </a:path>
              </a:pathLst>
            </a:custGeom>
            <a:solidFill>
              <a:srgbClr val="A18F84"/>
            </a:solidFill>
            <a:ln w="9525">
              <a:noFill/>
              <a:round/>
              <a:headEnd/>
              <a:tailEnd/>
            </a:ln>
          </p:spPr>
          <p:txBody>
            <a:bodyPr>
              <a:prstTxWarp prst="textNoShape">
                <a:avLst/>
              </a:prstTxWarp>
            </a:bodyPr>
            <a:lstStyle/>
            <a:p>
              <a:endParaRPr lang="tr-TR"/>
            </a:p>
          </p:txBody>
        </p:sp>
        <p:sp>
          <p:nvSpPr>
            <p:cNvPr id="351" name="Freeform 141"/>
            <p:cNvSpPr>
              <a:spLocks/>
            </p:cNvSpPr>
            <p:nvPr/>
          </p:nvSpPr>
          <p:spPr bwMode="auto">
            <a:xfrm>
              <a:off x="3422" y="3364"/>
              <a:ext cx="6" cy="9"/>
            </a:xfrm>
            <a:custGeom>
              <a:avLst/>
              <a:gdLst>
                <a:gd name="T0" fmla="*/ 0 w 14"/>
                <a:gd name="T1" fmla="*/ 1 h 18"/>
                <a:gd name="T2" fmla="*/ 0 w 14"/>
                <a:gd name="T3" fmla="*/ 1 h 18"/>
                <a:gd name="T4" fmla="*/ 0 w 14"/>
                <a:gd name="T5" fmla="*/ 1 h 18"/>
                <a:gd name="T6" fmla="*/ 0 w 14"/>
                <a:gd name="T7" fmla="*/ 1 h 18"/>
                <a:gd name="T8" fmla="*/ 0 w 14"/>
                <a:gd name="T9" fmla="*/ 1 h 18"/>
                <a:gd name="T10" fmla="*/ 0 w 14"/>
                <a:gd name="T11" fmla="*/ 1 h 18"/>
                <a:gd name="T12" fmla="*/ 0 w 14"/>
                <a:gd name="T13" fmla="*/ 1 h 18"/>
                <a:gd name="T14" fmla="*/ 0 w 14"/>
                <a:gd name="T15" fmla="*/ 1 h 18"/>
                <a:gd name="T16" fmla="*/ 0 w 14"/>
                <a:gd name="T17" fmla="*/ 1 h 18"/>
                <a:gd name="T18" fmla="*/ 0 w 14"/>
                <a:gd name="T19" fmla="*/ 1 h 18"/>
                <a:gd name="T20" fmla="*/ 0 w 14"/>
                <a:gd name="T21" fmla="*/ 1 h 18"/>
                <a:gd name="T22" fmla="*/ 0 w 14"/>
                <a:gd name="T23" fmla="*/ 1 h 18"/>
                <a:gd name="T24" fmla="*/ 0 w 14"/>
                <a:gd name="T25" fmla="*/ 1 h 18"/>
                <a:gd name="T26" fmla="*/ 0 w 14"/>
                <a:gd name="T27" fmla="*/ 1 h 18"/>
                <a:gd name="T28" fmla="*/ 0 w 14"/>
                <a:gd name="T29" fmla="*/ 1 h 18"/>
                <a:gd name="T30" fmla="*/ 0 w 14"/>
                <a:gd name="T31" fmla="*/ 1 h 18"/>
                <a:gd name="T32" fmla="*/ 0 w 14"/>
                <a:gd name="T33" fmla="*/ 1 h 18"/>
                <a:gd name="T34" fmla="*/ 0 w 14"/>
                <a:gd name="T35" fmla="*/ 1 h 18"/>
                <a:gd name="T36" fmla="*/ 0 w 14"/>
                <a:gd name="T37" fmla="*/ 0 h 18"/>
                <a:gd name="T38" fmla="*/ 0 w 14"/>
                <a:gd name="T39" fmla="*/ 0 h 18"/>
                <a:gd name="T40" fmla="*/ 0 w 14"/>
                <a:gd name="T41" fmla="*/ 1 h 18"/>
                <a:gd name="T42" fmla="*/ 0 w 14"/>
                <a:gd name="T43" fmla="*/ 1 h 18"/>
                <a:gd name="T44" fmla="*/ 0 w 14"/>
                <a:gd name="T45" fmla="*/ 1 h 18"/>
                <a:gd name="T46" fmla="*/ 0 w 14"/>
                <a:gd name="T47" fmla="*/ 1 h 1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
                <a:gd name="T73" fmla="*/ 0 h 18"/>
                <a:gd name="T74" fmla="*/ 14 w 14"/>
                <a:gd name="T75" fmla="*/ 18 h 1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 h="18">
                  <a:moveTo>
                    <a:pt x="13" y="18"/>
                  </a:moveTo>
                  <a:lnTo>
                    <a:pt x="13" y="18"/>
                  </a:lnTo>
                  <a:lnTo>
                    <a:pt x="10" y="18"/>
                  </a:lnTo>
                  <a:lnTo>
                    <a:pt x="9" y="18"/>
                  </a:lnTo>
                  <a:lnTo>
                    <a:pt x="7" y="18"/>
                  </a:lnTo>
                  <a:lnTo>
                    <a:pt x="6" y="18"/>
                  </a:lnTo>
                  <a:lnTo>
                    <a:pt x="5" y="18"/>
                  </a:lnTo>
                  <a:lnTo>
                    <a:pt x="3" y="18"/>
                  </a:lnTo>
                  <a:lnTo>
                    <a:pt x="1" y="18"/>
                  </a:lnTo>
                  <a:lnTo>
                    <a:pt x="1" y="17"/>
                  </a:lnTo>
                  <a:lnTo>
                    <a:pt x="0" y="16"/>
                  </a:lnTo>
                  <a:lnTo>
                    <a:pt x="0" y="12"/>
                  </a:lnTo>
                  <a:lnTo>
                    <a:pt x="0" y="10"/>
                  </a:lnTo>
                  <a:lnTo>
                    <a:pt x="0" y="8"/>
                  </a:lnTo>
                  <a:lnTo>
                    <a:pt x="1" y="6"/>
                  </a:lnTo>
                  <a:lnTo>
                    <a:pt x="4" y="3"/>
                  </a:lnTo>
                  <a:lnTo>
                    <a:pt x="5" y="2"/>
                  </a:lnTo>
                  <a:lnTo>
                    <a:pt x="7" y="1"/>
                  </a:lnTo>
                  <a:lnTo>
                    <a:pt x="9" y="0"/>
                  </a:lnTo>
                  <a:lnTo>
                    <a:pt x="11" y="0"/>
                  </a:lnTo>
                  <a:lnTo>
                    <a:pt x="14" y="1"/>
                  </a:lnTo>
                  <a:lnTo>
                    <a:pt x="14" y="18"/>
                  </a:lnTo>
                  <a:lnTo>
                    <a:pt x="13" y="18"/>
                  </a:lnTo>
                  <a:close/>
                </a:path>
              </a:pathLst>
            </a:custGeom>
            <a:solidFill>
              <a:srgbClr val="A18F84"/>
            </a:solidFill>
            <a:ln w="9525">
              <a:noFill/>
              <a:round/>
              <a:headEnd/>
              <a:tailEnd/>
            </a:ln>
          </p:spPr>
          <p:txBody>
            <a:bodyPr>
              <a:prstTxWarp prst="textNoShape">
                <a:avLst/>
              </a:prstTxWarp>
            </a:bodyPr>
            <a:lstStyle/>
            <a:p>
              <a:endParaRPr lang="tr-TR"/>
            </a:p>
          </p:txBody>
        </p:sp>
        <p:sp>
          <p:nvSpPr>
            <p:cNvPr id="352" name="Freeform 142"/>
            <p:cNvSpPr>
              <a:spLocks/>
            </p:cNvSpPr>
            <p:nvPr/>
          </p:nvSpPr>
          <p:spPr bwMode="auto">
            <a:xfrm>
              <a:off x="2390" y="3378"/>
              <a:ext cx="962" cy="122"/>
            </a:xfrm>
            <a:custGeom>
              <a:avLst/>
              <a:gdLst>
                <a:gd name="T0" fmla="*/ 7 w 1924"/>
                <a:gd name="T1" fmla="*/ 0 h 245"/>
                <a:gd name="T2" fmla="*/ 31 w 1924"/>
                <a:gd name="T3" fmla="*/ 0 h 245"/>
                <a:gd name="T4" fmla="*/ 30 w 1924"/>
                <a:gd name="T5" fmla="*/ 1 h 245"/>
                <a:gd name="T6" fmla="*/ 30 w 1924"/>
                <a:gd name="T7" fmla="*/ 1 h 245"/>
                <a:gd name="T8" fmla="*/ 30 w 1924"/>
                <a:gd name="T9" fmla="*/ 1 h 245"/>
                <a:gd name="T10" fmla="*/ 30 w 1924"/>
                <a:gd name="T11" fmla="*/ 2 h 245"/>
                <a:gd name="T12" fmla="*/ 30 w 1924"/>
                <a:gd name="T13" fmla="*/ 2 h 245"/>
                <a:gd name="T14" fmla="*/ 30 w 1924"/>
                <a:gd name="T15" fmla="*/ 2 h 245"/>
                <a:gd name="T16" fmla="*/ 30 w 1924"/>
                <a:gd name="T17" fmla="*/ 2 h 245"/>
                <a:gd name="T18" fmla="*/ 30 w 1924"/>
                <a:gd name="T19" fmla="*/ 2 h 245"/>
                <a:gd name="T20" fmla="*/ 30 w 1924"/>
                <a:gd name="T21" fmla="*/ 2 h 245"/>
                <a:gd name="T22" fmla="*/ 31 w 1924"/>
                <a:gd name="T23" fmla="*/ 3 h 245"/>
                <a:gd name="T24" fmla="*/ 5 w 1924"/>
                <a:gd name="T25" fmla="*/ 2 h 245"/>
                <a:gd name="T26" fmla="*/ 4 w 1924"/>
                <a:gd name="T27" fmla="*/ 2 h 245"/>
                <a:gd name="T28" fmla="*/ 4 w 1924"/>
                <a:gd name="T29" fmla="*/ 2 h 245"/>
                <a:gd name="T30" fmla="*/ 4 w 1924"/>
                <a:gd name="T31" fmla="*/ 2 h 245"/>
                <a:gd name="T32" fmla="*/ 3 w 1924"/>
                <a:gd name="T33" fmla="*/ 2 h 245"/>
                <a:gd name="T34" fmla="*/ 3 w 1924"/>
                <a:gd name="T35" fmla="*/ 2 h 245"/>
                <a:gd name="T36" fmla="*/ 3 w 1924"/>
                <a:gd name="T37" fmla="*/ 3 h 245"/>
                <a:gd name="T38" fmla="*/ 3 w 1924"/>
                <a:gd name="T39" fmla="*/ 3 h 245"/>
                <a:gd name="T40" fmla="*/ 3 w 1924"/>
                <a:gd name="T41" fmla="*/ 3 h 245"/>
                <a:gd name="T42" fmla="*/ 2 w 1924"/>
                <a:gd name="T43" fmla="*/ 3 h 245"/>
                <a:gd name="T44" fmla="*/ 2 w 1924"/>
                <a:gd name="T45" fmla="*/ 3 h 245"/>
                <a:gd name="T46" fmla="*/ 2 w 1924"/>
                <a:gd name="T47" fmla="*/ 3 h 245"/>
                <a:gd name="T48" fmla="*/ 1 w 1924"/>
                <a:gd name="T49" fmla="*/ 3 h 245"/>
                <a:gd name="T50" fmla="*/ 1 w 1924"/>
                <a:gd name="T51" fmla="*/ 3 h 245"/>
                <a:gd name="T52" fmla="*/ 1 w 1924"/>
                <a:gd name="T53" fmla="*/ 3 h 245"/>
                <a:gd name="T54" fmla="*/ 1 w 1924"/>
                <a:gd name="T55" fmla="*/ 3 h 245"/>
                <a:gd name="T56" fmla="*/ 1 w 1924"/>
                <a:gd name="T57" fmla="*/ 2 h 245"/>
                <a:gd name="T58" fmla="*/ 1 w 1924"/>
                <a:gd name="T59" fmla="*/ 2 h 245"/>
                <a:gd name="T60" fmla="*/ 1 w 1924"/>
                <a:gd name="T61" fmla="*/ 1 h 245"/>
                <a:gd name="T62" fmla="*/ 1 w 1924"/>
                <a:gd name="T63" fmla="*/ 1 h 245"/>
                <a:gd name="T64" fmla="*/ 1 w 1924"/>
                <a:gd name="T65" fmla="*/ 0 h 245"/>
                <a:gd name="T66" fmla="*/ 1 w 1924"/>
                <a:gd name="T67" fmla="*/ 0 h 245"/>
                <a:gd name="T68" fmla="*/ 1 w 1924"/>
                <a:gd name="T69" fmla="*/ 0 h 245"/>
                <a:gd name="T70" fmla="*/ 1 w 1924"/>
                <a:gd name="T71" fmla="*/ 0 h 245"/>
                <a:gd name="T72" fmla="*/ 2 w 1924"/>
                <a:gd name="T73" fmla="*/ 0 h 245"/>
                <a:gd name="T74" fmla="*/ 2 w 1924"/>
                <a:gd name="T75" fmla="*/ 0 h 245"/>
                <a:gd name="T76" fmla="*/ 2 w 1924"/>
                <a:gd name="T77" fmla="*/ 0 h 245"/>
                <a:gd name="T78" fmla="*/ 2 w 1924"/>
                <a:gd name="T79" fmla="*/ 0 h 245"/>
                <a:gd name="T80" fmla="*/ 3 w 1924"/>
                <a:gd name="T81" fmla="*/ 0 h 245"/>
                <a:gd name="T82" fmla="*/ 3 w 1924"/>
                <a:gd name="T83" fmla="*/ 0 h 245"/>
                <a:gd name="T84" fmla="*/ 3 w 1924"/>
                <a:gd name="T85" fmla="*/ 0 h 245"/>
                <a:gd name="T86" fmla="*/ 3 w 1924"/>
                <a:gd name="T87" fmla="*/ 0 h 24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924"/>
                <a:gd name="T133" fmla="*/ 0 h 245"/>
                <a:gd name="T134" fmla="*/ 1924 w 1924"/>
                <a:gd name="T135" fmla="*/ 245 h 24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924" h="245">
                  <a:moveTo>
                    <a:pt x="176" y="49"/>
                  </a:moveTo>
                  <a:lnTo>
                    <a:pt x="447" y="52"/>
                  </a:lnTo>
                  <a:lnTo>
                    <a:pt x="1498" y="62"/>
                  </a:lnTo>
                  <a:lnTo>
                    <a:pt x="1924" y="62"/>
                  </a:lnTo>
                  <a:lnTo>
                    <a:pt x="1916" y="70"/>
                  </a:lnTo>
                  <a:lnTo>
                    <a:pt x="1909" y="80"/>
                  </a:lnTo>
                  <a:lnTo>
                    <a:pt x="1905" y="90"/>
                  </a:lnTo>
                  <a:lnTo>
                    <a:pt x="1901" y="101"/>
                  </a:lnTo>
                  <a:lnTo>
                    <a:pt x="1899" y="113"/>
                  </a:lnTo>
                  <a:lnTo>
                    <a:pt x="1899" y="124"/>
                  </a:lnTo>
                  <a:lnTo>
                    <a:pt x="1899" y="135"/>
                  </a:lnTo>
                  <a:lnTo>
                    <a:pt x="1901" y="146"/>
                  </a:lnTo>
                  <a:lnTo>
                    <a:pt x="1903" y="158"/>
                  </a:lnTo>
                  <a:lnTo>
                    <a:pt x="1907" y="168"/>
                  </a:lnTo>
                  <a:lnTo>
                    <a:pt x="1908" y="170"/>
                  </a:lnTo>
                  <a:lnTo>
                    <a:pt x="1910" y="173"/>
                  </a:lnTo>
                  <a:lnTo>
                    <a:pt x="1911" y="177"/>
                  </a:lnTo>
                  <a:lnTo>
                    <a:pt x="1914" y="179"/>
                  </a:lnTo>
                  <a:lnTo>
                    <a:pt x="1915" y="182"/>
                  </a:lnTo>
                  <a:lnTo>
                    <a:pt x="1917" y="184"/>
                  </a:lnTo>
                  <a:lnTo>
                    <a:pt x="1918" y="188"/>
                  </a:lnTo>
                  <a:lnTo>
                    <a:pt x="1920" y="190"/>
                  </a:lnTo>
                  <a:lnTo>
                    <a:pt x="1921" y="193"/>
                  </a:lnTo>
                  <a:lnTo>
                    <a:pt x="1924" y="197"/>
                  </a:lnTo>
                  <a:lnTo>
                    <a:pt x="1254" y="202"/>
                  </a:lnTo>
                  <a:lnTo>
                    <a:pt x="271" y="184"/>
                  </a:lnTo>
                  <a:lnTo>
                    <a:pt x="261" y="183"/>
                  </a:lnTo>
                  <a:lnTo>
                    <a:pt x="250" y="182"/>
                  </a:lnTo>
                  <a:lnTo>
                    <a:pt x="242" y="182"/>
                  </a:lnTo>
                  <a:lnTo>
                    <a:pt x="230" y="182"/>
                  </a:lnTo>
                  <a:lnTo>
                    <a:pt x="220" y="182"/>
                  </a:lnTo>
                  <a:lnTo>
                    <a:pt x="210" y="182"/>
                  </a:lnTo>
                  <a:lnTo>
                    <a:pt x="200" y="182"/>
                  </a:lnTo>
                  <a:lnTo>
                    <a:pt x="190" y="182"/>
                  </a:lnTo>
                  <a:lnTo>
                    <a:pt x="179" y="182"/>
                  </a:lnTo>
                  <a:lnTo>
                    <a:pt x="169" y="182"/>
                  </a:lnTo>
                  <a:lnTo>
                    <a:pt x="163" y="189"/>
                  </a:lnTo>
                  <a:lnTo>
                    <a:pt x="158" y="197"/>
                  </a:lnTo>
                  <a:lnTo>
                    <a:pt x="153" y="204"/>
                  </a:lnTo>
                  <a:lnTo>
                    <a:pt x="148" y="212"/>
                  </a:lnTo>
                  <a:lnTo>
                    <a:pt x="142" y="220"/>
                  </a:lnTo>
                  <a:lnTo>
                    <a:pt x="136" y="227"/>
                  </a:lnTo>
                  <a:lnTo>
                    <a:pt x="130" y="232"/>
                  </a:lnTo>
                  <a:lnTo>
                    <a:pt x="123" y="238"/>
                  </a:lnTo>
                  <a:lnTo>
                    <a:pt x="115" y="241"/>
                  </a:lnTo>
                  <a:lnTo>
                    <a:pt x="106" y="245"/>
                  </a:lnTo>
                  <a:lnTo>
                    <a:pt x="95" y="245"/>
                  </a:lnTo>
                  <a:lnTo>
                    <a:pt x="84" y="244"/>
                  </a:lnTo>
                  <a:lnTo>
                    <a:pt x="73" y="243"/>
                  </a:lnTo>
                  <a:lnTo>
                    <a:pt x="63" y="239"/>
                  </a:lnTo>
                  <a:lnTo>
                    <a:pt x="53" y="234"/>
                  </a:lnTo>
                  <a:lnTo>
                    <a:pt x="44" y="228"/>
                  </a:lnTo>
                  <a:lnTo>
                    <a:pt x="36" y="221"/>
                  </a:lnTo>
                  <a:lnTo>
                    <a:pt x="28" y="215"/>
                  </a:lnTo>
                  <a:lnTo>
                    <a:pt x="21" y="206"/>
                  </a:lnTo>
                  <a:lnTo>
                    <a:pt x="16" y="197"/>
                  </a:lnTo>
                  <a:lnTo>
                    <a:pt x="10" y="182"/>
                  </a:lnTo>
                  <a:lnTo>
                    <a:pt x="6" y="166"/>
                  </a:lnTo>
                  <a:lnTo>
                    <a:pt x="3" y="151"/>
                  </a:lnTo>
                  <a:lnTo>
                    <a:pt x="1" y="134"/>
                  </a:lnTo>
                  <a:lnTo>
                    <a:pt x="0" y="118"/>
                  </a:lnTo>
                  <a:lnTo>
                    <a:pt x="1" y="103"/>
                  </a:lnTo>
                  <a:lnTo>
                    <a:pt x="3" y="86"/>
                  </a:lnTo>
                  <a:lnTo>
                    <a:pt x="7" y="71"/>
                  </a:lnTo>
                  <a:lnTo>
                    <a:pt x="12" y="56"/>
                  </a:lnTo>
                  <a:lnTo>
                    <a:pt x="19" y="42"/>
                  </a:lnTo>
                  <a:lnTo>
                    <a:pt x="25" y="37"/>
                  </a:lnTo>
                  <a:lnTo>
                    <a:pt x="30" y="31"/>
                  </a:lnTo>
                  <a:lnTo>
                    <a:pt x="36" y="27"/>
                  </a:lnTo>
                  <a:lnTo>
                    <a:pt x="41" y="21"/>
                  </a:lnTo>
                  <a:lnTo>
                    <a:pt x="47" y="18"/>
                  </a:lnTo>
                  <a:lnTo>
                    <a:pt x="54" y="13"/>
                  </a:lnTo>
                  <a:lnTo>
                    <a:pt x="59" y="10"/>
                  </a:lnTo>
                  <a:lnTo>
                    <a:pt x="66" y="7"/>
                  </a:lnTo>
                  <a:lnTo>
                    <a:pt x="72" y="3"/>
                  </a:lnTo>
                  <a:lnTo>
                    <a:pt x="78" y="0"/>
                  </a:lnTo>
                  <a:lnTo>
                    <a:pt x="91" y="1"/>
                  </a:lnTo>
                  <a:lnTo>
                    <a:pt x="102" y="3"/>
                  </a:lnTo>
                  <a:lnTo>
                    <a:pt x="112" y="7"/>
                  </a:lnTo>
                  <a:lnTo>
                    <a:pt x="123" y="10"/>
                  </a:lnTo>
                  <a:lnTo>
                    <a:pt x="133" y="16"/>
                  </a:lnTo>
                  <a:lnTo>
                    <a:pt x="142" y="21"/>
                  </a:lnTo>
                  <a:lnTo>
                    <a:pt x="151" y="27"/>
                  </a:lnTo>
                  <a:lnTo>
                    <a:pt x="160" y="35"/>
                  </a:lnTo>
                  <a:lnTo>
                    <a:pt x="169" y="41"/>
                  </a:lnTo>
                  <a:lnTo>
                    <a:pt x="176" y="50"/>
                  </a:lnTo>
                  <a:lnTo>
                    <a:pt x="176" y="49"/>
                  </a:lnTo>
                  <a:close/>
                </a:path>
              </a:pathLst>
            </a:custGeom>
            <a:solidFill>
              <a:srgbClr val="474F36"/>
            </a:solidFill>
            <a:ln w="9525">
              <a:noFill/>
              <a:round/>
              <a:headEnd/>
              <a:tailEnd/>
            </a:ln>
          </p:spPr>
          <p:txBody>
            <a:bodyPr>
              <a:prstTxWarp prst="textNoShape">
                <a:avLst/>
              </a:prstTxWarp>
            </a:bodyPr>
            <a:lstStyle/>
            <a:p>
              <a:endParaRPr lang="tr-TR"/>
            </a:p>
          </p:txBody>
        </p:sp>
        <p:sp>
          <p:nvSpPr>
            <p:cNvPr id="353" name="Freeform 143"/>
            <p:cNvSpPr>
              <a:spLocks/>
            </p:cNvSpPr>
            <p:nvPr/>
          </p:nvSpPr>
          <p:spPr bwMode="auto">
            <a:xfrm>
              <a:off x="2317" y="3384"/>
              <a:ext cx="8" cy="5"/>
            </a:xfrm>
            <a:custGeom>
              <a:avLst/>
              <a:gdLst>
                <a:gd name="T0" fmla="*/ 1 w 15"/>
                <a:gd name="T1" fmla="*/ 0 h 11"/>
                <a:gd name="T2" fmla="*/ 1 w 15"/>
                <a:gd name="T3" fmla="*/ 0 h 11"/>
                <a:gd name="T4" fmla="*/ 1 w 15"/>
                <a:gd name="T5" fmla="*/ 0 h 11"/>
                <a:gd name="T6" fmla="*/ 1 w 15"/>
                <a:gd name="T7" fmla="*/ 0 h 11"/>
                <a:gd name="T8" fmla="*/ 1 w 15"/>
                <a:gd name="T9" fmla="*/ 0 h 11"/>
                <a:gd name="T10" fmla="*/ 1 w 15"/>
                <a:gd name="T11" fmla="*/ 0 h 11"/>
                <a:gd name="T12" fmla="*/ 1 w 15"/>
                <a:gd name="T13" fmla="*/ 0 h 11"/>
                <a:gd name="T14" fmla="*/ 1 w 15"/>
                <a:gd name="T15" fmla="*/ 0 h 11"/>
                <a:gd name="T16" fmla="*/ 1 w 15"/>
                <a:gd name="T17" fmla="*/ 0 h 11"/>
                <a:gd name="T18" fmla="*/ 1 w 15"/>
                <a:gd name="T19" fmla="*/ 0 h 11"/>
                <a:gd name="T20" fmla="*/ 1 w 15"/>
                <a:gd name="T21" fmla="*/ 0 h 11"/>
                <a:gd name="T22" fmla="*/ 1 w 15"/>
                <a:gd name="T23" fmla="*/ 0 h 11"/>
                <a:gd name="T24" fmla="*/ 0 w 15"/>
                <a:gd name="T25" fmla="*/ 0 h 11"/>
                <a:gd name="T26" fmla="*/ 1 w 15"/>
                <a:gd name="T27" fmla="*/ 0 h 11"/>
                <a:gd name="T28" fmla="*/ 1 w 15"/>
                <a:gd name="T29" fmla="*/ 0 h 11"/>
                <a:gd name="T30" fmla="*/ 1 w 15"/>
                <a:gd name="T31" fmla="*/ 0 h 11"/>
                <a:gd name="T32" fmla="*/ 1 w 15"/>
                <a:gd name="T33" fmla="*/ 0 h 11"/>
                <a:gd name="T34" fmla="*/ 1 w 15"/>
                <a:gd name="T35" fmla="*/ 0 h 11"/>
                <a:gd name="T36" fmla="*/ 1 w 15"/>
                <a:gd name="T37" fmla="*/ 0 h 11"/>
                <a:gd name="T38" fmla="*/ 1 w 15"/>
                <a:gd name="T39" fmla="*/ 0 h 11"/>
                <a:gd name="T40" fmla="*/ 1 w 15"/>
                <a:gd name="T41" fmla="*/ 0 h 11"/>
                <a:gd name="T42" fmla="*/ 1 w 15"/>
                <a:gd name="T43" fmla="*/ 0 h 11"/>
                <a:gd name="T44" fmla="*/ 1 w 15"/>
                <a:gd name="T45" fmla="*/ 0 h 1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
                <a:gd name="T70" fmla="*/ 0 h 11"/>
                <a:gd name="T71" fmla="*/ 15 w 15"/>
                <a:gd name="T72" fmla="*/ 11 h 1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 h="11">
                  <a:moveTo>
                    <a:pt x="15" y="3"/>
                  </a:moveTo>
                  <a:lnTo>
                    <a:pt x="15" y="5"/>
                  </a:lnTo>
                  <a:lnTo>
                    <a:pt x="15" y="6"/>
                  </a:lnTo>
                  <a:lnTo>
                    <a:pt x="15" y="7"/>
                  </a:lnTo>
                  <a:lnTo>
                    <a:pt x="15" y="8"/>
                  </a:lnTo>
                  <a:lnTo>
                    <a:pt x="14" y="8"/>
                  </a:lnTo>
                  <a:lnTo>
                    <a:pt x="14" y="9"/>
                  </a:lnTo>
                  <a:lnTo>
                    <a:pt x="13" y="9"/>
                  </a:lnTo>
                  <a:lnTo>
                    <a:pt x="13" y="10"/>
                  </a:lnTo>
                  <a:lnTo>
                    <a:pt x="12" y="11"/>
                  </a:lnTo>
                  <a:lnTo>
                    <a:pt x="1" y="11"/>
                  </a:lnTo>
                  <a:lnTo>
                    <a:pt x="0" y="8"/>
                  </a:lnTo>
                  <a:lnTo>
                    <a:pt x="1" y="6"/>
                  </a:lnTo>
                  <a:lnTo>
                    <a:pt x="1" y="3"/>
                  </a:lnTo>
                  <a:lnTo>
                    <a:pt x="3" y="2"/>
                  </a:lnTo>
                  <a:lnTo>
                    <a:pt x="5" y="1"/>
                  </a:lnTo>
                  <a:lnTo>
                    <a:pt x="8" y="0"/>
                  </a:lnTo>
                  <a:lnTo>
                    <a:pt x="10" y="0"/>
                  </a:lnTo>
                  <a:lnTo>
                    <a:pt x="12" y="1"/>
                  </a:lnTo>
                  <a:lnTo>
                    <a:pt x="14" y="2"/>
                  </a:lnTo>
                  <a:lnTo>
                    <a:pt x="15" y="3"/>
                  </a:lnTo>
                  <a:close/>
                </a:path>
              </a:pathLst>
            </a:custGeom>
            <a:solidFill>
              <a:srgbClr val="A18F84"/>
            </a:solidFill>
            <a:ln w="9525">
              <a:noFill/>
              <a:round/>
              <a:headEnd/>
              <a:tailEnd/>
            </a:ln>
          </p:spPr>
          <p:txBody>
            <a:bodyPr>
              <a:prstTxWarp prst="textNoShape">
                <a:avLst/>
              </a:prstTxWarp>
            </a:bodyPr>
            <a:lstStyle/>
            <a:p>
              <a:endParaRPr lang="tr-TR"/>
            </a:p>
          </p:txBody>
        </p:sp>
        <p:sp>
          <p:nvSpPr>
            <p:cNvPr id="354" name="Freeform 144"/>
            <p:cNvSpPr>
              <a:spLocks/>
            </p:cNvSpPr>
            <p:nvPr/>
          </p:nvSpPr>
          <p:spPr bwMode="auto">
            <a:xfrm>
              <a:off x="3432" y="3392"/>
              <a:ext cx="5" cy="9"/>
            </a:xfrm>
            <a:custGeom>
              <a:avLst/>
              <a:gdLst>
                <a:gd name="T0" fmla="*/ 0 w 12"/>
                <a:gd name="T1" fmla="*/ 1 h 18"/>
                <a:gd name="T2" fmla="*/ 0 w 12"/>
                <a:gd name="T3" fmla="*/ 1 h 18"/>
                <a:gd name="T4" fmla="*/ 0 w 12"/>
                <a:gd name="T5" fmla="*/ 1 h 18"/>
                <a:gd name="T6" fmla="*/ 0 w 12"/>
                <a:gd name="T7" fmla="*/ 1 h 18"/>
                <a:gd name="T8" fmla="*/ 0 w 12"/>
                <a:gd name="T9" fmla="*/ 1 h 18"/>
                <a:gd name="T10" fmla="*/ 0 w 12"/>
                <a:gd name="T11" fmla="*/ 1 h 18"/>
                <a:gd name="T12" fmla="*/ 0 w 12"/>
                <a:gd name="T13" fmla="*/ 1 h 18"/>
                <a:gd name="T14" fmla="*/ 0 w 12"/>
                <a:gd name="T15" fmla="*/ 1 h 18"/>
                <a:gd name="T16" fmla="*/ 0 w 12"/>
                <a:gd name="T17" fmla="*/ 1 h 18"/>
                <a:gd name="T18" fmla="*/ 0 w 12"/>
                <a:gd name="T19" fmla="*/ 1 h 18"/>
                <a:gd name="T20" fmla="*/ 0 w 12"/>
                <a:gd name="T21" fmla="*/ 1 h 18"/>
                <a:gd name="T22" fmla="*/ 0 w 12"/>
                <a:gd name="T23" fmla="*/ 1 h 18"/>
                <a:gd name="T24" fmla="*/ 0 w 12"/>
                <a:gd name="T25" fmla="*/ 0 h 18"/>
                <a:gd name="T26" fmla="*/ 0 w 12"/>
                <a:gd name="T27" fmla="*/ 0 h 18"/>
                <a:gd name="T28" fmla="*/ 0 w 12"/>
                <a:gd name="T29" fmla="*/ 0 h 18"/>
                <a:gd name="T30" fmla="*/ 0 w 12"/>
                <a:gd name="T31" fmla="*/ 0 h 18"/>
                <a:gd name="T32" fmla="*/ 0 w 12"/>
                <a:gd name="T33" fmla="*/ 0 h 18"/>
                <a:gd name="T34" fmla="*/ 0 w 12"/>
                <a:gd name="T35" fmla="*/ 0 h 18"/>
                <a:gd name="T36" fmla="*/ 0 w 12"/>
                <a:gd name="T37" fmla="*/ 1 h 18"/>
                <a:gd name="T38" fmla="*/ 0 w 12"/>
                <a:gd name="T39" fmla="*/ 1 h 18"/>
                <a:gd name="T40" fmla="*/ 0 w 12"/>
                <a:gd name="T41" fmla="*/ 1 h 18"/>
                <a:gd name="T42" fmla="*/ 0 w 12"/>
                <a:gd name="T43" fmla="*/ 1 h 18"/>
                <a:gd name="T44" fmla="*/ 0 w 12"/>
                <a:gd name="T45" fmla="*/ 1 h 18"/>
                <a:gd name="T46" fmla="*/ 0 w 12"/>
                <a:gd name="T47" fmla="*/ 1 h 1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
                <a:gd name="T73" fmla="*/ 0 h 18"/>
                <a:gd name="T74" fmla="*/ 12 w 12"/>
                <a:gd name="T75" fmla="*/ 18 h 1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 h="18">
                  <a:moveTo>
                    <a:pt x="10" y="4"/>
                  </a:moveTo>
                  <a:lnTo>
                    <a:pt x="10" y="5"/>
                  </a:lnTo>
                  <a:lnTo>
                    <a:pt x="12" y="7"/>
                  </a:lnTo>
                  <a:lnTo>
                    <a:pt x="12" y="9"/>
                  </a:lnTo>
                  <a:lnTo>
                    <a:pt x="12" y="10"/>
                  </a:lnTo>
                  <a:lnTo>
                    <a:pt x="12" y="12"/>
                  </a:lnTo>
                  <a:lnTo>
                    <a:pt x="12" y="13"/>
                  </a:lnTo>
                  <a:lnTo>
                    <a:pt x="12" y="14"/>
                  </a:lnTo>
                  <a:lnTo>
                    <a:pt x="10" y="15"/>
                  </a:lnTo>
                  <a:lnTo>
                    <a:pt x="9" y="17"/>
                  </a:lnTo>
                  <a:lnTo>
                    <a:pt x="8" y="18"/>
                  </a:lnTo>
                  <a:lnTo>
                    <a:pt x="0" y="18"/>
                  </a:lnTo>
                  <a:lnTo>
                    <a:pt x="0" y="0"/>
                  </a:lnTo>
                  <a:lnTo>
                    <a:pt x="2" y="0"/>
                  </a:lnTo>
                  <a:lnTo>
                    <a:pt x="3" y="0"/>
                  </a:lnTo>
                  <a:lnTo>
                    <a:pt x="4" y="0"/>
                  </a:lnTo>
                  <a:lnTo>
                    <a:pt x="5" y="0"/>
                  </a:lnTo>
                  <a:lnTo>
                    <a:pt x="6" y="0"/>
                  </a:lnTo>
                  <a:lnTo>
                    <a:pt x="7" y="1"/>
                  </a:lnTo>
                  <a:lnTo>
                    <a:pt x="8" y="1"/>
                  </a:lnTo>
                  <a:lnTo>
                    <a:pt x="9" y="2"/>
                  </a:lnTo>
                  <a:lnTo>
                    <a:pt x="10" y="3"/>
                  </a:lnTo>
                  <a:lnTo>
                    <a:pt x="10" y="4"/>
                  </a:lnTo>
                  <a:close/>
                </a:path>
              </a:pathLst>
            </a:custGeom>
            <a:solidFill>
              <a:srgbClr val="A18F84"/>
            </a:solidFill>
            <a:ln w="9525">
              <a:noFill/>
              <a:round/>
              <a:headEnd/>
              <a:tailEnd/>
            </a:ln>
          </p:spPr>
          <p:txBody>
            <a:bodyPr>
              <a:prstTxWarp prst="textNoShape">
                <a:avLst/>
              </a:prstTxWarp>
            </a:bodyPr>
            <a:lstStyle/>
            <a:p>
              <a:endParaRPr lang="tr-TR"/>
            </a:p>
          </p:txBody>
        </p:sp>
        <p:sp>
          <p:nvSpPr>
            <p:cNvPr id="355" name="Freeform 145"/>
            <p:cNvSpPr>
              <a:spLocks/>
            </p:cNvSpPr>
            <p:nvPr/>
          </p:nvSpPr>
          <p:spPr bwMode="auto">
            <a:xfrm>
              <a:off x="2312" y="3406"/>
              <a:ext cx="8" cy="9"/>
            </a:xfrm>
            <a:custGeom>
              <a:avLst/>
              <a:gdLst>
                <a:gd name="T0" fmla="*/ 1 w 15"/>
                <a:gd name="T1" fmla="*/ 0 h 19"/>
                <a:gd name="T2" fmla="*/ 1 w 15"/>
                <a:gd name="T3" fmla="*/ 0 h 19"/>
                <a:gd name="T4" fmla="*/ 1 w 15"/>
                <a:gd name="T5" fmla="*/ 0 h 19"/>
                <a:gd name="T6" fmla="*/ 1 w 15"/>
                <a:gd name="T7" fmla="*/ 0 h 19"/>
                <a:gd name="T8" fmla="*/ 1 w 15"/>
                <a:gd name="T9" fmla="*/ 0 h 19"/>
                <a:gd name="T10" fmla="*/ 1 w 15"/>
                <a:gd name="T11" fmla="*/ 0 h 19"/>
                <a:gd name="T12" fmla="*/ 1 w 15"/>
                <a:gd name="T13" fmla="*/ 0 h 19"/>
                <a:gd name="T14" fmla="*/ 1 w 15"/>
                <a:gd name="T15" fmla="*/ 0 h 19"/>
                <a:gd name="T16" fmla="*/ 1 w 15"/>
                <a:gd name="T17" fmla="*/ 0 h 19"/>
                <a:gd name="T18" fmla="*/ 1 w 15"/>
                <a:gd name="T19" fmla="*/ 0 h 19"/>
                <a:gd name="T20" fmla="*/ 1 w 15"/>
                <a:gd name="T21" fmla="*/ 0 h 19"/>
                <a:gd name="T22" fmla="*/ 1 w 15"/>
                <a:gd name="T23" fmla="*/ 0 h 19"/>
                <a:gd name="T24" fmla="*/ 0 w 15"/>
                <a:gd name="T25" fmla="*/ 0 h 19"/>
                <a:gd name="T26" fmla="*/ 0 w 15"/>
                <a:gd name="T27" fmla="*/ 0 h 19"/>
                <a:gd name="T28" fmla="*/ 0 w 15"/>
                <a:gd name="T29" fmla="*/ 0 h 19"/>
                <a:gd name="T30" fmla="*/ 1 w 15"/>
                <a:gd name="T31" fmla="*/ 0 h 19"/>
                <a:gd name="T32" fmla="*/ 1 w 15"/>
                <a:gd name="T33" fmla="*/ 0 h 19"/>
                <a:gd name="T34" fmla="*/ 1 w 15"/>
                <a:gd name="T35" fmla="*/ 0 h 19"/>
                <a:gd name="T36" fmla="*/ 1 w 15"/>
                <a:gd name="T37" fmla="*/ 0 h 19"/>
                <a:gd name="T38" fmla="*/ 1 w 15"/>
                <a:gd name="T39" fmla="*/ 0 h 19"/>
                <a:gd name="T40" fmla="*/ 1 w 15"/>
                <a:gd name="T41" fmla="*/ 0 h 19"/>
                <a:gd name="T42" fmla="*/ 1 w 15"/>
                <a:gd name="T43" fmla="*/ 0 h 19"/>
                <a:gd name="T44" fmla="*/ 1 w 15"/>
                <a:gd name="T45" fmla="*/ 0 h 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
                <a:gd name="T70" fmla="*/ 0 h 19"/>
                <a:gd name="T71" fmla="*/ 15 w 15"/>
                <a:gd name="T72" fmla="*/ 19 h 1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 h="19">
                  <a:moveTo>
                    <a:pt x="15" y="6"/>
                  </a:moveTo>
                  <a:lnTo>
                    <a:pt x="15" y="8"/>
                  </a:lnTo>
                  <a:lnTo>
                    <a:pt x="15" y="10"/>
                  </a:lnTo>
                  <a:lnTo>
                    <a:pt x="15" y="11"/>
                  </a:lnTo>
                  <a:lnTo>
                    <a:pt x="15" y="12"/>
                  </a:lnTo>
                  <a:lnTo>
                    <a:pt x="15" y="13"/>
                  </a:lnTo>
                  <a:lnTo>
                    <a:pt x="14" y="14"/>
                  </a:lnTo>
                  <a:lnTo>
                    <a:pt x="14" y="15"/>
                  </a:lnTo>
                  <a:lnTo>
                    <a:pt x="13" y="17"/>
                  </a:lnTo>
                  <a:lnTo>
                    <a:pt x="12" y="18"/>
                  </a:lnTo>
                  <a:lnTo>
                    <a:pt x="11" y="19"/>
                  </a:lnTo>
                  <a:lnTo>
                    <a:pt x="1" y="19"/>
                  </a:lnTo>
                  <a:lnTo>
                    <a:pt x="0" y="17"/>
                  </a:lnTo>
                  <a:lnTo>
                    <a:pt x="0" y="13"/>
                  </a:lnTo>
                  <a:lnTo>
                    <a:pt x="0" y="10"/>
                  </a:lnTo>
                  <a:lnTo>
                    <a:pt x="1" y="6"/>
                  </a:lnTo>
                  <a:lnTo>
                    <a:pt x="3" y="3"/>
                  </a:lnTo>
                  <a:lnTo>
                    <a:pt x="5" y="1"/>
                  </a:lnTo>
                  <a:lnTo>
                    <a:pt x="7" y="0"/>
                  </a:lnTo>
                  <a:lnTo>
                    <a:pt x="10" y="0"/>
                  </a:lnTo>
                  <a:lnTo>
                    <a:pt x="13" y="2"/>
                  </a:lnTo>
                  <a:lnTo>
                    <a:pt x="15" y="6"/>
                  </a:lnTo>
                  <a:close/>
                </a:path>
              </a:pathLst>
            </a:custGeom>
            <a:solidFill>
              <a:srgbClr val="A18F84"/>
            </a:solidFill>
            <a:ln w="9525">
              <a:noFill/>
              <a:round/>
              <a:headEnd/>
              <a:tailEnd/>
            </a:ln>
          </p:spPr>
          <p:txBody>
            <a:bodyPr>
              <a:prstTxWarp prst="textNoShape">
                <a:avLst/>
              </a:prstTxWarp>
            </a:bodyPr>
            <a:lstStyle/>
            <a:p>
              <a:endParaRPr lang="tr-TR"/>
            </a:p>
          </p:txBody>
        </p:sp>
        <p:sp>
          <p:nvSpPr>
            <p:cNvPr id="356" name="Freeform 146"/>
            <p:cNvSpPr>
              <a:spLocks/>
            </p:cNvSpPr>
            <p:nvPr/>
          </p:nvSpPr>
          <p:spPr bwMode="auto">
            <a:xfrm>
              <a:off x="3431" y="3417"/>
              <a:ext cx="5" cy="9"/>
            </a:xfrm>
            <a:custGeom>
              <a:avLst/>
              <a:gdLst>
                <a:gd name="T0" fmla="*/ 1 w 10"/>
                <a:gd name="T1" fmla="*/ 0 h 19"/>
                <a:gd name="T2" fmla="*/ 1 w 10"/>
                <a:gd name="T3" fmla="*/ 0 h 19"/>
                <a:gd name="T4" fmla="*/ 1 w 10"/>
                <a:gd name="T5" fmla="*/ 0 h 19"/>
                <a:gd name="T6" fmla="*/ 1 w 10"/>
                <a:gd name="T7" fmla="*/ 0 h 19"/>
                <a:gd name="T8" fmla="*/ 1 w 10"/>
                <a:gd name="T9" fmla="*/ 0 h 19"/>
                <a:gd name="T10" fmla="*/ 1 w 10"/>
                <a:gd name="T11" fmla="*/ 0 h 19"/>
                <a:gd name="T12" fmla="*/ 1 w 10"/>
                <a:gd name="T13" fmla="*/ 0 h 19"/>
                <a:gd name="T14" fmla="*/ 1 w 10"/>
                <a:gd name="T15" fmla="*/ 0 h 19"/>
                <a:gd name="T16" fmla="*/ 1 w 10"/>
                <a:gd name="T17" fmla="*/ 0 h 19"/>
                <a:gd name="T18" fmla="*/ 1 w 10"/>
                <a:gd name="T19" fmla="*/ 0 h 19"/>
                <a:gd name="T20" fmla="*/ 0 w 10"/>
                <a:gd name="T21" fmla="*/ 0 h 19"/>
                <a:gd name="T22" fmla="*/ 0 w 10"/>
                <a:gd name="T23" fmla="*/ 0 h 19"/>
                <a:gd name="T24" fmla="*/ 1 w 10"/>
                <a:gd name="T25" fmla="*/ 0 h 19"/>
                <a:gd name="T26" fmla="*/ 1 w 10"/>
                <a:gd name="T27" fmla="*/ 0 h 19"/>
                <a:gd name="T28" fmla="*/ 1 w 10"/>
                <a:gd name="T29" fmla="*/ 0 h 19"/>
                <a:gd name="T30" fmla="*/ 1 w 10"/>
                <a:gd name="T31" fmla="*/ 0 h 19"/>
                <a:gd name="T32" fmla="*/ 1 w 10"/>
                <a:gd name="T33" fmla="*/ 0 h 19"/>
                <a:gd name="T34" fmla="*/ 1 w 10"/>
                <a:gd name="T35" fmla="*/ 0 h 19"/>
                <a:gd name="T36" fmla="*/ 1 w 10"/>
                <a:gd name="T37" fmla="*/ 0 h 19"/>
                <a:gd name="T38" fmla="*/ 1 w 10"/>
                <a:gd name="T39" fmla="*/ 0 h 19"/>
                <a:gd name="T40" fmla="*/ 1 w 10"/>
                <a:gd name="T41" fmla="*/ 0 h 19"/>
                <a:gd name="T42" fmla="*/ 1 w 10"/>
                <a:gd name="T43" fmla="*/ 0 h 19"/>
                <a:gd name="T44" fmla="*/ 1 w 10"/>
                <a:gd name="T45" fmla="*/ 0 h 19"/>
                <a:gd name="T46" fmla="*/ 1 w 10"/>
                <a:gd name="T47" fmla="*/ 0 h 1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
                <a:gd name="T73" fmla="*/ 0 h 19"/>
                <a:gd name="T74" fmla="*/ 10 w 10"/>
                <a:gd name="T75" fmla="*/ 19 h 1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 h="19">
                  <a:moveTo>
                    <a:pt x="9" y="7"/>
                  </a:moveTo>
                  <a:lnTo>
                    <a:pt x="9" y="9"/>
                  </a:lnTo>
                  <a:lnTo>
                    <a:pt x="8" y="11"/>
                  </a:lnTo>
                  <a:lnTo>
                    <a:pt x="8" y="12"/>
                  </a:lnTo>
                  <a:lnTo>
                    <a:pt x="7" y="15"/>
                  </a:lnTo>
                  <a:lnTo>
                    <a:pt x="7" y="16"/>
                  </a:lnTo>
                  <a:lnTo>
                    <a:pt x="6" y="17"/>
                  </a:lnTo>
                  <a:lnTo>
                    <a:pt x="5" y="18"/>
                  </a:lnTo>
                  <a:lnTo>
                    <a:pt x="4" y="19"/>
                  </a:lnTo>
                  <a:lnTo>
                    <a:pt x="2" y="19"/>
                  </a:lnTo>
                  <a:lnTo>
                    <a:pt x="0" y="18"/>
                  </a:lnTo>
                  <a:lnTo>
                    <a:pt x="0" y="0"/>
                  </a:lnTo>
                  <a:lnTo>
                    <a:pt x="1" y="0"/>
                  </a:lnTo>
                  <a:lnTo>
                    <a:pt x="2" y="0"/>
                  </a:lnTo>
                  <a:lnTo>
                    <a:pt x="4" y="1"/>
                  </a:lnTo>
                  <a:lnTo>
                    <a:pt x="5" y="2"/>
                  </a:lnTo>
                  <a:lnTo>
                    <a:pt x="6" y="3"/>
                  </a:lnTo>
                  <a:lnTo>
                    <a:pt x="7" y="4"/>
                  </a:lnTo>
                  <a:lnTo>
                    <a:pt x="8" y="6"/>
                  </a:lnTo>
                  <a:lnTo>
                    <a:pt x="9" y="7"/>
                  </a:lnTo>
                  <a:lnTo>
                    <a:pt x="10" y="8"/>
                  </a:lnTo>
                  <a:lnTo>
                    <a:pt x="9" y="7"/>
                  </a:lnTo>
                  <a:close/>
                </a:path>
              </a:pathLst>
            </a:custGeom>
            <a:solidFill>
              <a:srgbClr val="A18F84"/>
            </a:solidFill>
            <a:ln w="9525">
              <a:noFill/>
              <a:round/>
              <a:headEnd/>
              <a:tailEnd/>
            </a:ln>
          </p:spPr>
          <p:txBody>
            <a:bodyPr>
              <a:prstTxWarp prst="textNoShape">
                <a:avLst/>
              </a:prstTxWarp>
            </a:bodyPr>
            <a:lstStyle/>
            <a:p>
              <a:endParaRPr lang="tr-TR"/>
            </a:p>
          </p:txBody>
        </p:sp>
        <p:sp>
          <p:nvSpPr>
            <p:cNvPr id="357" name="Freeform 147"/>
            <p:cNvSpPr>
              <a:spLocks/>
            </p:cNvSpPr>
            <p:nvPr/>
          </p:nvSpPr>
          <p:spPr bwMode="auto">
            <a:xfrm>
              <a:off x="3413" y="3418"/>
              <a:ext cx="8" cy="8"/>
            </a:xfrm>
            <a:custGeom>
              <a:avLst/>
              <a:gdLst>
                <a:gd name="T0" fmla="*/ 0 w 17"/>
                <a:gd name="T1" fmla="*/ 0 h 17"/>
                <a:gd name="T2" fmla="*/ 0 w 17"/>
                <a:gd name="T3" fmla="*/ 0 h 17"/>
                <a:gd name="T4" fmla="*/ 0 w 17"/>
                <a:gd name="T5" fmla="*/ 0 h 17"/>
                <a:gd name="T6" fmla="*/ 0 w 17"/>
                <a:gd name="T7" fmla="*/ 0 h 17"/>
                <a:gd name="T8" fmla="*/ 0 w 17"/>
                <a:gd name="T9" fmla="*/ 0 h 17"/>
                <a:gd name="T10" fmla="*/ 0 w 17"/>
                <a:gd name="T11" fmla="*/ 0 h 17"/>
                <a:gd name="T12" fmla="*/ 0 w 17"/>
                <a:gd name="T13" fmla="*/ 0 h 17"/>
                <a:gd name="T14" fmla="*/ 0 w 17"/>
                <a:gd name="T15" fmla="*/ 0 h 17"/>
                <a:gd name="T16" fmla="*/ 0 w 17"/>
                <a:gd name="T17" fmla="*/ 0 h 17"/>
                <a:gd name="T18" fmla="*/ 0 w 17"/>
                <a:gd name="T19" fmla="*/ 0 h 17"/>
                <a:gd name="T20" fmla="*/ 0 w 17"/>
                <a:gd name="T21" fmla="*/ 0 h 17"/>
                <a:gd name="T22" fmla="*/ 0 w 17"/>
                <a:gd name="T23" fmla="*/ 0 h 17"/>
                <a:gd name="T24" fmla="*/ 0 w 17"/>
                <a:gd name="T25" fmla="*/ 0 h 17"/>
                <a:gd name="T26" fmla="*/ 0 w 17"/>
                <a:gd name="T27" fmla="*/ 0 h 17"/>
                <a:gd name="T28" fmla="*/ 0 w 17"/>
                <a:gd name="T29" fmla="*/ 0 h 17"/>
                <a:gd name="T30" fmla="*/ 0 w 17"/>
                <a:gd name="T31" fmla="*/ 0 h 17"/>
                <a:gd name="T32" fmla="*/ 0 w 17"/>
                <a:gd name="T33" fmla="*/ 0 h 17"/>
                <a:gd name="T34" fmla="*/ 0 w 17"/>
                <a:gd name="T35" fmla="*/ 0 h 17"/>
                <a:gd name="T36" fmla="*/ 0 w 17"/>
                <a:gd name="T37" fmla="*/ 0 h 17"/>
                <a:gd name="T38" fmla="*/ 0 w 17"/>
                <a:gd name="T39" fmla="*/ 0 h 17"/>
                <a:gd name="T40" fmla="*/ 0 w 17"/>
                <a:gd name="T41" fmla="*/ 0 h 17"/>
                <a:gd name="T42" fmla="*/ 0 w 17"/>
                <a:gd name="T43" fmla="*/ 0 h 17"/>
                <a:gd name="T44" fmla="*/ 0 w 17"/>
                <a:gd name="T45" fmla="*/ 0 h 17"/>
                <a:gd name="T46" fmla="*/ 0 w 17"/>
                <a:gd name="T47" fmla="*/ 0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
                <a:gd name="T73" fmla="*/ 0 h 17"/>
                <a:gd name="T74" fmla="*/ 17 w 17"/>
                <a:gd name="T75" fmla="*/ 17 h 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 h="17">
                  <a:moveTo>
                    <a:pt x="14" y="0"/>
                  </a:moveTo>
                  <a:lnTo>
                    <a:pt x="16" y="2"/>
                  </a:lnTo>
                  <a:lnTo>
                    <a:pt x="17" y="4"/>
                  </a:lnTo>
                  <a:lnTo>
                    <a:pt x="17" y="6"/>
                  </a:lnTo>
                  <a:lnTo>
                    <a:pt x="17" y="7"/>
                  </a:lnTo>
                  <a:lnTo>
                    <a:pt x="16" y="8"/>
                  </a:lnTo>
                  <a:lnTo>
                    <a:pt x="16" y="10"/>
                  </a:lnTo>
                  <a:lnTo>
                    <a:pt x="15" y="11"/>
                  </a:lnTo>
                  <a:lnTo>
                    <a:pt x="13" y="13"/>
                  </a:lnTo>
                  <a:lnTo>
                    <a:pt x="12" y="15"/>
                  </a:lnTo>
                  <a:lnTo>
                    <a:pt x="12" y="16"/>
                  </a:lnTo>
                  <a:lnTo>
                    <a:pt x="8" y="17"/>
                  </a:lnTo>
                  <a:lnTo>
                    <a:pt x="6" y="17"/>
                  </a:lnTo>
                  <a:lnTo>
                    <a:pt x="4" y="16"/>
                  </a:lnTo>
                  <a:lnTo>
                    <a:pt x="3" y="15"/>
                  </a:lnTo>
                  <a:lnTo>
                    <a:pt x="2" y="13"/>
                  </a:lnTo>
                  <a:lnTo>
                    <a:pt x="2" y="10"/>
                  </a:lnTo>
                  <a:lnTo>
                    <a:pt x="0" y="8"/>
                  </a:lnTo>
                  <a:lnTo>
                    <a:pt x="0" y="6"/>
                  </a:lnTo>
                  <a:lnTo>
                    <a:pt x="0" y="4"/>
                  </a:lnTo>
                  <a:lnTo>
                    <a:pt x="2" y="1"/>
                  </a:lnTo>
                  <a:lnTo>
                    <a:pt x="14" y="1"/>
                  </a:lnTo>
                  <a:lnTo>
                    <a:pt x="14" y="0"/>
                  </a:lnTo>
                  <a:close/>
                </a:path>
              </a:pathLst>
            </a:custGeom>
            <a:solidFill>
              <a:srgbClr val="A18F84"/>
            </a:solidFill>
            <a:ln w="9525">
              <a:noFill/>
              <a:round/>
              <a:headEnd/>
              <a:tailEnd/>
            </a:ln>
          </p:spPr>
          <p:txBody>
            <a:bodyPr>
              <a:prstTxWarp prst="textNoShape">
                <a:avLst/>
              </a:prstTxWarp>
            </a:bodyPr>
            <a:lstStyle/>
            <a:p>
              <a:endParaRPr lang="tr-TR"/>
            </a:p>
          </p:txBody>
        </p:sp>
        <p:sp>
          <p:nvSpPr>
            <p:cNvPr id="358" name="Freeform 148"/>
            <p:cNvSpPr>
              <a:spLocks/>
            </p:cNvSpPr>
            <p:nvPr/>
          </p:nvSpPr>
          <p:spPr bwMode="auto">
            <a:xfrm>
              <a:off x="3395" y="3424"/>
              <a:ext cx="9" cy="6"/>
            </a:xfrm>
            <a:custGeom>
              <a:avLst/>
              <a:gdLst>
                <a:gd name="T0" fmla="*/ 1 w 17"/>
                <a:gd name="T1" fmla="*/ 0 h 13"/>
                <a:gd name="T2" fmla="*/ 0 w 17"/>
                <a:gd name="T3" fmla="*/ 0 h 13"/>
                <a:gd name="T4" fmla="*/ 1 w 17"/>
                <a:gd name="T5" fmla="*/ 0 h 13"/>
                <a:gd name="T6" fmla="*/ 1 w 17"/>
                <a:gd name="T7" fmla="*/ 0 h 13"/>
                <a:gd name="T8" fmla="*/ 1 w 17"/>
                <a:gd name="T9" fmla="*/ 0 h 13"/>
                <a:gd name="T10" fmla="*/ 1 w 17"/>
                <a:gd name="T11" fmla="*/ 0 h 13"/>
                <a:gd name="T12" fmla="*/ 1 w 17"/>
                <a:gd name="T13" fmla="*/ 0 h 13"/>
                <a:gd name="T14" fmla="*/ 1 w 17"/>
                <a:gd name="T15" fmla="*/ 0 h 13"/>
                <a:gd name="T16" fmla="*/ 1 w 17"/>
                <a:gd name="T17" fmla="*/ 0 h 13"/>
                <a:gd name="T18" fmla="*/ 1 w 17"/>
                <a:gd name="T19" fmla="*/ 0 h 13"/>
                <a:gd name="T20" fmla="*/ 1 w 17"/>
                <a:gd name="T21" fmla="*/ 0 h 13"/>
                <a:gd name="T22" fmla="*/ 1 w 17"/>
                <a:gd name="T23" fmla="*/ 0 h 13"/>
                <a:gd name="T24" fmla="*/ 1 w 17"/>
                <a:gd name="T25" fmla="*/ 0 h 13"/>
                <a:gd name="T26" fmla="*/ 1 w 17"/>
                <a:gd name="T27" fmla="*/ 0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
                <a:gd name="T43" fmla="*/ 0 h 13"/>
                <a:gd name="T44" fmla="*/ 17 w 17"/>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 h="13">
                  <a:moveTo>
                    <a:pt x="13" y="13"/>
                  </a:moveTo>
                  <a:lnTo>
                    <a:pt x="0" y="13"/>
                  </a:lnTo>
                  <a:lnTo>
                    <a:pt x="10" y="0"/>
                  </a:lnTo>
                  <a:lnTo>
                    <a:pt x="12" y="1"/>
                  </a:lnTo>
                  <a:lnTo>
                    <a:pt x="14" y="1"/>
                  </a:lnTo>
                  <a:lnTo>
                    <a:pt x="15" y="2"/>
                  </a:lnTo>
                  <a:lnTo>
                    <a:pt x="15" y="3"/>
                  </a:lnTo>
                  <a:lnTo>
                    <a:pt x="17" y="5"/>
                  </a:lnTo>
                  <a:lnTo>
                    <a:pt x="15" y="6"/>
                  </a:lnTo>
                  <a:lnTo>
                    <a:pt x="15" y="7"/>
                  </a:lnTo>
                  <a:lnTo>
                    <a:pt x="14" y="10"/>
                  </a:lnTo>
                  <a:lnTo>
                    <a:pt x="14" y="11"/>
                  </a:lnTo>
                  <a:lnTo>
                    <a:pt x="13" y="13"/>
                  </a:lnTo>
                  <a:close/>
                </a:path>
              </a:pathLst>
            </a:custGeom>
            <a:solidFill>
              <a:srgbClr val="A18F84"/>
            </a:solidFill>
            <a:ln w="9525">
              <a:noFill/>
              <a:round/>
              <a:headEnd/>
              <a:tailEnd/>
            </a:ln>
          </p:spPr>
          <p:txBody>
            <a:bodyPr>
              <a:prstTxWarp prst="textNoShape">
                <a:avLst/>
              </a:prstTxWarp>
            </a:bodyPr>
            <a:lstStyle/>
            <a:p>
              <a:endParaRPr lang="tr-TR"/>
            </a:p>
          </p:txBody>
        </p:sp>
        <p:sp>
          <p:nvSpPr>
            <p:cNvPr id="359" name="Freeform 149"/>
            <p:cNvSpPr>
              <a:spLocks/>
            </p:cNvSpPr>
            <p:nvPr/>
          </p:nvSpPr>
          <p:spPr bwMode="auto">
            <a:xfrm>
              <a:off x="2312" y="3432"/>
              <a:ext cx="9" cy="10"/>
            </a:xfrm>
            <a:custGeom>
              <a:avLst/>
              <a:gdLst>
                <a:gd name="T0" fmla="*/ 1 w 18"/>
                <a:gd name="T1" fmla="*/ 1 h 19"/>
                <a:gd name="T2" fmla="*/ 1 w 18"/>
                <a:gd name="T3" fmla="*/ 1 h 19"/>
                <a:gd name="T4" fmla="*/ 1 w 18"/>
                <a:gd name="T5" fmla="*/ 1 h 19"/>
                <a:gd name="T6" fmla="*/ 1 w 18"/>
                <a:gd name="T7" fmla="*/ 1 h 19"/>
                <a:gd name="T8" fmla="*/ 1 w 18"/>
                <a:gd name="T9" fmla="*/ 1 h 19"/>
                <a:gd name="T10" fmla="*/ 1 w 18"/>
                <a:gd name="T11" fmla="*/ 1 h 19"/>
                <a:gd name="T12" fmla="*/ 1 w 18"/>
                <a:gd name="T13" fmla="*/ 1 h 19"/>
                <a:gd name="T14" fmla="*/ 1 w 18"/>
                <a:gd name="T15" fmla="*/ 1 h 19"/>
                <a:gd name="T16" fmla="*/ 1 w 18"/>
                <a:gd name="T17" fmla="*/ 1 h 19"/>
                <a:gd name="T18" fmla="*/ 1 w 18"/>
                <a:gd name="T19" fmla="*/ 1 h 19"/>
                <a:gd name="T20" fmla="*/ 1 w 18"/>
                <a:gd name="T21" fmla="*/ 1 h 19"/>
                <a:gd name="T22" fmla="*/ 1 w 18"/>
                <a:gd name="T23" fmla="*/ 1 h 19"/>
                <a:gd name="T24" fmla="*/ 1 w 18"/>
                <a:gd name="T25" fmla="*/ 1 h 19"/>
                <a:gd name="T26" fmla="*/ 1 w 18"/>
                <a:gd name="T27" fmla="*/ 1 h 19"/>
                <a:gd name="T28" fmla="*/ 1 w 18"/>
                <a:gd name="T29" fmla="*/ 1 h 19"/>
                <a:gd name="T30" fmla="*/ 1 w 18"/>
                <a:gd name="T31" fmla="*/ 1 h 19"/>
                <a:gd name="T32" fmla="*/ 1 w 18"/>
                <a:gd name="T33" fmla="*/ 1 h 19"/>
                <a:gd name="T34" fmla="*/ 1 w 18"/>
                <a:gd name="T35" fmla="*/ 1 h 19"/>
                <a:gd name="T36" fmla="*/ 1 w 18"/>
                <a:gd name="T37" fmla="*/ 1 h 19"/>
                <a:gd name="T38" fmla="*/ 1 w 18"/>
                <a:gd name="T39" fmla="*/ 1 h 19"/>
                <a:gd name="T40" fmla="*/ 0 w 18"/>
                <a:gd name="T41" fmla="*/ 1 h 19"/>
                <a:gd name="T42" fmla="*/ 1 w 18"/>
                <a:gd name="T43" fmla="*/ 1 h 19"/>
                <a:gd name="T44" fmla="*/ 1 w 18"/>
                <a:gd name="T45" fmla="*/ 1 h 19"/>
                <a:gd name="T46" fmla="*/ 1 w 18"/>
                <a:gd name="T47" fmla="*/ 1 h 19"/>
                <a:gd name="T48" fmla="*/ 1 w 18"/>
                <a:gd name="T49" fmla="*/ 1 h 19"/>
                <a:gd name="T50" fmla="*/ 1 w 18"/>
                <a:gd name="T51" fmla="*/ 1 h 19"/>
                <a:gd name="T52" fmla="*/ 1 w 18"/>
                <a:gd name="T53" fmla="*/ 1 h 19"/>
                <a:gd name="T54" fmla="*/ 1 w 18"/>
                <a:gd name="T55" fmla="*/ 0 h 19"/>
                <a:gd name="T56" fmla="*/ 1 w 18"/>
                <a:gd name="T57" fmla="*/ 1 h 19"/>
                <a:gd name="T58" fmla="*/ 1 w 18"/>
                <a:gd name="T59" fmla="*/ 1 h 19"/>
                <a:gd name="T60" fmla="*/ 1 w 18"/>
                <a:gd name="T61" fmla="*/ 1 h 19"/>
                <a:gd name="T62" fmla="*/ 1 w 18"/>
                <a:gd name="T63" fmla="*/ 1 h 19"/>
                <a:gd name="T64" fmla="*/ 1 w 18"/>
                <a:gd name="T65" fmla="*/ 1 h 1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
                <a:gd name="T100" fmla="*/ 0 h 19"/>
                <a:gd name="T101" fmla="*/ 18 w 18"/>
                <a:gd name="T102" fmla="*/ 19 h 1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 h="19">
                  <a:moveTo>
                    <a:pt x="17" y="4"/>
                  </a:moveTo>
                  <a:lnTo>
                    <a:pt x="18" y="6"/>
                  </a:lnTo>
                  <a:lnTo>
                    <a:pt x="18" y="7"/>
                  </a:lnTo>
                  <a:lnTo>
                    <a:pt x="18" y="9"/>
                  </a:lnTo>
                  <a:lnTo>
                    <a:pt x="18" y="10"/>
                  </a:lnTo>
                  <a:lnTo>
                    <a:pt x="17" y="12"/>
                  </a:lnTo>
                  <a:lnTo>
                    <a:pt x="15" y="14"/>
                  </a:lnTo>
                  <a:lnTo>
                    <a:pt x="14" y="15"/>
                  </a:lnTo>
                  <a:lnTo>
                    <a:pt x="13" y="16"/>
                  </a:lnTo>
                  <a:lnTo>
                    <a:pt x="11" y="17"/>
                  </a:lnTo>
                  <a:lnTo>
                    <a:pt x="10" y="18"/>
                  </a:lnTo>
                  <a:lnTo>
                    <a:pt x="9" y="19"/>
                  </a:lnTo>
                  <a:lnTo>
                    <a:pt x="8" y="18"/>
                  </a:lnTo>
                  <a:lnTo>
                    <a:pt x="6" y="18"/>
                  </a:lnTo>
                  <a:lnTo>
                    <a:pt x="5" y="17"/>
                  </a:lnTo>
                  <a:lnTo>
                    <a:pt x="4" y="16"/>
                  </a:lnTo>
                  <a:lnTo>
                    <a:pt x="3" y="15"/>
                  </a:lnTo>
                  <a:lnTo>
                    <a:pt x="2" y="14"/>
                  </a:lnTo>
                  <a:lnTo>
                    <a:pt x="1" y="13"/>
                  </a:lnTo>
                  <a:lnTo>
                    <a:pt x="0" y="12"/>
                  </a:lnTo>
                  <a:lnTo>
                    <a:pt x="1" y="9"/>
                  </a:lnTo>
                  <a:lnTo>
                    <a:pt x="2" y="7"/>
                  </a:lnTo>
                  <a:lnTo>
                    <a:pt x="3" y="5"/>
                  </a:lnTo>
                  <a:lnTo>
                    <a:pt x="5" y="3"/>
                  </a:lnTo>
                  <a:lnTo>
                    <a:pt x="6" y="1"/>
                  </a:lnTo>
                  <a:lnTo>
                    <a:pt x="9" y="1"/>
                  </a:lnTo>
                  <a:lnTo>
                    <a:pt x="11" y="0"/>
                  </a:lnTo>
                  <a:lnTo>
                    <a:pt x="13" y="1"/>
                  </a:lnTo>
                  <a:lnTo>
                    <a:pt x="15" y="3"/>
                  </a:lnTo>
                  <a:lnTo>
                    <a:pt x="18" y="4"/>
                  </a:lnTo>
                  <a:lnTo>
                    <a:pt x="17" y="4"/>
                  </a:lnTo>
                  <a:close/>
                </a:path>
              </a:pathLst>
            </a:custGeom>
            <a:solidFill>
              <a:srgbClr val="A18F84"/>
            </a:solidFill>
            <a:ln w="9525">
              <a:noFill/>
              <a:round/>
              <a:headEnd/>
              <a:tailEnd/>
            </a:ln>
          </p:spPr>
          <p:txBody>
            <a:bodyPr>
              <a:prstTxWarp prst="textNoShape">
                <a:avLst/>
              </a:prstTxWarp>
            </a:bodyPr>
            <a:lstStyle/>
            <a:p>
              <a:endParaRPr lang="tr-TR"/>
            </a:p>
          </p:txBody>
        </p:sp>
        <p:sp>
          <p:nvSpPr>
            <p:cNvPr id="360" name="Freeform 150"/>
            <p:cNvSpPr>
              <a:spLocks/>
            </p:cNvSpPr>
            <p:nvPr/>
          </p:nvSpPr>
          <p:spPr bwMode="auto">
            <a:xfrm>
              <a:off x="3393" y="3444"/>
              <a:ext cx="7" cy="8"/>
            </a:xfrm>
            <a:custGeom>
              <a:avLst/>
              <a:gdLst>
                <a:gd name="T0" fmla="*/ 0 w 15"/>
                <a:gd name="T1" fmla="*/ 0 h 15"/>
                <a:gd name="T2" fmla="*/ 0 w 15"/>
                <a:gd name="T3" fmla="*/ 1 h 15"/>
                <a:gd name="T4" fmla="*/ 0 w 15"/>
                <a:gd name="T5" fmla="*/ 1 h 15"/>
                <a:gd name="T6" fmla="*/ 0 w 15"/>
                <a:gd name="T7" fmla="*/ 1 h 15"/>
                <a:gd name="T8" fmla="*/ 0 w 15"/>
                <a:gd name="T9" fmla="*/ 1 h 15"/>
                <a:gd name="T10" fmla="*/ 0 w 15"/>
                <a:gd name="T11" fmla="*/ 1 h 15"/>
                <a:gd name="T12" fmla="*/ 0 w 15"/>
                <a:gd name="T13" fmla="*/ 1 h 15"/>
                <a:gd name="T14" fmla="*/ 0 w 15"/>
                <a:gd name="T15" fmla="*/ 1 h 15"/>
                <a:gd name="T16" fmla="*/ 0 w 15"/>
                <a:gd name="T17" fmla="*/ 1 h 15"/>
                <a:gd name="T18" fmla="*/ 0 w 15"/>
                <a:gd name="T19" fmla="*/ 1 h 15"/>
                <a:gd name="T20" fmla="*/ 0 w 15"/>
                <a:gd name="T21" fmla="*/ 1 h 15"/>
                <a:gd name="T22" fmla="*/ 0 w 15"/>
                <a:gd name="T23" fmla="*/ 1 h 15"/>
                <a:gd name="T24" fmla="*/ 0 w 15"/>
                <a:gd name="T25" fmla="*/ 1 h 15"/>
                <a:gd name="T26" fmla="*/ 0 w 15"/>
                <a:gd name="T27" fmla="*/ 1 h 15"/>
                <a:gd name="T28" fmla="*/ 0 w 15"/>
                <a:gd name="T29" fmla="*/ 1 h 15"/>
                <a:gd name="T30" fmla="*/ 0 w 15"/>
                <a:gd name="T31" fmla="*/ 1 h 15"/>
                <a:gd name="T32" fmla="*/ 0 w 15"/>
                <a:gd name="T33" fmla="*/ 1 h 15"/>
                <a:gd name="T34" fmla="*/ 0 w 15"/>
                <a:gd name="T35" fmla="*/ 1 h 15"/>
                <a:gd name="T36" fmla="*/ 0 w 15"/>
                <a:gd name="T37" fmla="*/ 1 h 15"/>
                <a:gd name="T38" fmla="*/ 0 w 15"/>
                <a:gd name="T39" fmla="*/ 1 h 15"/>
                <a:gd name="T40" fmla="*/ 0 w 15"/>
                <a:gd name="T41" fmla="*/ 1 h 15"/>
                <a:gd name="T42" fmla="*/ 0 w 15"/>
                <a:gd name="T43" fmla="*/ 1 h 15"/>
                <a:gd name="T44" fmla="*/ 0 w 15"/>
                <a:gd name="T45" fmla="*/ 1 h 15"/>
                <a:gd name="T46" fmla="*/ 0 w 15"/>
                <a:gd name="T47" fmla="*/ 0 h 1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
                <a:gd name="T73" fmla="*/ 0 h 15"/>
                <a:gd name="T74" fmla="*/ 15 w 15"/>
                <a:gd name="T75" fmla="*/ 15 h 1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 h="15">
                  <a:moveTo>
                    <a:pt x="15" y="0"/>
                  </a:moveTo>
                  <a:lnTo>
                    <a:pt x="15" y="2"/>
                  </a:lnTo>
                  <a:lnTo>
                    <a:pt x="15" y="3"/>
                  </a:lnTo>
                  <a:lnTo>
                    <a:pt x="15" y="5"/>
                  </a:lnTo>
                  <a:lnTo>
                    <a:pt x="15" y="7"/>
                  </a:lnTo>
                  <a:lnTo>
                    <a:pt x="15" y="9"/>
                  </a:lnTo>
                  <a:lnTo>
                    <a:pt x="15" y="10"/>
                  </a:lnTo>
                  <a:lnTo>
                    <a:pt x="15" y="11"/>
                  </a:lnTo>
                  <a:lnTo>
                    <a:pt x="14" y="13"/>
                  </a:lnTo>
                  <a:lnTo>
                    <a:pt x="13" y="14"/>
                  </a:lnTo>
                  <a:lnTo>
                    <a:pt x="11" y="15"/>
                  </a:lnTo>
                  <a:lnTo>
                    <a:pt x="8" y="15"/>
                  </a:lnTo>
                  <a:lnTo>
                    <a:pt x="7" y="15"/>
                  </a:lnTo>
                  <a:lnTo>
                    <a:pt x="5" y="15"/>
                  </a:lnTo>
                  <a:lnTo>
                    <a:pt x="4" y="14"/>
                  </a:lnTo>
                  <a:lnTo>
                    <a:pt x="3" y="12"/>
                  </a:lnTo>
                  <a:lnTo>
                    <a:pt x="1" y="10"/>
                  </a:lnTo>
                  <a:lnTo>
                    <a:pt x="1" y="8"/>
                  </a:lnTo>
                  <a:lnTo>
                    <a:pt x="1" y="5"/>
                  </a:lnTo>
                  <a:lnTo>
                    <a:pt x="0" y="3"/>
                  </a:lnTo>
                  <a:lnTo>
                    <a:pt x="0" y="1"/>
                  </a:lnTo>
                  <a:lnTo>
                    <a:pt x="15" y="1"/>
                  </a:lnTo>
                  <a:lnTo>
                    <a:pt x="15" y="0"/>
                  </a:lnTo>
                  <a:close/>
                </a:path>
              </a:pathLst>
            </a:custGeom>
            <a:solidFill>
              <a:srgbClr val="A18F84"/>
            </a:solidFill>
            <a:ln w="9525">
              <a:noFill/>
              <a:round/>
              <a:headEnd/>
              <a:tailEnd/>
            </a:ln>
          </p:spPr>
          <p:txBody>
            <a:bodyPr>
              <a:prstTxWarp prst="textNoShape">
                <a:avLst/>
              </a:prstTxWarp>
            </a:bodyPr>
            <a:lstStyle/>
            <a:p>
              <a:endParaRPr lang="tr-TR"/>
            </a:p>
          </p:txBody>
        </p:sp>
        <p:sp>
          <p:nvSpPr>
            <p:cNvPr id="361" name="Freeform 151"/>
            <p:cNvSpPr>
              <a:spLocks/>
            </p:cNvSpPr>
            <p:nvPr/>
          </p:nvSpPr>
          <p:spPr bwMode="auto">
            <a:xfrm>
              <a:off x="3409" y="3455"/>
              <a:ext cx="5" cy="7"/>
            </a:xfrm>
            <a:custGeom>
              <a:avLst/>
              <a:gdLst>
                <a:gd name="T0" fmla="*/ 1 w 10"/>
                <a:gd name="T1" fmla="*/ 0 h 14"/>
                <a:gd name="T2" fmla="*/ 1 w 10"/>
                <a:gd name="T3" fmla="*/ 1 h 14"/>
                <a:gd name="T4" fmla="*/ 1 w 10"/>
                <a:gd name="T5" fmla="*/ 1 h 14"/>
                <a:gd name="T6" fmla="*/ 1 w 10"/>
                <a:gd name="T7" fmla="*/ 1 h 14"/>
                <a:gd name="T8" fmla="*/ 1 w 10"/>
                <a:gd name="T9" fmla="*/ 1 h 14"/>
                <a:gd name="T10" fmla="*/ 1 w 10"/>
                <a:gd name="T11" fmla="*/ 1 h 14"/>
                <a:gd name="T12" fmla="*/ 1 w 10"/>
                <a:gd name="T13" fmla="*/ 1 h 14"/>
                <a:gd name="T14" fmla="*/ 1 w 10"/>
                <a:gd name="T15" fmla="*/ 1 h 14"/>
                <a:gd name="T16" fmla="*/ 1 w 10"/>
                <a:gd name="T17" fmla="*/ 1 h 14"/>
                <a:gd name="T18" fmla="*/ 1 w 10"/>
                <a:gd name="T19" fmla="*/ 1 h 14"/>
                <a:gd name="T20" fmla="*/ 1 w 10"/>
                <a:gd name="T21" fmla="*/ 1 h 14"/>
                <a:gd name="T22" fmla="*/ 0 w 10"/>
                <a:gd name="T23" fmla="*/ 1 h 14"/>
                <a:gd name="T24" fmla="*/ 0 w 10"/>
                <a:gd name="T25" fmla="*/ 0 h 14"/>
                <a:gd name="T26" fmla="*/ 1 w 10"/>
                <a:gd name="T27" fmla="*/ 0 h 14"/>
                <a:gd name="T28" fmla="*/ 1 w 10"/>
                <a:gd name="T29" fmla="*/ 0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
                <a:gd name="T46" fmla="*/ 0 h 14"/>
                <a:gd name="T47" fmla="*/ 10 w 10"/>
                <a:gd name="T48" fmla="*/ 14 h 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 h="14">
                  <a:moveTo>
                    <a:pt x="10" y="0"/>
                  </a:moveTo>
                  <a:lnTo>
                    <a:pt x="10" y="1"/>
                  </a:lnTo>
                  <a:lnTo>
                    <a:pt x="10" y="4"/>
                  </a:lnTo>
                  <a:lnTo>
                    <a:pt x="10" y="5"/>
                  </a:lnTo>
                  <a:lnTo>
                    <a:pt x="10" y="7"/>
                  </a:lnTo>
                  <a:lnTo>
                    <a:pt x="10" y="8"/>
                  </a:lnTo>
                  <a:lnTo>
                    <a:pt x="10" y="9"/>
                  </a:lnTo>
                  <a:lnTo>
                    <a:pt x="10" y="10"/>
                  </a:lnTo>
                  <a:lnTo>
                    <a:pt x="10" y="11"/>
                  </a:lnTo>
                  <a:lnTo>
                    <a:pt x="9" y="12"/>
                  </a:lnTo>
                  <a:lnTo>
                    <a:pt x="8" y="14"/>
                  </a:lnTo>
                  <a:lnTo>
                    <a:pt x="0" y="14"/>
                  </a:lnTo>
                  <a:lnTo>
                    <a:pt x="0" y="0"/>
                  </a:lnTo>
                  <a:lnTo>
                    <a:pt x="10" y="0"/>
                  </a:lnTo>
                  <a:close/>
                </a:path>
              </a:pathLst>
            </a:custGeom>
            <a:solidFill>
              <a:srgbClr val="A18F84"/>
            </a:solidFill>
            <a:ln w="9525">
              <a:noFill/>
              <a:round/>
              <a:headEnd/>
              <a:tailEnd/>
            </a:ln>
          </p:spPr>
          <p:txBody>
            <a:bodyPr>
              <a:prstTxWarp prst="textNoShape">
                <a:avLst/>
              </a:prstTxWarp>
            </a:bodyPr>
            <a:lstStyle/>
            <a:p>
              <a:endParaRPr lang="tr-TR"/>
            </a:p>
          </p:txBody>
        </p:sp>
        <p:sp>
          <p:nvSpPr>
            <p:cNvPr id="362" name="Freeform 152"/>
            <p:cNvSpPr>
              <a:spLocks/>
            </p:cNvSpPr>
            <p:nvPr/>
          </p:nvSpPr>
          <p:spPr bwMode="auto">
            <a:xfrm>
              <a:off x="2321" y="3457"/>
              <a:ext cx="8" cy="9"/>
            </a:xfrm>
            <a:custGeom>
              <a:avLst/>
              <a:gdLst>
                <a:gd name="T0" fmla="*/ 1 w 14"/>
                <a:gd name="T1" fmla="*/ 1 h 17"/>
                <a:gd name="T2" fmla="*/ 1 w 14"/>
                <a:gd name="T3" fmla="*/ 1 h 17"/>
                <a:gd name="T4" fmla="*/ 1 w 14"/>
                <a:gd name="T5" fmla="*/ 1 h 17"/>
                <a:gd name="T6" fmla="*/ 1 w 14"/>
                <a:gd name="T7" fmla="*/ 1 h 17"/>
                <a:gd name="T8" fmla="*/ 1 w 14"/>
                <a:gd name="T9" fmla="*/ 1 h 17"/>
                <a:gd name="T10" fmla="*/ 1 w 14"/>
                <a:gd name="T11" fmla="*/ 1 h 17"/>
                <a:gd name="T12" fmla="*/ 1 w 14"/>
                <a:gd name="T13" fmla="*/ 1 h 17"/>
                <a:gd name="T14" fmla="*/ 1 w 14"/>
                <a:gd name="T15" fmla="*/ 1 h 17"/>
                <a:gd name="T16" fmla="*/ 1 w 14"/>
                <a:gd name="T17" fmla="*/ 1 h 17"/>
                <a:gd name="T18" fmla="*/ 1 w 14"/>
                <a:gd name="T19" fmla="*/ 1 h 17"/>
                <a:gd name="T20" fmla="*/ 1 w 14"/>
                <a:gd name="T21" fmla="*/ 1 h 17"/>
                <a:gd name="T22" fmla="*/ 1 w 14"/>
                <a:gd name="T23" fmla="*/ 1 h 17"/>
                <a:gd name="T24" fmla="*/ 1 w 14"/>
                <a:gd name="T25" fmla="*/ 1 h 17"/>
                <a:gd name="T26" fmla="*/ 0 w 14"/>
                <a:gd name="T27" fmla="*/ 1 h 17"/>
                <a:gd name="T28" fmla="*/ 0 w 14"/>
                <a:gd name="T29" fmla="*/ 1 h 17"/>
                <a:gd name="T30" fmla="*/ 0 w 14"/>
                <a:gd name="T31" fmla="*/ 1 h 17"/>
                <a:gd name="T32" fmla="*/ 1 w 14"/>
                <a:gd name="T33" fmla="*/ 1 h 17"/>
                <a:gd name="T34" fmla="*/ 1 w 14"/>
                <a:gd name="T35" fmla="*/ 1 h 17"/>
                <a:gd name="T36" fmla="*/ 1 w 14"/>
                <a:gd name="T37" fmla="*/ 1 h 17"/>
                <a:gd name="T38" fmla="*/ 1 w 14"/>
                <a:gd name="T39" fmla="*/ 1 h 17"/>
                <a:gd name="T40" fmla="*/ 1 w 14"/>
                <a:gd name="T41" fmla="*/ 0 h 17"/>
                <a:gd name="T42" fmla="*/ 1 w 14"/>
                <a:gd name="T43" fmla="*/ 1 h 17"/>
                <a:gd name="T44" fmla="*/ 1 w 14"/>
                <a:gd name="T45" fmla="*/ 1 h 17"/>
                <a:gd name="T46" fmla="*/ 1 w 14"/>
                <a:gd name="T47" fmla="*/ 1 h 17"/>
                <a:gd name="T48" fmla="*/ 1 w 14"/>
                <a:gd name="T49" fmla="*/ 1 h 17"/>
                <a:gd name="T50" fmla="*/ 1 w 14"/>
                <a:gd name="T51" fmla="*/ 1 h 17"/>
                <a:gd name="T52" fmla="*/ 1 w 14"/>
                <a:gd name="T53" fmla="*/ 1 h 17"/>
                <a:gd name="T54" fmla="*/ 1 w 14"/>
                <a:gd name="T55" fmla="*/ 1 h 17"/>
                <a:gd name="T56" fmla="*/ 1 w 14"/>
                <a:gd name="T57" fmla="*/ 1 h 17"/>
                <a:gd name="T58" fmla="*/ 1 w 14"/>
                <a:gd name="T59" fmla="*/ 1 h 17"/>
                <a:gd name="T60" fmla="*/ 1 w 14"/>
                <a:gd name="T61" fmla="*/ 1 h 17"/>
                <a:gd name="T62" fmla="*/ 1 w 14"/>
                <a:gd name="T63" fmla="*/ 1 h 17"/>
                <a:gd name="T64" fmla="*/ 1 w 14"/>
                <a:gd name="T65" fmla="*/ 1 h 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
                <a:gd name="T100" fmla="*/ 0 h 17"/>
                <a:gd name="T101" fmla="*/ 14 w 14"/>
                <a:gd name="T102" fmla="*/ 17 h 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 h="17">
                  <a:moveTo>
                    <a:pt x="13" y="13"/>
                  </a:moveTo>
                  <a:lnTo>
                    <a:pt x="13" y="15"/>
                  </a:lnTo>
                  <a:lnTo>
                    <a:pt x="12" y="15"/>
                  </a:lnTo>
                  <a:lnTo>
                    <a:pt x="12" y="16"/>
                  </a:lnTo>
                  <a:lnTo>
                    <a:pt x="11" y="16"/>
                  </a:lnTo>
                  <a:lnTo>
                    <a:pt x="10" y="16"/>
                  </a:lnTo>
                  <a:lnTo>
                    <a:pt x="7" y="17"/>
                  </a:lnTo>
                  <a:lnTo>
                    <a:pt x="6" y="16"/>
                  </a:lnTo>
                  <a:lnTo>
                    <a:pt x="5" y="16"/>
                  </a:lnTo>
                  <a:lnTo>
                    <a:pt x="4" y="16"/>
                  </a:lnTo>
                  <a:lnTo>
                    <a:pt x="3" y="16"/>
                  </a:lnTo>
                  <a:lnTo>
                    <a:pt x="2" y="15"/>
                  </a:lnTo>
                  <a:lnTo>
                    <a:pt x="1" y="14"/>
                  </a:lnTo>
                  <a:lnTo>
                    <a:pt x="0" y="12"/>
                  </a:lnTo>
                  <a:lnTo>
                    <a:pt x="0" y="10"/>
                  </a:lnTo>
                  <a:lnTo>
                    <a:pt x="0" y="8"/>
                  </a:lnTo>
                  <a:lnTo>
                    <a:pt x="1" y="6"/>
                  </a:lnTo>
                  <a:lnTo>
                    <a:pt x="2" y="4"/>
                  </a:lnTo>
                  <a:lnTo>
                    <a:pt x="3" y="2"/>
                  </a:lnTo>
                  <a:lnTo>
                    <a:pt x="5" y="1"/>
                  </a:lnTo>
                  <a:lnTo>
                    <a:pt x="6" y="0"/>
                  </a:lnTo>
                  <a:lnTo>
                    <a:pt x="7" y="1"/>
                  </a:lnTo>
                  <a:lnTo>
                    <a:pt x="9" y="2"/>
                  </a:lnTo>
                  <a:lnTo>
                    <a:pt x="10" y="3"/>
                  </a:lnTo>
                  <a:lnTo>
                    <a:pt x="11" y="4"/>
                  </a:lnTo>
                  <a:lnTo>
                    <a:pt x="12" y="6"/>
                  </a:lnTo>
                  <a:lnTo>
                    <a:pt x="13" y="7"/>
                  </a:lnTo>
                  <a:lnTo>
                    <a:pt x="14" y="8"/>
                  </a:lnTo>
                  <a:lnTo>
                    <a:pt x="14" y="11"/>
                  </a:lnTo>
                  <a:lnTo>
                    <a:pt x="14" y="12"/>
                  </a:lnTo>
                  <a:lnTo>
                    <a:pt x="14" y="14"/>
                  </a:lnTo>
                  <a:lnTo>
                    <a:pt x="13" y="13"/>
                  </a:lnTo>
                  <a:close/>
                </a:path>
              </a:pathLst>
            </a:custGeom>
            <a:solidFill>
              <a:srgbClr val="A18F84"/>
            </a:solidFill>
            <a:ln w="9525">
              <a:noFill/>
              <a:round/>
              <a:headEnd/>
              <a:tailEnd/>
            </a:ln>
          </p:spPr>
          <p:txBody>
            <a:bodyPr>
              <a:prstTxWarp prst="textNoShape">
                <a:avLst/>
              </a:prstTxWarp>
            </a:bodyPr>
            <a:lstStyle/>
            <a:p>
              <a:endParaRPr lang="tr-TR"/>
            </a:p>
          </p:txBody>
        </p:sp>
        <p:sp>
          <p:nvSpPr>
            <p:cNvPr id="363" name="Freeform 153"/>
            <p:cNvSpPr>
              <a:spLocks/>
            </p:cNvSpPr>
            <p:nvPr/>
          </p:nvSpPr>
          <p:spPr bwMode="auto">
            <a:xfrm>
              <a:off x="3427" y="3458"/>
              <a:ext cx="9" cy="7"/>
            </a:xfrm>
            <a:custGeom>
              <a:avLst/>
              <a:gdLst>
                <a:gd name="T0" fmla="*/ 1 w 17"/>
                <a:gd name="T1" fmla="*/ 1 h 13"/>
                <a:gd name="T2" fmla="*/ 1 w 17"/>
                <a:gd name="T3" fmla="*/ 1 h 13"/>
                <a:gd name="T4" fmla="*/ 1 w 17"/>
                <a:gd name="T5" fmla="*/ 1 h 13"/>
                <a:gd name="T6" fmla="*/ 1 w 17"/>
                <a:gd name="T7" fmla="*/ 1 h 13"/>
                <a:gd name="T8" fmla="*/ 1 w 17"/>
                <a:gd name="T9" fmla="*/ 1 h 13"/>
                <a:gd name="T10" fmla="*/ 1 w 17"/>
                <a:gd name="T11" fmla="*/ 1 h 13"/>
                <a:gd name="T12" fmla="*/ 1 w 17"/>
                <a:gd name="T13" fmla="*/ 1 h 13"/>
                <a:gd name="T14" fmla="*/ 1 w 17"/>
                <a:gd name="T15" fmla="*/ 1 h 13"/>
                <a:gd name="T16" fmla="*/ 1 w 17"/>
                <a:gd name="T17" fmla="*/ 1 h 13"/>
                <a:gd name="T18" fmla="*/ 1 w 17"/>
                <a:gd name="T19" fmla="*/ 1 h 13"/>
                <a:gd name="T20" fmla="*/ 1 w 17"/>
                <a:gd name="T21" fmla="*/ 1 h 13"/>
                <a:gd name="T22" fmla="*/ 1 w 17"/>
                <a:gd name="T23" fmla="*/ 1 h 13"/>
                <a:gd name="T24" fmla="*/ 1 w 17"/>
                <a:gd name="T25" fmla="*/ 1 h 13"/>
                <a:gd name="T26" fmla="*/ 1 w 17"/>
                <a:gd name="T27" fmla="*/ 1 h 13"/>
                <a:gd name="T28" fmla="*/ 0 w 17"/>
                <a:gd name="T29" fmla="*/ 1 h 13"/>
                <a:gd name="T30" fmla="*/ 0 w 17"/>
                <a:gd name="T31" fmla="*/ 1 h 13"/>
                <a:gd name="T32" fmla="*/ 0 w 17"/>
                <a:gd name="T33" fmla="*/ 1 h 13"/>
                <a:gd name="T34" fmla="*/ 1 w 17"/>
                <a:gd name="T35" fmla="*/ 1 h 13"/>
                <a:gd name="T36" fmla="*/ 1 w 17"/>
                <a:gd name="T37" fmla="*/ 1 h 13"/>
                <a:gd name="T38" fmla="*/ 1 w 17"/>
                <a:gd name="T39" fmla="*/ 1 h 13"/>
                <a:gd name="T40" fmla="*/ 1 w 17"/>
                <a:gd name="T41" fmla="*/ 1 h 13"/>
                <a:gd name="T42" fmla="*/ 1 w 17"/>
                <a:gd name="T43" fmla="*/ 1 h 13"/>
                <a:gd name="T44" fmla="*/ 1 w 17"/>
                <a:gd name="T45" fmla="*/ 1 h 13"/>
                <a:gd name="T46" fmla="*/ 1 w 17"/>
                <a:gd name="T47" fmla="*/ 0 h 13"/>
                <a:gd name="T48" fmla="*/ 1 w 17"/>
                <a:gd name="T49" fmla="*/ 0 h 13"/>
                <a:gd name="T50" fmla="*/ 1 w 17"/>
                <a:gd name="T51" fmla="*/ 0 h 13"/>
                <a:gd name="T52" fmla="*/ 1 w 17"/>
                <a:gd name="T53" fmla="*/ 0 h 13"/>
                <a:gd name="T54" fmla="*/ 1 w 17"/>
                <a:gd name="T55" fmla="*/ 1 h 13"/>
                <a:gd name="T56" fmla="*/ 1 w 17"/>
                <a:gd name="T57" fmla="*/ 1 h 13"/>
                <a:gd name="T58" fmla="*/ 1 w 17"/>
                <a:gd name="T59" fmla="*/ 1 h 13"/>
                <a:gd name="T60" fmla="*/ 1 w 17"/>
                <a:gd name="T61" fmla="*/ 1 h 13"/>
                <a:gd name="T62" fmla="*/ 1 w 17"/>
                <a:gd name="T63" fmla="*/ 1 h 13"/>
                <a:gd name="T64" fmla="*/ 1 w 17"/>
                <a:gd name="T65" fmla="*/ 1 h 13"/>
                <a:gd name="T66" fmla="*/ 1 w 17"/>
                <a:gd name="T67" fmla="*/ 1 h 1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
                <a:gd name="T103" fmla="*/ 0 h 13"/>
                <a:gd name="T104" fmla="*/ 17 w 17"/>
                <a:gd name="T105" fmla="*/ 13 h 1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 h="13">
                  <a:moveTo>
                    <a:pt x="16" y="3"/>
                  </a:moveTo>
                  <a:lnTo>
                    <a:pt x="17" y="4"/>
                  </a:lnTo>
                  <a:lnTo>
                    <a:pt x="17" y="5"/>
                  </a:lnTo>
                  <a:lnTo>
                    <a:pt x="17" y="7"/>
                  </a:lnTo>
                  <a:lnTo>
                    <a:pt x="17" y="8"/>
                  </a:lnTo>
                  <a:lnTo>
                    <a:pt x="16" y="9"/>
                  </a:lnTo>
                  <a:lnTo>
                    <a:pt x="16" y="10"/>
                  </a:lnTo>
                  <a:lnTo>
                    <a:pt x="15" y="11"/>
                  </a:lnTo>
                  <a:lnTo>
                    <a:pt x="15" y="12"/>
                  </a:lnTo>
                  <a:lnTo>
                    <a:pt x="14" y="13"/>
                  </a:lnTo>
                  <a:lnTo>
                    <a:pt x="13" y="13"/>
                  </a:lnTo>
                  <a:lnTo>
                    <a:pt x="3" y="13"/>
                  </a:lnTo>
                  <a:lnTo>
                    <a:pt x="2" y="12"/>
                  </a:lnTo>
                  <a:lnTo>
                    <a:pt x="2" y="10"/>
                  </a:lnTo>
                  <a:lnTo>
                    <a:pt x="0" y="9"/>
                  </a:lnTo>
                  <a:lnTo>
                    <a:pt x="0" y="8"/>
                  </a:lnTo>
                  <a:lnTo>
                    <a:pt x="0" y="7"/>
                  </a:lnTo>
                  <a:lnTo>
                    <a:pt x="2" y="5"/>
                  </a:lnTo>
                  <a:lnTo>
                    <a:pt x="3" y="4"/>
                  </a:lnTo>
                  <a:lnTo>
                    <a:pt x="4" y="3"/>
                  </a:lnTo>
                  <a:lnTo>
                    <a:pt x="5" y="2"/>
                  </a:lnTo>
                  <a:lnTo>
                    <a:pt x="7" y="1"/>
                  </a:lnTo>
                  <a:lnTo>
                    <a:pt x="8" y="1"/>
                  </a:lnTo>
                  <a:lnTo>
                    <a:pt x="9" y="0"/>
                  </a:lnTo>
                  <a:lnTo>
                    <a:pt x="11" y="0"/>
                  </a:lnTo>
                  <a:lnTo>
                    <a:pt x="12" y="0"/>
                  </a:lnTo>
                  <a:lnTo>
                    <a:pt x="13" y="0"/>
                  </a:lnTo>
                  <a:lnTo>
                    <a:pt x="14" y="1"/>
                  </a:lnTo>
                  <a:lnTo>
                    <a:pt x="15" y="1"/>
                  </a:lnTo>
                  <a:lnTo>
                    <a:pt x="16" y="1"/>
                  </a:lnTo>
                  <a:lnTo>
                    <a:pt x="16" y="2"/>
                  </a:lnTo>
                  <a:lnTo>
                    <a:pt x="17" y="3"/>
                  </a:lnTo>
                  <a:lnTo>
                    <a:pt x="16" y="3"/>
                  </a:lnTo>
                  <a:close/>
                </a:path>
              </a:pathLst>
            </a:custGeom>
            <a:solidFill>
              <a:srgbClr val="A18F84"/>
            </a:solidFill>
            <a:ln w="9525">
              <a:noFill/>
              <a:round/>
              <a:headEnd/>
              <a:tailEnd/>
            </a:ln>
          </p:spPr>
          <p:txBody>
            <a:bodyPr>
              <a:prstTxWarp prst="textNoShape">
                <a:avLst/>
              </a:prstTxWarp>
            </a:bodyPr>
            <a:lstStyle/>
            <a:p>
              <a:endParaRPr lang="tr-TR"/>
            </a:p>
          </p:txBody>
        </p:sp>
        <p:sp>
          <p:nvSpPr>
            <p:cNvPr id="364" name="Freeform 154"/>
            <p:cNvSpPr>
              <a:spLocks/>
            </p:cNvSpPr>
            <p:nvPr/>
          </p:nvSpPr>
          <p:spPr bwMode="auto">
            <a:xfrm>
              <a:off x="3426" y="3479"/>
              <a:ext cx="7" cy="9"/>
            </a:xfrm>
            <a:custGeom>
              <a:avLst/>
              <a:gdLst>
                <a:gd name="T0" fmla="*/ 0 w 15"/>
                <a:gd name="T1" fmla="*/ 1 h 18"/>
                <a:gd name="T2" fmla="*/ 0 w 15"/>
                <a:gd name="T3" fmla="*/ 1 h 18"/>
                <a:gd name="T4" fmla="*/ 0 w 15"/>
                <a:gd name="T5" fmla="*/ 1 h 18"/>
                <a:gd name="T6" fmla="*/ 0 w 15"/>
                <a:gd name="T7" fmla="*/ 1 h 18"/>
                <a:gd name="T8" fmla="*/ 0 w 15"/>
                <a:gd name="T9" fmla="*/ 1 h 18"/>
                <a:gd name="T10" fmla="*/ 0 w 15"/>
                <a:gd name="T11" fmla="*/ 1 h 18"/>
                <a:gd name="T12" fmla="*/ 0 w 15"/>
                <a:gd name="T13" fmla="*/ 1 h 18"/>
                <a:gd name="T14" fmla="*/ 0 w 15"/>
                <a:gd name="T15" fmla="*/ 1 h 18"/>
                <a:gd name="T16" fmla="*/ 0 w 15"/>
                <a:gd name="T17" fmla="*/ 1 h 18"/>
                <a:gd name="T18" fmla="*/ 0 w 15"/>
                <a:gd name="T19" fmla="*/ 1 h 18"/>
                <a:gd name="T20" fmla="*/ 0 w 15"/>
                <a:gd name="T21" fmla="*/ 1 h 18"/>
                <a:gd name="T22" fmla="*/ 0 w 15"/>
                <a:gd name="T23" fmla="*/ 1 h 18"/>
                <a:gd name="T24" fmla="*/ 0 w 15"/>
                <a:gd name="T25" fmla="*/ 1 h 18"/>
                <a:gd name="T26" fmla="*/ 0 w 15"/>
                <a:gd name="T27" fmla="*/ 1 h 18"/>
                <a:gd name="T28" fmla="*/ 0 w 15"/>
                <a:gd name="T29" fmla="*/ 1 h 18"/>
                <a:gd name="T30" fmla="*/ 0 w 15"/>
                <a:gd name="T31" fmla="*/ 1 h 18"/>
                <a:gd name="T32" fmla="*/ 0 w 15"/>
                <a:gd name="T33" fmla="*/ 1 h 18"/>
                <a:gd name="T34" fmla="*/ 0 w 15"/>
                <a:gd name="T35" fmla="*/ 1 h 18"/>
                <a:gd name="T36" fmla="*/ 0 w 15"/>
                <a:gd name="T37" fmla="*/ 1 h 18"/>
                <a:gd name="T38" fmla="*/ 0 w 15"/>
                <a:gd name="T39" fmla="*/ 1 h 18"/>
                <a:gd name="T40" fmla="*/ 0 w 15"/>
                <a:gd name="T41" fmla="*/ 0 h 18"/>
                <a:gd name="T42" fmla="*/ 0 w 15"/>
                <a:gd name="T43" fmla="*/ 0 h 18"/>
                <a:gd name="T44" fmla="*/ 0 w 15"/>
                <a:gd name="T45" fmla="*/ 1 h 18"/>
                <a:gd name="T46" fmla="*/ 0 w 15"/>
                <a:gd name="T47" fmla="*/ 1 h 1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
                <a:gd name="T73" fmla="*/ 0 h 18"/>
                <a:gd name="T74" fmla="*/ 15 w 15"/>
                <a:gd name="T75" fmla="*/ 18 h 1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 h="18">
                  <a:moveTo>
                    <a:pt x="15" y="15"/>
                  </a:moveTo>
                  <a:lnTo>
                    <a:pt x="14" y="15"/>
                  </a:lnTo>
                  <a:lnTo>
                    <a:pt x="13" y="15"/>
                  </a:lnTo>
                  <a:lnTo>
                    <a:pt x="11" y="15"/>
                  </a:lnTo>
                  <a:lnTo>
                    <a:pt x="10" y="16"/>
                  </a:lnTo>
                  <a:lnTo>
                    <a:pt x="9" y="17"/>
                  </a:lnTo>
                  <a:lnTo>
                    <a:pt x="9" y="18"/>
                  </a:lnTo>
                  <a:lnTo>
                    <a:pt x="7" y="17"/>
                  </a:lnTo>
                  <a:lnTo>
                    <a:pt x="5" y="15"/>
                  </a:lnTo>
                  <a:lnTo>
                    <a:pt x="4" y="14"/>
                  </a:lnTo>
                  <a:lnTo>
                    <a:pt x="2" y="11"/>
                  </a:lnTo>
                  <a:lnTo>
                    <a:pt x="1" y="9"/>
                  </a:lnTo>
                  <a:lnTo>
                    <a:pt x="0" y="7"/>
                  </a:lnTo>
                  <a:lnTo>
                    <a:pt x="1" y="6"/>
                  </a:lnTo>
                  <a:lnTo>
                    <a:pt x="1" y="4"/>
                  </a:lnTo>
                  <a:lnTo>
                    <a:pt x="2" y="1"/>
                  </a:lnTo>
                  <a:lnTo>
                    <a:pt x="5" y="0"/>
                  </a:lnTo>
                  <a:lnTo>
                    <a:pt x="15" y="0"/>
                  </a:lnTo>
                  <a:lnTo>
                    <a:pt x="15" y="15"/>
                  </a:lnTo>
                  <a:close/>
                </a:path>
              </a:pathLst>
            </a:custGeom>
            <a:solidFill>
              <a:srgbClr val="A18F84"/>
            </a:solidFill>
            <a:ln w="9525">
              <a:noFill/>
              <a:round/>
              <a:headEnd/>
              <a:tailEnd/>
            </a:ln>
          </p:spPr>
          <p:txBody>
            <a:bodyPr>
              <a:prstTxWarp prst="textNoShape">
                <a:avLst/>
              </a:prstTxWarp>
            </a:bodyPr>
            <a:lstStyle/>
            <a:p>
              <a:endParaRPr lang="tr-TR"/>
            </a:p>
          </p:txBody>
        </p:sp>
        <p:sp>
          <p:nvSpPr>
            <p:cNvPr id="365" name="Freeform 155"/>
            <p:cNvSpPr>
              <a:spLocks/>
            </p:cNvSpPr>
            <p:nvPr/>
          </p:nvSpPr>
          <p:spPr bwMode="auto">
            <a:xfrm>
              <a:off x="2323" y="3481"/>
              <a:ext cx="6" cy="7"/>
            </a:xfrm>
            <a:custGeom>
              <a:avLst/>
              <a:gdLst>
                <a:gd name="T0" fmla="*/ 1 w 11"/>
                <a:gd name="T1" fmla="*/ 0 h 13"/>
                <a:gd name="T2" fmla="*/ 1 w 11"/>
                <a:gd name="T3" fmla="*/ 1 h 13"/>
                <a:gd name="T4" fmla="*/ 1 w 11"/>
                <a:gd name="T5" fmla="*/ 1 h 13"/>
                <a:gd name="T6" fmla="*/ 1 w 11"/>
                <a:gd name="T7" fmla="*/ 1 h 13"/>
                <a:gd name="T8" fmla="*/ 1 w 11"/>
                <a:gd name="T9" fmla="*/ 1 h 13"/>
                <a:gd name="T10" fmla="*/ 1 w 11"/>
                <a:gd name="T11" fmla="*/ 1 h 13"/>
                <a:gd name="T12" fmla="*/ 1 w 11"/>
                <a:gd name="T13" fmla="*/ 1 h 13"/>
                <a:gd name="T14" fmla="*/ 1 w 11"/>
                <a:gd name="T15" fmla="*/ 1 h 13"/>
                <a:gd name="T16" fmla="*/ 1 w 11"/>
                <a:gd name="T17" fmla="*/ 1 h 13"/>
                <a:gd name="T18" fmla="*/ 1 w 11"/>
                <a:gd name="T19" fmla="*/ 1 h 13"/>
                <a:gd name="T20" fmla="*/ 0 w 11"/>
                <a:gd name="T21" fmla="*/ 1 h 13"/>
                <a:gd name="T22" fmla="*/ 0 w 11"/>
                <a:gd name="T23" fmla="*/ 0 h 13"/>
                <a:gd name="T24" fmla="*/ 1 w 11"/>
                <a:gd name="T25" fmla="*/ 0 h 13"/>
                <a:gd name="T26" fmla="*/ 1 w 11"/>
                <a:gd name="T27" fmla="*/ 0 h 13"/>
                <a:gd name="T28" fmla="*/ 1 w 11"/>
                <a:gd name="T29" fmla="*/ 0 h 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
                <a:gd name="T46" fmla="*/ 0 h 13"/>
                <a:gd name="T47" fmla="*/ 11 w 11"/>
                <a:gd name="T48" fmla="*/ 13 h 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 h="13">
                  <a:moveTo>
                    <a:pt x="10" y="0"/>
                  </a:moveTo>
                  <a:lnTo>
                    <a:pt x="11" y="2"/>
                  </a:lnTo>
                  <a:lnTo>
                    <a:pt x="11" y="4"/>
                  </a:lnTo>
                  <a:lnTo>
                    <a:pt x="11" y="6"/>
                  </a:lnTo>
                  <a:lnTo>
                    <a:pt x="10" y="8"/>
                  </a:lnTo>
                  <a:lnTo>
                    <a:pt x="9" y="9"/>
                  </a:lnTo>
                  <a:lnTo>
                    <a:pt x="8" y="10"/>
                  </a:lnTo>
                  <a:lnTo>
                    <a:pt x="6" y="11"/>
                  </a:lnTo>
                  <a:lnTo>
                    <a:pt x="4" y="11"/>
                  </a:lnTo>
                  <a:lnTo>
                    <a:pt x="2" y="12"/>
                  </a:lnTo>
                  <a:lnTo>
                    <a:pt x="0" y="13"/>
                  </a:lnTo>
                  <a:lnTo>
                    <a:pt x="0" y="0"/>
                  </a:lnTo>
                  <a:lnTo>
                    <a:pt x="11" y="0"/>
                  </a:lnTo>
                  <a:lnTo>
                    <a:pt x="10" y="0"/>
                  </a:lnTo>
                  <a:close/>
                </a:path>
              </a:pathLst>
            </a:custGeom>
            <a:solidFill>
              <a:srgbClr val="A18F84"/>
            </a:solidFill>
            <a:ln w="9525">
              <a:noFill/>
              <a:round/>
              <a:headEnd/>
              <a:tailEnd/>
            </a:ln>
          </p:spPr>
          <p:txBody>
            <a:bodyPr>
              <a:prstTxWarp prst="textNoShape">
                <a:avLst/>
              </a:prstTxWarp>
            </a:bodyPr>
            <a:lstStyle/>
            <a:p>
              <a:endParaRPr lang="tr-TR"/>
            </a:p>
          </p:txBody>
        </p:sp>
        <p:sp>
          <p:nvSpPr>
            <p:cNvPr id="366" name="Freeform 156"/>
            <p:cNvSpPr>
              <a:spLocks/>
            </p:cNvSpPr>
            <p:nvPr/>
          </p:nvSpPr>
          <p:spPr bwMode="auto">
            <a:xfrm>
              <a:off x="3424" y="3500"/>
              <a:ext cx="8" cy="8"/>
            </a:xfrm>
            <a:custGeom>
              <a:avLst/>
              <a:gdLst>
                <a:gd name="T0" fmla="*/ 1 w 14"/>
                <a:gd name="T1" fmla="*/ 1 h 15"/>
                <a:gd name="T2" fmla="*/ 0 w 14"/>
                <a:gd name="T3" fmla="*/ 1 h 15"/>
                <a:gd name="T4" fmla="*/ 0 w 14"/>
                <a:gd name="T5" fmla="*/ 1 h 15"/>
                <a:gd name="T6" fmla="*/ 0 w 14"/>
                <a:gd name="T7" fmla="*/ 1 h 15"/>
                <a:gd name="T8" fmla="*/ 0 w 14"/>
                <a:gd name="T9" fmla="*/ 1 h 15"/>
                <a:gd name="T10" fmla="*/ 1 w 14"/>
                <a:gd name="T11" fmla="*/ 1 h 15"/>
                <a:gd name="T12" fmla="*/ 1 w 14"/>
                <a:gd name="T13" fmla="*/ 1 h 15"/>
                <a:gd name="T14" fmla="*/ 1 w 14"/>
                <a:gd name="T15" fmla="*/ 1 h 15"/>
                <a:gd name="T16" fmla="*/ 1 w 14"/>
                <a:gd name="T17" fmla="*/ 1 h 15"/>
                <a:gd name="T18" fmla="*/ 1 w 14"/>
                <a:gd name="T19" fmla="*/ 0 h 15"/>
                <a:gd name="T20" fmla="*/ 1 w 14"/>
                <a:gd name="T21" fmla="*/ 0 h 15"/>
                <a:gd name="T22" fmla="*/ 1 w 14"/>
                <a:gd name="T23" fmla="*/ 1 h 15"/>
                <a:gd name="T24" fmla="*/ 1 w 14"/>
                <a:gd name="T25" fmla="*/ 1 h 15"/>
                <a:gd name="T26" fmla="*/ 1 w 14"/>
                <a:gd name="T27" fmla="*/ 1 h 15"/>
                <a:gd name="T28" fmla="*/ 1 w 14"/>
                <a:gd name="T29" fmla="*/ 1 h 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
                <a:gd name="T46" fmla="*/ 0 h 15"/>
                <a:gd name="T47" fmla="*/ 14 w 14"/>
                <a:gd name="T48" fmla="*/ 15 h 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 h="15">
                  <a:moveTo>
                    <a:pt x="14" y="14"/>
                  </a:moveTo>
                  <a:lnTo>
                    <a:pt x="0" y="15"/>
                  </a:lnTo>
                  <a:lnTo>
                    <a:pt x="0" y="12"/>
                  </a:lnTo>
                  <a:lnTo>
                    <a:pt x="0" y="10"/>
                  </a:lnTo>
                  <a:lnTo>
                    <a:pt x="0" y="6"/>
                  </a:lnTo>
                  <a:lnTo>
                    <a:pt x="1" y="4"/>
                  </a:lnTo>
                  <a:lnTo>
                    <a:pt x="2" y="3"/>
                  </a:lnTo>
                  <a:lnTo>
                    <a:pt x="4" y="2"/>
                  </a:lnTo>
                  <a:lnTo>
                    <a:pt x="7" y="1"/>
                  </a:lnTo>
                  <a:lnTo>
                    <a:pt x="9" y="0"/>
                  </a:lnTo>
                  <a:lnTo>
                    <a:pt x="12" y="0"/>
                  </a:lnTo>
                  <a:lnTo>
                    <a:pt x="14" y="1"/>
                  </a:lnTo>
                  <a:lnTo>
                    <a:pt x="14" y="15"/>
                  </a:lnTo>
                  <a:lnTo>
                    <a:pt x="14" y="14"/>
                  </a:lnTo>
                  <a:close/>
                </a:path>
              </a:pathLst>
            </a:custGeom>
            <a:solidFill>
              <a:srgbClr val="A18F84"/>
            </a:solidFill>
            <a:ln w="9525">
              <a:noFill/>
              <a:round/>
              <a:headEnd/>
              <a:tailEnd/>
            </a:ln>
          </p:spPr>
          <p:txBody>
            <a:bodyPr>
              <a:prstTxWarp prst="textNoShape">
                <a:avLst/>
              </a:prstTxWarp>
            </a:bodyPr>
            <a:lstStyle/>
            <a:p>
              <a:endParaRPr lang="tr-TR"/>
            </a:p>
          </p:txBody>
        </p:sp>
        <p:sp>
          <p:nvSpPr>
            <p:cNvPr id="367" name="Freeform 157"/>
            <p:cNvSpPr>
              <a:spLocks/>
            </p:cNvSpPr>
            <p:nvPr/>
          </p:nvSpPr>
          <p:spPr bwMode="auto">
            <a:xfrm>
              <a:off x="2316" y="3505"/>
              <a:ext cx="9" cy="8"/>
            </a:xfrm>
            <a:custGeom>
              <a:avLst/>
              <a:gdLst>
                <a:gd name="T0" fmla="*/ 1 w 18"/>
                <a:gd name="T1" fmla="*/ 1 h 14"/>
                <a:gd name="T2" fmla="*/ 1 w 18"/>
                <a:gd name="T3" fmla="*/ 1 h 14"/>
                <a:gd name="T4" fmla="*/ 1 w 18"/>
                <a:gd name="T5" fmla="*/ 1 h 14"/>
                <a:gd name="T6" fmla="*/ 1 w 18"/>
                <a:gd name="T7" fmla="*/ 1 h 14"/>
                <a:gd name="T8" fmla="*/ 1 w 18"/>
                <a:gd name="T9" fmla="*/ 1 h 14"/>
                <a:gd name="T10" fmla="*/ 1 w 18"/>
                <a:gd name="T11" fmla="*/ 1 h 14"/>
                <a:gd name="T12" fmla="*/ 1 w 18"/>
                <a:gd name="T13" fmla="*/ 1 h 14"/>
                <a:gd name="T14" fmla="*/ 1 w 18"/>
                <a:gd name="T15" fmla="*/ 1 h 14"/>
                <a:gd name="T16" fmla="*/ 1 w 18"/>
                <a:gd name="T17" fmla="*/ 1 h 14"/>
                <a:gd name="T18" fmla="*/ 1 w 18"/>
                <a:gd name="T19" fmla="*/ 1 h 14"/>
                <a:gd name="T20" fmla="*/ 1 w 18"/>
                <a:gd name="T21" fmla="*/ 1 h 14"/>
                <a:gd name="T22" fmla="*/ 1 w 18"/>
                <a:gd name="T23" fmla="*/ 1 h 14"/>
                <a:gd name="T24" fmla="*/ 1 w 18"/>
                <a:gd name="T25" fmla="*/ 1 h 14"/>
                <a:gd name="T26" fmla="*/ 1 w 18"/>
                <a:gd name="T27" fmla="*/ 1 h 14"/>
                <a:gd name="T28" fmla="*/ 1 w 18"/>
                <a:gd name="T29" fmla="*/ 1 h 14"/>
                <a:gd name="T30" fmla="*/ 1 w 18"/>
                <a:gd name="T31" fmla="*/ 1 h 14"/>
                <a:gd name="T32" fmla="*/ 1 w 18"/>
                <a:gd name="T33" fmla="*/ 1 h 14"/>
                <a:gd name="T34" fmla="*/ 1 w 18"/>
                <a:gd name="T35" fmla="*/ 1 h 14"/>
                <a:gd name="T36" fmla="*/ 1 w 18"/>
                <a:gd name="T37" fmla="*/ 1 h 14"/>
                <a:gd name="T38" fmla="*/ 1 w 18"/>
                <a:gd name="T39" fmla="*/ 1 h 14"/>
                <a:gd name="T40" fmla="*/ 0 w 18"/>
                <a:gd name="T41" fmla="*/ 1 h 14"/>
                <a:gd name="T42" fmla="*/ 1 w 18"/>
                <a:gd name="T43" fmla="*/ 1 h 14"/>
                <a:gd name="T44" fmla="*/ 1 w 18"/>
                <a:gd name="T45" fmla="*/ 1 h 14"/>
                <a:gd name="T46" fmla="*/ 1 w 18"/>
                <a:gd name="T47" fmla="*/ 1 h 14"/>
                <a:gd name="T48" fmla="*/ 1 w 18"/>
                <a:gd name="T49" fmla="*/ 1 h 14"/>
                <a:gd name="T50" fmla="*/ 1 w 18"/>
                <a:gd name="T51" fmla="*/ 1 h 14"/>
                <a:gd name="T52" fmla="*/ 1 w 18"/>
                <a:gd name="T53" fmla="*/ 0 h 14"/>
                <a:gd name="T54" fmla="*/ 1 w 18"/>
                <a:gd name="T55" fmla="*/ 0 h 14"/>
                <a:gd name="T56" fmla="*/ 1 w 18"/>
                <a:gd name="T57" fmla="*/ 1 h 14"/>
                <a:gd name="T58" fmla="*/ 1 w 18"/>
                <a:gd name="T59" fmla="*/ 1 h 14"/>
                <a:gd name="T60" fmla="*/ 1 w 18"/>
                <a:gd name="T61" fmla="*/ 1 h 14"/>
                <a:gd name="T62" fmla="*/ 1 w 18"/>
                <a:gd name="T63" fmla="*/ 1 h 14"/>
                <a:gd name="T64" fmla="*/ 1 w 18"/>
                <a:gd name="T65" fmla="*/ 1 h 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
                <a:gd name="T100" fmla="*/ 0 h 14"/>
                <a:gd name="T101" fmla="*/ 18 w 18"/>
                <a:gd name="T102" fmla="*/ 14 h 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 h="14">
                  <a:moveTo>
                    <a:pt x="18" y="3"/>
                  </a:moveTo>
                  <a:lnTo>
                    <a:pt x="18" y="5"/>
                  </a:lnTo>
                  <a:lnTo>
                    <a:pt x="18" y="7"/>
                  </a:lnTo>
                  <a:lnTo>
                    <a:pt x="18" y="8"/>
                  </a:lnTo>
                  <a:lnTo>
                    <a:pt x="17" y="9"/>
                  </a:lnTo>
                  <a:lnTo>
                    <a:pt x="16" y="10"/>
                  </a:lnTo>
                  <a:lnTo>
                    <a:pt x="15" y="11"/>
                  </a:lnTo>
                  <a:lnTo>
                    <a:pt x="14" y="11"/>
                  </a:lnTo>
                  <a:lnTo>
                    <a:pt x="13" y="12"/>
                  </a:lnTo>
                  <a:lnTo>
                    <a:pt x="12" y="13"/>
                  </a:lnTo>
                  <a:lnTo>
                    <a:pt x="12" y="14"/>
                  </a:lnTo>
                  <a:lnTo>
                    <a:pt x="11" y="14"/>
                  </a:lnTo>
                  <a:lnTo>
                    <a:pt x="9" y="14"/>
                  </a:lnTo>
                  <a:lnTo>
                    <a:pt x="8" y="14"/>
                  </a:lnTo>
                  <a:lnTo>
                    <a:pt x="7" y="14"/>
                  </a:lnTo>
                  <a:lnTo>
                    <a:pt x="6" y="14"/>
                  </a:lnTo>
                  <a:lnTo>
                    <a:pt x="5" y="14"/>
                  </a:lnTo>
                  <a:lnTo>
                    <a:pt x="4" y="13"/>
                  </a:lnTo>
                  <a:lnTo>
                    <a:pt x="3" y="13"/>
                  </a:lnTo>
                  <a:lnTo>
                    <a:pt x="2" y="12"/>
                  </a:lnTo>
                  <a:lnTo>
                    <a:pt x="0" y="11"/>
                  </a:lnTo>
                  <a:lnTo>
                    <a:pt x="2" y="9"/>
                  </a:lnTo>
                  <a:lnTo>
                    <a:pt x="3" y="7"/>
                  </a:lnTo>
                  <a:lnTo>
                    <a:pt x="4" y="4"/>
                  </a:lnTo>
                  <a:lnTo>
                    <a:pt x="6" y="2"/>
                  </a:lnTo>
                  <a:lnTo>
                    <a:pt x="8" y="1"/>
                  </a:lnTo>
                  <a:lnTo>
                    <a:pt x="11" y="0"/>
                  </a:lnTo>
                  <a:lnTo>
                    <a:pt x="13" y="0"/>
                  </a:lnTo>
                  <a:lnTo>
                    <a:pt x="15" y="1"/>
                  </a:lnTo>
                  <a:lnTo>
                    <a:pt x="16" y="2"/>
                  </a:lnTo>
                  <a:lnTo>
                    <a:pt x="18" y="4"/>
                  </a:lnTo>
                  <a:lnTo>
                    <a:pt x="18" y="3"/>
                  </a:lnTo>
                  <a:close/>
                </a:path>
              </a:pathLst>
            </a:custGeom>
            <a:solidFill>
              <a:srgbClr val="A18F84"/>
            </a:solidFill>
            <a:ln w="9525">
              <a:noFill/>
              <a:round/>
              <a:headEnd/>
              <a:tailEnd/>
            </a:ln>
          </p:spPr>
          <p:txBody>
            <a:bodyPr>
              <a:prstTxWarp prst="textNoShape">
                <a:avLst/>
              </a:prstTxWarp>
            </a:bodyPr>
            <a:lstStyle/>
            <a:p>
              <a:endParaRPr lang="tr-TR"/>
            </a:p>
          </p:txBody>
        </p:sp>
        <p:sp>
          <p:nvSpPr>
            <p:cNvPr id="368" name="Freeform 158"/>
            <p:cNvSpPr>
              <a:spLocks/>
            </p:cNvSpPr>
            <p:nvPr/>
          </p:nvSpPr>
          <p:spPr bwMode="auto">
            <a:xfrm>
              <a:off x="2332" y="3520"/>
              <a:ext cx="5" cy="7"/>
            </a:xfrm>
            <a:custGeom>
              <a:avLst/>
              <a:gdLst>
                <a:gd name="T0" fmla="*/ 1 w 10"/>
                <a:gd name="T1" fmla="*/ 1 h 13"/>
                <a:gd name="T2" fmla="*/ 1 w 10"/>
                <a:gd name="T3" fmla="*/ 1 h 13"/>
                <a:gd name="T4" fmla="*/ 1 w 10"/>
                <a:gd name="T5" fmla="*/ 1 h 13"/>
                <a:gd name="T6" fmla="*/ 1 w 10"/>
                <a:gd name="T7" fmla="*/ 1 h 13"/>
                <a:gd name="T8" fmla="*/ 1 w 10"/>
                <a:gd name="T9" fmla="*/ 1 h 13"/>
                <a:gd name="T10" fmla="*/ 1 w 10"/>
                <a:gd name="T11" fmla="*/ 1 h 13"/>
                <a:gd name="T12" fmla="*/ 1 w 10"/>
                <a:gd name="T13" fmla="*/ 1 h 13"/>
                <a:gd name="T14" fmla="*/ 1 w 10"/>
                <a:gd name="T15" fmla="*/ 1 h 13"/>
                <a:gd name="T16" fmla="*/ 1 w 10"/>
                <a:gd name="T17" fmla="*/ 1 h 13"/>
                <a:gd name="T18" fmla="*/ 1 w 10"/>
                <a:gd name="T19" fmla="*/ 1 h 13"/>
                <a:gd name="T20" fmla="*/ 1 w 10"/>
                <a:gd name="T21" fmla="*/ 1 h 13"/>
                <a:gd name="T22" fmla="*/ 0 w 10"/>
                <a:gd name="T23" fmla="*/ 1 h 13"/>
                <a:gd name="T24" fmla="*/ 0 w 10"/>
                <a:gd name="T25" fmla="*/ 0 h 13"/>
                <a:gd name="T26" fmla="*/ 1 w 10"/>
                <a:gd name="T27" fmla="*/ 0 h 13"/>
                <a:gd name="T28" fmla="*/ 1 w 10"/>
                <a:gd name="T29" fmla="*/ 0 h 13"/>
                <a:gd name="T30" fmla="*/ 1 w 10"/>
                <a:gd name="T31" fmla="*/ 0 h 13"/>
                <a:gd name="T32" fmla="*/ 1 w 10"/>
                <a:gd name="T33" fmla="*/ 0 h 13"/>
                <a:gd name="T34" fmla="*/ 1 w 10"/>
                <a:gd name="T35" fmla="*/ 0 h 13"/>
                <a:gd name="T36" fmla="*/ 1 w 10"/>
                <a:gd name="T37" fmla="*/ 0 h 13"/>
                <a:gd name="T38" fmla="*/ 1 w 10"/>
                <a:gd name="T39" fmla="*/ 0 h 13"/>
                <a:gd name="T40" fmla="*/ 1 w 10"/>
                <a:gd name="T41" fmla="*/ 1 h 13"/>
                <a:gd name="T42" fmla="*/ 1 w 10"/>
                <a:gd name="T43" fmla="*/ 1 h 13"/>
                <a:gd name="T44" fmla="*/ 1 w 10"/>
                <a:gd name="T45" fmla="*/ 1 h 13"/>
                <a:gd name="T46" fmla="*/ 1 w 10"/>
                <a:gd name="T47" fmla="*/ 1 h 1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
                <a:gd name="T73" fmla="*/ 0 h 13"/>
                <a:gd name="T74" fmla="*/ 10 w 10"/>
                <a:gd name="T75" fmla="*/ 13 h 1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 h="13">
                  <a:moveTo>
                    <a:pt x="10" y="2"/>
                  </a:moveTo>
                  <a:lnTo>
                    <a:pt x="10" y="3"/>
                  </a:lnTo>
                  <a:lnTo>
                    <a:pt x="10" y="4"/>
                  </a:lnTo>
                  <a:lnTo>
                    <a:pt x="10" y="5"/>
                  </a:lnTo>
                  <a:lnTo>
                    <a:pt x="10" y="7"/>
                  </a:lnTo>
                  <a:lnTo>
                    <a:pt x="10" y="8"/>
                  </a:lnTo>
                  <a:lnTo>
                    <a:pt x="9" y="9"/>
                  </a:lnTo>
                  <a:lnTo>
                    <a:pt x="9" y="10"/>
                  </a:lnTo>
                  <a:lnTo>
                    <a:pt x="8" y="11"/>
                  </a:lnTo>
                  <a:lnTo>
                    <a:pt x="7" y="12"/>
                  </a:lnTo>
                  <a:lnTo>
                    <a:pt x="5" y="13"/>
                  </a:lnTo>
                  <a:lnTo>
                    <a:pt x="0" y="13"/>
                  </a:lnTo>
                  <a:lnTo>
                    <a:pt x="0" y="0"/>
                  </a:lnTo>
                  <a:lnTo>
                    <a:pt x="1" y="0"/>
                  </a:lnTo>
                  <a:lnTo>
                    <a:pt x="2" y="0"/>
                  </a:lnTo>
                  <a:lnTo>
                    <a:pt x="3" y="0"/>
                  </a:lnTo>
                  <a:lnTo>
                    <a:pt x="4" y="0"/>
                  </a:lnTo>
                  <a:lnTo>
                    <a:pt x="5" y="0"/>
                  </a:lnTo>
                  <a:lnTo>
                    <a:pt x="7" y="0"/>
                  </a:lnTo>
                  <a:lnTo>
                    <a:pt x="8" y="0"/>
                  </a:lnTo>
                  <a:lnTo>
                    <a:pt x="9" y="1"/>
                  </a:lnTo>
                  <a:lnTo>
                    <a:pt x="10" y="1"/>
                  </a:lnTo>
                  <a:lnTo>
                    <a:pt x="10" y="2"/>
                  </a:lnTo>
                  <a:close/>
                </a:path>
              </a:pathLst>
            </a:custGeom>
            <a:solidFill>
              <a:srgbClr val="A18F84"/>
            </a:solidFill>
            <a:ln w="9525">
              <a:noFill/>
              <a:round/>
              <a:headEnd/>
              <a:tailEnd/>
            </a:ln>
          </p:spPr>
          <p:txBody>
            <a:bodyPr>
              <a:prstTxWarp prst="textNoShape">
                <a:avLst/>
              </a:prstTxWarp>
            </a:bodyPr>
            <a:lstStyle/>
            <a:p>
              <a:endParaRPr lang="tr-TR"/>
            </a:p>
          </p:txBody>
        </p:sp>
        <p:sp>
          <p:nvSpPr>
            <p:cNvPr id="369" name="Freeform 159"/>
            <p:cNvSpPr>
              <a:spLocks/>
            </p:cNvSpPr>
            <p:nvPr/>
          </p:nvSpPr>
          <p:spPr bwMode="auto">
            <a:xfrm>
              <a:off x="2311" y="3521"/>
              <a:ext cx="6" cy="7"/>
            </a:xfrm>
            <a:custGeom>
              <a:avLst/>
              <a:gdLst>
                <a:gd name="T0" fmla="*/ 0 w 14"/>
                <a:gd name="T1" fmla="*/ 0 h 15"/>
                <a:gd name="T2" fmla="*/ 0 w 14"/>
                <a:gd name="T3" fmla="*/ 0 h 15"/>
                <a:gd name="T4" fmla="*/ 0 w 14"/>
                <a:gd name="T5" fmla="*/ 0 h 15"/>
                <a:gd name="T6" fmla="*/ 0 w 14"/>
                <a:gd name="T7" fmla="*/ 0 h 15"/>
                <a:gd name="T8" fmla="*/ 0 w 14"/>
                <a:gd name="T9" fmla="*/ 0 h 15"/>
                <a:gd name="T10" fmla="*/ 0 w 14"/>
                <a:gd name="T11" fmla="*/ 0 h 15"/>
                <a:gd name="T12" fmla="*/ 0 w 14"/>
                <a:gd name="T13" fmla="*/ 0 h 15"/>
                <a:gd name="T14" fmla="*/ 0 w 14"/>
                <a:gd name="T15" fmla="*/ 0 h 15"/>
                <a:gd name="T16" fmla="*/ 0 w 14"/>
                <a:gd name="T17" fmla="*/ 0 h 15"/>
                <a:gd name="T18" fmla="*/ 0 w 14"/>
                <a:gd name="T19" fmla="*/ 0 h 15"/>
                <a:gd name="T20" fmla="*/ 0 w 14"/>
                <a:gd name="T21" fmla="*/ 0 h 15"/>
                <a:gd name="T22" fmla="*/ 0 w 14"/>
                <a:gd name="T23" fmla="*/ 0 h 15"/>
                <a:gd name="T24" fmla="*/ 0 w 14"/>
                <a:gd name="T25" fmla="*/ 0 h 15"/>
                <a:gd name="T26" fmla="*/ 0 w 14"/>
                <a:gd name="T27" fmla="*/ 0 h 15"/>
                <a:gd name="T28" fmla="*/ 0 w 14"/>
                <a:gd name="T29" fmla="*/ 0 h 15"/>
                <a:gd name="T30" fmla="*/ 0 w 14"/>
                <a:gd name="T31" fmla="*/ 0 h 15"/>
                <a:gd name="T32" fmla="*/ 0 w 14"/>
                <a:gd name="T33" fmla="*/ 0 h 15"/>
                <a:gd name="T34" fmla="*/ 0 w 14"/>
                <a:gd name="T35" fmla="*/ 0 h 15"/>
                <a:gd name="T36" fmla="*/ 0 w 14"/>
                <a:gd name="T37" fmla="*/ 0 h 15"/>
                <a:gd name="T38" fmla="*/ 0 w 14"/>
                <a:gd name="T39" fmla="*/ 0 h 15"/>
                <a:gd name="T40" fmla="*/ 0 w 14"/>
                <a:gd name="T41" fmla="*/ 0 h 15"/>
                <a:gd name="T42" fmla="*/ 0 w 14"/>
                <a:gd name="T43" fmla="*/ 0 h 15"/>
                <a:gd name="T44" fmla="*/ 0 w 14"/>
                <a:gd name="T45" fmla="*/ 0 h 15"/>
                <a:gd name="T46" fmla="*/ 0 w 14"/>
                <a:gd name="T47" fmla="*/ 0 h 15"/>
                <a:gd name="T48" fmla="*/ 0 w 14"/>
                <a:gd name="T49" fmla="*/ 0 h 15"/>
                <a:gd name="T50" fmla="*/ 0 w 14"/>
                <a:gd name="T51" fmla="*/ 0 h 15"/>
                <a:gd name="T52" fmla="*/ 0 w 14"/>
                <a:gd name="T53" fmla="*/ 0 h 15"/>
                <a:gd name="T54" fmla="*/ 0 w 14"/>
                <a:gd name="T55" fmla="*/ 0 h 15"/>
                <a:gd name="T56" fmla="*/ 0 w 14"/>
                <a:gd name="T57" fmla="*/ 0 h 15"/>
                <a:gd name="T58" fmla="*/ 0 w 14"/>
                <a:gd name="T59" fmla="*/ 0 h 15"/>
                <a:gd name="T60" fmla="*/ 0 w 14"/>
                <a:gd name="T61" fmla="*/ 0 h 15"/>
                <a:gd name="T62" fmla="*/ 0 w 14"/>
                <a:gd name="T63" fmla="*/ 0 h 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
                <a:gd name="T97" fmla="*/ 0 h 15"/>
                <a:gd name="T98" fmla="*/ 14 w 14"/>
                <a:gd name="T99" fmla="*/ 15 h 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 h="15">
                  <a:moveTo>
                    <a:pt x="14" y="3"/>
                  </a:moveTo>
                  <a:lnTo>
                    <a:pt x="14" y="5"/>
                  </a:lnTo>
                  <a:lnTo>
                    <a:pt x="14" y="6"/>
                  </a:lnTo>
                  <a:lnTo>
                    <a:pt x="14" y="7"/>
                  </a:lnTo>
                  <a:lnTo>
                    <a:pt x="14" y="9"/>
                  </a:lnTo>
                  <a:lnTo>
                    <a:pt x="14" y="10"/>
                  </a:lnTo>
                  <a:lnTo>
                    <a:pt x="14" y="11"/>
                  </a:lnTo>
                  <a:lnTo>
                    <a:pt x="14" y="12"/>
                  </a:lnTo>
                  <a:lnTo>
                    <a:pt x="13" y="14"/>
                  </a:lnTo>
                  <a:lnTo>
                    <a:pt x="13" y="15"/>
                  </a:lnTo>
                  <a:lnTo>
                    <a:pt x="10" y="15"/>
                  </a:lnTo>
                  <a:lnTo>
                    <a:pt x="9" y="15"/>
                  </a:lnTo>
                  <a:lnTo>
                    <a:pt x="8" y="15"/>
                  </a:lnTo>
                  <a:lnTo>
                    <a:pt x="7" y="15"/>
                  </a:lnTo>
                  <a:lnTo>
                    <a:pt x="5" y="15"/>
                  </a:lnTo>
                  <a:lnTo>
                    <a:pt x="4" y="15"/>
                  </a:lnTo>
                  <a:lnTo>
                    <a:pt x="3" y="14"/>
                  </a:lnTo>
                  <a:lnTo>
                    <a:pt x="3" y="12"/>
                  </a:lnTo>
                  <a:lnTo>
                    <a:pt x="2" y="12"/>
                  </a:lnTo>
                  <a:lnTo>
                    <a:pt x="0" y="11"/>
                  </a:lnTo>
                  <a:lnTo>
                    <a:pt x="2" y="9"/>
                  </a:lnTo>
                  <a:lnTo>
                    <a:pt x="2" y="8"/>
                  </a:lnTo>
                  <a:lnTo>
                    <a:pt x="3" y="6"/>
                  </a:lnTo>
                  <a:lnTo>
                    <a:pt x="4" y="3"/>
                  </a:lnTo>
                  <a:lnTo>
                    <a:pt x="6" y="2"/>
                  </a:lnTo>
                  <a:lnTo>
                    <a:pt x="7" y="1"/>
                  </a:lnTo>
                  <a:lnTo>
                    <a:pt x="9" y="0"/>
                  </a:lnTo>
                  <a:lnTo>
                    <a:pt x="10" y="0"/>
                  </a:lnTo>
                  <a:lnTo>
                    <a:pt x="13" y="1"/>
                  </a:lnTo>
                  <a:lnTo>
                    <a:pt x="14" y="3"/>
                  </a:lnTo>
                  <a:close/>
                </a:path>
              </a:pathLst>
            </a:custGeom>
            <a:solidFill>
              <a:srgbClr val="A18F84"/>
            </a:solidFill>
            <a:ln w="9525">
              <a:noFill/>
              <a:round/>
              <a:headEnd/>
              <a:tailEnd/>
            </a:ln>
          </p:spPr>
          <p:txBody>
            <a:bodyPr>
              <a:prstTxWarp prst="textNoShape">
                <a:avLst/>
              </a:prstTxWarp>
            </a:bodyPr>
            <a:lstStyle/>
            <a:p>
              <a:endParaRPr lang="tr-TR"/>
            </a:p>
          </p:txBody>
        </p:sp>
        <p:sp>
          <p:nvSpPr>
            <p:cNvPr id="370" name="Freeform 160"/>
            <p:cNvSpPr>
              <a:spLocks/>
            </p:cNvSpPr>
            <p:nvPr/>
          </p:nvSpPr>
          <p:spPr bwMode="auto">
            <a:xfrm>
              <a:off x="3424" y="3525"/>
              <a:ext cx="7" cy="7"/>
            </a:xfrm>
            <a:custGeom>
              <a:avLst/>
              <a:gdLst>
                <a:gd name="T0" fmla="*/ 1 w 12"/>
                <a:gd name="T1" fmla="*/ 1 h 13"/>
                <a:gd name="T2" fmla="*/ 0 w 12"/>
                <a:gd name="T3" fmla="*/ 1 h 13"/>
                <a:gd name="T4" fmla="*/ 0 w 12"/>
                <a:gd name="T5" fmla="*/ 0 h 13"/>
                <a:gd name="T6" fmla="*/ 1 w 12"/>
                <a:gd name="T7" fmla="*/ 0 h 13"/>
                <a:gd name="T8" fmla="*/ 1 w 12"/>
                <a:gd name="T9" fmla="*/ 1 h 13"/>
                <a:gd name="T10" fmla="*/ 1 w 12"/>
                <a:gd name="T11" fmla="*/ 1 h 13"/>
                <a:gd name="T12" fmla="*/ 1 w 12"/>
                <a:gd name="T13" fmla="*/ 1 h 13"/>
                <a:gd name="T14" fmla="*/ 0 60000 65536"/>
                <a:gd name="T15" fmla="*/ 0 60000 65536"/>
                <a:gd name="T16" fmla="*/ 0 60000 65536"/>
                <a:gd name="T17" fmla="*/ 0 60000 65536"/>
                <a:gd name="T18" fmla="*/ 0 60000 65536"/>
                <a:gd name="T19" fmla="*/ 0 60000 65536"/>
                <a:gd name="T20" fmla="*/ 0 60000 65536"/>
                <a:gd name="T21" fmla="*/ 0 w 12"/>
                <a:gd name="T22" fmla="*/ 0 h 13"/>
                <a:gd name="T23" fmla="*/ 12 w 12"/>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3">
                  <a:moveTo>
                    <a:pt x="11" y="12"/>
                  </a:moveTo>
                  <a:lnTo>
                    <a:pt x="0" y="13"/>
                  </a:lnTo>
                  <a:lnTo>
                    <a:pt x="0" y="0"/>
                  </a:lnTo>
                  <a:lnTo>
                    <a:pt x="12" y="0"/>
                  </a:lnTo>
                  <a:lnTo>
                    <a:pt x="12" y="13"/>
                  </a:lnTo>
                  <a:lnTo>
                    <a:pt x="11" y="12"/>
                  </a:lnTo>
                  <a:close/>
                </a:path>
              </a:pathLst>
            </a:custGeom>
            <a:solidFill>
              <a:srgbClr val="A18F84"/>
            </a:solidFill>
            <a:ln w="9525">
              <a:noFill/>
              <a:round/>
              <a:headEnd/>
              <a:tailEnd/>
            </a:ln>
          </p:spPr>
          <p:txBody>
            <a:bodyPr>
              <a:prstTxWarp prst="textNoShape">
                <a:avLst/>
              </a:prstTxWarp>
            </a:bodyPr>
            <a:lstStyle/>
            <a:p>
              <a:endParaRPr lang="tr-TR"/>
            </a:p>
          </p:txBody>
        </p:sp>
        <p:sp>
          <p:nvSpPr>
            <p:cNvPr id="371" name="Freeform 161"/>
            <p:cNvSpPr>
              <a:spLocks/>
            </p:cNvSpPr>
            <p:nvPr/>
          </p:nvSpPr>
          <p:spPr bwMode="auto">
            <a:xfrm>
              <a:off x="2346" y="3527"/>
              <a:ext cx="7" cy="8"/>
            </a:xfrm>
            <a:custGeom>
              <a:avLst/>
              <a:gdLst>
                <a:gd name="T0" fmla="*/ 1 w 13"/>
                <a:gd name="T1" fmla="*/ 0 h 17"/>
                <a:gd name="T2" fmla="*/ 1 w 13"/>
                <a:gd name="T3" fmla="*/ 0 h 17"/>
                <a:gd name="T4" fmla="*/ 1 w 13"/>
                <a:gd name="T5" fmla="*/ 0 h 17"/>
                <a:gd name="T6" fmla="*/ 1 w 13"/>
                <a:gd name="T7" fmla="*/ 0 h 17"/>
                <a:gd name="T8" fmla="*/ 1 w 13"/>
                <a:gd name="T9" fmla="*/ 0 h 17"/>
                <a:gd name="T10" fmla="*/ 1 w 13"/>
                <a:gd name="T11" fmla="*/ 0 h 17"/>
                <a:gd name="T12" fmla="*/ 1 w 13"/>
                <a:gd name="T13" fmla="*/ 0 h 17"/>
                <a:gd name="T14" fmla="*/ 1 w 13"/>
                <a:gd name="T15" fmla="*/ 0 h 17"/>
                <a:gd name="T16" fmla="*/ 1 w 13"/>
                <a:gd name="T17" fmla="*/ 0 h 17"/>
                <a:gd name="T18" fmla="*/ 1 w 13"/>
                <a:gd name="T19" fmla="*/ 0 h 17"/>
                <a:gd name="T20" fmla="*/ 1 w 13"/>
                <a:gd name="T21" fmla="*/ 0 h 17"/>
                <a:gd name="T22" fmla="*/ 1 w 13"/>
                <a:gd name="T23" fmla="*/ 0 h 17"/>
                <a:gd name="T24" fmla="*/ 1 w 13"/>
                <a:gd name="T25" fmla="*/ 0 h 17"/>
                <a:gd name="T26" fmla="*/ 1 w 13"/>
                <a:gd name="T27" fmla="*/ 0 h 17"/>
                <a:gd name="T28" fmla="*/ 1 w 13"/>
                <a:gd name="T29" fmla="*/ 0 h 17"/>
                <a:gd name="T30" fmla="*/ 1 w 13"/>
                <a:gd name="T31" fmla="*/ 0 h 17"/>
                <a:gd name="T32" fmla="*/ 1 w 13"/>
                <a:gd name="T33" fmla="*/ 0 h 17"/>
                <a:gd name="T34" fmla="*/ 1 w 13"/>
                <a:gd name="T35" fmla="*/ 0 h 17"/>
                <a:gd name="T36" fmla="*/ 1 w 13"/>
                <a:gd name="T37" fmla="*/ 0 h 17"/>
                <a:gd name="T38" fmla="*/ 1 w 13"/>
                <a:gd name="T39" fmla="*/ 0 h 17"/>
                <a:gd name="T40" fmla="*/ 0 w 13"/>
                <a:gd name="T41" fmla="*/ 0 h 17"/>
                <a:gd name="T42" fmla="*/ 1 w 13"/>
                <a:gd name="T43" fmla="*/ 0 h 17"/>
                <a:gd name="T44" fmla="*/ 1 w 13"/>
                <a:gd name="T45" fmla="*/ 0 h 17"/>
                <a:gd name="T46" fmla="*/ 1 w 13"/>
                <a:gd name="T47" fmla="*/ 0 h 17"/>
                <a:gd name="T48" fmla="*/ 1 w 13"/>
                <a:gd name="T49" fmla="*/ 0 h 17"/>
                <a:gd name="T50" fmla="*/ 1 w 13"/>
                <a:gd name="T51" fmla="*/ 0 h 17"/>
                <a:gd name="T52" fmla="*/ 1 w 13"/>
                <a:gd name="T53" fmla="*/ 0 h 17"/>
                <a:gd name="T54" fmla="*/ 1 w 13"/>
                <a:gd name="T55" fmla="*/ 0 h 17"/>
                <a:gd name="T56" fmla="*/ 1 w 13"/>
                <a:gd name="T57" fmla="*/ 0 h 17"/>
                <a:gd name="T58" fmla="*/ 1 w 13"/>
                <a:gd name="T59" fmla="*/ 0 h 17"/>
                <a:gd name="T60" fmla="*/ 1 w 13"/>
                <a:gd name="T61" fmla="*/ 0 h 17"/>
                <a:gd name="T62" fmla="*/ 1 w 13"/>
                <a:gd name="T63" fmla="*/ 0 h 17"/>
                <a:gd name="T64" fmla="*/ 1 w 13"/>
                <a:gd name="T65" fmla="*/ 0 h 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
                <a:gd name="T100" fmla="*/ 0 h 17"/>
                <a:gd name="T101" fmla="*/ 13 w 13"/>
                <a:gd name="T102" fmla="*/ 17 h 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 h="17">
                  <a:moveTo>
                    <a:pt x="12" y="4"/>
                  </a:moveTo>
                  <a:lnTo>
                    <a:pt x="13" y="6"/>
                  </a:lnTo>
                  <a:lnTo>
                    <a:pt x="13" y="7"/>
                  </a:lnTo>
                  <a:lnTo>
                    <a:pt x="13" y="8"/>
                  </a:lnTo>
                  <a:lnTo>
                    <a:pt x="13" y="10"/>
                  </a:lnTo>
                  <a:lnTo>
                    <a:pt x="12" y="11"/>
                  </a:lnTo>
                  <a:lnTo>
                    <a:pt x="11" y="13"/>
                  </a:lnTo>
                  <a:lnTo>
                    <a:pt x="10" y="14"/>
                  </a:lnTo>
                  <a:lnTo>
                    <a:pt x="9" y="15"/>
                  </a:lnTo>
                  <a:lnTo>
                    <a:pt x="8" y="16"/>
                  </a:lnTo>
                  <a:lnTo>
                    <a:pt x="7" y="17"/>
                  </a:lnTo>
                  <a:lnTo>
                    <a:pt x="5" y="16"/>
                  </a:lnTo>
                  <a:lnTo>
                    <a:pt x="4" y="16"/>
                  </a:lnTo>
                  <a:lnTo>
                    <a:pt x="4" y="15"/>
                  </a:lnTo>
                  <a:lnTo>
                    <a:pt x="3" y="15"/>
                  </a:lnTo>
                  <a:lnTo>
                    <a:pt x="2" y="14"/>
                  </a:lnTo>
                  <a:lnTo>
                    <a:pt x="1" y="14"/>
                  </a:lnTo>
                  <a:lnTo>
                    <a:pt x="0" y="15"/>
                  </a:lnTo>
                  <a:lnTo>
                    <a:pt x="7" y="0"/>
                  </a:lnTo>
                  <a:lnTo>
                    <a:pt x="8" y="0"/>
                  </a:lnTo>
                  <a:lnTo>
                    <a:pt x="9" y="1"/>
                  </a:lnTo>
                  <a:lnTo>
                    <a:pt x="9" y="3"/>
                  </a:lnTo>
                  <a:lnTo>
                    <a:pt x="10" y="3"/>
                  </a:lnTo>
                  <a:lnTo>
                    <a:pt x="10" y="4"/>
                  </a:lnTo>
                  <a:lnTo>
                    <a:pt x="11" y="4"/>
                  </a:lnTo>
                  <a:lnTo>
                    <a:pt x="12" y="4"/>
                  </a:lnTo>
                  <a:close/>
                </a:path>
              </a:pathLst>
            </a:custGeom>
            <a:solidFill>
              <a:srgbClr val="A18F84"/>
            </a:solidFill>
            <a:ln w="9525">
              <a:noFill/>
              <a:round/>
              <a:headEnd/>
              <a:tailEnd/>
            </a:ln>
          </p:spPr>
          <p:txBody>
            <a:bodyPr>
              <a:prstTxWarp prst="textNoShape">
                <a:avLst/>
              </a:prstTxWarp>
            </a:bodyPr>
            <a:lstStyle/>
            <a:p>
              <a:endParaRPr lang="tr-TR"/>
            </a:p>
          </p:txBody>
        </p:sp>
        <p:sp>
          <p:nvSpPr>
            <p:cNvPr id="372" name="Freeform 162"/>
            <p:cNvSpPr>
              <a:spLocks/>
            </p:cNvSpPr>
            <p:nvPr/>
          </p:nvSpPr>
          <p:spPr bwMode="auto">
            <a:xfrm>
              <a:off x="2543" y="3538"/>
              <a:ext cx="9" cy="10"/>
            </a:xfrm>
            <a:custGeom>
              <a:avLst/>
              <a:gdLst>
                <a:gd name="T0" fmla="*/ 1 w 18"/>
                <a:gd name="T1" fmla="*/ 1 h 19"/>
                <a:gd name="T2" fmla="*/ 1 w 18"/>
                <a:gd name="T3" fmla="*/ 1 h 19"/>
                <a:gd name="T4" fmla="*/ 1 w 18"/>
                <a:gd name="T5" fmla="*/ 1 h 19"/>
                <a:gd name="T6" fmla="*/ 1 w 18"/>
                <a:gd name="T7" fmla="*/ 1 h 19"/>
                <a:gd name="T8" fmla="*/ 1 w 18"/>
                <a:gd name="T9" fmla="*/ 1 h 19"/>
                <a:gd name="T10" fmla="*/ 1 w 18"/>
                <a:gd name="T11" fmla="*/ 1 h 19"/>
                <a:gd name="T12" fmla="*/ 1 w 18"/>
                <a:gd name="T13" fmla="*/ 1 h 19"/>
                <a:gd name="T14" fmla="*/ 1 w 18"/>
                <a:gd name="T15" fmla="*/ 1 h 19"/>
                <a:gd name="T16" fmla="*/ 1 w 18"/>
                <a:gd name="T17" fmla="*/ 1 h 19"/>
                <a:gd name="T18" fmla="*/ 1 w 18"/>
                <a:gd name="T19" fmla="*/ 1 h 19"/>
                <a:gd name="T20" fmla="*/ 1 w 18"/>
                <a:gd name="T21" fmla="*/ 1 h 19"/>
                <a:gd name="T22" fmla="*/ 1 w 18"/>
                <a:gd name="T23" fmla="*/ 1 h 19"/>
                <a:gd name="T24" fmla="*/ 1 w 18"/>
                <a:gd name="T25" fmla="*/ 1 h 19"/>
                <a:gd name="T26" fmla="*/ 1 w 18"/>
                <a:gd name="T27" fmla="*/ 1 h 19"/>
                <a:gd name="T28" fmla="*/ 1 w 18"/>
                <a:gd name="T29" fmla="*/ 1 h 19"/>
                <a:gd name="T30" fmla="*/ 1 w 18"/>
                <a:gd name="T31" fmla="*/ 1 h 19"/>
                <a:gd name="T32" fmla="*/ 1 w 18"/>
                <a:gd name="T33" fmla="*/ 1 h 19"/>
                <a:gd name="T34" fmla="*/ 1 w 18"/>
                <a:gd name="T35" fmla="*/ 1 h 19"/>
                <a:gd name="T36" fmla="*/ 1 w 18"/>
                <a:gd name="T37" fmla="*/ 1 h 19"/>
                <a:gd name="T38" fmla="*/ 1 w 18"/>
                <a:gd name="T39" fmla="*/ 1 h 19"/>
                <a:gd name="T40" fmla="*/ 0 w 18"/>
                <a:gd name="T41" fmla="*/ 1 h 19"/>
                <a:gd name="T42" fmla="*/ 1 w 18"/>
                <a:gd name="T43" fmla="*/ 1 h 19"/>
                <a:gd name="T44" fmla="*/ 1 w 18"/>
                <a:gd name="T45" fmla="*/ 1 h 19"/>
                <a:gd name="T46" fmla="*/ 1 w 18"/>
                <a:gd name="T47" fmla="*/ 1 h 19"/>
                <a:gd name="T48" fmla="*/ 1 w 18"/>
                <a:gd name="T49" fmla="*/ 1 h 19"/>
                <a:gd name="T50" fmla="*/ 1 w 18"/>
                <a:gd name="T51" fmla="*/ 1 h 19"/>
                <a:gd name="T52" fmla="*/ 1 w 18"/>
                <a:gd name="T53" fmla="*/ 1 h 19"/>
                <a:gd name="T54" fmla="*/ 1 w 18"/>
                <a:gd name="T55" fmla="*/ 0 h 19"/>
                <a:gd name="T56" fmla="*/ 1 w 18"/>
                <a:gd name="T57" fmla="*/ 0 h 19"/>
                <a:gd name="T58" fmla="*/ 1 w 18"/>
                <a:gd name="T59" fmla="*/ 1 h 19"/>
                <a:gd name="T60" fmla="*/ 1 w 18"/>
                <a:gd name="T61" fmla="*/ 1 h 19"/>
                <a:gd name="T62" fmla="*/ 1 w 18"/>
                <a:gd name="T63" fmla="*/ 1 h 19"/>
                <a:gd name="T64" fmla="*/ 1 w 18"/>
                <a:gd name="T65" fmla="*/ 1 h 1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
                <a:gd name="T100" fmla="*/ 0 h 19"/>
                <a:gd name="T101" fmla="*/ 18 w 18"/>
                <a:gd name="T102" fmla="*/ 19 h 1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 h="19">
                  <a:moveTo>
                    <a:pt x="17" y="3"/>
                  </a:moveTo>
                  <a:lnTo>
                    <a:pt x="17" y="4"/>
                  </a:lnTo>
                  <a:lnTo>
                    <a:pt x="17" y="6"/>
                  </a:lnTo>
                  <a:lnTo>
                    <a:pt x="18" y="8"/>
                  </a:lnTo>
                  <a:lnTo>
                    <a:pt x="18" y="10"/>
                  </a:lnTo>
                  <a:lnTo>
                    <a:pt x="18" y="11"/>
                  </a:lnTo>
                  <a:lnTo>
                    <a:pt x="18" y="13"/>
                  </a:lnTo>
                  <a:lnTo>
                    <a:pt x="18" y="14"/>
                  </a:lnTo>
                  <a:lnTo>
                    <a:pt x="17" y="15"/>
                  </a:lnTo>
                  <a:lnTo>
                    <a:pt x="16" y="17"/>
                  </a:lnTo>
                  <a:lnTo>
                    <a:pt x="15" y="18"/>
                  </a:lnTo>
                  <a:lnTo>
                    <a:pt x="13" y="19"/>
                  </a:lnTo>
                  <a:lnTo>
                    <a:pt x="10" y="19"/>
                  </a:lnTo>
                  <a:lnTo>
                    <a:pt x="8" y="18"/>
                  </a:lnTo>
                  <a:lnTo>
                    <a:pt x="7" y="17"/>
                  </a:lnTo>
                  <a:lnTo>
                    <a:pt x="6" y="15"/>
                  </a:lnTo>
                  <a:lnTo>
                    <a:pt x="5" y="14"/>
                  </a:lnTo>
                  <a:lnTo>
                    <a:pt x="4" y="12"/>
                  </a:lnTo>
                  <a:lnTo>
                    <a:pt x="2" y="10"/>
                  </a:lnTo>
                  <a:lnTo>
                    <a:pt x="1" y="9"/>
                  </a:lnTo>
                  <a:lnTo>
                    <a:pt x="0" y="8"/>
                  </a:lnTo>
                  <a:lnTo>
                    <a:pt x="2" y="6"/>
                  </a:lnTo>
                  <a:lnTo>
                    <a:pt x="4" y="5"/>
                  </a:lnTo>
                  <a:lnTo>
                    <a:pt x="6" y="4"/>
                  </a:lnTo>
                  <a:lnTo>
                    <a:pt x="7" y="3"/>
                  </a:lnTo>
                  <a:lnTo>
                    <a:pt x="9" y="2"/>
                  </a:lnTo>
                  <a:lnTo>
                    <a:pt x="10" y="1"/>
                  </a:lnTo>
                  <a:lnTo>
                    <a:pt x="13" y="0"/>
                  </a:lnTo>
                  <a:lnTo>
                    <a:pt x="15" y="0"/>
                  </a:lnTo>
                  <a:lnTo>
                    <a:pt x="16" y="1"/>
                  </a:lnTo>
                  <a:lnTo>
                    <a:pt x="18" y="3"/>
                  </a:lnTo>
                  <a:lnTo>
                    <a:pt x="17" y="3"/>
                  </a:lnTo>
                  <a:close/>
                </a:path>
              </a:pathLst>
            </a:custGeom>
            <a:solidFill>
              <a:srgbClr val="A18F84"/>
            </a:solidFill>
            <a:ln w="9525">
              <a:noFill/>
              <a:round/>
              <a:headEnd/>
              <a:tailEnd/>
            </a:ln>
          </p:spPr>
          <p:txBody>
            <a:bodyPr>
              <a:prstTxWarp prst="textNoShape">
                <a:avLst/>
              </a:prstTxWarp>
            </a:bodyPr>
            <a:lstStyle/>
            <a:p>
              <a:endParaRPr lang="tr-TR"/>
            </a:p>
          </p:txBody>
        </p:sp>
        <p:sp>
          <p:nvSpPr>
            <p:cNvPr id="373" name="Freeform 163"/>
            <p:cNvSpPr>
              <a:spLocks/>
            </p:cNvSpPr>
            <p:nvPr/>
          </p:nvSpPr>
          <p:spPr bwMode="auto">
            <a:xfrm>
              <a:off x="2800" y="3540"/>
              <a:ext cx="9" cy="10"/>
            </a:xfrm>
            <a:custGeom>
              <a:avLst/>
              <a:gdLst>
                <a:gd name="T0" fmla="*/ 1 w 18"/>
                <a:gd name="T1" fmla="*/ 1 h 19"/>
                <a:gd name="T2" fmla="*/ 1 w 18"/>
                <a:gd name="T3" fmla="*/ 1 h 19"/>
                <a:gd name="T4" fmla="*/ 1 w 18"/>
                <a:gd name="T5" fmla="*/ 1 h 19"/>
                <a:gd name="T6" fmla="*/ 1 w 18"/>
                <a:gd name="T7" fmla="*/ 1 h 19"/>
                <a:gd name="T8" fmla="*/ 1 w 18"/>
                <a:gd name="T9" fmla="*/ 1 h 19"/>
                <a:gd name="T10" fmla="*/ 1 w 18"/>
                <a:gd name="T11" fmla="*/ 1 h 19"/>
                <a:gd name="T12" fmla="*/ 1 w 18"/>
                <a:gd name="T13" fmla="*/ 1 h 19"/>
                <a:gd name="T14" fmla="*/ 1 w 18"/>
                <a:gd name="T15" fmla="*/ 1 h 19"/>
                <a:gd name="T16" fmla="*/ 1 w 18"/>
                <a:gd name="T17" fmla="*/ 1 h 19"/>
                <a:gd name="T18" fmla="*/ 1 w 18"/>
                <a:gd name="T19" fmla="*/ 1 h 19"/>
                <a:gd name="T20" fmla="*/ 1 w 18"/>
                <a:gd name="T21" fmla="*/ 1 h 19"/>
                <a:gd name="T22" fmla="*/ 1 w 18"/>
                <a:gd name="T23" fmla="*/ 1 h 19"/>
                <a:gd name="T24" fmla="*/ 0 w 18"/>
                <a:gd name="T25" fmla="*/ 1 h 19"/>
                <a:gd name="T26" fmla="*/ 0 w 18"/>
                <a:gd name="T27" fmla="*/ 1 h 19"/>
                <a:gd name="T28" fmla="*/ 1 w 18"/>
                <a:gd name="T29" fmla="*/ 1 h 19"/>
                <a:gd name="T30" fmla="*/ 1 w 18"/>
                <a:gd name="T31" fmla="*/ 1 h 19"/>
                <a:gd name="T32" fmla="*/ 1 w 18"/>
                <a:gd name="T33" fmla="*/ 1 h 19"/>
                <a:gd name="T34" fmla="*/ 1 w 18"/>
                <a:gd name="T35" fmla="*/ 1 h 19"/>
                <a:gd name="T36" fmla="*/ 1 w 18"/>
                <a:gd name="T37" fmla="*/ 1 h 19"/>
                <a:gd name="T38" fmla="*/ 1 w 18"/>
                <a:gd name="T39" fmla="*/ 1 h 19"/>
                <a:gd name="T40" fmla="*/ 1 w 18"/>
                <a:gd name="T41" fmla="*/ 1 h 19"/>
                <a:gd name="T42" fmla="*/ 1 w 18"/>
                <a:gd name="T43" fmla="*/ 0 h 19"/>
                <a:gd name="T44" fmla="*/ 1 w 18"/>
                <a:gd name="T45" fmla="*/ 1 h 19"/>
                <a:gd name="T46" fmla="*/ 1 w 18"/>
                <a:gd name="T47" fmla="*/ 1 h 19"/>
                <a:gd name="T48" fmla="*/ 1 w 18"/>
                <a:gd name="T49" fmla="*/ 1 h 19"/>
                <a:gd name="T50" fmla="*/ 1 w 18"/>
                <a:gd name="T51" fmla="*/ 1 h 19"/>
                <a:gd name="T52" fmla="*/ 1 w 18"/>
                <a:gd name="T53" fmla="*/ 1 h 19"/>
                <a:gd name="T54" fmla="*/ 1 w 18"/>
                <a:gd name="T55" fmla="*/ 1 h 19"/>
                <a:gd name="T56" fmla="*/ 1 w 18"/>
                <a:gd name="T57" fmla="*/ 1 h 19"/>
                <a:gd name="T58" fmla="*/ 1 w 18"/>
                <a:gd name="T59" fmla="*/ 1 h 19"/>
                <a:gd name="T60" fmla="*/ 1 w 18"/>
                <a:gd name="T61" fmla="*/ 1 h 19"/>
                <a:gd name="T62" fmla="*/ 1 w 18"/>
                <a:gd name="T63" fmla="*/ 1 h 19"/>
                <a:gd name="T64" fmla="*/ 1 w 18"/>
                <a:gd name="T65" fmla="*/ 1 h 1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
                <a:gd name="T100" fmla="*/ 0 h 19"/>
                <a:gd name="T101" fmla="*/ 18 w 18"/>
                <a:gd name="T102" fmla="*/ 19 h 1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 h="19">
                  <a:moveTo>
                    <a:pt x="18" y="5"/>
                  </a:moveTo>
                  <a:lnTo>
                    <a:pt x="18" y="15"/>
                  </a:lnTo>
                  <a:lnTo>
                    <a:pt x="17" y="17"/>
                  </a:lnTo>
                  <a:lnTo>
                    <a:pt x="15" y="18"/>
                  </a:lnTo>
                  <a:lnTo>
                    <a:pt x="14" y="19"/>
                  </a:lnTo>
                  <a:lnTo>
                    <a:pt x="12" y="18"/>
                  </a:lnTo>
                  <a:lnTo>
                    <a:pt x="9" y="17"/>
                  </a:lnTo>
                  <a:lnTo>
                    <a:pt x="8" y="16"/>
                  </a:lnTo>
                  <a:lnTo>
                    <a:pt x="6" y="15"/>
                  </a:lnTo>
                  <a:lnTo>
                    <a:pt x="5" y="14"/>
                  </a:lnTo>
                  <a:lnTo>
                    <a:pt x="3" y="12"/>
                  </a:lnTo>
                  <a:lnTo>
                    <a:pt x="2" y="12"/>
                  </a:lnTo>
                  <a:lnTo>
                    <a:pt x="0" y="9"/>
                  </a:lnTo>
                  <a:lnTo>
                    <a:pt x="0" y="7"/>
                  </a:lnTo>
                  <a:lnTo>
                    <a:pt x="2" y="6"/>
                  </a:lnTo>
                  <a:lnTo>
                    <a:pt x="3" y="5"/>
                  </a:lnTo>
                  <a:lnTo>
                    <a:pt x="4" y="5"/>
                  </a:lnTo>
                  <a:lnTo>
                    <a:pt x="6" y="5"/>
                  </a:lnTo>
                  <a:lnTo>
                    <a:pt x="7" y="5"/>
                  </a:lnTo>
                  <a:lnTo>
                    <a:pt x="9" y="3"/>
                  </a:lnTo>
                  <a:lnTo>
                    <a:pt x="11" y="2"/>
                  </a:lnTo>
                  <a:lnTo>
                    <a:pt x="12" y="0"/>
                  </a:lnTo>
                  <a:lnTo>
                    <a:pt x="12" y="1"/>
                  </a:lnTo>
                  <a:lnTo>
                    <a:pt x="13" y="2"/>
                  </a:lnTo>
                  <a:lnTo>
                    <a:pt x="14" y="2"/>
                  </a:lnTo>
                  <a:lnTo>
                    <a:pt x="14" y="3"/>
                  </a:lnTo>
                  <a:lnTo>
                    <a:pt x="15" y="3"/>
                  </a:lnTo>
                  <a:lnTo>
                    <a:pt x="16" y="3"/>
                  </a:lnTo>
                  <a:lnTo>
                    <a:pt x="16" y="5"/>
                  </a:lnTo>
                  <a:lnTo>
                    <a:pt x="17" y="5"/>
                  </a:lnTo>
                  <a:lnTo>
                    <a:pt x="18" y="5"/>
                  </a:lnTo>
                  <a:close/>
                </a:path>
              </a:pathLst>
            </a:custGeom>
            <a:solidFill>
              <a:srgbClr val="A18F84"/>
            </a:solidFill>
            <a:ln w="9525">
              <a:noFill/>
              <a:round/>
              <a:headEnd/>
              <a:tailEnd/>
            </a:ln>
          </p:spPr>
          <p:txBody>
            <a:bodyPr>
              <a:prstTxWarp prst="textNoShape">
                <a:avLst/>
              </a:prstTxWarp>
            </a:bodyPr>
            <a:lstStyle/>
            <a:p>
              <a:endParaRPr lang="tr-TR"/>
            </a:p>
          </p:txBody>
        </p:sp>
        <p:sp>
          <p:nvSpPr>
            <p:cNvPr id="374" name="Freeform 164"/>
            <p:cNvSpPr>
              <a:spLocks/>
            </p:cNvSpPr>
            <p:nvPr/>
          </p:nvSpPr>
          <p:spPr bwMode="auto">
            <a:xfrm>
              <a:off x="2687" y="3542"/>
              <a:ext cx="5" cy="7"/>
            </a:xfrm>
            <a:custGeom>
              <a:avLst/>
              <a:gdLst>
                <a:gd name="T0" fmla="*/ 1 w 10"/>
                <a:gd name="T1" fmla="*/ 1 h 13"/>
                <a:gd name="T2" fmla="*/ 1 w 10"/>
                <a:gd name="T3" fmla="*/ 1 h 13"/>
                <a:gd name="T4" fmla="*/ 1 w 10"/>
                <a:gd name="T5" fmla="*/ 1 h 13"/>
                <a:gd name="T6" fmla="*/ 1 w 10"/>
                <a:gd name="T7" fmla="*/ 1 h 13"/>
                <a:gd name="T8" fmla="*/ 1 w 10"/>
                <a:gd name="T9" fmla="*/ 1 h 13"/>
                <a:gd name="T10" fmla="*/ 1 w 10"/>
                <a:gd name="T11" fmla="*/ 1 h 13"/>
                <a:gd name="T12" fmla="*/ 1 w 10"/>
                <a:gd name="T13" fmla="*/ 1 h 13"/>
                <a:gd name="T14" fmla="*/ 1 w 10"/>
                <a:gd name="T15" fmla="*/ 1 h 13"/>
                <a:gd name="T16" fmla="*/ 1 w 10"/>
                <a:gd name="T17" fmla="*/ 1 h 13"/>
                <a:gd name="T18" fmla="*/ 1 w 10"/>
                <a:gd name="T19" fmla="*/ 1 h 13"/>
                <a:gd name="T20" fmla="*/ 1 w 10"/>
                <a:gd name="T21" fmla="*/ 1 h 13"/>
                <a:gd name="T22" fmla="*/ 0 w 10"/>
                <a:gd name="T23" fmla="*/ 1 h 13"/>
                <a:gd name="T24" fmla="*/ 0 w 10"/>
                <a:gd name="T25" fmla="*/ 0 h 13"/>
                <a:gd name="T26" fmla="*/ 1 w 10"/>
                <a:gd name="T27" fmla="*/ 0 h 13"/>
                <a:gd name="T28" fmla="*/ 1 w 10"/>
                <a:gd name="T29" fmla="*/ 0 h 13"/>
                <a:gd name="T30" fmla="*/ 1 w 10"/>
                <a:gd name="T31" fmla="*/ 0 h 13"/>
                <a:gd name="T32" fmla="*/ 1 w 10"/>
                <a:gd name="T33" fmla="*/ 0 h 13"/>
                <a:gd name="T34" fmla="*/ 1 w 10"/>
                <a:gd name="T35" fmla="*/ 0 h 13"/>
                <a:gd name="T36" fmla="*/ 1 w 10"/>
                <a:gd name="T37" fmla="*/ 0 h 13"/>
                <a:gd name="T38" fmla="*/ 1 w 10"/>
                <a:gd name="T39" fmla="*/ 0 h 13"/>
                <a:gd name="T40" fmla="*/ 1 w 10"/>
                <a:gd name="T41" fmla="*/ 1 h 13"/>
                <a:gd name="T42" fmla="*/ 1 w 10"/>
                <a:gd name="T43" fmla="*/ 1 h 13"/>
                <a:gd name="T44" fmla="*/ 1 w 10"/>
                <a:gd name="T45" fmla="*/ 1 h 13"/>
                <a:gd name="T46" fmla="*/ 1 w 10"/>
                <a:gd name="T47" fmla="*/ 1 h 13"/>
                <a:gd name="T48" fmla="*/ 1 w 10"/>
                <a:gd name="T49" fmla="*/ 1 h 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
                <a:gd name="T76" fmla="*/ 0 h 13"/>
                <a:gd name="T77" fmla="*/ 10 w 10"/>
                <a:gd name="T78" fmla="*/ 13 h 1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 h="13">
                  <a:moveTo>
                    <a:pt x="9" y="2"/>
                  </a:moveTo>
                  <a:lnTo>
                    <a:pt x="10" y="4"/>
                  </a:lnTo>
                  <a:lnTo>
                    <a:pt x="10" y="5"/>
                  </a:lnTo>
                  <a:lnTo>
                    <a:pt x="10" y="6"/>
                  </a:lnTo>
                  <a:lnTo>
                    <a:pt x="10" y="7"/>
                  </a:lnTo>
                  <a:lnTo>
                    <a:pt x="10" y="9"/>
                  </a:lnTo>
                  <a:lnTo>
                    <a:pt x="10" y="10"/>
                  </a:lnTo>
                  <a:lnTo>
                    <a:pt x="10" y="11"/>
                  </a:lnTo>
                  <a:lnTo>
                    <a:pt x="9" y="12"/>
                  </a:lnTo>
                  <a:lnTo>
                    <a:pt x="8" y="12"/>
                  </a:lnTo>
                  <a:lnTo>
                    <a:pt x="6" y="13"/>
                  </a:lnTo>
                  <a:lnTo>
                    <a:pt x="0" y="13"/>
                  </a:lnTo>
                  <a:lnTo>
                    <a:pt x="0" y="0"/>
                  </a:lnTo>
                  <a:lnTo>
                    <a:pt x="1" y="0"/>
                  </a:lnTo>
                  <a:lnTo>
                    <a:pt x="2" y="0"/>
                  </a:lnTo>
                  <a:lnTo>
                    <a:pt x="3" y="0"/>
                  </a:lnTo>
                  <a:lnTo>
                    <a:pt x="4" y="0"/>
                  </a:lnTo>
                  <a:lnTo>
                    <a:pt x="5" y="0"/>
                  </a:lnTo>
                  <a:lnTo>
                    <a:pt x="6" y="0"/>
                  </a:lnTo>
                  <a:lnTo>
                    <a:pt x="8" y="0"/>
                  </a:lnTo>
                  <a:lnTo>
                    <a:pt x="9" y="1"/>
                  </a:lnTo>
                  <a:lnTo>
                    <a:pt x="9" y="2"/>
                  </a:lnTo>
                  <a:lnTo>
                    <a:pt x="10" y="3"/>
                  </a:lnTo>
                  <a:lnTo>
                    <a:pt x="9" y="2"/>
                  </a:lnTo>
                  <a:close/>
                </a:path>
              </a:pathLst>
            </a:custGeom>
            <a:solidFill>
              <a:srgbClr val="A18F84"/>
            </a:solidFill>
            <a:ln w="9525">
              <a:noFill/>
              <a:round/>
              <a:headEnd/>
              <a:tailEnd/>
            </a:ln>
          </p:spPr>
          <p:txBody>
            <a:bodyPr>
              <a:prstTxWarp prst="textNoShape">
                <a:avLst/>
              </a:prstTxWarp>
            </a:bodyPr>
            <a:lstStyle/>
            <a:p>
              <a:endParaRPr lang="tr-TR"/>
            </a:p>
          </p:txBody>
        </p:sp>
        <p:sp>
          <p:nvSpPr>
            <p:cNvPr id="375" name="Freeform 165"/>
            <p:cNvSpPr>
              <a:spLocks/>
            </p:cNvSpPr>
            <p:nvPr/>
          </p:nvSpPr>
          <p:spPr bwMode="auto">
            <a:xfrm>
              <a:off x="2840" y="3542"/>
              <a:ext cx="9" cy="9"/>
            </a:xfrm>
            <a:custGeom>
              <a:avLst/>
              <a:gdLst>
                <a:gd name="T0" fmla="*/ 1 w 18"/>
                <a:gd name="T1" fmla="*/ 1 h 18"/>
                <a:gd name="T2" fmla="*/ 1 w 18"/>
                <a:gd name="T3" fmla="*/ 1 h 18"/>
                <a:gd name="T4" fmla="*/ 1 w 18"/>
                <a:gd name="T5" fmla="*/ 1 h 18"/>
                <a:gd name="T6" fmla="*/ 1 w 18"/>
                <a:gd name="T7" fmla="*/ 1 h 18"/>
                <a:gd name="T8" fmla="*/ 1 w 18"/>
                <a:gd name="T9" fmla="*/ 1 h 18"/>
                <a:gd name="T10" fmla="*/ 1 w 18"/>
                <a:gd name="T11" fmla="*/ 1 h 18"/>
                <a:gd name="T12" fmla="*/ 1 w 18"/>
                <a:gd name="T13" fmla="*/ 1 h 18"/>
                <a:gd name="T14" fmla="*/ 1 w 18"/>
                <a:gd name="T15" fmla="*/ 1 h 18"/>
                <a:gd name="T16" fmla="*/ 1 w 18"/>
                <a:gd name="T17" fmla="*/ 1 h 18"/>
                <a:gd name="T18" fmla="*/ 1 w 18"/>
                <a:gd name="T19" fmla="*/ 1 h 18"/>
                <a:gd name="T20" fmla="*/ 1 w 18"/>
                <a:gd name="T21" fmla="*/ 1 h 18"/>
                <a:gd name="T22" fmla="*/ 0 w 18"/>
                <a:gd name="T23" fmla="*/ 1 h 18"/>
                <a:gd name="T24" fmla="*/ 1 w 18"/>
                <a:gd name="T25" fmla="*/ 0 h 18"/>
                <a:gd name="T26" fmla="*/ 1 w 18"/>
                <a:gd name="T27" fmla="*/ 1 h 18"/>
                <a:gd name="T28" fmla="*/ 1 w 18"/>
                <a:gd name="T29" fmla="*/ 1 h 18"/>
                <a:gd name="T30" fmla="*/ 1 w 18"/>
                <a:gd name="T31" fmla="*/ 1 h 18"/>
                <a:gd name="T32" fmla="*/ 1 w 18"/>
                <a:gd name="T33" fmla="*/ 1 h 18"/>
                <a:gd name="T34" fmla="*/ 1 w 18"/>
                <a:gd name="T35" fmla="*/ 1 h 18"/>
                <a:gd name="T36" fmla="*/ 1 w 18"/>
                <a:gd name="T37" fmla="*/ 1 h 18"/>
                <a:gd name="T38" fmla="*/ 1 w 18"/>
                <a:gd name="T39" fmla="*/ 1 h 18"/>
                <a:gd name="T40" fmla="*/ 1 w 18"/>
                <a:gd name="T41" fmla="*/ 1 h 18"/>
                <a:gd name="T42" fmla="*/ 1 w 18"/>
                <a:gd name="T43" fmla="*/ 1 h 18"/>
                <a:gd name="T44" fmla="*/ 1 w 18"/>
                <a:gd name="T45" fmla="*/ 1 h 18"/>
                <a:gd name="T46" fmla="*/ 1 w 18"/>
                <a:gd name="T47" fmla="*/ 1 h 18"/>
                <a:gd name="T48" fmla="*/ 1 w 18"/>
                <a:gd name="T49" fmla="*/ 1 h 1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
                <a:gd name="T76" fmla="*/ 0 h 18"/>
                <a:gd name="T77" fmla="*/ 18 w 18"/>
                <a:gd name="T78" fmla="*/ 18 h 1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 h="18">
                  <a:moveTo>
                    <a:pt x="17" y="10"/>
                  </a:moveTo>
                  <a:lnTo>
                    <a:pt x="17" y="11"/>
                  </a:lnTo>
                  <a:lnTo>
                    <a:pt x="16" y="12"/>
                  </a:lnTo>
                  <a:lnTo>
                    <a:pt x="16" y="13"/>
                  </a:lnTo>
                  <a:lnTo>
                    <a:pt x="14" y="14"/>
                  </a:lnTo>
                  <a:lnTo>
                    <a:pt x="13" y="15"/>
                  </a:lnTo>
                  <a:lnTo>
                    <a:pt x="12" y="16"/>
                  </a:lnTo>
                  <a:lnTo>
                    <a:pt x="11" y="16"/>
                  </a:lnTo>
                  <a:lnTo>
                    <a:pt x="10" y="18"/>
                  </a:lnTo>
                  <a:lnTo>
                    <a:pt x="9" y="18"/>
                  </a:lnTo>
                  <a:lnTo>
                    <a:pt x="8" y="18"/>
                  </a:lnTo>
                  <a:lnTo>
                    <a:pt x="0" y="10"/>
                  </a:lnTo>
                  <a:lnTo>
                    <a:pt x="11" y="0"/>
                  </a:lnTo>
                  <a:lnTo>
                    <a:pt x="12" y="1"/>
                  </a:lnTo>
                  <a:lnTo>
                    <a:pt x="13" y="2"/>
                  </a:lnTo>
                  <a:lnTo>
                    <a:pt x="14" y="2"/>
                  </a:lnTo>
                  <a:lnTo>
                    <a:pt x="16" y="3"/>
                  </a:lnTo>
                  <a:lnTo>
                    <a:pt x="17" y="4"/>
                  </a:lnTo>
                  <a:lnTo>
                    <a:pt x="17" y="5"/>
                  </a:lnTo>
                  <a:lnTo>
                    <a:pt x="18" y="5"/>
                  </a:lnTo>
                  <a:lnTo>
                    <a:pt x="18" y="7"/>
                  </a:lnTo>
                  <a:lnTo>
                    <a:pt x="18" y="9"/>
                  </a:lnTo>
                  <a:lnTo>
                    <a:pt x="18" y="10"/>
                  </a:lnTo>
                  <a:lnTo>
                    <a:pt x="17" y="10"/>
                  </a:lnTo>
                  <a:close/>
                </a:path>
              </a:pathLst>
            </a:custGeom>
            <a:solidFill>
              <a:srgbClr val="A18F84"/>
            </a:solidFill>
            <a:ln w="9525">
              <a:noFill/>
              <a:round/>
              <a:headEnd/>
              <a:tailEnd/>
            </a:ln>
          </p:spPr>
          <p:txBody>
            <a:bodyPr>
              <a:prstTxWarp prst="textNoShape">
                <a:avLst/>
              </a:prstTxWarp>
            </a:bodyPr>
            <a:lstStyle/>
            <a:p>
              <a:endParaRPr lang="tr-TR"/>
            </a:p>
          </p:txBody>
        </p:sp>
        <p:sp>
          <p:nvSpPr>
            <p:cNvPr id="376" name="Freeform 166"/>
            <p:cNvSpPr>
              <a:spLocks/>
            </p:cNvSpPr>
            <p:nvPr/>
          </p:nvSpPr>
          <p:spPr bwMode="auto">
            <a:xfrm>
              <a:off x="2867" y="3542"/>
              <a:ext cx="5" cy="7"/>
            </a:xfrm>
            <a:custGeom>
              <a:avLst/>
              <a:gdLst>
                <a:gd name="T0" fmla="*/ 0 w 12"/>
                <a:gd name="T1" fmla="*/ 1 h 13"/>
                <a:gd name="T2" fmla="*/ 0 w 12"/>
                <a:gd name="T3" fmla="*/ 1 h 13"/>
                <a:gd name="T4" fmla="*/ 0 w 12"/>
                <a:gd name="T5" fmla="*/ 1 h 13"/>
                <a:gd name="T6" fmla="*/ 0 w 12"/>
                <a:gd name="T7" fmla="*/ 1 h 13"/>
                <a:gd name="T8" fmla="*/ 0 w 12"/>
                <a:gd name="T9" fmla="*/ 1 h 13"/>
                <a:gd name="T10" fmla="*/ 0 w 12"/>
                <a:gd name="T11" fmla="*/ 1 h 13"/>
                <a:gd name="T12" fmla="*/ 0 w 12"/>
                <a:gd name="T13" fmla="*/ 1 h 13"/>
                <a:gd name="T14" fmla="*/ 0 w 12"/>
                <a:gd name="T15" fmla="*/ 1 h 13"/>
                <a:gd name="T16" fmla="*/ 0 w 12"/>
                <a:gd name="T17" fmla="*/ 1 h 13"/>
                <a:gd name="T18" fmla="*/ 0 w 12"/>
                <a:gd name="T19" fmla="*/ 1 h 13"/>
                <a:gd name="T20" fmla="*/ 0 w 12"/>
                <a:gd name="T21" fmla="*/ 1 h 13"/>
                <a:gd name="T22" fmla="*/ 0 w 12"/>
                <a:gd name="T23" fmla="*/ 1 h 13"/>
                <a:gd name="T24" fmla="*/ 0 w 12"/>
                <a:gd name="T25" fmla="*/ 0 h 13"/>
                <a:gd name="T26" fmla="*/ 0 w 12"/>
                <a:gd name="T27" fmla="*/ 0 h 13"/>
                <a:gd name="T28" fmla="*/ 0 w 12"/>
                <a:gd name="T29" fmla="*/ 0 h 13"/>
                <a:gd name="T30" fmla="*/ 0 w 12"/>
                <a:gd name="T31" fmla="*/ 0 h 13"/>
                <a:gd name="T32" fmla="*/ 0 w 12"/>
                <a:gd name="T33" fmla="*/ 0 h 13"/>
                <a:gd name="T34" fmla="*/ 0 w 12"/>
                <a:gd name="T35" fmla="*/ 0 h 13"/>
                <a:gd name="T36" fmla="*/ 0 w 12"/>
                <a:gd name="T37" fmla="*/ 0 h 13"/>
                <a:gd name="T38" fmla="*/ 0 w 12"/>
                <a:gd name="T39" fmla="*/ 0 h 13"/>
                <a:gd name="T40" fmla="*/ 0 w 12"/>
                <a:gd name="T41" fmla="*/ 1 h 13"/>
                <a:gd name="T42" fmla="*/ 0 w 12"/>
                <a:gd name="T43" fmla="*/ 1 h 13"/>
                <a:gd name="T44" fmla="*/ 0 w 12"/>
                <a:gd name="T45" fmla="*/ 1 h 13"/>
                <a:gd name="T46" fmla="*/ 0 w 12"/>
                <a:gd name="T47" fmla="*/ 1 h 13"/>
                <a:gd name="T48" fmla="*/ 0 w 12"/>
                <a:gd name="T49" fmla="*/ 1 h 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
                <a:gd name="T76" fmla="*/ 0 h 13"/>
                <a:gd name="T77" fmla="*/ 12 w 12"/>
                <a:gd name="T78" fmla="*/ 13 h 1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 h="13">
                  <a:moveTo>
                    <a:pt x="12" y="2"/>
                  </a:moveTo>
                  <a:lnTo>
                    <a:pt x="12" y="4"/>
                  </a:lnTo>
                  <a:lnTo>
                    <a:pt x="12" y="5"/>
                  </a:lnTo>
                  <a:lnTo>
                    <a:pt x="12" y="6"/>
                  </a:lnTo>
                  <a:lnTo>
                    <a:pt x="12" y="7"/>
                  </a:lnTo>
                  <a:lnTo>
                    <a:pt x="12" y="9"/>
                  </a:lnTo>
                  <a:lnTo>
                    <a:pt x="11" y="10"/>
                  </a:lnTo>
                  <a:lnTo>
                    <a:pt x="11" y="11"/>
                  </a:lnTo>
                  <a:lnTo>
                    <a:pt x="9" y="12"/>
                  </a:lnTo>
                  <a:lnTo>
                    <a:pt x="8" y="12"/>
                  </a:lnTo>
                  <a:lnTo>
                    <a:pt x="7" y="13"/>
                  </a:lnTo>
                  <a:lnTo>
                    <a:pt x="0" y="13"/>
                  </a:lnTo>
                  <a:lnTo>
                    <a:pt x="0" y="0"/>
                  </a:lnTo>
                  <a:lnTo>
                    <a:pt x="2" y="0"/>
                  </a:lnTo>
                  <a:lnTo>
                    <a:pt x="3" y="0"/>
                  </a:lnTo>
                  <a:lnTo>
                    <a:pt x="4" y="0"/>
                  </a:lnTo>
                  <a:lnTo>
                    <a:pt x="5" y="0"/>
                  </a:lnTo>
                  <a:lnTo>
                    <a:pt x="7" y="0"/>
                  </a:lnTo>
                  <a:lnTo>
                    <a:pt x="8" y="0"/>
                  </a:lnTo>
                  <a:lnTo>
                    <a:pt x="9" y="0"/>
                  </a:lnTo>
                  <a:lnTo>
                    <a:pt x="11" y="1"/>
                  </a:lnTo>
                  <a:lnTo>
                    <a:pt x="11" y="2"/>
                  </a:lnTo>
                  <a:lnTo>
                    <a:pt x="12" y="3"/>
                  </a:lnTo>
                  <a:lnTo>
                    <a:pt x="12" y="2"/>
                  </a:lnTo>
                  <a:close/>
                </a:path>
              </a:pathLst>
            </a:custGeom>
            <a:solidFill>
              <a:srgbClr val="A18F84"/>
            </a:solidFill>
            <a:ln w="9525">
              <a:noFill/>
              <a:round/>
              <a:headEnd/>
              <a:tailEnd/>
            </a:ln>
          </p:spPr>
          <p:txBody>
            <a:bodyPr>
              <a:prstTxWarp prst="textNoShape">
                <a:avLst/>
              </a:prstTxWarp>
            </a:bodyPr>
            <a:lstStyle/>
            <a:p>
              <a:endParaRPr lang="tr-TR"/>
            </a:p>
          </p:txBody>
        </p:sp>
        <p:sp>
          <p:nvSpPr>
            <p:cNvPr id="377" name="Freeform 167"/>
            <p:cNvSpPr>
              <a:spLocks/>
            </p:cNvSpPr>
            <p:nvPr/>
          </p:nvSpPr>
          <p:spPr bwMode="auto">
            <a:xfrm>
              <a:off x="2358" y="3544"/>
              <a:ext cx="7" cy="9"/>
            </a:xfrm>
            <a:custGeom>
              <a:avLst/>
              <a:gdLst>
                <a:gd name="T0" fmla="*/ 1 w 14"/>
                <a:gd name="T1" fmla="*/ 1 h 18"/>
                <a:gd name="T2" fmla="*/ 1 w 14"/>
                <a:gd name="T3" fmla="*/ 1 h 18"/>
                <a:gd name="T4" fmla="*/ 1 w 14"/>
                <a:gd name="T5" fmla="*/ 1 h 18"/>
                <a:gd name="T6" fmla="*/ 1 w 14"/>
                <a:gd name="T7" fmla="*/ 1 h 18"/>
                <a:gd name="T8" fmla="*/ 1 w 14"/>
                <a:gd name="T9" fmla="*/ 1 h 18"/>
                <a:gd name="T10" fmla="*/ 1 w 14"/>
                <a:gd name="T11" fmla="*/ 1 h 18"/>
                <a:gd name="T12" fmla="*/ 1 w 14"/>
                <a:gd name="T13" fmla="*/ 1 h 18"/>
                <a:gd name="T14" fmla="*/ 1 w 14"/>
                <a:gd name="T15" fmla="*/ 1 h 18"/>
                <a:gd name="T16" fmla="*/ 1 w 14"/>
                <a:gd name="T17" fmla="*/ 1 h 18"/>
                <a:gd name="T18" fmla="*/ 1 w 14"/>
                <a:gd name="T19" fmla="*/ 1 h 18"/>
                <a:gd name="T20" fmla="*/ 0 w 14"/>
                <a:gd name="T21" fmla="*/ 1 h 18"/>
                <a:gd name="T22" fmla="*/ 1 w 14"/>
                <a:gd name="T23" fmla="*/ 0 h 18"/>
                <a:gd name="T24" fmla="*/ 1 w 14"/>
                <a:gd name="T25" fmla="*/ 1 h 18"/>
                <a:gd name="T26" fmla="*/ 1 w 14"/>
                <a:gd name="T27" fmla="*/ 1 h 18"/>
                <a:gd name="T28" fmla="*/ 1 w 14"/>
                <a:gd name="T29" fmla="*/ 1 h 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
                <a:gd name="T46" fmla="*/ 0 h 18"/>
                <a:gd name="T47" fmla="*/ 14 w 14"/>
                <a:gd name="T48" fmla="*/ 18 h 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 h="18">
                  <a:moveTo>
                    <a:pt x="13" y="9"/>
                  </a:moveTo>
                  <a:lnTo>
                    <a:pt x="12" y="11"/>
                  </a:lnTo>
                  <a:lnTo>
                    <a:pt x="10" y="12"/>
                  </a:lnTo>
                  <a:lnTo>
                    <a:pt x="9" y="13"/>
                  </a:lnTo>
                  <a:lnTo>
                    <a:pt x="8" y="16"/>
                  </a:lnTo>
                  <a:lnTo>
                    <a:pt x="7" y="16"/>
                  </a:lnTo>
                  <a:lnTo>
                    <a:pt x="6" y="17"/>
                  </a:lnTo>
                  <a:lnTo>
                    <a:pt x="5" y="18"/>
                  </a:lnTo>
                  <a:lnTo>
                    <a:pt x="4" y="18"/>
                  </a:lnTo>
                  <a:lnTo>
                    <a:pt x="2" y="18"/>
                  </a:lnTo>
                  <a:lnTo>
                    <a:pt x="0" y="17"/>
                  </a:lnTo>
                  <a:lnTo>
                    <a:pt x="3" y="0"/>
                  </a:lnTo>
                  <a:lnTo>
                    <a:pt x="14" y="10"/>
                  </a:lnTo>
                  <a:lnTo>
                    <a:pt x="13" y="9"/>
                  </a:lnTo>
                  <a:close/>
                </a:path>
              </a:pathLst>
            </a:custGeom>
            <a:solidFill>
              <a:srgbClr val="A18F84"/>
            </a:solidFill>
            <a:ln w="9525">
              <a:noFill/>
              <a:round/>
              <a:headEnd/>
              <a:tailEnd/>
            </a:ln>
          </p:spPr>
          <p:txBody>
            <a:bodyPr>
              <a:prstTxWarp prst="textNoShape">
                <a:avLst/>
              </a:prstTxWarp>
            </a:bodyPr>
            <a:lstStyle/>
            <a:p>
              <a:endParaRPr lang="tr-TR"/>
            </a:p>
          </p:txBody>
        </p:sp>
        <p:sp>
          <p:nvSpPr>
            <p:cNvPr id="378" name="Freeform 168"/>
            <p:cNvSpPr>
              <a:spLocks/>
            </p:cNvSpPr>
            <p:nvPr/>
          </p:nvSpPr>
          <p:spPr bwMode="auto">
            <a:xfrm>
              <a:off x="2567" y="3544"/>
              <a:ext cx="7" cy="7"/>
            </a:xfrm>
            <a:custGeom>
              <a:avLst/>
              <a:gdLst>
                <a:gd name="T0" fmla="*/ 1 w 14"/>
                <a:gd name="T1" fmla="*/ 0 h 15"/>
                <a:gd name="T2" fmla="*/ 1 w 14"/>
                <a:gd name="T3" fmla="*/ 0 h 15"/>
                <a:gd name="T4" fmla="*/ 1 w 14"/>
                <a:gd name="T5" fmla="*/ 0 h 15"/>
                <a:gd name="T6" fmla="*/ 1 w 14"/>
                <a:gd name="T7" fmla="*/ 0 h 15"/>
                <a:gd name="T8" fmla="*/ 1 w 14"/>
                <a:gd name="T9" fmla="*/ 0 h 15"/>
                <a:gd name="T10" fmla="*/ 1 w 14"/>
                <a:gd name="T11" fmla="*/ 0 h 15"/>
                <a:gd name="T12" fmla="*/ 1 w 14"/>
                <a:gd name="T13" fmla="*/ 0 h 15"/>
                <a:gd name="T14" fmla="*/ 1 w 14"/>
                <a:gd name="T15" fmla="*/ 0 h 15"/>
                <a:gd name="T16" fmla="*/ 1 w 14"/>
                <a:gd name="T17" fmla="*/ 0 h 15"/>
                <a:gd name="T18" fmla="*/ 1 w 14"/>
                <a:gd name="T19" fmla="*/ 0 h 15"/>
                <a:gd name="T20" fmla="*/ 1 w 14"/>
                <a:gd name="T21" fmla="*/ 0 h 15"/>
                <a:gd name="T22" fmla="*/ 1 w 14"/>
                <a:gd name="T23" fmla="*/ 0 h 15"/>
                <a:gd name="T24" fmla="*/ 1 w 14"/>
                <a:gd name="T25" fmla="*/ 0 h 15"/>
                <a:gd name="T26" fmla="*/ 1 w 14"/>
                <a:gd name="T27" fmla="*/ 0 h 15"/>
                <a:gd name="T28" fmla="*/ 1 w 14"/>
                <a:gd name="T29" fmla="*/ 0 h 15"/>
                <a:gd name="T30" fmla="*/ 1 w 14"/>
                <a:gd name="T31" fmla="*/ 0 h 15"/>
                <a:gd name="T32" fmla="*/ 0 w 14"/>
                <a:gd name="T33" fmla="*/ 0 h 15"/>
                <a:gd name="T34" fmla="*/ 0 w 14"/>
                <a:gd name="T35" fmla="*/ 0 h 15"/>
                <a:gd name="T36" fmla="*/ 0 w 14"/>
                <a:gd name="T37" fmla="*/ 0 h 15"/>
                <a:gd name="T38" fmla="*/ 0 w 14"/>
                <a:gd name="T39" fmla="*/ 0 h 15"/>
                <a:gd name="T40" fmla="*/ 0 w 14"/>
                <a:gd name="T41" fmla="*/ 0 h 15"/>
                <a:gd name="T42" fmla="*/ 1 w 14"/>
                <a:gd name="T43" fmla="*/ 0 h 15"/>
                <a:gd name="T44" fmla="*/ 1 w 14"/>
                <a:gd name="T45" fmla="*/ 0 h 15"/>
                <a:gd name="T46" fmla="*/ 1 w 14"/>
                <a:gd name="T47" fmla="*/ 0 h 15"/>
                <a:gd name="T48" fmla="*/ 1 w 14"/>
                <a:gd name="T49" fmla="*/ 0 h 15"/>
                <a:gd name="T50" fmla="*/ 1 w 14"/>
                <a:gd name="T51" fmla="*/ 0 h 15"/>
                <a:gd name="T52" fmla="*/ 1 w 14"/>
                <a:gd name="T53" fmla="*/ 0 h 15"/>
                <a:gd name="T54" fmla="*/ 1 w 14"/>
                <a:gd name="T55" fmla="*/ 0 h 15"/>
                <a:gd name="T56" fmla="*/ 1 w 14"/>
                <a:gd name="T57" fmla="*/ 0 h 15"/>
                <a:gd name="T58" fmla="*/ 1 w 14"/>
                <a:gd name="T59" fmla="*/ 0 h 15"/>
                <a:gd name="T60" fmla="*/ 1 w 14"/>
                <a:gd name="T61" fmla="*/ 0 h 15"/>
                <a:gd name="T62" fmla="*/ 1 w 14"/>
                <a:gd name="T63" fmla="*/ 0 h 15"/>
                <a:gd name="T64" fmla="*/ 1 w 14"/>
                <a:gd name="T65" fmla="*/ 0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
                <a:gd name="T100" fmla="*/ 0 h 15"/>
                <a:gd name="T101" fmla="*/ 14 w 14"/>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 h="15">
                  <a:moveTo>
                    <a:pt x="14" y="3"/>
                  </a:moveTo>
                  <a:lnTo>
                    <a:pt x="14" y="4"/>
                  </a:lnTo>
                  <a:lnTo>
                    <a:pt x="14" y="6"/>
                  </a:lnTo>
                  <a:lnTo>
                    <a:pt x="14" y="7"/>
                  </a:lnTo>
                  <a:lnTo>
                    <a:pt x="14" y="9"/>
                  </a:lnTo>
                  <a:lnTo>
                    <a:pt x="14" y="10"/>
                  </a:lnTo>
                  <a:lnTo>
                    <a:pt x="14" y="11"/>
                  </a:lnTo>
                  <a:lnTo>
                    <a:pt x="14" y="12"/>
                  </a:lnTo>
                  <a:lnTo>
                    <a:pt x="13" y="13"/>
                  </a:lnTo>
                  <a:lnTo>
                    <a:pt x="12" y="13"/>
                  </a:lnTo>
                  <a:lnTo>
                    <a:pt x="10" y="15"/>
                  </a:lnTo>
                  <a:lnTo>
                    <a:pt x="8" y="15"/>
                  </a:lnTo>
                  <a:lnTo>
                    <a:pt x="6" y="15"/>
                  </a:lnTo>
                  <a:lnTo>
                    <a:pt x="4" y="15"/>
                  </a:lnTo>
                  <a:lnTo>
                    <a:pt x="3" y="13"/>
                  </a:lnTo>
                  <a:lnTo>
                    <a:pt x="2" y="11"/>
                  </a:lnTo>
                  <a:lnTo>
                    <a:pt x="0" y="9"/>
                  </a:lnTo>
                  <a:lnTo>
                    <a:pt x="0" y="7"/>
                  </a:lnTo>
                  <a:lnTo>
                    <a:pt x="0" y="4"/>
                  </a:lnTo>
                  <a:lnTo>
                    <a:pt x="0" y="2"/>
                  </a:lnTo>
                  <a:lnTo>
                    <a:pt x="0" y="0"/>
                  </a:lnTo>
                  <a:lnTo>
                    <a:pt x="3" y="0"/>
                  </a:lnTo>
                  <a:lnTo>
                    <a:pt x="4" y="0"/>
                  </a:lnTo>
                  <a:lnTo>
                    <a:pt x="5" y="0"/>
                  </a:lnTo>
                  <a:lnTo>
                    <a:pt x="6" y="0"/>
                  </a:lnTo>
                  <a:lnTo>
                    <a:pt x="8" y="0"/>
                  </a:lnTo>
                  <a:lnTo>
                    <a:pt x="9" y="0"/>
                  </a:lnTo>
                  <a:lnTo>
                    <a:pt x="10" y="0"/>
                  </a:lnTo>
                  <a:lnTo>
                    <a:pt x="12" y="1"/>
                  </a:lnTo>
                  <a:lnTo>
                    <a:pt x="13" y="2"/>
                  </a:lnTo>
                  <a:lnTo>
                    <a:pt x="14" y="4"/>
                  </a:lnTo>
                  <a:lnTo>
                    <a:pt x="14" y="3"/>
                  </a:lnTo>
                  <a:close/>
                </a:path>
              </a:pathLst>
            </a:custGeom>
            <a:solidFill>
              <a:srgbClr val="A18F84"/>
            </a:solidFill>
            <a:ln w="9525">
              <a:noFill/>
              <a:round/>
              <a:headEnd/>
              <a:tailEnd/>
            </a:ln>
          </p:spPr>
          <p:txBody>
            <a:bodyPr>
              <a:prstTxWarp prst="textNoShape">
                <a:avLst/>
              </a:prstTxWarp>
            </a:bodyPr>
            <a:lstStyle/>
            <a:p>
              <a:endParaRPr lang="tr-TR"/>
            </a:p>
          </p:txBody>
        </p:sp>
        <p:sp>
          <p:nvSpPr>
            <p:cNvPr id="379" name="Freeform 169"/>
            <p:cNvSpPr>
              <a:spLocks/>
            </p:cNvSpPr>
            <p:nvPr/>
          </p:nvSpPr>
          <p:spPr bwMode="auto">
            <a:xfrm>
              <a:off x="2773" y="3544"/>
              <a:ext cx="10" cy="7"/>
            </a:xfrm>
            <a:custGeom>
              <a:avLst/>
              <a:gdLst>
                <a:gd name="T0" fmla="*/ 0 w 21"/>
                <a:gd name="T1" fmla="*/ 0 h 15"/>
                <a:gd name="T2" fmla="*/ 0 w 21"/>
                <a:gd name="T3" fmla="*/ 0 h 15"/>
                <a:gd name="T4" fmla="*/ 0 w 21"/>
                <a:gd name="T5" fmla="*/ 0 h 15"/>
                <a:gd name="T6" fmla="*/ 0 w 21"/>
                <a:gd name="T7" fmla="*/ 0 h 15"/>
                <a:gd name="T8" fmla="*/ 0 w 21"/>
                <a:gd name="T9" fmla="*/ 0 h 15"/>
                <a:gd name="T10" fmla="*/ 0 w 21"/>
                <a:gd name="T11" fmla="*/ 0 h 15"/>
                <a:gd name="T12" fmla="*/ 0 w 21"/>
                <a:gd name="T13" fmla="*/ 0 h 15"/>
                <a:gd name="T14" fmla="*/ 0 w 21"/>
                <a:gd name="T15" fmla="*/ 0 h 15"/>
                <a:gd name="T16" fmla="*/ 0 w 21"/>
                <a:gd name="T17" fmla="*/ 0 h 15"/>
                <a:gd name="T18" fmla="*/ 0 w 21"/>
                <a:gd name="T19" fmla="*/ 0 h 15"/>
                <a:gd name="T20" fmla="*/ 0 w 21"/>
                <a:gd name="T21" fmla="*/ 0 h 15"/>
                <a:gd name="T22" fmla="*/ 0 w 21"/>
                <a:gd name="T23" fmla="*/ 0 h 15"/>
                <a:gd name="T24" fmla="*/ 0 w 21"/>
                <a:gd name="T25" fmla="*/ 0 h 15"/>
                <a:gd name="T26" fmla="*/ 0 w 21"/>
                <a:gd name="T27" fmla="*/ 0 h 15"/>
                <a:gd name="T28" fmla="*/ 0 w 21"/>
                <a:gd name="T29" fmla="*/ 0 h 15"/>
                <a:gd name="T30" fmla="*/ 0 w 21"/>
                <a:gd name="T31" fmla="*/ 0 h 15"/>
                <a:gd name="T32" fmla="*/ 0 w 21"/>
                <a:gd name="T33" fmla="*/ 0 h 15"/>
                <a:gd name="T34" fmla="*/ 0 w 21"/>
                <a:gd name="T35" fmla="*/ 0 h 15"/>
                <a:gd name="T36" fmla="*/ 0 w 21"/>
                <a:gd name="T37" fmla="*/ 0 h 15"/>
                <a:gd name="T38" fmla="*/ 0 w 21"/>
                <a:gd name="T39" fmla="*/ 0 h 15"/>
                <a:gd name="T40" fmla="*/ 0 w 21"/>
                <a:gd name="T41" fmla="*/ 0 h 15"/>
                <a:gd name="T42" fmla="*/ 0 w 21"/>
                <a:gd name="T43" fmla="*/ 0 h 15"/>
                <a:gd name="T44" fmla="*/ 0 w 21"/>
                <a:gd name="T45" fmla="*/ 0 h 15"/>
                <a:gd name="T46" fmla="*/ 0 w 21"/>
                <a:gd name="T47" fmla="*/ 0 h 15"/>
                <a:gd name="T48" fmla="*/ 0 w 21"/>
                <a:gd name="T49" fmla="*/ 0 h 15"/>
                <a:gd name="T50" fmla="*/ 0 w 21"/>
                <a:gd name="T51" fmla="*/ 0 h 15"/>
                <a:gd name="T52" fmla="*/ 0 w 21"/>
                <a:gd name="T53" fmla="*/ 0 h 15"/>
                <a:gd name="T54" fmla="*/ 0 w 21"/>
                <a:gd name="T55" fmla="*/ 0 h 15"/>
                <a:gd name="T56" fmla="*/ 0 w 21"/>
                <a:gd name="T57" fmla="*/ 0 h 15"/>
                <a:gd name="T58" fmla="*/ 0 w 21"/>
                <a:gd name="T59" fmla="*/ 0 h 15"/>
                <a:gd name="T60" fmla="*/ 0 w 21"/>
                <a:gd name="T61" fmla="*/ 0 h 15"/>
                <a:gd name="T62" fmla="*/ 0 w 21"/>
                <a:gd name="T63" fmla="*/ 0 h 15"/>
                <a:gd name="T64" fmla="*/ 0 w 21"/>
                <a:gd name="T65" fmla="*/ 0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
                <a:gd name="T100" fmla="*/ 0 h 15"/>
                <a:gd name="T101" fmla="*/ 21 w 21"/>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 h="15">
                  <a:moveTo>
                    <a:pt x="20" y="3"/>
                  </a:moveTo>
                  <a:lnTo>
                    <a:pt x="21" y="6"/>
                  </a:lnTo>
                  <a:lnTo>
                    <a:pt x="20" y="7"/>
                  </a:lnTo>
                  <a:lnTo>
                    <a:pt x="20" y="8"/>
                  </a:lnTo>
                  <a:lnTo>
                    <a:pt x="19" y="8"/>
                  </a:lnTo>
                  <a:lnTo>
                    <a:pt x="19" y="9"/>
                  </a:lnTo>
                  <a:lnTo>
                    <a:pt x="18" y="10"/>
                  </a:lnTo>
                  <a:lnTo>
                    <a:pt x="16" y="11"/>
                  </a:lnTo>
                  <a:lnTo>
                    <a:pt x="15" y="12"/>
                  </a:lnTo>
                  <a:lnTo>
                    <a:pt x="14" y="13"/>
                  </a:lnTo>
                  <a:lnTo>
                    <a:pt x="13" y="15"/>
                  </a:lnTo>
                  <a:lnTo>
                    <a:pt x="11" y="15"/>
                  </a:lnTo>
                  <a:lnTo>
                    <a:pt x="10" y="15"/>
                  </a:lnTo>
                  <a:lnTo>
                    <a:pt x="9" y="15"/>
                  </a:lnTo>
                  <a:lnTo>
                    <a:pt x="8" y="13"/>
                  </a:lnTo>
                  <a:lnTo>
                    <a:pt x="6" y="12"/>
                  </a:lnTo>
                  <a:lnTo>
                    <a:pt x="5" y="11"/>
                  </a:lnTo>
                  <a:lnTo>
                    <a:pt x="3" y="10"/>
                  </a:lnTo>
                  <a:lnTo>
                    <a:pt x="2" y="9"/>
                  </a:lnTo>
                  <a:lnTo>
                    <a:pt x="1" y="8"/>
                  </a:lnTo>
                  <a:lnTo>
                    <a:pt x="0" y="7"/>
                  </a:lnTo>
                  <a:lnTo>
                    <a:pt x="1" y="3"/>
                  </a:lnTo>
                  <a:lnTo>
                    <a:pt x="2" y="2"/>
                  </a:lnTo>
                  <a:lnTo>
                    <a:pt x="3" y="0"/>
                  </a:lnTo>
                  <a:lnTo>
                    <a:pt x="5" y="0"/>
                  </a:lnTo>
                  <a:lnTo>
                    <a:pt x="9" y="0"/>
                  </a:lnTo>
                  <a:lnTo>
                    <a:pt x="11" y="0"/>
                  </a:lnTo>
                  <a:lnTo>
                    <a:pt x="14" y="0"/>
                  </a:lnTo>
                  <a:lnTo>
                    <a:pt x="16" y="1"/>
                  </a:lnTo>
                  <a:lnTo>
                    <a:pt x="19" y="2"/>
                  </a:lnTo>
                  <a:lnTo>
                    <a:pt x="20" y="4"/>
                  </a:lnTo>
                  <a:lnTo>
                    <a:pt x="20" y="3"/>
                  </a:lnTo>
                  <a:close/>
                </a:path>
              </a:pathLst>
            </a:custGeom>
            <a:solidFill>
              <a:srgbClr val="A18F84"/>
            </a:solidFill>
            <a:ln w="9525">
              <a:noFill/>
              <a:round/>
              <a:headEnd/>
              <a:tailEnd/>
            </a:ln>
          </p:spPr>
          <p:txBody>
            <a:bodyPr>
              <a:prstTxWarp prst="textNoShape">
                <a:avLst/>
              </a:prstTxWarp>
            </a:bodyPr>
            <a:lstStyle/>
            <a:p>
              <a:endParaRPr lang="tr-TR"/>
            </a:p>
          </p:txBody>
        </p:sp>
        <p:sp>
          <p:nvSpPr>
            <p:cNvPr id="380" name="Freeform 170"/>
            <p:cNvSpPr>
              <a:spLocks/>
            </p:cNvSpPr>
            <p:nvPr/>
          </p:nvSpPr>
          <p:spPr bwMode="auto">
            <a:xfrm>
              <a:off x="3152" y="3544"/>
              <a:ext cx="8" cy="7"/>
            </a:xfrm>
            <a:custGeom>
              <a:avLst/>
              <a:gdLst>
                <a:gd name="T0" fmla="*/ 0 w 17"/>
                <a:gd name="T1" fmla="*/ 0 h 15"/>
                <a:gd name="T2" fmla="*/ 0 w 17"/>
                <a:gd name="T3" fmla="*/ 0 h 15"/>
                <a:gd name="T4" fmla="*/ 0 w 17"/>
                <a:gd name="T5" fmla="*/ 0 h 15"/>
                <a:gd name="T6" fmla="*/ 0 w 17"/>
                <a:gd name="T7" fmla="*/ 0 h 15"/>
                <a:gd name="T8" fmla="*/ 0 w 17"/>
                <a:gd name="T9" fmla="*/ 0 h 15"/>
                <a:gd name="T10" fmla="*/ 0 w 17"/>
                <a:gd name="T11" fmla="*/ 0 h 15"/>
                <a:gd name="T12" fmla="*/ 0 w 17"/>
                <a:gd name="T13" fmla="*/ 0 h 15"/>
                <a:gd name="T14" fmla="*/ 0 w 17"/>
                <a:gd name="T15" fmla="*/ 0 h 15"/>
                <a:gd name="T16" fmla="*/ 0 w 17"/>
                <a:gd name="T17" fmla="*/ 0 h 15"/>
                <a:gd name="T18" fmla="*/ 0 w 17"/>
                <a:gd name="T19" fmla="*/ 0 h 15"/>
                <a:gd name="T20" fmla="*/ 0 w 17"/>
                <a:gd name="T21" fmla="*/ 0 h 15"/>
                <a:gd name="T22" fmla="*/ 0 w 17"/>
                <a:gd name="T23" fmla="*/ 0 h 15"/>
                <a:gd name="T24" fmla="*/ 0 w 17"/>
                <a:gd name="T25" fmla="*/ 0 h 15"/>
                <a:gd name="T26" fmla="*/ 0 w 17"/>
                <a:gd name="T27" fmla="*/ 0 h 15"/>
                <a:gd name="T28" fmla="*/ 0 w 17"/>
                <a:gd name="T29" fmla="*/ 0 h 15"/>
                <a:gd name="T30" fmla="*/ 0 w 17"/>
                <a:gd name="T31" fmla="*/ 0 h 15"/>
                <a:gd name="T32" fmla="*/ 0 w 17"/>
                <a:gd name="T33" fmla="*/ 0 h 15"/>
                <a:gd name="T34" fmla="*/ 0 w 17"/>
                <a:gd name="T35" fmla="*/ 0 h 15"/>
                <a:gd name="T36" fmla="*/ 0 w 17"/>
                <a:gd name="T37" fmla="*/ 0 h 15"/>
                <a:gd name="T38" fmla="*/ 0 w 17"/>
                <a:gd name="T39" fmla="*/ 0 h 15"/>
                <a:gd name="T40" fmla="*/ 0 w 17"/>
                <a:gd name="T41" fmla="*/ 0 h 15"/>
                <a:gd name="T42" fmla="*/ 0 w 17"/>
                <a:gd name="T43" fmla="*/ 0 h 15"/>
                <a:gd name="T44" fmla="*/ 0 w 17"/>
                <a:gd name="T45" fmla="*/ 0 h 15"/>
                <a:gd name="T46" fmla="*/ 0 w 17"/>
                <a:gd name="T47" fmla="*/ 0 h 15"/>
                <a:gd name="T48" fmla="*/ 0 w 17"/>
                <a:gd name="T49" fmla="*/ 0 h 15"/>
                <a:gd name="T50" fmla="*/ 0 w 17"/>
                <a:gd name="T51" fmla="*/ 0 h 15"/>
                <a:gd name="T52" fmla="*/ 0 w 17"/>
                <a:gd name="T53" fmla="*/ 0 h 15"/>
                <a:gd name="T54" fmla="*/ 0 w 17"/>
                <a:gd name="T55" fmla="*/ 0 h 15"/>
                <a:gd name="T56" fmla="*/ 0 w 17"/>
                <a:gd name="T57" fmla="*/ 0 h 15"/>
                <a:gd name="T58" fmla="*/ 0 w 17"/>
                <a:gd name="T59" fmla="*/ 0 h 15"/>
                <a:gd name="T60" fmla="*/ 0 w 17"/>
                <a:gd name="T61" fmla="*/ 0 h 15"/>
                <a:gd name="T62" fmla="*/ 0 w 17"/>
                <a:gd name="T63" fmla="*/ 0 h 15"/>
                <a:gd name="T64" fmla="*/ 0 w 17"/>
                <a:gd name="T65" fmla="*/ 0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
                <a:gd name="T100" fmla="*/ 0 h 15"/>
                <a:gd name="T101" fmla="*/ 17 w 17"/>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 h="15">
                  <a:moveTo>
                    <a:pt x="17" y="3"/>
                  </a:moveTo>
                  <a:lnTo>
                    <a:pt x="17" y="4"/>
                  </a:lnTo>
                  <a:lnTo>
                    <a:pt x="17" y="6"/>
                  </a:lnTo>
                  <a:lnTo>
                    <a:pt x="17" y="7"/>
                  </a:lnTo>
                  <a:lnTo>
                    <a:pt x="17" y="9"/>
                  </a:lnTo>
                  <a:lnTo>
                    <a:pt x="17" y="10"/>
                  </a:lnTo>
                  <a:lnTo>
                    <a:pt x="16" y="11"/>
                  </a:lnTo>
                  <a:lnTo>
                    <a:pt x="16" y="12"/>
                  </a:lnTo>
                  <a:lnTo>
                    <a:pt x="15" y="13"/>
                  </a:lnTo>
                  <a:lnTo>
                    <a:pt x="14" y="13"/>
                  </a:lnTo>
                  <a:lnTo>
                    <a:pt x="13" y="15"/>
                  </a:lnTo>
                  <a:lnTo>
                    <a:pt x="12" y="15"/>
                  </a:lnTo>
                  <a:lnTo>
                    <a:pt x="9" y="15"/>
                  </a:lnTo>
                  <a:lnTo>
                    <a:pt x="8" y="15"/>
                  </a:lnTo>
                  <a:lnTo>
                    <a:pt x="7" y="13"/>
                  </a:lnTo>
                  <a:lnTo>
                    <a:pt x="6" y="12"/>
                  </a:lnTo>
                  <a:lnTo>
                    <a:pt x="5" y="11"/>
                  </a:lnTo>
                  <a:lnTo>
                    <a:pt x="4" y="10"/>
                  </a:lnTo>
                  <a:lnTo>
                    <a:pt x="3" y="9"/>
                  </a:lnTo>
                  <a:lnTo>
                    <a:pt x="2" y="8"/>
                  </a:lnTo>
                  <a:lnTo>
                    <a:pt x="0" y="7"/>
                  </a:lnTo>
                  <a:lnTo>
                    <a:pt x="0" y="6"/>
                  </a:lnTo>
                  <a:lnTo>
                    <a:pt x="2" y="4"/>
                  </a:lnTo>
                  <a:lnTo>
                    <a:pt x="3" y="3"/>
                  </a:lnTo>
                  <a:lnTo>
                    <a:pt x="5" y="2"/>
                  </a:lnTo>
                  <a:lnTo>
                    <a:pt x="7" y="1"/>
                  </a:lnTo>
                  <a:lnTo>
                    <a:pt x="9" y="0"/>
                  </a:lnTo>
                  <a:lnTo>
                    <a:pt x="12" y="0"/>
                  </a:lnTo>
                  <a:lnTo>
                    <a:pt x="14" y="1"/>
                  </a:lnTo>
                  <a:lnTo>
                    <a:pt x="15" y="2"/>
                  </a:lnTo>
                  <a:lnTo>
                    <a:pt x="17" y="4"/>
                  </a:lnTo>
                  <a:lnTo>
                    <a:pt x="17" y="3"/>
                  </a:lnTo>
                  <a:close/>
                </a:path>
              </a:pathLst>
            </a:custGeom>
            <a:solidFill>
              <a:srgbClr val="A18F84"/>
            </a:solidFill>
            <a:ln w="9525">
              <a:noFill/>
              <a:round/>
              <a:headEnd/>
              <a:tailEnd/>
            </a:ln>
          </p:spPr>
          <p:txBody>
            <a:bodyPr>
              <a:prstTxWarp prst="textNoShape">
                <a:avLst/>
              </a:prstTxWarp>
            </a:bodyPr>
            <a:lstStyle/>
            <a:p>
              <a:endParaRPr lang="tr-TR"/>
            </a:p>
          </p:txBody>
        </p:sp>
        <p:sp>
          <p:nvSpPr>
            <p:cNvPr id="381" name="Freeform 171"/>
            <p:cNvSpPr>
              <a:spLocks/>
            </p:cNvSpPr>
            <p:nvPr/>
          </p:nvSpPr>
          <p:spPr bwMode="auto">
            <a:xfrm>
              <a:off x="3333" y="3544"/>
              <a:ext cx="9" cy="7"/>
            </a:xfrm>
            <a:custGeom>
              <a:avLst/>
              <a:gdLst>
                <a:gd name="T0" fmla="*/ 1 w 17"/>
                <a:gd name="T1" fmla="*/ 0 h 15"/>
                <a:gd name="T2" fmla="*/ 1 w 17"/>
                <a:gd name="T3" fmla="*/ 0 h 15"/>
                <a:gd name="T4" fmla="*/ 1 w 17"/>
                <a:gd name="T5" fmla="*/ 0 h 15"/>
                <a:gd name="T6" fmla="*/ 1 w 17"/>
                <a:gd name="T7" fmla="*/ 0 h 15"/>
                <a:gd name="T8" fmla="*/ 1 w 17"/>
                <a:gd name="T9" fmla="*/ 0 h 15"/>
                <a:gd name="T10" fmla="*/ 1 w 17"/>
                <a:gd name="T11" fmla="*/ 0 h 15"/>
                <a:gd name="T12" fmla="*/ 1 w 17"/>
                <a:gd name="T13" fmla="*/ 0 h 15"/>
                <a:gd name="T14" fmla="*/ 1 w 17"/>
                <a:gd name="T15" fmla="*/ 0 h 15"/>
                <a:gd name="T16" fmla="*/ 1 w 17"/>
                <a:gd name="T17" fmla="*/ 0 h 15"/>
                <a:gd name="T18" fmla="*/ 1 w 17"/>
                <a:gd name="T19" fmla="*/ 0 h 15"/>
                <a:gd name="T20" fmla="*/ 1 w 17"/>
                <a:gd name="T21" fmla="*/ 0 h 15"/>
                <a:gd name="T22" fmla="*/ 1 w 17"/>
                <a:gd name="T23" fmla="*/ 0 h 15"/>
                <a:gd name="T24" fmla="*/ 1 w 17"/>
                <a:gd name="T25" fmla="*/ 0 h 15"/>
                <a:gd name="T26" fmla="*/ 1 w 17"/>
                <a:gd name="T27" fmla="*/ 0 h 15"/>
                <a:gd name="T28" fmla="*/ 1 w 17"/>
                <a:gd name="T29" fmla="*/ 0 h 15"/>
                <a:gd name="T30" fmla="*/ 1 w 17"/>
                <a:gd name="T31" fmla="*/ 0 h 15"/>
                <a:gd name="T32" fmla="*/ 0 w 17"/>
                <a:gd name="T33" fmla="*/ 0 h 15"/>
                <a:gd name="T34" fmla="*/ 0 w 17"/>
                <a:gd name="T35" fmla="*/ 0 h 15"/>
                <a:gd name="T36" fmla="*/ 0 w 17"/>
                <a:gd name="T37" fmla="*/ 0 h 15"/>
                <a:gd name="T38" fmla="*/ 1 w 17"/>
                <a:gd name="T39" fmla="*/ 0 h 15"/>
                <a:gd name="T40" fmla="*/ 1 w 17"/>
                <a:gd name="T41" fmla="*/ 0 h 15"/>
                <a:gd name="T42" fmla="*/ 1 w 17"/>
                <a:gd name="T43" fmla="*/ 0 h 15"/>
                <a:gd name="T44" fmla="*/ 1 w 17"/>
                <a:gd name="T45" fmla="*/ 0 h 15"/>
                <a:gd name="T46" fmla="*/ 1 w 17"/>
                <a:gd name="T47" fmla="*/ 0 h 15"/>
                <a:gd name="T48" fmla="*/ 1 w 17"/>
                <a:gd name="T49" fmla="*/ 0 h 15"/>
                <a:gd name="T50" fmla="*/ 1 w 17"/>
                <a:gd name="T51" fmla="*/ 0 h 15"/>
                <a:gd name="T52" fmla="*/ 1 w 17"/>
                <a:gd name="T53" fmla="*/ 0 h 15"/>
                <a:gd name="T54" fmla="*/ 1 w 17"/>
                <a:gd name="T55" fmla="*/ 0 h 15"/>
                <a:gd name="T56" fmla="*/ 1 w 17"/>
                <a:gd name="T57" fmla="*/ 0 h 15"/>
                <a:gd name="T58" fmla="*/ 1 w 17"/>
                <a:gd name="T59" fmla="*/ 0 h 15"/>
                <a:gd name="T60" fmla="*/ 1 w 17"/>
                <a:gd name="T61" fmla="*/ 0 h 15"/>
                <a:gd name="T62" fmla="*/ 1 w 17"/>
                <a:gd name="T63" fmla="*/ 0 h 15"/>
                <a:gd name="T64" fmla="*/ 1 w 17"/>
                <a:gd name="T65" fmla="*/ 0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
                <a:gd name="T100" fmla="*/ 0 h 15"/>
                <a:gd name="T101" fmla="*/ 17 w 17"/>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 h="15">
                  <a:moveTo>
                    <a:pt x="15" y="3"/>
                  </a:moveTo>
                  <a:lnTo>
                    <a:pt x="17" y="7"/>
                  </a:lnTo>
                  <a:lnTo>
                    <a:pt x="17" y="8"/>
                  </a:lnTo>
                  <a:lnTo>
                    <a:pt x="16" y="9"/>
                  </a:lnTo>
                  <a:lnTo>
                    <a:pt x="15" y="10"/>
                  </a:lnTo>
                  <a:lnTo>
                    <a:pt x="14" y="11"/>
                  </a:lnTo>
                  <a:lnTo>
                    <a:pt x="13" y="11"/>
                  </a:lnTo>
                  <a:lnTo>
                    <a:pt x="11" y="11"/>
                  </a:lnTo>
                  <a:lnTo>
                    <a:pt x="10" y="12"/>
                  </a:lnTo>
                  <a:lnTo>
                    <a:pt x="7" y="13"/>
                  </a:lnTo>
                  <a:lnTo>
                    <a:pt x="6" y="15"/>
                  </a:lnTo>
                  <a:lnTo>
                    <a:pt x="5" y="12"/>
                  </a:lnTo>
                  <a:lnTo>
                    <a:pt x="4" y="11"/>
                  </a:lnTo>
                  <a:lnTo>
                    <a:pt x="3" y="10"/>
                  </a:lnTo>
                  <a:lnTo>
                    <a:pt x="1" y="9"/>
                  </a:lnTo>
                  <a:lnTo>
                    <a:pt x="1" y="7"/>
                  </a:lnTo>
                  <a:lnTo>
                    <a:pt x="0" y="6"/>
                  </a:lnTo>
                  <a:lnTo>
                    <a:pt x="0" y="3"/>
                  </a:lnTo>
                  <a:lnTo>
                    <a:pt x="0" y="2"/>
                  </a:lnTo>
                  <a:lnTo>
                    <a:pt x="1" y="1"/>
                  </a:lnTo>
                  <a:lnTo>
                    <a:pt x="3" y="0"/>
                  </a:lnTo>
                  <a:lnTo>
                    <a:pt x="4" y="0"/>
                  </a:lnTo>
                  <a:lnTo>
                    <a:pt x="6" y="0"/>
                  </a:lnTo>
                  <a:lnTo>
                    <a:pt x="7" y="0"/>
                  </a:lnTo>
                  <a:lnTo>
                    <a:pt x="9" y="0"/>
                  </a:lnTo>
                  <a:lnTo>
                    <a:pt x="10" y="0"/>
                  </a:lnTo>
                  <a:lnTo>
                    <a:pt x="12" y="0"/>
                  </a:lnTo>
                  <a:lnTo>
                    <a:pt x="13" y="0"/>
                  </a:lnTo>
                  <a:lnTo>
                    <a:pt x="14" y="1"/>
                  </a:lnTo>
                  <a:lnTo>
                    <a:pt x="15" y="2"/>
                  </a:lnTo>
                  <a:lnTo>
                    <a:pt x="16" y="4"/>
                  </a:lnTo>
                  <a:lnTo>
                    <a:pt x="15" y="3"/>
                  </a:lnTo>
                  <a:close/>
                </a:path>
              </a:pathLst>
            </a:custGeom>
            <a:solidFill>
              <a:srgbClr val="A18F84"/>
            </a:solidFill>
            <a:ln w="9525">
              <a:noFill/>
              <a:round/>
              <a:headEnd/>
              <a:tailEnd/>
            </a:ln>
          </p:spPr>
          <p:txBody>
            <a:bodyPr>
              <a:prstTxWarp prst="textNoShape">
                <a:avLst/>
              </a:prstTxWarp>
            </a:bodyPr>
            <a:lstStyle/>
            <a:p>
              <a:endParaRPr lang="tr-TR"/>
            </a:p>
          </p:txBody>
        </p:sp>
        <p:sp>
          <p:nvSpPr>
            <p:cNvPr id="382" name="Freeform 172"/>
            <p:cNvSpPr>
              <a:spLocks/>
            </p:cNvSpPr>
            <p:nvPr/>
          </p:nvSpPr>
          <p:spPr bwMode="auto">
            <a:xfrm>
              <a:off x="2508" y="3546"/>
              <a:ext cx="8" cy="7"/>
            </a:xfrm>
            <a:custGeom>
              <a:avLst/>
              <a:gdLst>
                <a:gd name="T0" fmla="*/ 0 w 17"/>
                <a:gd name="T1" fmla="*/ 0 h 15"/>
                <a:gd name="T2" fmla="*/ 0 w 17"/>
                <a:gd name="T3" fmla="*/ 0 h 15"/>
                <a:gd name="T4" fmla="*/ 0 w 17"/>
                <a:gd name="T5" fmla="*/ 0 h 15"/>
                <a:gd name="T6" fmla="*/ 0 w 17"/>
                <a:gd name="T7" fmla="*/ 0 h 15"/>
                <a:gd name="T8" fmla="*/ 0 w 17"/>
                <a:gd name="T9" fmla="*/ 0 h 15"/>
                <a:gd name="T10" fmla="*/ 0 w 17"/>
                <a:gd name="T11" fmla="*/ 0 h 15"/>
                <a:gd name="T12" fmla="*/ 0 w 17"/>
                <a:gd name="T13" fmla="*/ 0 h 15"/>
                <a:gd name="T14" fmla="*/ 0 w 17"/>
                <a:gd name="T15" fmla="*/ 0 h 15"/>
                <a:gd name="T16" fmla="*/ 0 w 17"/>
                <a:gd name="T17" fmla="*/ 0 h 15"/>
                <a:gd name="T18" fmla="*/ 0 w 17"/>
                <a:gd name="T19" fmla="*/ 0 h 15"/>
                <a:gd name="T20" fmla="*/ 0 w 17"/>
                <a:gd name="T21" fmla="*/ 0 h 15"/>
                <a:gd name="T22" fmla="*/ 0 w 17"/>
                <a:gd name="T23" fmla="*/ 0 h 15"/>
                <a:gd name="T24" fmla="*/ 0 w 17"/>
                <a:gd name="T25" fmla="*/ 0 h 15"/>
                <a:gd name="T26" fmla="*/ 0 w 17"/>
                <a:gd name="T27" fmla="*/ 0 h 15"/>
                <a:gd name="T28" fmla="*/ 0 w 17"/>
                <a:gd name="T29" fmla="*/ 0 h 15"/>
                <a:gd name="T30" fmla="*/ 0 w 17"/>
                <a:gd name="T31" fmla="*/ 0 h 15"/>
                <a:gd name="T32" fmla="*/ 0 w 17"/>
                <a:gd name="T33" fmla="*/ 0 h 15"/>
                <a:gd name="T34" fmla="*/ 0 w 17"/>
                <a:gd name="T35" fmla="*/ 0 h 15"/>
                <a:gd name="T36" fmla="*/ 0 w 17"/>
                <a:gd name="T37" fmla="*/ 0 h 15"/>
                <a:gd name="T38" fmla="*/ 0 w 17"/>
                <a:gd name="T39" fmla="*/ 0 h 15"/>
                <a:gd name="T40" fmla="*/ 0 w 17"/>
                <a:gd name="T41" fmla="*/ 0 h 15"/>
                <a:gd name="T42" fmla="*/ 0 w 17"/>
                <a:gd name="T43" fmla="*/ 0 h 15"/>
                <a:gd name="T44" fmla="*/ 0 w 17"/>
                <a:gd name="T45" fmla="*/ 0 h 15"/>
                <a:gd name="T46" fmla="*/ 0 w 17"/>
                <a:gd name="T47" fmla="*/ 0 h 1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
                <a:gd name="T73" fmla="*/ 0 h 15"/>
                <a:gd name="T74" fmla="*/ 17 w 17"/>
                <a:gd name="T75" fmla="*/ 15 h 1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 h="15">
                  <a:moveTo>
                    <a:pt x="17" y="6"/>
                  </a:moveTo>
                  <a:lnTo>
                    <a:pt x="16" y="9"/>
                  </a:lnTo>
                  <a:lnTo>
                    <a:pt x="14" y="10"/>
                  </a:lnTo>
                  <a:lnTo>
                    <a:pt x="12" y="12"/>
                  </a:lnTo>
                  <a:lnTo>
                    <a:pt x="11" y="13"/>
                  </a:lnTo>
                  <a:lnTo>
                    <a:pt x="9" y="14"/>
                  </a:lnTo>
                  <a:lnTo>
                    <a:pt x="8" y="14"/>
                  </a:lnTo>
                  <a:lnTo>
                    <a:pt x="6" y="15"/>
                  </a:lnTo>
                  <a:lnTo>
                    <a:pt x="3" y="15"/>
                  </a:lnTo>
                  <a:lnTo>
                    <a:pt x="2" y="15"/>
                  </a:lnTo>
                  <a:lnTo>
                    <a:pt x="0" y="14"/>
                  </a:lnTo>
                  <a:lnTo>
                    <a:pt x="0" y="1"/>
                  </a:lnTo>
                  <a:lnTo>
                    <a:pt x="2" y="0"/>
                  </a:lnTo>
                  <a:lnTo>
                    <a:pt x="3" y="0"/>
                  </a:lnTo>
                  <a:lnTo>
                    <a:pt x="6" y="0"/>
                  </a:lnTo>
                  <a:lnTo>
                    <a:pt x="8" y="0"/>
                  </a:lnTo>
                  <a:lnTo>
                    <a:pt x="9" y="1"/>
                  </a:lnTo>
                  <a:lnTo>
                    <a:pt x="11" y="1"/>
                  </a:lnTo>
                  <a:lnTo>
                    <a:pt x="12" y="3"/>
                  </a:lnTo>
                  <a:lnTo>
                    <a:pt x="14" y="4"/>
                  </a:lnTo>
                  <a:lnTo>
                    <a:pt x="16" y="5"/>
                  </a:lnTo>
                  <a:lnTo>
                    <a:pt x="17" y="7"/>
                  </a:lnTo>
                  <a:lnTo>
                    <a:pt x="17" y="6"/>
                  </a:lnTo>
                  <a:close/>
                </a:path>
              </a:pathLst>
            </a:custGeom>
            <a:solidFill>
              <a:srgbClr val="A18F84"/>
            </a:solidFill>
            <a:ln w="9525">
              <a:noFill/>
              <a:round/>
              <a:headEnd/>
              <a:tailEnd/>
            </a:ln>
          </p:spPr>
          <p:txBody>
            <a:bodyPr>
              <a:prstTxWarp prst="textNoShape">
                <a:avLst/>
              </a:prstTxWarp>
            </a:bodyPr>
            <a:lstStyle/>
            <a:p>
              <a:endParaRPr lang="tr-TR"/>
            </a:p>
          </p:txBody>
        </p:sp>
        <p:sp>
          <p:nvSpPr>
            <p:cNvPr id="383" name="Freeform 173"/>
            <p:cNvSpPr>
              <a:spLocks/>
            </p:cNvSpPr>
            <p:nvPr/>
          </p:nvSpPr>
          <p:spPr bwMode="auto">
            <a:xfrm>
              <a:off x="2659" y="3546"/>
              <a:ext cx="9" cy="9"/>
            </a:xfrm>
            <a:custGeom>
              <a:avLst/>
              <a:gdLst>
                <a:gd name="T0" fmla="*/ 0 w 19"/>
                <a:gd name="T1" fmla="*/ 0 h 18"/>
                <a:gd name="T2" fmla="*/ 0 w 19"/>
                <a:gd name="T3" fmla="*/ 1 h 18"/>
                <a:gd name="T4" fmla="*/ 0 w 19"/>
                <a:gd name="T5" fmla="*/ 1 h 18"/>
                <a:gd name="T6" fmla="*/ 0 w 19"/>
                <a:gd name="T7" fmla="*/ 1 h 18"/>
                <a:gd name="T8" fmla="*/ 0 w 19"/>
                <a:gd name="T9" fmla="*/ 1 h 18"/>
                <a:gd name="T10" fmla="*/ 0 w 19"/>
                <a:gd name="T11" fmla="*/ 1 h 18"/>
                <a:gd name="T12" fmla="*/ 0 w 19"/>
                <a:gd name="T13" fmla="*/ 1 h 18"/>
                <a:gd name="T14" fmla="*/ 0 w 19"/>
                <a:gd name="T15" fmla="*/ 1 h 18"/>
                <a:gd name="T16" fmla="*/ 0 w 19"/>
                <a:gd name="T17" fmla="*/ 1 h 18"/>
                <a:gd name="T18" fmla="*/ 0 w 19"/>
                <a:gd name="T19" fmla="*/ 1 h 18"/>
                <a:gd name="T20" fmla="*/ 0 w 19"/>
                <a:gd name="T21" fmla="*/ 1 h 18"/>
                <a:gd name="T22" fmla="*/ 0 w 19"/>
                <a:gd name="T23" fmla="*/ 1 h 18"/>
                <a:gd name="T24" fmla="*/ 0 w 19"/>
                <a:gd name="T25" fmla="*/ 1 h 18"/>
                <a:gd name="T26" fmla="*/ 0 w 19"/>
                <a:gd name="T27" fmla="*/ 1 h 18"/>
                <a:gd name="T28" fmla="*/ 0 w 19"/>
                <a:gd name="T29" fmla="*/ 1 h 18"/>
                <a:gd name="T30" fmla="*/ 0 w 19"/>
                <a:gd name="T31" fmla="*/ 1 h 18"/>
                <a:gd name="T32" fmla="*/ 0 w 19"/>
                <a:gd name="T33" fmla="*/ 1 h 18"/>
                <a:gd name="T34" fmla="*/ 0 w 19"/>
                <a:gd name="T35" fmla="*/ 0 h 18"/>
                <a:gd name="T36" fmla="*/ 0 w 19"/>
                <a:gd name="T37" fmla="*/ 0 h 18"/>
                <a:gd name="T38" fmla="*/ 0 w 19"/>
                <a:gd name="T39" fmla="*/ 0 h 18"/>
                <a:gd name="T40" fmla="*/ 0 w 19"/>
                <a:gd name="T41" fmla="*/ 0 h 18"/>
                <a:gd name="T42" fmla="*/ 0 w 19"/>
                <a:gd name="T43" fmla="*/ 1 h 18"/>
                <a:gd name="T44" fmla="*/ 0 w 19"/>
                <a:gd name="T45" fmla="*/ 1 h 18"/>
                <a:gd name="T46" fmla="*/ 0 w 19"/>
                <a:gd name="T47" fmla="*/ 0 h 1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9"/>
                <a:gd name="T73" fmla="*/ 0 h 18"/>
                <a:gd name="T74" fmla="*/ 19 w 19"/>
                <a:gd name="T75" fmla="*/ 18 h 1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9" h="18">
                  <a:moveTo>
                    <a:pt x="19" y="0"/>
                  </a:moveTo>
                  <a:lnTo>
                    <a:pt x="19" y="3"/>
                  </a:lnTo>
                  <a:lnTo>
                    <a:pt x="19" y="5"/>
                  </a:lnTo>
                  <a:lnTo>
                    <a:pt x="19" y="7"/>
                  </a:lnTo>
                  <a:lnTo>
                    <a:pt x="18" y="8"/>
                  </a:lnTo>
                  <a:lnTo>
                    <a:pt x="18" y="10"/>
                  </a:lnTo>
                  <a:lnTo>
                    <a:pt x="16" y="13"/>
                  </a:lnTo>
                  <a:lnTo>
                    <a:pt x="15" y="14"/>
                  </a:lnTo>
                  <a:lnTo>
                    <a:pt x="14" y="16"/>
                  </a:lnTo>
                  <a:lnTo>
                    <a:pt x="13" y="17"/>
                  </a:lnTo>
                  <a:lnTo>
                    <a:pt x="11" y="18"/>
                  </a:lnTo>
                  <a:lnTo>
                    <a:pt x="1" y="14"/>
                  </a:lnTo>
                  <a:lnTo>
                    <a:pt x="0" y="10"/>
                  </a:lnTo>
                  <a:lnTo>
                    <a:pt x="0" y="7"/>
                  </a:lnTo>
                  <a:lnTo>
                    <a:pt x="1" y="5"/>
                  </a:lnTo>
                  <a:lnTo>
                    <a:pt x="2" y="3"/>
                  </a:lnTo>
                  <a:lnTo>
                    <a:pt x="4" y="1"/>
                  </a:lnTo>
                  <a:lnTo>
                    <a:pt x="8" y="0"/>
                  </a:lnTo>
                  <a:lnTo>
                    <a:pt x="10" y="0"/>
                  </a:lnTo>
                  <a:lnTo>
                    <a:pt x="13" y="0"/>
                  </a:lnTo>
                  <a:lnTo>
                    <a:pt x="16" y="0"/>
                  </a:lnTo>
                  <a:lnTo>
                    <a:pt x="19" y="1"/>
                  </a:lnTo>
                  <a:lnTo>
                    <a:pt x="19" y="0"/>
                  </a:lnTo>
                  <a:close/>
                </a:path>
              </a:pathLst>
            </a:custGeom>
            <a:solidFill>
              <a:srgbClr val="A18F84"/>
            </a:solidFill>
            <a:ln w="9525">
              <a:noFill/>
              <a:round/>
              <a:headEnd/>
              <a:tailEnd/>
            </a:ln>
          </p:spPr>
          <p:txBody>
            <a:bodyPr>
              <a:prstTxWarp prst="textNoShape">
                <a:avLst/>
              </a:prstTxWarp>
            </a:bodyPr>
            <a:lstStyle/>
            <a:p>
              <a:endParaRPr lang="tr-TR"/>
            </a:p>
          </p:txBody>
        </p:sp>
        <p:sp>
          <p:nvSpPr>
            <p:cNvPr id="384" name="Freeform 174"/>
            <p:cNvSpPr>
              <a:spLocks/>
            </p:cNvSpPr>
            <p:nvPr/>
          </p:nvSpPr>
          <p:spPr bwMode="auto">
            <a:xfrm>
              <a:off x="2747" y="3546"/>
              <a:ext cx="9" cy="7"/>
            </a:xfrm>
            <a:custGeom>
              <a:avLst/>
              <a:gdLst>
                <a:gd name="T0" fmla="*/ 1 w 18"/>
                <a:gd name="T1" fmla="*/ 0 h 15"/>
                <a:gd name="T2" fmla="*/ 1 w 18"/>
                <a:gd name="T3" fmla="*/ 0 h 15"/>
                <a:gd name="T4" fmla="*/ 1 w 18"/>
                <a:gd name="T5" fmla="*/ 0 h 15"/>
                <a:gd name="T6" fmla="*/ 1 w 18"/>
                <a:gd name="T7" fmla="*/ 0 h 15"/>
                <a:gd name="T8" fmla="*/ 1 w 18"/>
                <a:gd name="T9" fmla="*/ 0 h 15"/>
                <a:gd name="T10" fmla="*/ 1 w 18"/>
                <a:gd name="T11" fmla="*/ 0 h 15"/>
                <a:gd name="T12" fmla="*/ 1 w 18"/>
                <a:gd name="T13" fmla="*/ 0 h 15"/>
                <a:gd name="T14" fmla="*/ 1 w 18"/>
                <a:gd name="T15" fmla="*/ 0 h 15"/>
                <a:gd name="T16" fmla="*/ 1 w 18"/>
                <a:gd name="T17" fmla="*/ 0 h 15"/>
                <a:gd name="T18" fmla="*/ 1 w 18"/>
                <a:gd name="T19" fmla="*/ 0 h 15"/>
                <a:gd name="T20" fmla="*/ 1 w 18"/>
                <a:gd name="T21" fmla="*/ 0 h 15"/>
                <a:gd name="T22" fmla="*/ 1 w 18"/>
                <a:gd name="T23" fmla="*/ 0 h 15"/>
                <a:gd name="T24" fmla="*/ 1 w 18"/>
                <a:gd name="T25" fmla="*/ 0 h 15"/>
                <a:gd name="T26" fmla="*/ 1 w 18"/>
                <a:gd name="T27" fmla="*/ 0 h 15"/>
                <a:gd name="T28" fmla="*/ 1 w 18"/>
                <a:gd name="T29" fmla="*/ 0 h 15"/>
                <a:gd name="T30" fmla="*/ 1 w 18"/>
                <a:gd name="T31" fmla="*/ 0 h 15"/>
                <a:gd name="T32" fmla="*/ 1 w 18"/>
                <a:gd name="T33" fmla="*/ 0 h 15"/>
                <a:gd name="T34" fmla="*/ 1 w 18"/>
                <a:gd name="T35" fmla="*/ 0 h 15"/>
                <a:gd name="T36" fmla="*/ 1 w 18"/>
                <a:gd name="T37" fmla="*/ 0 h 15"/>
                <a:gd name="T38" fmla="*/ 1 w 18"/>
                <a:gd name="T39" fmla="*/ 0 h 15"/>
                <a:gd name="T40" fmla="*/ 0 w 18"/>
                <a:gd name="T41" fmla="*/ 0 h 15"/>
                <a:gd name="T42" fmla="*/ 1 w 18"/>
                <a:gd name="T43" fmla="*/ 0 h 15"/>
                <a:gd name="T44" fmla="*/ 1 w 18"/>
                <a:gd name="T45" fmla="*/ 0 h 15"/>
                <a:gd name="T46" fmla="*/ 1 w 18"/>
                <a:gd name="T47" fmla="*/ 0 h 15"/>
                <a:gd name="T48" fmla="*/ 1 w 18"/>
                <a:gd name="T49" fmla="*/ 0 h 15"/>
                <a:gd name="T50" fmla="*/ 1 w 18"/>
                <a:gd name="T51" fmla="*/ 0 h 15"/>
                <a:gd name="T52" fmla="*/ 1 w 18"/>
                <a:gd name="T53" fmla="*/ 0 h 15"/>
                <a:gd name="T54" fmla="*/ 1 w 18"/>
                <a:gd name="T55" fmla="*/ 0 h 15"/>
                <a:gd name="T56" fmla="*/ 1 w 18"/>
                <a:gd name="T57" fmla="*/ 0 h 15"/>
                <a:gd name="T58" fmla="*/ 1 w 18"/>
                <a:gd name="T59" fmla="*/ 0 h 15"/>
                <a:gd name="T60" fmla="*/ 1 w 18"/>
                <a:gd name="T61" fmla="*/ 0 h 15"/>
                <a:gd name="T62" fmla="*/ 1 w 18"/>
                <a:gd name="T63" fmla="*/ 0 h 15"/>
                <a:gd name="T64" fmla="*/ 1 w 18"/>
                <a:gd name="T65" fmla="*/ 0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
                <a:gd name="T100" fmla="*/ 0 h 15"/>
                <a:gd name="T101" fmla="*/ 18 w 18"/>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 h="15">
                  <a:moveTo>
                    <a:pt x="18" y="0"/>
                  </a:moveTo>
                  <a:lnTo>
                    <a:pt x="18" y="3"/>
                  </a:lnTo>
                  <a:lnTo>
                    <a:pt x="18" y="4"/>
                  </a:lnTo>
                  <a:lnTo>
                    <a:pt x="18" y="5"/>
                  </a:lnTo>
                  <a:lnTo>
                    <a:pt x="18" y="7"/>
                  </a:lnTo>
                  <a:lnTo>
                    <a:pt x="18" y="8"/>
                  </a:lnTo>
                  <a:lnTo>
                    <a:pt x="18" y="9"/>
                  </a:lnTo>
                  <a:lnTo>
                    <a:pt x="18" y="10"/>
                  </a:lnTo>
                  <a:lnTo>
                    <a:pt x="17" y="12"/>
                  </a:lnTo>
                  <a:lnTo>
                    <a:pt x="16" y="13"/>
                  </a:lnTo>
                  <a:lnTo>
                    <a:pt x="14" y="14"/>
                  </a:lnTo>
                  <a:lnTo>
                    <a:pt x="12" y="15"/>
                  </a:lnTo>
                  <a:lnTo>
                    <a:pt x="10" y="15"/>
                  </a:lnTo>
                  <a:lnTo>
                    <a:pt x="9" y="15"/>
                  </a:lnTo>
                  <a:lnTo>
                    <a:pt x="8" y="14"/>
                  </a:lnTo>
                  <a:lnTo>
                    <a:pt x="7" y="13"/>
                  </a:lnTo>
                  <a:lnTo>
                    <a:pt x="6" y="13"/>
                  </a:lnTo>
                  <a:lnTo>
                    <a:pt x="5" y="10"/>
                  </a:lnTo>
                  <a:lnTo>
                    <a:pt x="4" y="9"/>
                  </a:lnTo>
                  <a:lnTo>
                    <a:pt x="2" y="8"/>
                  </a:lnTo>
                  <a:lnTo>
                    <a:pt x="0" y="7"/>
                  </a:lnTo>
                  <a:lnTo>
                    <a:pt x="1" y="5"/>
                  </a:lnTo>
                  <a:lnTo>
                    <a:pt x="1" y="3"/>
                  </a:lnTo>
                  <a:lnTo>
                    <a:pt x="4" y="1"/>
                  </a:lnTo>
                  <a:lnTo>
                    <a:pt x="5" y="1"/>
                  </a:lnTo>
                  <a:lnTo>
                    <a:pt x="7" y="0"/>
                  </a:lnTo>
                  <a:lnTo>
                    <a:pt x="9" y="0"/>
                  </a:lnTo>
                  <a:lnTo>
                    <a:pt x="11" y="0"/>
                  </a:lnTo>
                  <a:lnTo>
                    <a:pt x="14" y="0"/>
                  </a:lnTo>
                  <a:lnTo>
                    <a:pt x="16" y="1"/>
                  </a:lnTo>
                  <a:lnTo>
                    <a:pt x="18" y="1"/>
                  </a:lnTo>
                  <a:lnTo>
                    <a:pt x="18" y="0"/>
                  </a:lnTo>
                  <a:close/>
                </a:path>
              </a:pathLst>
            </a:custGeom>
            <a:solidFill>
              <a:srgbClr val="A18F84"/>
            </a:solidFill>
            <a:ln w="9525">
              <a:noFill/>
              <a:round/>
              <a:headEnd/>
              <a:tailEnd/>
            </a:ln>
          </p:spPr>
          <p:txBody>
            <a:bodyPr>
              <a:prstTxWarp prst="textNoShape">
                <a:avLst/>
              </a:prstTxWarp>
            </a:bodyPr>
            <a:lstStyle/>
            <a:p>
              <a:endParaRPr lang="tr-TR"/>
            </a:p>
          </p:txBody>
        </p:sp>
        <p:sp>
          <p:nvSpPr>
            <p:cNvPr id="385" name="Freeform 175"/>
            <p:cNvSpPr>
              <a:spLocks/>
            </p:cNvSpPr>
            <p:nvPr/>
          </p:nvSpPr>
          <p:spPr bwMode="auto">
            <a:xfrm>
              <a:off x="2971" y="3546"/>
              <a:ext cx="9" cy="7"/>
            </a:xfrm>
            <a:custGeom>
              <a:avLst/>
              <a:gdLst>
                <a:gd name="T0" fmla="*/ 1 w 18"/>
                <a:gd name="T1" fmla="*/ 0 h 15"/>
                <a:gd name="T2" fmla="*/ 1 w 18"/>
                <a:gd name="T3" fmla="*/ 0 h 15"/>
                <a:gd name="T4" fmla="*/ 1 w 18"/>
                <a:gd name="T5" fmla="*/ 0 h 15"/>
                <a:gd name="T6" fmla="*/ 1 w 18"/>
                <a:gd name="T7" fmla="*/ 0 h 15"/>
                <a:gd name="T8" fmla="*/ 1 w 18"/>
                <a:gd name="T9" fmla="*/ 0 h 15"/>
                <a:gd name="T10" fmla="*/ 1 w 18"/>
                <a:gd name="T11" fmla="*/ 0 h 15"/>
                <a:gd name="T12" fmla="*/ 1 w 18"/>
                <a:gd name="T13" fmla="*/ 0 h 15"/>
                <a:gd name="T14" fmla="*/ 1 w 18"/>
                <a:gd name="T15" fmla="*/ 0 h 15"/>
                <a:gd name="T16" fmla="*/ 1 w 18"/>
                <a:gd name="T17" fmla="*/ 0 h 15"/>
                <a:gd name="T18" fmla="*/ 1 w 18"/>
                <a:gd name="T19" fmla="*/ 0 h 15"/>
                <a:gd name="T20" fmla="*/ 1 w 18"/>
                <a:gd name="T21" fmla="*/ 0 h 15"/>
                <a:gd name="T22" fmla="*/ 1 w 18"/>
                <a:gd name="T23" fmla="*/ 0 h 15"/>
                <a:gd name="T24" fmla="*/ 1 w 18"/>
                <a:gd name="T25" fmla="*/ 0 h 15"/>
                <a:gd name="T26" fmla="*/ 1 w 18"/>
                <a:gd name="T27" fmla="*/ 0 h 15"/>
                <a:gd name="T28" fmla="*/ 1 w 18"/>
                <a:gd name="T29" fmla="*/ 0 h 15"/>
                <a:gd name="T30" fmla="*/ 1 w 18"/>
                <a:gd name="T31" fmla="*/ 0 h 15"/>
                <a:gd name="T32" fmla="*/ 1 w 18"/>
                <a:gd name="T33" fmla="*/ 0 h 15"/>
                <a:gd name="T34" fmla="*/ 1 w 18"/>
                <a:gd name="T35" fmla="*/ 0 h 15"/>
                <a:gd name="T36" fmla="*/ 1 w 18"/>
                <a:gd name="T37" fmla="*/ 0 h 15"/>
                <a:gd name="T38" fmla="*/ 1 w 18"/>
                <a:gd name="T39" fmla="*/ 0 h 15"/>
                <a:gd name="T40" fmla="*/ 0 w 18"/>
                <a:gd name="T41" fmla="*/ 0 h 15"/>
                <a:gd name="T42" fmla="*/ 1 w 18"/>
                <a:gd name="T43" fmla="*/ 0 h 15"/>
                <a:gd name="T44" fmla="*/ 1 w 18"/>
                <a:gd name="T45" fmla="*/ 0 h 15"/>
                <a:gd name="T46" fmla="*/ 1 w 18"/>
                <a:gd name="T47" fmla="*/ 0 h 15"/>
                <a:gd name="T48" fmla="*/ 1 w 18"/>
                <a:gd name="T49" fmla="*/ 0 h 15"/>
                <a:gd name="T50" fmla="*/ 1 w 18"/>
                <a:gd name="T51" fmla="*/ 0 h 15"/>
                <a:gd name="T52" fmla="*/ 1 w 18"/>
                <a:gd name="T53" fmla="*/ 0 h 15"/>
                <a:gd name="T54" fmla="*/ 1 w 18"/>
                <a:gd name="T55" fmla="*/ 0 h 15"/>
                <a:gd name="T56" fmla="*/ 1 w 18"/>
                <a:gd name="T57" fmla="*/ 0 h 15"/>
                <a:gd name="T58" fmla="*/ 1 w 18"/>
                <a:gd name="T59" fmla="*/ 0 h 15"/>
                <a:gd name="T60" fmla="*/ 1 w 18"/>
                <a:gd name="T61" fmla="*/ 0 h 15"/>
                <a:gd name="T62" fmla="*/ 1 w 18"/>
                <a:gd name="T63" fmla="*/ 0 h 15"/>
                <a:gd name="T64" fmla="*/ 1 w 18"/>
                <a:gd name="T65" fmla="*/ 0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
                <a:gd name="T100" fmla="*/ 0 h 15"/>
                <a:gd name="T101" fmla="*/ 18 w 18"/>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 h="15">
                  <a:moveTo>
                    <a:pt x="17" y="6"/>
                  </a:moveTo>
                  <a:lnTo>
                    <a:pt x="17" y="8"/>
                  </a:lnTo>
                  <a:lnTo>
                    <a:pt x="16" y="9"/>
                  </a:lnTo>
                  <a:lnTo>
                    <a:pt x="15" y="10"/>
                  </a:lnTo>
                  <a:lnTo>
                    <a:pt x="15" y="12"/>
                  </a:lnTo>
                  <a:lnTo>
                    <a:pt x="15" y="13"/>
                  </a:lnTo>
                  <a:lnTo>
                    <a:pt x="15" y="14"/>
                  </a:lnTo>
                  <a:lnTo>
                    <a:pt x="14" y="14"/>
                  </a:lnTo>
                  <a:lnTo>
                    <a:pt x="12" y="15"/>
                  </a:lnTo>
                  <a:lnTo>
                    <a:pt x="11" y="15"/>
                  </a:lnTo>
                  <a:lnTo>
                    <a:pt x="9" y="15"/>
                  </a:lnTo>
                  <a:lnTo>
                    <a:pt x="7" y="15"/>
                  </a:lnTo>
                  <a:lnTo>
                    <a:pt x="6" y="15"/>
                  </a:lnTo>
                  <a:lnTo>
                    <a:pt x="4" y="15"/>
                  </a:lnTo>
                  <a:lnTo>
                    <a:pt x="3" y="14"/>
                  </a:lnTo>
                  <a:lnTo>
                    <a:pt x="2" y="13"/>
                  </a:lnTo>
                  <a:lnTo>
                    <a:pt x="0" y="12"/>
                  </a:lnTo>
                  <a:lnTo>
                    <a:pt x="2" y="8"/>
                  </a:lnTo>
                  <a:lnTo>
                    <a:pt x="3" y="6"/>
                  </a:lnTo>
                  <a:lnTo>
                    <a:pt x="4" y="4"/>
                  </a:lnTo>
                  <a:lnTo>
                    <a:pt x="6" y="3"/>
                  </a:lnTo>
                  <a:lnTo>
                    <a:pt x="8" y="1"/>
                  </a:lnTo>
                  <a:lnTo>
                    <a:pt x="11" y="0"/>
                  </a:lnTo>
                  <a:lnTo>
                    <a:pt x="13" y="1"/>
                  </a:lnTo>
                  <a:lnTo>
                    <a:pt x="15" y="1"/>
                  </a:lnTo>
                  <a:lnTo>
                    <a:pt x="16" y="4"/>
                  </a:lnTo>
                  <a:lnTo>
                    <a:pt x="18" y="7"/>
                  </a:lnTo>
                  <a:lnTo>
                    <a:pt x="17" y="6"/>
                  </a:lnTo>
                  <a:close/>
                </a:path>
              </a:pathLst>
            </a:custGeom>
            <a:solidFill>
              <a:srgbClr val="A18F84"/>
            </a:solidFill>
            <a:ln w="9525">
              <a:noFill/>
              <a:round/>
              <a:headEnd/>
              <a:tailEnd/>
            </a:ln>
          </p:spPr>
          <p:txBody>
            <a:bodyPr>
              <a:prstTxWarp prst="textNoShape">
                <a:avLst/>
              </a:prstTxWarp>
            </a:bodyPr>
            <a:lstStyle/>
            <a:p>
              <a:endParaRPr lang="tr-TR"/>
            </a:p>
          </p:txBody>
        </p:sp>
        <p:sp>
          <p:nvSpPr>
            <p:cNvPr id="386" name="Freeform 176"/>
            <p:cNvSpPr>
              <a:spLocks/>
            </p:cNvSpPr>
            <p:nvPr/>
          </p:nvSpPr>
          <p:spPr bwMode="auto">
            <a:xfrm>
              <a:off x="3128" y="3546"/>
              <a:ext cx="8" cy="6"/>
            </a:xfrm>
            <a:custGeom>
              <a:avLst/>
              <a:gdLst>
                <a:gd name="T0" fmla="*/ 1 w 16"/>
                <a:gd name="T1" fmla="*/ 0 h 13"/>
                <a:gd name="T2" fmla="*/ 1 w 16"/>
                <a:gd name="T3" fmla="*/ 0 h 13"/>
                <a:gd name="T4" fmla="*/ 1 w 16"/>
                <a:gd name="T5" fmla="*/ 0 h 13"/>
                <a:gd name="T6" fmla="*/ 0 w 16"/>
                <a:gd name="T7" fmla="*/ 0 h 13"/>
                <a:gd name="T8" fmla="*/ 0 w 16"/>
                <a:gd name="T9" fmla="*/ 0 h 13"/>
                <a:gd name="T10" fmla="*/ 1 w 16"/>
                <a:gd name="T11" fmla="*/ 0 h 13"/>
                <a:gd name="T12" fmla="*/ 1 w 16"/>
                <a:gd name="T13" fmla="*/ 0 h 13"/>
                <a:gd name="T14" fmla="*/ 1 w 16"/>
                <a:gd name="T15" fmla="*/ 0 h 13"/>
                <a:gd name="T16" fmla="*/ 1 w 16"/>
                <a:gd name="T17" fmla="*/ 0 h 13"/>
                <a:gd name="T18" fmla="*/ 1 w 16"/>
                <a:gd name="T19" fmla="*/ 0 h 13"/>
                <a:gd name="T20" fmla="*/ 1 w 16"/>
                <a:gd name="T21" fmla="*/ 0 h 13"/>
                <a:gd name="T22" fmla="*/ 1 w 16"/>
                <a:gd name="T23" fmla="*/ 0 h 13"/>
                <a:gd name="T24" fmla="*/ 1 w 16"/>
                <a:gd name="T25" fmla="*/ 0 h 13"/>
                <a:gd name="T26" fmla="*/ 1 w 16"/>
                <a:gd name="T27" fmla="*/ 0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
                <a:gd name="T43" fmla="*/ 0 h 13"/>
                <a:gd name="T44" fmla="*/ 16 w 16"/>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 h="13">
                  <a:moveTo>
                    <a:pt x="16" y="3"/>
                  </a:moveTo>
                  <a:lnTo>
                    <a:pt x="16" y="13"/>
                  </a:lnTo>
                  <a:lnTo>
                    <a:pt x="2" y="13"/>
                  </a:lnTo>
                  <a:lnTo>
                    <a:pt x="0" y="11"/>
                  </a:lnTo>
                  <a:lnTo>
                    <a:pt x="0" y="7"/>
                  </a:lnTo>
                  <a:lnTo>
                    <a:pt x="2" y="5"/>
                  </a:lnTo>
                  <a:lnTo>
                    <a:pt x="3" y="3"/>
                  </a:lnTo>
                  <a:lnTo>
                    <a:pt x="5" y="2"/>
                  </a:lnTo>
                  <a:lnTo>
                    <a:pt x="7" y="0"/>
                  </a:lnTo>
                  <a:lnTo>
                    <a:pt x="9" y="0"/>
                  </a:lnTo>
                  <a:lnTo>
                    <a:pt x="12" y="0"/>
                  </a:lnTo>
                  <a:lnTo>
                    <a:pt x="14" y="2"/>
                  </a:lnTo>
                  <a:lnTo>
                    <a:pt x="16" y="3"/>
                  </a:lnTo>
                  <a:close/>
                </a:path>
              </a:pathLst>
            </a:custGeom>
            <a:solidFill>
              <a:srgbClr val="A18F84"/>
            </a:solidFill>
            <a:ln w="9525">
              <a:noFill/>
              <a:round/>
              <a:headEnd/>
              <a:tailEnd/>
            </a:ln>
          </p:spPr>
          <p:txBody>
            <a:bodyPr>
              <a:prstTxWarp prst="textNoShape">
                <a:avLst/>
              </a:prstTxWarp>
            </a:bodyPr>
            <a:lstStyle/>
            <a:p>
              <a:endParaRPr lang="tr-TR"/>
            </a:p>
          </p:txBody>
        </p:sp>
        <p:sp>
          <p:nvSpPr>
            <p:cNvPr id="387" name="Freeform 177"/>
            <p:cNvSpPr>
              <a:spLocks/>
            </p:cNvSpPr>
            <p:nvPr/>
          </p:nvSpPr>
          <p:spPr bwMode="auto">
            <a:xfrm>
              <a:off x="3398" y="3546"/>
              <a:ext cx="8" cy="9"/>
            </a:xfrm>
            <a:custGeom>
              <a:avLst/>
              <a:gdLst>
                <a:gd name="T0" fmla="*/ 0 w 17"/>
                <a:gd name="T1" fmla="*/ 1 h 18"/>
                <a:gd name="T2" fmla="*/ 0 w 17"/>
                <a:gd name="T3" fmla="*/ 1 h 18"/>
                <a:gd name="T4" fmla="*/ 0 w 17"/>
                <a:gd name="T5" fmla="*/ 1 h 18"/>
                <a:gd name="T6" fmla="*/ 0 w 17"/>
                <a:gd name="T7" fmla="*/ 1 h 18"/>
                <a:gd name="T8" fmla="*/ 0 w 17"/>
                <a:gd name="T9" fmla="*/ 1 h 18"/>
                <a:gd name="T10" fmla="*/ 0 w 17"/>
                <a:gd name="T11" fmla="*/ 1 h 18"/>
                <a:gd name="T12" fmla="*/ 0 w 17"/>
                <a:gd name="T13" fmla="*/ 1 h 18"/>
                <a:gd name="T14" fmla="*/ 0 w 17"/>
                <a:gd name="T15" fmla="*/ 1 h 18"/>
                <a:gd name="T16" fmla="*/ 0 w 17"/>
                <a:gd name="T17" fmla="*/ 1 h 18"/>
                <a:gd name="T18" fmla="*/ 0 w 17"/>
                <a:gd name="T19" fmla="*/ 1 h 18"/>
                <a:gd name="T20" fmla="*/ 0 w 17"/>
                <a:gd name="T21" fmla="*/ 1 h 18"/>
                <a:gd name="T22" fmla="*/ 0 w 17"/>
                <a:gd name="T23" fmla="*/ 1 h 18"/>
                <a:gd name="T24" fmla="*/ 0 w 17"/>
                <a:gd name="T25" fmla="*/ 1 h 18"/>
                <a:gd name="T26" fmla="*/ 0 w 17"/>
                <a:gd name="T27" fmla="*/ 1 h 18"/>
                <a:gd name="T28" fmla="*/ 0 w 17"/>
                <a:gd name="T29" fmla="*/ 1 h 18"/>
                <a:gd name="T30" fmla="*/ 0 w 17"/>
                <a:gd name="T31" fmla="*/ 1 h 18"/>
                <a:gd name="T32" fmla="*/ 0 w 17"/>
                <a:gd name="T33" fmla="*/ 1 h 18"/>
                <a:gd name="T34" fmla="*/ 0 w 17"/>
                <a:gd name="T35" fmla="*/ 1 h 18"/>
                <a:gd name="T36" fmla="*/ 0 w 17"/>
                <a:gd name="T37" fmla="*/ 1 h 18"/>
                <a:gd name="T38" fmla="*/ 0 w 17"/>
                <a:gd name="T39" fmla="*/ 1 h 18"/>
                <a:gd name="T40" fmla="*/ 0 w 17"/>
                <a:gd name="T41" fmla="*/ 1 h 18"/>
                <a:gd name="T42" fmla="*/ 0 w 17"/>
                <a:gd name="T43" fmla="*/ 0 h 18"/>
                <a:gd name="T44" fmla="*/ 0 w 17"/>
                <a:gd name="T45" fmla="*/ 0 h 18"/>
                <a:gd name="T46" fmla="*/ 0 w 17"/>
                <a:gd name="T47" fmla="*/ 0 h 18"/>
                <a:gd name="T48" fmla="*/ 0 w 17"/>
                <a:gd name="T49" fmla="*/ 1 h 18"/>
                <a:gd name="T50" fmla="*/ 0 w 17"/>
                <a:gd name="T51" fmla="*/ 1 h 18"/>
                <a:gd name="T52" fmla="*/ 0 w 17"/>
                <a:gd name="T53" fmla="*/ 1 h 18"/>
                <a:gd name="T54" fmla="*/ 0 w 17"/>
                <a:gd name="T55" fmla="*/ 1 h 18"/>
                <a:gd name="T56" fmla="*/ 0 w 17"/>
                <a:gd name="T57" fmla="*/ 1 h 18"/>
                <a:gd name="T58" fmla="*/ 0 w 17"/>
                <a:gd name="T59" fmla="*/ 1 h 18"/>
                <a:gd name="T60" fmla="*/ 0 w 17"/>
                <a:gd name="T61" fmla="*/ 1 h 18"/>
                <a:gd name="T62" fmla="*/ 0 w 17"/>
                <a:gd name="T63" fmla="*/ 1 h 18"/>
                <a:gd name="T64" fmla="*/ 0 w 17"/>
                <a:gd name="T65" fmla="*/ 1 h 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
                <a:gd name="T100" fmla="*/ 0 h 18"/>
                <a:gd name="T101" fmla="*/ 17 w 17"/>
                <a:gd name="T102" fmla="*/ 18 h 1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 h="18">
                  <a:moveTo>
                    <a:pt x="16" y="6"/>
                  </a:moveTo>
                  <a:lnTo>
                    <a:pt x="15" y="8"/>
                  </a:lnTo>
                  <a:lnTo>
                    <a:pt x="14" y="9"/>
                  </a:lnTo>
                  <a:lnTo>
                    <a:pt x="13" y="10"/>
                  </a:lnTo>
                  <a:lnTo>
                    <a:pt x="13" y="13"/>
                  </a:lnTo>
                  <a:lnTo>
                    <a:pt x="11" y="14"/>
                  </a:lnTo>
                  <a:lnTo>
                    <a:pt x="11" y="16"/>
                  </a:lnTo>
                  <a:lnTo>
                    <a:pt x="10" y="17"/>
                  </a:lnTo>
                  <a:lnTo>
                    <a:pt x="9" y="18"/>
                  </a:lnTo>
                  <a:lnTo>
                    <a:pt x="8" y="18"/>
                  </a:lnTo>
                  <a:lnTo>
                    <a:pt x="6" y="18"/>
                  </a:lnTo>
                  <a:lnTo>
                    <a:pt x="4" y="17"/>
                  </a:lnTo>
                  <a:lnTo>
                    <a:pt x="2" y="15"/>
                  </a:lnTo>
                  <a:lnTo>
                    <a:pt x="0" y="14"/>
                  </a:lnTo>
                  <a:lnTo>
                    <a:pt x="0" y="12"/>
                  </a:lnTo>
                  <a:lnTo>
                    <a:pt x="0" y="9"/>
                  </a:lnTo>
                  <a:lnTo>
                    <a:pt x="0" y="8"/>
                  </a:lnTo>
                  <a:lnTo>
                    <a:pt x="0" y="6"/>
                  </a:lnTo>
                  <a:lnTo>
                    <a:pt x="2" y="4"/>
                  </a:lnTo>
                  <a:lnTo>
                    <a:pt x="4" y="3"/>
                  </a:lnTo>
                  <a:lnTo>
                    <a:pt x="6" y="1"/>
                  </a:lnTo>
                  <a:lnTo>
                    <a:pt x="8" y="0"/>
                  </a:lnTo>
                  <a:lnTo>
                    <a:pt x="9" y="0"/>
                  </a:lnTo>
                  <a:lnTo>
                    <a:pt x="10" y="0"/>
                  </a:lnTo>
                  <a:lnTo>
                    <a:pt x="11" y="1"/>
                  </a:lnTo>
                  <a:lnTo>
                    <a:pt x="11" y="3"/>
                  </a:lnTo>
                  <a:lnTo>
                    <a:pt x="13" y="4"/>
                  </a:lnTo>
                  <a:lnTo>
                    <a:pt x="14" y="5"/>
                  </a:lnTo>
                  <a:lnTo>
                    <a:pt x="15" y="6"/>
                  </a:lnTo>
                  <a:lnTo>
                    <a:pt x="16" y="6"/>
                  </a:lnTo>
                  <a:lnTo>
                    <a:pt x="17" y="7"/>
                  </a:lnTo>
                  <a:lnTo>
                    <a:pt x="16" y="6"/>
                  </a:lnTo>
                  <a:close/>
                </a:path>
              </a:pathLst>
            </a:custGeom>
            <a:solidFill>
              <a:srgbClr val="A18F84"/>
            </a:solidFill>
            <a:ln w="9525">
              <a:noFill/>
              <a:round/>
              <a:headEnd/>
              <a:tailEnd/>
            </a:ln>
          </p:spPr>
          <p:txBody>
            <a:bodyPr>
              <a:prstTxWarp prst="textNoShape">
                <a:avLst/>
              </a:prstTxWarp>
            </a:bodyPr>
            <a:lstStyle/>
            <a:p>
              <a:endParaRPr lang="tr-TR"/>
            </a:p>
          </p:txBody>
        </p:sp>
        <p:sp>
          <p:nvSpPr>
            <p:cNvPr id="388" name="Freeform 178"/>
            <p:cNvSpPr>
              <a:spLocks/>
            </p:cNvSpPr>
            <p:nvPr/>
          </p:nvSpPr>
          <p:spPr bwMode="auto">
            <a:xfrm>
              <a:off x="3422" y="3546"/>
              <a:ext cx="5" cy="6"/>
            </a:xfrm>
            <a:custGeom>
              <a:avLst/>
              <a:gdLst>
                <a:gd name="T0" fmla="*/ 1 w 10"/>
                <a:gd name="T1" fmla="*/ 0 h 13"/>
                <a:gd name="T2" fmla="*/ 0 w 10"/>
                <a:gd name="T3" fmla="*/ 0 h 13"/>
                <a:gd name="T4" fmla="*/ 0 w 10"/>
                <a:gd name="T5" fmla="*/ 0 h 13"/>
                <a:gd name="T6" fmla="*/ 1 w 10"/>
                <a:gd name="T7" fmla="*/ 0 h 13"/>
                <a:gd name="T8" fmla="*/ 1 w 10"/>
                <a:gd name="T9" fmla="*/ 0 h 13"/>
                <a:gd name="T10" fmla="*/ 1 w 10"/>
                <a:gd name="T11" fmla="*/ 0 h 13"/>
                <a:gd name="T12" fmla="*/ 0 60000 65536"/>
                <a:gd name="T13" fmla="*/ 0 60000 65536"/>
                <a:gd name="T14" fmla="*/ 0 60000 65536"/>
                <a:gd name="T15" fmla="*/ 0 60000 65536"/>
                <a:gd name="T16" fmla="*/ 0 60000 65536"/>
                <a:gd name="T17" fmla="*/ 0 60000 65536"/>
                <a:gd name="T18" fmla="*/ 0 w 10"/>
                <a:gd name="T19" fmla="*/ 0 h 13"/>
                <a:gd name="T20" fmla="*/ 10 w 10"/>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0" h="13">
                  <a:moveTo>
                    <a:pt x="10" y="13"/>
                  </a:moveTo>
                  <a:lnTo>
                    <a:pt x="0" y="13"/>
                  </a:lnTo>
                  <a:lnTo>
                    <a:pt x="0" y="0"/>
                  </a:lnTo>
                  <a:lnTo>
                    <a:pt x="10" y="0"/>
                  </a:lnTo>
                  <a:lnTo>
                    <a:pt x="10" y="13"/>
                  </a:lnTo>
                  <a:close/>
                </a:path>
              </a:pathLst>
            </a:custGeom>
            <a:solidFill>
              <a:srgbClr val="A18F84"/>
            </a:solidFill>
            <a:ln w="9525">
              <a:noFill/>
              <a:round/>
              <a:headEnd/>
              <a:tailEnd/>
            </a:ln>
          </p:spPr>
          <p:txBody>
            <a:bodyPr>
              <a:prstTxWarp prst="textNoShape">
                <a:avLst/>
              </a:prstTxWarp>
            </a:bodyPr>
            <a:lstStyle/>
            <a:p>
              <a:endParaRPr lang="tr-TR"/>
            </a:p>
          </p:txBody>
        </p:sp>
        <p:sp>
          <p:nvSpPr>
            <p:cNvPr id="389" name="Freeform 179"/>
            <p:cNvSpPr>
              <a:spLocks/>
            </p:cNvSpPr>
            <p:nvPr/>
          </p:nvSpPr>
          <p:spPr bwMode="auto">
            <a:xfrm>
              <a:off x="2891" y="3547"/>
              <a:ext cx="8" cy="8"/>
            </a:xfrm>
            <a:custGeom>
              <a:avLst/>
              <a:gdLst>
                <a:gd name="T0" fmla="*/ 1 w 14"/>
                <a:gd name="T1" fmla="*/ 1 h 15"/>
                <a:gd name="T2" fmla="*/ 1 w 14"/>
                <a:gd name="T3" fmla="*/ 1 h 15"/>
                <a:gd name="T4" fmla="*/ 1 w 14"/>
                <a:gd name="T5" fmla="*/ 1 h 15"/>
                <a:gd name="T6" fmla="*/ 1 w 14"/>
                <a:gd name="T7" fmla="*/ 1 h 15"/>
                <a:gd name="T8" fmla="*/ 1 w 14"/>
                <a:gd name="T9" fmla="*/ 1 h 15"/>
                <a:gd name="T10" fmla="*/ 1 w 14"/>
                <a:gd name="T11" fmla="*/ 1 h 15"/>
                <a:gd name="T12" fmla="*/ 1 w 14"/>
                <a:gd name="T13" fmla="*/ 1 h 15"/>
                <a:gd name="T14" fmla="*/ 1 w 14"/>
                <a:gd name="T15" fmla="*/ 1 h 15"/>
                <a:gd name="T16" fmla="*/ 1 w 14"/>
                <a:gd name="T17" fmla="*/ 1 h 15"/>
                <a:gd name="T18" fmla="*/ 1 w 14"/>
                <a:gd name="T19" fmla="*/ 1 h 15"/>
                <a:gd name="T20" fmla="*/ 1 w 14"/>
                <a:gd name="T21" fmla="*/ 1 h 15"/>
                <a:gd name="T22" fmla="*/ 1 w 14"/>
                <a:gd name="T23" fmla="*/ 1 h 15"/>
                <a:gd name="T24" fmla="*/ 1 w 14"/>
                <a:gd name="T25" fmla="*/ 1 h 15"/>
                <a:gd name="T26" fmla="*/ 1 w 14"/>
                <a:gd name="T27" fmla="*/ 1 h 15"/>
                <a:gd name="T28" fmla="*/ 1 w 14"/>
                <a:gd name="T29" fmla="*/ 1 h 15"/>
                <a:gd name="T30" fmla="*/ 1 w 14"/>
                <a:gd name="T31" fmla="*/ 1 h 15"/>
                <a:gd name="T32" fmla="*/ 0 w 14"/>
                <a:gd name="T33" fmla="*/ 1 h 15"/>
                <a:gd name="T34" fmla="*/ 0 w 14"/>
                <a:gd name="T35" fmla="*/ 1 h 15"/>
                <a:gd name="T36" fmla="*/ 0 w 14"/>
                <a:gd name="T37" fmla="*/ 1 h 15"/>
                <a:gd name="T38" fmla="*/ 0 w 14"/>
                <a:gd name="T39" fmla="*/ 1 h 15"/>
                <a:gd name="T40" fmla="*/ 0 w 14"/>
                <a:gd name="T41" fmla="*/ 0 h 15"/>
                <a:gd name="T42" fmla="*/ 1 w 14"/>
                <a:gd name="T43" fmla="*/ 0 h 15"/>
                <a:gd name="T44" fmla="*/ 1 w 14"/>
                <a:gd name="T45" fmla="*/ 0 h 15"/>
                <a:gd name="T46" fmla="*/ 1 w 14"/>
                <a:gd name="T47" fmla="*/ 0 h 15"/>
                <a:gd name="T48" fmla="*/ 1 w 14"/>
                <a:gd name="T49" fmla="*/ 0 h 15"/>
                <a:gd name="T50" fmla="*/ 1 w 14"/>
                <a:gd name="T51" fmla="*/ 0 h 15"/>
                <a:gd name="T52" fmla="*/ 1 w 14"/>
                <a:gd name="T53" fmla="*/ 0 h 15"/>
                <a:gd name="T54" fmla="*/ 1 w 14"/>
                <a:gd name="T55" fmla="*/ 0 h 15"/>
                <a:gd name="T56" fmla="*/ 1 w 14"/>
                <a:gd name="T57" fmla="*/ 1 h 15"/>
                <a:gd name="T58" fmla="*/ 1 w 14"/>
                <a:gd name="T59" fmla="*/ 1 h 15"/>
                <a:gd name="T60" fmla="*/ 1 w 14"/>
                <a:gd name="T61" fmla="*/ 1 h 15"/>
                <a:gd name="T62" fmla="*/ 1 w 14"/>
                <a:gd name="T63" fmla="*/ 1 h 15"/>
                <a:gd name="T64" fmla="*/ 1 w 14"/>
                <a:gd name="T65" fmla="*/ 1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
                <a:gd name="T100" fmla="*/ 0 h 15"/>
                <a:gd name="T101" fmla="*/ 14 w 14"/>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 h="15">
                  <a:moveTo>
                    <a:pt x="14" y="2"/>
                  </a:moveTo>
                  <a:lnTo>
                    <a:pt x="14" y="4"/>
                  </a:lnTo>
                  <a:lnTo>
                    <a:pt x="14" y="5"/>
                  </a:lnTo>
                  <a:lnTo>
                    <a:pt x="14" y="6"/>
                  </a:lnTo>
                  <a:lnTo>
                    <a:pt x="14" y="8"/>
                  </a:lnTo>
                  <a:lnTo>
                    <a:pt x="14" y="9"/>
                  </a:lnTo>
                  <a:lnTo>
                    <a:pt x="13" y="11"/>
                  </a:lnTo>
                  <a:lnTo>
                    <a:pt x="13" y="12"/>
                  </a:lnTo>
                  <a:lnTo>
                    <a:pt x="12" y="12"/>
                  </a:lnTo>
                  <a:lnTo>
                    <a:pt x="11" y="13"/>
                  </a:lnTo>
                  <a:lnTo>
                    <a:pt x="10" y="14"/>
                  </a:lnTo>
                  <a:lnTo>
                    <a:pt x="7" y="15"/>
                  </a:lnTo>
                  <a:lnTo>
                    <a:pt x="5" y="15"/>
                  </a:lnTo>
                  <a:lnTo>
                    <a:pt x="4" y="14"/>
                  </a:lnTo>
                  <a:lnTo>
                    <a:pt x="2" y="13"/>
                  </a:lnTo>
                  <a:lnTo>
                    <a:pt x="1" y="12"/>
                  </a:lnTo>
                  <a:lnTo>
                    <a:pt x="0" y="10"/>
                  </a:lnTo>
                  <a:lnTo>
                    <a:pt x="0" y="8"/>
                  </a:lnTo>
                  <a:lnTo>
                    <a:pt x="0" y="4"/>
                  </a:lnTo>
                  <a:lnTo>
                    <a:pt x="0" y="2"/>
                  </a:lnTo>
                  <a:lnTo>
                    <a:pt x="0" y="0"/>
                  </a:lnTo>
                  <a:lnTo>
                    <a:pt x="1" y="0"/>
                  </a:lnTo>
                  <a:lnTo>
                    <a:pt x="3" y="0"/>
                  </a:lnTo>
                  <a:lnTo>
                    <a:pt x="4" y="0"/>
                  </a:lnTo>
                  <a:lnTo>
                    <a:pt x="6" y="0"/>
                  </a:lnTo>
                  <a:lnTo>
                    <a:pt x="7" y="0"/>
                  </a:lnTo>
                  <a:lnTo>
                    <a:pt x="10" y="0"/>
                  </a:lnTo>
                  <a:lnTo>
                    <a:pt x="11" y="0"/>
                  </a:lnTo>
                  <a:lnTo>
                    <a:pt x="12" y="1"/>
                  </a:lnTo>
                  <a:lnTo>
                    <a:pt x="13" y="2"/>
                  </a:lnTo>
                  <a:lnTo>
                    <a:pt x="14" y="3"/>
                  </a:lnTo>
                  <a:lnTo>
                    <a:pt x="14" y="2"/>
                  </a:lnTo>
                  <a:close/>
                </a:path>
              </a:pathLst>
            </a:custGeom>
            <a:solidFill>
              <a:srgbClr val="A18F84"/>
            </a:solidFill>
            <a:ln w="9525">
              <a:noFill/>
              <a:round/>
              <a:headEnd/>
              <a:tailEnd/>
            </a:ln>
          </p:spPr>
          <p:txBody>
            <a:bodyPr>
              <a:prstTxWarp prst="textNoShape">
                <a:avLst/>
              </a:prstTxWarp>
            </a:bodyPr>
            <a:lstStyle/>
            <a:p>
              <a:endParaRPr lang="tr-TR"/>
            </a:p>
          </p:txBody>
        </p:sp>
        <p:sp>
          <p:nvSpPr>
            <p:cNvPr id="390" name="Freeform 180"/>
            <p:cNvSpPr>
              <a:spLocks/>
            </p:cNvSpPr>
            <p:nvPr/>
          </p:nvSpPr>
          <p:spPr bwMode="auto">
            <a:xfrm>
              <a:off x="3060" y="3547"/>
              <a:ext cx="7" cy="5"/>
            </a:xfrm>
            <a:custGeom>
              <a:avLst/>
              <a:gdLst>
                <a:gd name="T0" fmla="*/ 0 w 15"/>
                <a:gd name="T1" fmla="*/ 1 h 10"/>
                <a:gd name="T2" fmla="*/ 0 w 15"/>
                <a:gd name="T3" fmla="*/ 1 h 10"/>
                <a:gd name="T4" fmla="*/ 0 w 15"/>
                <a:gd name="T5" fmla="*/ 1 h 10"/>
                <a:gd name="T6" fmla="*/ 0 w 15"/>
                <a:gd name="T7" fmla="*/ 1 h 10"/>
                <a:gd name="T8" fmla="*/ 0 w 15"/>
                <a:gd name="T9" fmla="*/ 1 h 10"/>
                <a:gd name="T10" fmla="*/ 0 w 15"/>
                <a:gd name="T11" fmla="*/ 1 h 10"/>
                <a:gd name="T12" fmla="*/ 0 w 15"/>
                <a:gd name="T13" fmla="*/ 1 h 10"/>
                <a:gd name="T14" fmla="*/ 0 w 15"/>
                <a:gd name="T15" fmla="*/ 1 h 10"/>
                <a:gd name="T16" fmla="*/ 0 w 15"/>
                <a:gd name="T17" fmla="*/ 1 h 10"/>
                <a:gd name="T18" fmla="*/ 0 w 15"/>
                <a:gd name="T19" fmla="*/ 0 h 10"/>
                <a:gd name="T20" fmla="*/ 0 w 15"/>
                <a:gd name="T21" fmla="*/ 1 h 10"/>
                <a:gd name="T22" fmla="*/ 0 w 15"/>
                <a:gd name="T23" fmla="*/ 1 h 10"/>
                <a:gd name="T24" fmla="*/ 0 w 15"/>
                <a:gd name="T25" fmla="*/ 1 h 10"/>
                <a:gd name="T26" fmla="*/ 0 w 15"/>
                <a:gd name="T27" fmla="*/ 1 h 10"/>
                <a:gd name="T28" fmla="*/ 0 w 15"/>
                <a:gd name="T29" fmla="*/ 1 h 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
                <a:gd name="T46" fmla="*/ 0 h 10"/>
                <a:gd name="T47" fmla="*/ 15 w 15"/>
                <a:gd name="T48" fmla="*/ 10 h 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 h="10">
                  <a:moveTo>
                    <a:pt x="14" y="2"/>
                  </a:moveTo>
                  <a:lnTo>
                    <a:pt x="15" y="10"/>
                  </a:lnTo>
                  <a:lnTo>
                    <a:pt x="1" y="10"/>
                  </a:lnTo>
                  <a:lnTo>
                    <a:pt x="0" y="8"/>
                  </a:lnTo>
                  <a:lnTo>
                    <a:pt x="0" y="5"/>
                  </a:lnTo>
                  <a:lnTo>
                    <a:pt x="1" y="3"/>
                  </a:lnTo>
                  <a:lnTo>
                    <a:pt x="2" y="2"/>
                  </a:lnTo>
                  <a:lnTo>
                    <a:pt x="5" y="1"/>
                  </a:lnTo>
                  <a:lnTo>
                    <a:pt x="7" y="1"/>
                  </a:lnTo>
                  <a:lnTo>
                    <a:pt x="9" y="0"/>
                  </a:lnTo>
                  <a:lnTo>
                    <a:pt x="11" y="1"/>
                  </a:lnTo>
                  <a:lnTo>
                    <a:pt x="12" y="2"/>
                  </a:lnTo>
                  <a:lnTo>
                    <a:pt x="15" y="3"/>
                  </a:lnTo>
                  <a:lnTo>
                    <a:pt x="14" y="2"/>
                  </a:lnTo>
                  <a:close/>
                </a:path>
              </a:pathLst>
            </a:custGeom>
            <a:solidFill>
              <a:srgbClr val="A18F84"/>
            </a:solidFill>
            <a:ln w="9525">
              <a:noFill/>
              <a:round/>
              <a:headEnd/>
              <a:tailEnd/>
            </a:ln>
          </p:spPr>
          <p:txBody>
            <a:bodyPr>
              <a:prstTxWarp prst="textNoShape">
                <a:avLst/>
              </a:prstTxWarp>
            </a:bodyPr>
            <a:lstStyle/>
            <a:p>
              <a:endParaRPr lang="tr-TR"/>
            </a:p>
          </p:txBody>
        </p:sp>
        <p:sp>
          <p:nvSpPr>
            <p:cNvPr id="391" name="Freeform 181"/>
            <p:cNvSpPr>
              <a:spLocks/>
            </p:cNvSpPr>
            <p:nvPr/>
          </p:nvSpPr>
          <p:spPr bwMode="auto">
            <a:xfrm>
              <a:off x="3172" y="3547"/>
              <a:ext cx="9" cy="8"/>
            </a:xfrm>
            <a:custGeom>
              <a:avLst/>
              <a:gdLst>
                <a:gd name="T0" fmla="*/ 1 w 18"/>
                <a:gd name="T1" fmla="*/ 1 h 14"/>
                <a:gd name="T2" fmla="*/ 1 w 18"/>
                <a:gd name="T3" fmla="*/ 1 h 14"/>
                <a:gd name="T4" fmla="*/ 1 w 18"/>
                <a:gd name="T5" fmla="*/ 1 h 14"/>
                <a:gd name="T6" fmla="*/ 1 w 18"/>
                <a:gd name="T7" fmla="*/ 1 h 14"/>
                <a:gd name="T8" fmla="*/ 1 w 18"/>
                <a:gd name="T9" fmla="*/ 1 h 14"/>
                <a:gd name="T10" fmla="*/ 1 w 18"/>
                <a:gd name="T11" fmla="*/ 1 h 14"/>
                <a:gd name="T12" fmla="*/ 1 w 18"/>
                <a:gd name="T13" fmla="*/ 1 h 14"/>
                <a:gd name="T14" fmla="*/ 1 w 18"/>
                <a:gd name="T15" fmla="*/ 1 h 14"/>
                <a:gd name="T16" fmla="*/ 1 w 18"/>
                <a:gd name="T17" fmla="*/ 1 h 14"/>
                <a:gd name="T18" fmla="*/ 1 w 18"/>
                <a:gd name="T19" fmla="*/ 1 h 14"/>
                <a:gd name="T20" fmla="*/ 1 w 18"/>
                <a:gd name="T21" fmla="*/ 1 h 14"/>
                <a:gd name="T22" fmla="*/ 1 w 18"/>
                <a:gd name="T23" fmla="*/ 1 h 14"/>
                <a:gd name="T24" fmla="*/ 1 w 18"/>
                <a:gd name="T25" fmla="*/ 1 h 14"/>
                <a:gd name="T26" fmla="*/ 1 w 18"/>
                <a:gd name="T27" fmla="*/ 1 h 14"/>
                <a:gd name="T28" fmla="*/ 1 w 18"/>
                <a:gd name="T29" fmla="*/ 1 h 14"/>
                <a:gd name="T30" fmla="*/ 1 w 18"/>
                <a:gd name="T31" fmla="*/ 1 h 14"/>
                <a:gd name="T32" fmla="*/ 1 w 18"/>
                <a:gd name="T33" fmla="*/ 1 h 14"/>
                <a:gd name="T34" fmla="*/ 1 w 18"/>
                <a:gd name="T35" fmla="*/ 1 h 14"/>
                <a:gd name="T36" fmla="*/ 1 w 18"/>
                <a:gd name="T37" fmla="*/ 1 h 14"/>
                <a:gd name="T38" fmla="*/ 1 w 18"/>
                <a:gd name="T39" fmla="*/ 1 h 14"/>
                <a:gd name="T40" fmla="*/ 0 w 18"/>
                <a:gd name="T41" fmla="*/ 1 h 14"/>
                <a:gd name="T42" fmla="*/ 1 w 18"/>
                <a:gd name="T43" fmla="*/ 1 h 14"/>
                <a:gd name="T44" fmla="*/ 1 w 18"/>
                <a:gd name="T45" fmla="*/ 1 h 14"/>
                <a:gd name="T46" fmla="*/ 1 w 18"/>
                <a:gd name="T47" fmla="*/ 1 h 14"/>
                <a:gd name="T48" fmla="*/ 1 w 18"/>
                <a:gd name="T49" fmla="*/ 1 h 14"/>
                <a:gd name="T50" fmla="*/ 1 w 18"/>
                <a:gd name="T51" fmla="*/ 1 h 14"/>
                <a:gd name="T52" fmla="*/ 1 w 18"/>
                <a:gd name="T53" fmla="*/ 0 h 14"/>
                <a:gd name="T54" fmla="*/ 1 w 18"/>
                <a:gd name="T55" fmla="*/ 0 h 14"/>
                <a:gd name="T56" fmla="*/ 1 w 18"/>
                <a:gd name="T57" fmla="*/ 0 h 14"/>
                <a:gd name="T58" fmla="*/ 1 w 18"/>
                <a:gd name="T59" fmla="*/ 1 h 14"/>
                <a:gd name="T60" fmla="*/ 1 w 18"/>
                <a:gd name="T61" fmla="*/ 1 h 14"/>
                <a:gd name="T62" fmla="*/ 1 w 18"/>
                <a:gd name="T63" fmla="*/ 1 h 14"/>
                <a:gd name="T64" fmla="*/ 1 w 18"/>
                <a:gd name="T65" fmla="*/ 1 h 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
                <a:gd name="T100" fmla="*/ 0 h 14"/>
                <a:gd name="T101" fmla="*/ 18 w 18"/>
                <a:gd name="T102" fmla="*/ 14 h 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 h="14">
                  <a:moveTo>
                    <a:pt x="16" y="2"/>
                  </a:moveTo>
                  <a:lnTo>
                    <a:pt x="18" y="4"/>
                  </a:lnTo>
                  <a:lnTo>
                    <a:pt x="18" y="5"/>
                  </a:lnTo>
                  <a:lnTo>
                    <a:pt x="18" y="6"/>
                  </a:lnTo>
                  <a:lnTo>
                    <a:pt x="18" y="8"/>
                  </a:lnTo>
                  <a:lnTo>
                    <a:pt x="18" y="9"/>
                  </a:lnTo>
                  <a:lnTo>
                    <a:pt x="18" y="11"/>
                  </a:lnTo>
                  <a:lnTo>
                    <a:pt x="16" y="12"/>
                  </a:lnTo>
                  <a:lnTo>
                    <a:pt x="15" y="13"/>
                  </a:lnTo>
                  <a:lnTo>
                    <a:pt x="14" y="14"/>
                  </a:lnTo>
                  <a:lnTo>
                    <a:pt x="12" y="14"/>
                  </a:lnTo>
                  <a:lnTo>
                    <a:pt x="11" y="14"/>
                  </a:lnTo>
                  <a:lnTo>
                    <a:pt x="10" y="14"/>
                  </a:lnTo>
                  <a:lnTo>
                    <a:pt x="8" y="13"/>
                  </a:lnTo>
                  <a:lnTo>
                    <a:pt x="6" y="12"/>
                  </a:lnTo>
                  <a:lnTo>
                    <a:pt x="5" y="11"/>
                  </a:lnTo>
                  <a:lnTo>
                    <a:pt x="3" y="10"/>
                  </a:lnTo>
                  <a:lnTo>
                    <a:pt x="2" y="10"/>
                  </a:lnTo>
                  <a:lnTo>
                    <a:pt x="1" y="9"/>
                  </a:lnTo>
                  <a:lnTo>
                    <a:pt x="0" y="8"/>
                  </a:lnTo>
                  <a:lnTo>
                    <a:pt x="1" y="5"/>
                  </a:lnTo>
                  <a:lnTo>
                    <a:pt x="2" y="4"/>
                  </a:lnTo>
                  <a:lnTo>
                    <a:pt x="4" y="3"/>
                  </a:lnTo>
                  <a:lnTo>
                    <a:pt x="5" y="2"/>
                  </a:lnTo>
                  <a:lnTo>
                    <a:pt x="8" y="1"/>
                  </a:lnTo>
                  <a:lnTo>
                    <a:pt x="10" y="0"/>
                  </a:lnTo>
                  <a:lnTo>
                    <a:pt x="12" y="0"/>
                  </a:lnTo>
                  <a:lnTo>
                    <a:pt x="14" y="0"/>
                  </a:lnTo>
                  <a:lnTo>
                    <a:pt x="15" y="1"/>
                  </a:lnTo>
                  <a:lnTo>
                    <a:pt x="18" y="3"/>
                  </a:lnTo>
                  <a:lnTo>
                    <a:pt x="16" y="2"/>
                  </a:lnTo>
                  <a:close/>
                </a:path>
              </a:pathLst>
            </a:custGeom>
            <a:solidFill>
              <a:srgbClr val="A18F84"/>
            </a:solidFill>
            <a:ln w="9525">
              <a:noFill/>
              <a:round/>
              <a:headEnd/>
              <a:tailEnd/>
            </a:ln>
          </p:spPr>
          <p:txBody>
            <a:bodyPr>
              <a:prstTxWarp prst="textNoShape">
                <a:avLst/>
              </a:prstTxWarp>
            </a:bodyPr>
            <a:lstStyle/>
            <a:p>
              <a:endParaRPr lang="tr-TR"/>
            </a:p>
          </p:txBody>
        </p:sp>
        <p:sp>
          <p:nvSpPr>
            <p:cNvPr id="392" name="Freeform 182"/>
            <p:cNvSpPr>
              <a:spLocks/>
            </p:cNvSpPr>
            <p:nvPr/>
          </p:nvSpPr>
          <p:spPr bwMode="auto">
            <a:xfrm>
              <a:off x="3223" y="3547"/>
              <a:ext cx="5" cy="8"/>
            </a:xfrm>
            <a:custGeom>
              <a:avLst/>
              <a:gdLst>
                <a:gd name="T0" fmla="*/ 1 w 10"/>
                <a:gd name="T1" fmla="*/ 1 h 14"/>
                <a:gd name="T2" fmla="*/ 1 w 10"/>
                <a:gd name="T3" fmla="*/ 1 h 14"/>
                <a:gd name="T4" fmla="*/ 0 w 10"/>
                <a:gd name="T5" fmla="*/ 1 h 14"/>
                <a:gd name="T6" fmla="*/ 0 w 10"/>
                <a:gd name="T7" fmla="*/ 0 h 14"/>
                <a:gd name="T8" fmla="*/ 1 w 10"/>
                <a:gd name="T9" fmla="*/ 0 h 14"/>
                <a:gd name="T10" fmla="*/ 1 w 10"/>
                <a:gd name="T11" fmla="*/ 0 h 14"/>
                <a:gd name="T12" fmla="*/ 1 w 10"/>
                <a:gd name="T13" fmla="*/ 0 h 14"/>
                <a:gd name="T14" fmla="*/ 1 w 10"/>
                <a:gd name="T15" fmla="*/ 0 h 14"/>
                <a:gd name="T16" fmla="*/ 1 w 10"/>
                <a:gd name="T17" fmla="*/ 0 h 14"/>
                <a:gd name="T18" fmla="*/ 1 w 10"/>
                <a:gd name="T19" fmla="*/ 0 h 14"/>
                <a:gd name="T20" fmla="*/ 1 w 10"/>
                <a:gd name="T21" fmla="*/ 1 h 14"/>
                <a:gd name="T22" fmla="*/ 1 w 10"/>
                <a:gd name="T23" fmla="*/ 1 h 14"/>
                <a:gd name="T24" fmla="*/ 1 w 10"/>
                <a:gd name="T25" fmla="*/ 1 h 14"/>
                <a:gd name="T26" fmla="*/ 1 w 10"/>
                <a:gd name="T27" fmla="*/ 1 h 14"/>
                <a:gd name="T28" fmla="*/ 1 w 10"/>
                <a:gd name="T29" fmla="*/ 1 h 14"/>
                <a:gd name="T30" fmla="*/ 1 w 10"/>
                <a:gd name="T31" fmla="*/ 1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
                <a:gd name="T49" fmla="*/ 0 h 14"/>
                <a:gd name="T50" fmla="*/ 10 w 10"/>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 h="14">
                  <a:moveTo>
                    <a:pt x="10" y="2"/>
                  </a:moveTo>
                  <a:lnTo>
                    <a:pt x="10" y="14"/>
                  </a:lnTo>
                  <a:lnTo>
                    <a:pt x="0" y="14"/>
                  </a:lnTo>
                  <a:lnTo>
                    <a:pt x="0" y="0"/>
                  </a:lnTo>
                  <a:lnTo>
                    <a:pt x="2" y="0"/>
                  </a:lnTo>
                  <a:lnTo>
                    <a:pt x="3" y="0"/>
                  </a:lnTo>
                  <a:lnTo>
                    <a:pt x="4" y="0"/>
                  </a:lnTo>
                  <a:lnTo>
                    <a:pt x="5" y="0"/>
                  </a:lnTo>
                  <a:lnTo>
                    <a:pt x="6" y="0"/>
                  </a:lnTo>
                  <a:lnTo>
                    <a:pt x="7" y="0"/>
                  </a:lnTo>
                  <a:lnTo>
                    <a:pt x="8" y="1"/>
                  </a:lnTo>
                  <a:lnTo>
                    <a:pt x="9" y="1"/>
                  </a:lnTo>
                  <a:lnTo>
                    <a:pt x="10" y="2"/>
                  </a:lnTo>
                  <a:lnTo>
                    <a:pt x="10" y="3"/>
                  </a:lnTo>
                  <a:lnTo>
                    <a:pt x="10" y="2"/>
                  </a:lnTo>
                  <a:close/>
                </a:path>
              </a:pathLst>
            </a:custGeom>
            <a:solidFill>
              <a:srgbClr val="A18F84"/>
            </a:solidFill>
            <a:ln w="9525">
              <a:noFill/>
              <a:round/>
              <a:headEnd/>
              <a:tailEnd/>
            </a:ln>
          </p:spPr>
          <p:txBody>
            <a:bodyPr>
              <a:prstTxWarp prst="textNoShape">
                <a:avLst/>
              </a:prstTxWarp>
            </a:bodyPr>
            <a:lstStyle/>
            <a:p>
              <a:endParaRPr lang="tr-TR"/>
            </a:p>
          </p:txBody>
        </p:sp>
        <p:sp>
          <p:nvSpPr>
            <p:cNvPr id="393" name="Freeform 183"/>
            <p:cNvSpPr>
              <a:spLocks/>
            </p:cNvSpPr>
            <p:nvPr/>
          </p:nvSpPr>
          <p:spPr bwMode="auto">
            <a:xfrm>
              <a:off x="3309" y="3547"/>
              <a:ext cx="10" cy="9"/>
            </a:xfrm>
            <a:custGeom>
              <a:avLst/>
              <a:gdLst>
                <a:gd name="T0" fmla="*/ 1 w 19"/>
                <a:gd name="T1" fmla="*/ 1 h 18"/>
                <a:gd name="T2" fmla="*/ 1 w 19"/>
                <a:gd name="T3" fmla="*/ 1 h 18"/>
                <a:gd name="T4" fmla="*/ 1 w 19"/>
                <a:gd name="T5" fmla="*/ 1 h 18"/>
                <a:gd name="T6" fmla="*/ 1 w 19"/>
                <a:gd name="T7" fmla="*/ 1 h 18"/>
                <a:gd name="T8" fmla="*/ 1 w 19"/>
                <a:gd name="T9" fmla="*/ 1 h 18"/>
                <a:gd name="T10" fmla="*/ 1 w 19"/>
                <a:gd name="T11" fmla="*/ 1 h 18"/>
                <a:gd name="T12" fmla="*/ 1 w 19"/>
                <a:gd name="T13" fmla="*/ 1 h 18"/>
                <a:gd name="T14" fmla="*/ 1 w 19"/>
                <a:gd name="T15" fmla="*/ 1 h 18"/>
                <a:gd name="T16" fmla="*/ 1 w 19"/>
                <a:gd name="T17" fmla="*/ 1 h 18"/>
                <a:gd name="T18" fmla="*/ 1 w 19"/>
                <a:gd name="T19" fmla="*/ 1 h 18"/>
                <a:gd name="T20" fmla="*/ 1 w 19"/>
                <a:gd name="T21" fmla="*/ 1 h 18"/>
                <a:gd name="T22" fmla="*/ 1 w 19"/>
                <a:gd name="T23" fmla="*/ 1 h 18"/>
                <a:gd name="T24" fmla="*/ 1 w 19"/>
                <a:gd name="T25" fmla="*/ 1 h 18"/>
                <a:gd name="T26" fmla="*/ 1 w 19"/>
                <a:gd name="T27" fmla="*/ 1 h 18"/>
                <a:gd name="T28" fmla="*/ 1 w 19"/>
                <a:gd name="T29" fmla="*/ 1 h 18"/>
                <a:gd name="T30" fmla="*/ 1 w 19"/>
                <a:gd name="T31" fmla="*/ 1 h 18"/>
                <a:gd name="T32" fmla="*/ 0 w 19"/>
                <a:gd name="T33" fmla="*/ 1 h 18"/>
                <a:gd name="T34" fmla="*/ 1 w 19"/>
                <a:gd name="T35" fmla="*/ 1 h 18"/>
                <a:gd name="T36" fmla="*/ 1 w 19"/>
                <a:gd name="T37" fmla="*/ 1 h 18"/>
                <a:gd name="T38" fmla="*/ 1 w 19"/>
                <a:gd name="T39" fmla="*/ 0 h 18"/>
                <a:gd name="T40" fmla="*/ 1 w 19"/>
                <a:gd name="T41" fmla="*/ 0 h 18"/>
                <a:gd name="T42" fmla="*/ 1 w 19"/>
                <a:gd name="T43" fmla="*/ 0 h 18"/>
                <a:gd name="T44" fmla="*/ 1 w 19"/>
                <a:gd name="T45" fmla="*/ 0 h 18"/>
                <a:gd name="T46" fmla="*/ 1 w 19"/>
                <a:gd name="T47" fmla="*/ 1 h 18"/>
                <a:gd name="T48" fmla="*/ 1 w 19"/>
                <a:gd name="T49" fmla="*/ 1 h 18"/>
                <a:gd name="T50" fmla="*/ 1 w 19"/>
                <a:gd name="T51" fmla="*/ 1 h 18"/>
                <a:gd name="T52" fmla="*/ 1 w 19"/>
                <a:gd name="T53" fmla="*/ 1 h 18"/>
                <a:gd name="T54" fmla="*/ 1 w 19"/>
                <a:gd name="T55" fmla="*/ 1 h 18"/>
                <a:gd name="T56" fmla="*/ 1 w 19"/>
                <a:gd name="T57" fmla="*/ 1 h 18"/>
                <a:gd name="T58" fmla="*/ 1 w 19"/>
                <a:gd name="T59" fmla="*/ 1 h 18"/>
                <a:gd name="T60" fmla="*/ 1 w 19"/>
                <a:gd name="T61" fmla="*/ 1 h 18"/>
                <a:gd name="T62" fmla="*/ 1 w 19"/>
                <a:gd name="T63" fmla="*/ 1 h 18"/>
                <a:gd name="T64" fmla="*/ 1 w 19"/>
                <a:gd name="T65" fmla="*/ 1 h 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
                <a:gd name="T100" fmla="*/ 0 h 18"/>
                <a:gd name="T101" fmla="*/ 19 w 19"/>
                <a:gd name="T102" fmla="*/ 18 h 1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 h="18">
                  <a:moveTo>
                    <a:pt x="18" y="6"/>
                  </a:moveTo>
                  <a:lnTo>
                    <a:pt x="16" y="9"/>
                  </a:lnTo>
                  <a:lnTo>
                    <a:pt x="15" y="10"/>
                  </a:lnTo>
                  <a:lnTo>
                    <a:pt x="14" y="11"/>
                  </a:lnTo>
                  <a:lnTo>
                    <a:pt x="14" y="12"/>
                  </a:lnTo>
                  <a:lnTo>
                    <a:pt x="13" y="14"/>
                  </a:lnTo>
                  <a:lnTo>
                    <a:pt x="13" y="15"/>
                  </a:lnTo>
                  <a:lnTo>
                    <a:pt x="12" y="16"/>
                  </a:lnTo>
                  <a:lnTo>
                    <a:pt x="11" y="18"/>
                  </a:lnTo>
                  <a:lnTo>
                    <a:pt x="10" y="18"/>
                  </a:lnTo>
                  <a:lnTo>
                    <a:pt x="7" y="18"/>
                  </a:lnTo>
                  <a:lnTo>
                    <a:pt x="6" y="16"/>
                  </a:lnTo>
                  <a:lnTo>
                    <a:pt x="4" y="14"/>
                  </a:lnTo>
                  <a:lnTo>
                    <a:pt x="2" y="12"/>
                  </a:lnTo>
                  <a:lnTo>
                    <a:pt x="1" y="10"/>
                  </a:lnTo>
                  <a:lnTo>
                    <a:pt x="1" y="8"/>
                  </a:lnTo>
                  <a:lnTo>
                    <a:pt x="0" y="4"/>
                  </a:lnTo>
                  <a:lnTo>
                    <a:pt x="1" y="3"/>
                  </a:lnTo>
                  <a:lnTo>
                    <a:pt x="2" y="1"/>
                  </a:lnTo>
                  <a:lnTo>
                    <a:pt x="4" y="0"/>
                  </a:lnTo>
                  <a:lnTo>
                    <a:pt x="7" y="0"/>
                  </a:lnTo>
                  <a:lnTo>
                    <a:pt x="10" y="0"/>
                  </a:lnTo>
                  <a:lnTo>
                    <a:pt x="11" y="0"/>
                  </a:lnTo>
                  <a:lnTo>
                    <a:pt x="12" y="1"/>
                  </a:lnTo>
                  <a:lnTo>
                    <a:pt x="13" y="1"/>
                  </a:lnTo>
                  <a:lnTo>
                    <a:pt x="13" y="2"/>
                  </a:lnTo>
                  <a:lnTo>
                    <a:pt x="14" y="3"/>
                  </a:lnTo>
                  <a:lnTo>
                    <a:pt x="15" y="4"/>
                  </a:lnTo>
                  <a:lnTo>
                    <a:pt x="16" y="5"/>
                  </a:lnTo>
                  <a:lnTo>
                    <a:pt x="18" y="6"/>
                  </a:lnTo>
                  <a:lnTo>
                    <a:pt x="19" y="8"/>
                  </a:lnTo>
                  <a:lnTo>
                    <a:pt x="18" y="6"/>
                  </a:lnTo>
                  <a:close/>
                </a:path>
              </a:pathLst>
            </a:custGeom>
            <a:solidFill>
              <a:srgbClr val="A18F84"/>
            </a:solidFill>
            <a:ln w="9525">
              <a:noFill/>
              <a:round/>
              <a:headEnd/>
              <a:tailEnd/>
            </a:ln>
          </p:spPr>
          <p:txBody>
            <a:bodyPr>
              <a:prstTxWarp prst="textNoShape">
                <a:avLst/>
              </a:prstTxWarp>
            </a:bodyPr>
            <a:lstStyle/>
            <a:p>
              <a:endParaRPr lang="tr-TR"/>
            </a:p>
          </p:txBody>
        </p:sp>
        <p:sp>
          <p:nvSpPr>
            <p:cNvPr id="394" name="Freeform 184"/>
            <p:cNvSpPr>
              <a:spLocks/>
            </p:cNvSpPr>
            <p:nvPr/>
          </p:nvSpPr>
          <p:spPr bwMode="auto">
            <a:xfrm>
              <a:off x="2591" y="3549"/>
              <a:ext cx="8" cy="7"/>
            </a:xfrm>
            <a:custGeom>
              <a:avLst/>
              <a:gdLst>
                <a:gd name="T0" fmla="*/ 1 w 15"/>
                <a:gd name="T1" fmla="*/ 0 h 15"/>
                <a:gd name="T2" fmla="*/ 0 w 15"/>
                <a:gd name="T3" fmla="*/ 0 h 15"/>
                <a:gd name="T4" fmla="*/ 0 w 15"/>
                <a:gd name="T5" fmla="*/ 0 h 15"/>
                <a:gd name="T6" fmla="*/ 1 w 15"/>
                <a:gd name="T7" fmla="*/ 0 h 15"/>
                <a:gd name="T8" fmla="*/ 1 w 15"/>
                <a:gd name="T9" fmla="*/ 0 h 15"/>
                <a:gd name="T10" fmla="*/ 1 w 15"/>
                <a:gd name="T11" fmla="*/ 0 h 15"/>
                <a:gd name="T12" fmla="*/ 1 w 15"/>
                <a:gd name="T13" fmla="*/ 0 h 15"/>
                <a:gd name="T14" fmla="*/ 0 60000 65536"/>
                <a:gd name="T15" fmla="*/ 0 60000 65536"/>
                <a:gd name="T16" fmla="*/ 0 60000 65536"/>
                <a:gd name="T17" fmla="*/ 0 60000 65536"/>
                <a:gd name="T18" fmla="*/ 0 60000 65536"/>
                <a:gd name="T19" fmla="*/ 0 60000 65536"/>
                <a:gd name="T20" fmla="*/ 0 60000 65536"/>
                <a:gd name="T21" fmla="*/ 0 w 15"/>
                <a:gd name="T22" fmla="*/ 0 h 15"/>
                <a:gd name="T23" fmla="*/ 15 w 15"/>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5">
                  <a:moveTo>
                    <a:pt x="15" y="13"/>
                  </a:moveTo>
                  <a:lnTo>
                    <a:pt x="0" y="15"/>
                  </a:lnTo>
                  <a:lnTo>
                    <a:pt x="0" y="0"/>
                  </a:lnTo>
                  <a:lnTo>
                    <a:pt x="15" y="0"/>
                  </a:lnTo>
                  <a:lnTo>
                    <a:pt x="15" y="15"/>
                  </a:lnTo>
                  <a:lnTo>
                    <a:pt x="15" y="13"/>
                  </a:lnTo>
                  <a:close/>
                </a:path>
              </a:pathLst>
            </a:custGeom>
            <a:solidFill>
              <a:srgbClr val="A18F84"/>
            </a:solidFill>
            <a:ln w="9525">
              <a:noFill/>
              <a:round/>
              <a:headEnd/>
              <a:tailEnd/>
            </a:ln>
          </p:spPr>
          <p:txBody>
            <a:bodyPr>
              <a:prstTxWarp prst="textNoShape">
                <a:avLst/>
              </a:prstTxWarp>
            </a:bodyPr>
            <a:lstStyle/>
            <a:p>
              <a:endParaRPr lang="tr-TR"/>
            </a:p>
          </p:txBody>
        </p:sp>
        <p:sp>
          <p:nvSpPr>
            <p:cNvPr id="395" name="Freeform 185"/>
            <p:cNvSpPr>
              <a:spLocks/>
            </p:cNvSpPr>
            <p:nvPr/>
          </p:nvSpPr>
          <p:spPr bwMode="auto">
            <a:xfrm>
              <a:off x="2639" y="3549"/>
              <a:ext cx="10" cy="9"/>
            </a:xfrm>
            <a:custGeom>
              <a:avLst/>
              <a:gdLst>
                <a:gd name="T0" fmla="*/ 0 w 22"/>
                <a:gd name="T1" fmla="*/ 1 h 18"/>
                <a:gd name="T2" fmla="*/ 0 w 22"/>
                <a:gd name="T3" fmla="*/ 1 h 18"/>
                <a:gd name="T4" fmla="*/ 0 w 22"/>
                <a:gd name="T5" fmla="*/ 1 h 18"/>
                <a:gd name="T6" fmla="*/ 0 w 22"/>
                <a:gd name="T7" fmla="*/ 1 h 18"/>
                <a:gd name="T8" fmla="*/ 0 w 22"/>
                <a:gd name="T9" fmla="*/ 1 h 18"/>
                <a:gd name="T10" fmla="*/ 0 w 22"/>
                <a:gd name="T11" fmla="*/ 1 h 18"/>
                <a:gd name="T12" fmla="*/ 0 w 22"/>
                <a:gd name="T13" fmla="*/ 1 h 18"/>
                <a:gd name="T14" fmla="*/ 0 w 22"/>
                <a:gd name="T15" fmla="*/ 1 h 18"/>
                <a:gd name="T16" fmla="*/ 0 w 22"/>
                <a:gd name="T17" fmla="*/ 1 h 18"/>
                <a:gd name="T18" fmla="*/ 0 w 22"/>
                <a:gd name="T19" fmla="*/ 1 h 18"/>
                <a:gd name="T20" fmla="*/ 0 w 22"/>
                <a:gd name="T21" fmla="*/ 1 h 18"/>
                <a:gd name="T22" fmla="*/ 0 w 22"/>
                <a:gd name="T23" fmla="*/ 1 h 18"/>
                <a:gd name="T24" fmla="*/ 0 w 22"/>
                <a:gd name="T25" fmla="*/ 1 h 18"/>
                <a:gd name="T26" fmla="*/ 0 w 22"/>
                <a:gd name="T27" fmla="*/ 1 h 18"/>
                <a:gd name="T28" fmla="*/ 0 w 22"/>
                <a:gd name="T29" fmla="*/ 1 h 18"/>
                <a:gd name="T30" fmla="*/ 0 w 22"/>
                <a:gd name="T31" fmla="*/ 1 h 18"/>
                <a:gd name="T32" fmla="*/ 0 w 22"/>
                <a:gd name="T33" fmla="*/ 1 h 18"/>
                <a:gd name="T34" fmla="*/ 0 w 22"/>
                <a:gd name="T35" fmla="*/ 1 h 18"/>
                <a:gd name="T36" fmla="*/ 0 w 22"/>
                <a:gd name="T37" fmla="*/ 1 h 18"/>
                <a:gd name="T38" fmla="*/ 0 w 22"/>
                <a:gd name="T39" fmla="*/ 1 h 18"/>
                <a:gd name="T40" fmla="*/ 0 w 22"/>
                <a:gd name="T41" fmla="*/ 1 h 18"/>
                <a:gd name="T42" fmla="*/ 0 w 22"/>
                <a:gd name="T43" fmla="*/ 1 h 18"/>
                <a:gd name="T44" fmla="*/ 0 w 22"/>
                <a:gd name="T45" fmla="*/ 1 h 18"/>
                <a:gd name="T46" fmla="*/ 0 w 22"/>
                <a:gd name="T47" fmla="*/ 1 h 18"/>
                <a:gd name="T48" fmla="*/ 0 w 22"/>
                <a:gd name="T49" fmla="*/ 1 h 18"/>
                <a:gd name="T50" fmla="*/ 0 w 22"/>
                <a:gd name="T51" fmla="*/ 1 h 18"/>
                <a:gd name="T52" fmla="*/ 0 w 22"/>
                <a:gd name="T53" fmla="*/ 0 h 18"/>
                <a:gd name="T54" fmla="*/ 0 w 22"/>
                <a:gd name="T55" fmla="*/ 0 h 18"/>
                <a:gd name="T56" fmla="*/ 0 w 22"/>
                <a:gd name="T57" fmla="*/ 1 h 18"/>
                <a:gd name="T58" fmla="*/ 0 w 22"/>
                <a:gd name="T59" fmla="*/ 1 h 18"/>
                <a:gd name="T60" fmla="*/ 0 w 22"/>
                <a:gd name="T61" fmla="*/ 1 h 18"/>
                <a:gd name="T62" fmla="*/ 0 w 22"/>
                <a:gd name="T63" fmla="*/ 1 h 18"/>
                <a:gd name="T64" fmla="*/ 0 w 22"/>
                <a:gd name="T65" fmla="*/ 1 h 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
                <a:gd name="T100" fmla="*/ 0 h 18"/>
                <a:gd name="T101" fmla="*/ 22 w 22"/>
                <a:gd name="T102" fmla="*/ 18 h 1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 h="18">
                  <a:moveTo>
                    <a:pt x="19" y="3"/>
                  </a:moveTo>
                  <a:lnTo>
                    <a:pt x="21" y="6"/>
                  </a:lnTo>
                  <a:lnTo>
                    <a:pt x="22" y="8"/>
                  </a:lnTo>
                  <a:lnTo>
                    <a:pt x="21" y="9"/>
                  </a:lnTo>
                  <a:lnTo>
                    <a:pt x="21" y="10"/>
                  </a:lnTo>
                  <a:lnTo>
                    <a:pt x="19" y="11"/>
                  </a:lnTo>
                  <a:lnTo>
                    <a:pt x="18" y="12"/>
                  </a:lnTo>
                  <a:lnTo>
                    <a:pt x="17" y="13"/>
                  </a:lnTo>
                  <a:lnTo>
                    <a:pt x="16" y="15"/>
                  </a:lnTo>
                  <a:lnTo>
                    <a:pt x="16" y="16"/>
                  </a:lnTo>
                  <a:lnTo>
                    <a:pt x="15" y="17"/>
                  </a:lnTo>
                  <a:lnTo>
                    <a:pt x="13" y="18"/>
                  </a:lnTo>
                  <a:lnTo>
                    <a:pt x="11" y="18"/>
                  </a:lnTo>
                  <a:lnTo>
                    <a:pt x="9" y="18"/>
                  </a:lnTo>
                  <a:lnTo>
                    <a:pt x="7" y="17"/>
                  </a:lnTo>
                  <a:lnTo>
                    <a:pt x="6" y="17"/>
                  </a:lnTo>
                  <a:lnTo>
                    <a:pt x="5" y="16"/>
                  </a:lnTo>
                  <a:lnTo>
                    <a:pt x="4" y="15"/>
                  </a:lnTo>
                  <a:lnTo>
                    <a:pt x="3" y="13"/>
                  </a:lnTo>
                  <a:lnTo>
                    <a:pt x="2" y="12"/>
                  </a:lnTo>
                  <a:lnTo>
                    <a:pt x="0" y="11"/>
                  </a:lnTo>
                  <a:lnTo>
                    <a:pt x="0" y="9"/>
                  </a:lnTo>
                  <a:lnTo>
                    <a:pt x="2" y="7"/>
                  </a:lnTo>
                  <a:lnTo>
                    <a:pt x="3" y="5"/>
                  </a:lnTo>
                  <a:lnTo>
                    <a:pt x="5" y="2"/>
                  </a:lnTo>
                  <a:lnTo>
                    <a:pt x="7" y="1"/>
                  </a:lnTo>
                  <a:lnTo>
                    <a:pt x="11" y="0"/>
                  </a:lnTo>
                  <a:lnTo>
                    <a:pt x="13" y="0"/>
                  </a:lnTo>
                  <a:lnTo>
                    <a:pt x="16" y="1"/>
                  </a:lnTo>
                  <a:lnTo>
                    <a:pt x="18" y="2"/>
                  </a:lnTo>
                  <a:lnTo>
                    <a:pt x="21" y="5"/>
                  </a:lnTo>
                  <a:lnTo>
                    <a:pt x="19" y="3"/>
                  </a:lnTo>
                  <a:close/>
                </a:path>
              </a:pathLst>
            </a:custGeom>
            <a:solidFill>
              <a:srgbClr val="A18F84"/>
            </a:solidFill>
            <a:ln w="9525">
              <a:noFill/>
              <a:round/>
              <a:headEnd/>
              <a:tailEnd/>
            </a:ln>
          </p:spPr>
          <p:txBody>
            <a:bodyPr>
              <a:prstTxWarp prst="textNoShape">
                <a:avLst/>
              </a:prstTxWarp>
            </a:bodyPr>
            <a:lstStyle/>
            <a:p>
              <a:endParaRPr lang="tr-TR"/>
            </a:p>
          </p:txBody>
        </p:sp>
        <p:sp>
          <p:nvSpPr>
            <p:cNvPr id="396" name="Freeform 186"/>
            <p:cNvSpPr>
              <a:spLocks/>
            </p:cNvSpPr>
            <p:nvPr/>
          </p:nvSpPr>
          <p:spPr bwMode="auto">
            <a:xfrm>
              <a:off x="2704" y="3549"/>
              <a:ext cx="8" cy="7"/>
            </a:xfrm>
            <a:custGeom>
              <a:avLst/>
              <a:gdLst>
                <a:gd name="T0" fmla="*/ 1 w 16"/>
                <a:gd name="T1" fmla="*/ 0 h 15"/>
                <a:gd name="T2" fmla="*/ 1 w 16"/>
                <a:gd name="T3" fmla="*/ 0 h 15"/>
                <a:gd name="T4" fmla="*/ 1 w 16"/>
                <a:gd name="T5" fmla="*/ 0 h 15"/>
                <a:gd name="T6" fmla="*/ 1 w 16"/>
                <a:gd name="T7" fmla="*/ 0 h 15"/>
                <a:gd name="T8" fmla="*/ 1 w 16"/>
                <a:gd name="T9" fmla="*/ 0 h 15"/>
                <a:gd name="T10" fmla="*/ 1 w 16"/>
                <a:gd name="T11" fmla="*/ 0 h 15"/>
                <a:gd name="T12" fmla="*/ 1 w 16"/>
                <a:gd name="T13" fmla="*/ 0 h 15"/>
                <a:gd name="T14" fmla="*/ 1 w 16"/>
                <a:gd name="T15" fmla="*/ 0 h 15"/>
                <a:gd name="T16" fmla="*/ 0 w 16"/>
                <a:gd name="T17" fmla="*/ 0 h 15"/>
                <a:gd name="T18" fmla="*/ 0 w 16"/>
                <a:gd name="T19" fmla="*/ 0 h 15"/>
                <a:gd name="T20" fmla="*/ 1 w 16"/>
                <a:gd name="T21" fmla="*/ 0 h 15"/>
                <a:gd name="T22" fmla="*/ 1 w 16"/>
                <a:gd name="T23" fmla="*/ 0 h 15"/>
                <a:gd name="T24" fmla="*/ 1 w 16"/>
                <a:gd name="T25" fmla="*/ 0 h 15"/>
                <a:gd name="T26" fmla="*/ 1 w 16"/>
                <a:gd name="T27" fmla="*/ 0 h 15"/>
                <a:gd name="T28" fmla="*/ 1 w 16"/>
                <a:gd name="T29" fmla="*/ 0 h 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15"/>
                <a:gd name="T47" fmla="*/ 16 w 16"/>
                <a:gd name="T48" fmla="*/ 15 h 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15">
                  <a:moveTo>
                    <a:pt x="16" y="13"/>
                  </a:moveTo>
                  <a:lnTo>
                    <a:pt x="13" y="15"/>
                  </a:lnTo>
                  <a:lnTo>
                    <a:pt x="10" y="15"/>
                  </a:lnTo>
                  <a:lnTo>
                    <a:pt x="8" y="15"/>
                  </a:lnTo>
                  <a:lnTo>
                    <a:pt x="6" y="13"/>
                  </a:lnTo>
                  <a:lnTo>
                    <a:pt x="4" y="12"/>
                  </a:lnTo>
                  <a:lnTo>
                    <a:pt x="2" y="10"/>
                  </a:lnTo>
                  <a:lnTo>
                    <a:pt x="1" y="8"/>
                  </a:lnTo>
                  <a:lnTo>
                    <a:pt x="0" y="6"/>
                  </a:lnTo>
                  <a:lnTo>
                    <a:pt x="0" y="2"/>
                  </a:lnTo>
                  <a:lnTo>
                    <a:pt x="1" y="0"/>
                  </a:lnTo>
                  <a:lnTo>
                    <a:pt x="16" y="0"/>
                  </a:lnTo>
                  <a:lnTo>
                    <a:pt x="16" y="15"/>
                  </a:lnTo>
                  <a:lnTo>
                    <a:pt x="16" y="13"/>
                  </a:lnTo>
                  <a:close/>
                </a:path>
              </a:pathLst>
            </a:custGeom>
            <a:solidFill>
              <a:srgbClr val="A18F84"/>
            </a:solidFill>
            <a:ln w="9525">
              <a:noFill/>
              <a:round/>
              <a:headEnd/>
              <a:tailEnd/>
            </a:ln>
          </p:spPr>
          <p:txBody>
            <a:bodyPr>
              <a:prstTxWarp prst="textNoShape">
                <a:avLst/>
              </a:prstTxWarp>
            </a:bodyPr>
            <a:lstStyle/>
            <a:p>
              <a:endParaRPr lang="tr-TR"/>
            </a:p>
          </p:txBody>
        </p:sp>
        <p:sp>
          <p:nvSpPr>
            <p:cNvPr id="397" name="Freeform 187"/>
            <p:cNvSpPr>
              <a:spLocks/>
            </p:cNvSpPr>
            <p:nvPr/>
          </p:nvSpPr>
          <p:spPr bwMode="auto">
            <a:xfrm>
              <a:off x="2729" y="3548"/>
              <a:ext cx="8" cy="9"/>
            </a:xfrm>
            <a:custGeom>
              <a:avLst/>
              <a:gdLst>
                <a:gd name="T0" fmla="*/ 1 w 14"/>
                <a:gd name="T1" fmla="*/ 0 h 17"/>
                <a:gd name="T2" fmla="*/ 1 w 14"/>
                <a:gd name="T3" fmla="*/ 1 h 17"/>
                <a:gd name="T4" fmla="*/ 1 w 14"/>
                <a:gd name="T5" fmla="*/ 1 h 17"/>
                <a:gd name="T6" fmla="*/ 1 w 14"/>
                <a:gd name="T7" fmla="*/ 1 h 17"/>
                <a:gd name="T8" fmla="*/ 1 w 14"/>
                <a:gd name="T9" fmla="*/ 1 h 17"/>
                <a:gd name="T10" fmla="*/ 1 w 14"/>
                <a:gd name="T11" fmla="*/ 1 h 17"/>
                <a:gd name="T12" fmla="*/ 1 w 14"/>
                <a:gd name="T13" fmla="*/ 1 h 17"/>
                <a:gd name="T14" fmla="*/ 1 w 14"/>
                <a:gd name="T15" fmla="*/ 1 h 17"/>
                <a:gd name="T16" fmla="*/ 1 w 14"/>
                <a:gd name="T17" fmla="*/ 1 h 17"/>
                <a:gd name="T18" fmla="*/ 1 w 14"/>
                <a:gd name="T19" fmla="*/ 1 h 17"/>
                <a:gd name="T20" fmla="*/ 1 w 14"/>
                <a:gd name="T21" fmla="*/ 1 h 17"/>
                <a:gd name="T22" fmla="*/ 1 w 14"/>
                <a:gd name="T23" fmla="*/ 1 h 17"/>
                <a:gd name="T24" fmla="*/ 1 w 14"/>
                <a:gd name="T25" fmla="*/ 1 h 17"/>
                <a:gd name="T26" fmla="*/ 1 w 14"/>
                <a:gd name="T27" fmla="*/ 1 h 17"/>
                <a:gd name="T28" fmla="*/ 1 w 14"/>
                <a:gd name="T29" fmla="*/ 1 h 17"/>
                <a:gd name="T30" fmla="*/ 1 w 14"/>
                <a:gd name="T31" fmla="*/ 1 h 17"/>
                <a:gd name="T32" fmla="*/ 0 w 14"/>
                <a:gd name="T33" fmla="*/ 1 h 17"/>
                <a:gd name="T34" fmla="*/ 0 w 14"/>
                <a:gd name="T35" fmla="*/ 1 h 17"/>
                <a:gd name="T36" fmla="*/ 0 w 14"/>
                <a:gd name="T37" fmla="*/ 1 h 17"/>
                <a:gd name="T38" fmla="*/ 0 w 14"/>
                <a:gd name="T39" fmla="*/ 1 h 17"/>
                <a:gd name="T40" fmla="*/ 0 w 14"/>
                <a:gd name="T41" fmla="*/ 1 h 17"/>
                <a:gd name="T42" fmla="*/ 1 w 14"/>
                <a:gd name="T43" fmla="*/ 1 h 17"/>
                <a:gd name="T44" fmla="*/ 1 w 14"/>
                <a:gd name="T45" fmla="*/ 1 h 17"/>
                <a:gd name="T46" fmla="*/ 1 w 14"/>
                <a:gd name="T47" fmla="*/ 0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
                <a:gd name="T73" fmla="*/ 0 h 17"/>
                <a:gd name="T74" fmla="*/ 14 w 14"/>
                <a:gd name="T75" fmla="*/ 17 h 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 h="17">
                  <a:moveTo>
                    <a:pt x="12" y="0"/>
                  </a:moveTo>
                  <a:lnTo>
                    <a:pt x="13" y="2"/>
                  </a:lnTo>
                  <a:lnTo>
                    <a:pt x="13" y="3"/>
                  </a:lnTo>
                  <a:lnTo>
                    <a:pt x="13" y="6"/>
                  </a:lnTo>
                  <a:lnTo>
                    <a:pt x="13" y="7"/>
                  </a:lnTo>
                  <a:lnTo>
                    <a:pt x="14" y="9"/>
                  </a:lnTo>
                  <a:lnTo>
                    <a:pt x="13" y="10"/>
                  </a:lnTo>
                  <a:lnTo>
                    <a:pt x="13" y="12"/>
                  </a:lnTo>
                  <a:lnTo>
                    <a:pt x="13" y="13"/>
                  </a:lnTo>
                  <a:lnTo>
                    <a:pt x="12" y="14"/>
                  </a:lnTo>
                  <a:lnTo>
                    <a:pt x="10" y="16"/>
                  </a:lnTo>
                  <a:lnTo>
                    <a:pt x="7" y="17"/>
                  </a:lnTo>
                  <a:lnTo>
                    <a:pt x="5" y="17"/>
                  </a:lnTo>
                  <a:lnTo>
                    <a:pt x="3" y="16"/>
                  </a:lnTo>
                  <a:lnTo>
                    <a:pt x="2" y="14"/>
                  </a:lnTo>
                  <a:lnTo>
                    <a:pt x="1" y="12"/>
                  </a:lnTo>
                  <a:lnTo>
                    <a:pt x="0" y="10"/>
                  </a:lnTo>
                  <a:lnTo>
                    <a:pt x="0" y="8"/>
                  </a:lnTo>
                  <a:lnTo>
                    <a:pt x="0" y="6"/>
                  </a:lnTo>
                  <a:lnTo>
                    <a:pt x="0" y="3"/>
                  </a:lnTo>
                  <a:lnTo>
                    <a:pt x="0" y="1"/>
                  </a:lnTo>
                  <a:lnTo>
                    <a:pt x="13" y="1"/>
                  </a:lnTo>
                  <a:lnTo>
                    <a:pt x="12" y="0"/>
                  </a:lnTo>
                  <a:close/>
                </a:path>
              </a:pathLst>
            </a:custGeom>
            <a:solidFill>
              <a:srgbClr val="A18F84"/>
            </a:solidFill>
            <a:ln w="9525">
              <a:noFill/>
              <a:round/>
              <a:headEnd/>
              <a:tailEnd/>
            </a:ln>
          </p:spPr>
          <p:txBody>
            <a:bodyPr>
              <a:prstTxWarp prst="textNoShape">
                <a:avLst/>
              </a:prstTxWarp>
            </a:bodyPr>
            <a:lstStyle/>
            <a:p>
              <a:endParaRPr lang="tr-TR"/>
            </a:p>
          </p:txBody>
        </p:sp>
        <p:sp>
          <p:nvSpPr>
            <p:cNvPr id="398" name="Freeform 188"/>
            <p:cNvSpPr>
              <a:spLocks/>
            </p:cNvSpPr>
            <p:nvPr/>
          </p:nvSpPr>
          <p:spPr bwMode="auto">
            <a:xfrm>
              <a:off x="2525" y="3551"/>
              <a:ext cx="8" cy="9"/>
            </a:xfrm>
            <a:custGeom>
              <a:avLst/>
              <a:gdLst>
                <a:gd name="T0" fmla="*/ 1 w 16"/>
                <a:gd name="T1" fmla="*/ 1 h 16"/>
                <a:gd name="T2" fmla="*/ 1 w 16"/>
                <a:gd name="T3" fmla="*/ 1 h 16"/>
                <a:gd name="T4" fmla="*/ 1 w 16"/>
                <a:gd name="T5" fmla="*/ 1 h 16"/>
                <a:gd name="T6" fmla="*/ 1 w 16"/>
                <a:gd name="T7" fmla="*/ 1 h 16"/>
                <a:gd name="T8" fmla="*/ 1 w 16"/>
                <a:gd name="T9" fmla="*/ 1 h 16"/>
                <a:gd name="T10" fmla="*/ 1 w 16"/>
                <a:gd name="T11" fmla="*/ 1 h 16"/>
                <a:gd name="T12" fmla="*/ 1 w 16"/>
                <a:gd name="T13" fmla="*/ 1 h 16"/>
                <a:gd name="T14" fmla="*/ 1 w 16"/>
                <a:gd name="T15" fmla="*/ 1 h 16"/>
                <a:gd name="T16" fmla="*/ 1 w 16"/>
                <a:gd name="T17" fmla="*/ 1 h 16"/>
                <a:gd name="T18" fmla="*/ 1 w 16"/>
                <a:gd name="T19" fmla="*/ 1 h 16"/>
                <a:gd name="T20" fmla="*/ 1 w 16"/>
                <a:gd name="T21" fmla="*/ 1 h 16"/>
                <a:gd name="T22" fmla="*/ 1 w 16"/>
                <a:gd name="T23" fmla="*/ 1 h 16"/>
                <a:gd name="T24" fmla="*/ 1 w 16"/>
                <a:gd name="T25" fmla="*/ 1 h 16"/>
                <a:gd name="T26" fmla="*/ 1 w 16"/>
                <a:gd name="T27" fmla="*/ 1 h 16"/>
                <a:gd name="T28" fmla="*/ 1 w 16"/>
                <a:gd name="T29" fmla="*/ 1 h 16"/>
                <a:gd name="T30" fmla="*/ 1 w 16"/>
                <a:gd name="T31" fmla="*/ 1 h 16"/>
                <a:gd name="T32" fmla="*/ 1 w 16"/>
                <a:gd name="T33" fmla="*/ 1 h 16"/>
                <a:gd name="T34" fmla="*/ 1 w 16"/>
                <a:gd name="T35" fmla="*/ 1 h 16"/>
                <a:gd name="T36" fmla="*/ 1 w 16"/>
                <a:gd name="T37" fmla="*/ 1 h 16"/>
                <a:gd name="T38" fmla="*/ 1 w 16"/>
                <a:gd name="T39" fmla="*/ 1 h 16"/>
                <a:gd name="T40" fmla="*/ 1 w 16"/>
                <a:gd name="T41" fmla="*/ 1 h 16"/>
                <a:gd name="T42" fmla="*/ 0 w 16"/>
                <a:gd name="T43" fmla="*/ 1 h 16"/>
                <a:gd name="T44" fmla="*/ 0 w 16"/>
                <a:gd name="T45" fmla="*/ 1 h 16"/>
                <a:gd name="T46" fmla="*/ 0 w 16"/>
                <a:gd name="T47" fmla="*/ 1 h 16"/>
                <a:gd name="T48" fmla="*/ 1 w 16"/>
                <a:gd name="T49" fmla="*/ 1 h 16"/>
                <a:gd name="T50" fmla="*/ 1 w 16"/>
                <a:gd name="T51" fmla="*/ 1 h 16"/>
                <a:gd name="T52" fmla="*/ 1 w 16"/>
                <a:gd name="T53" fmla="*/ 0 h 16"/>
                <a:gd name="T54" fmla="*/ 1 w 16"/>
                <a:gd name="T55" fmla="*/ 0 h 16"/>
                <a:gd name="T56" fmla="*/ 1 w 16"/>
                <a:gd name="T57" fmla="*/ 0 h 16"/>
                <a:gd name="T58" fmla="*/ 1 w 16"/>
                <a:gd name="T59" fmla="*/ 1 h 16"/>
                <a:gd name="T60" fmla="*/ 1 w 16"/>
                <a:gd name="T61" fmla="*/ 1 h 16"/>
                <a:gd name="T62" fmla="*/ 1 w 16"/>
                <a:gd name="T63" fmla="*/ 1 h 16"/>
                <a:gd name="T64" fmla="*/ 1 w 16"/>
                <a:gd name="T65" fmla="*/ 1 h 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
                <a:gd name="T100" fmla="*/ 0 h 16"/>
                <a:gd name="T101" fmla="*/ 16 w 16"/>
                <a:gd name="T102" fmla="*/ 16 h 1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 h="16">
                  <a:moveTo>
                    <a:pt x="15" y="2"/>
                  </a:moveTo>
                  <a:lnTo>
                    <a:pt x="16" y="4"/>
                  </a:lnTo>
                  <a:lnTo>
                    <a:pt x="15" y="5"/>
                  </a:lnTo>
                  <a:lnTo>
                    <a:pt x="15" y="6"/>
                  </a:lnTo>
                  <a:lnTo>
                    <a:pt x="15" y="8"/>
                  </a:lnTo>
                  <a:lnTo>
                    <a:pt x="15" y="10"/>
                  </a:lnTo>
                  <a:lnTo>
                    <a:pt x="15" y="12"/>
                  </a:lnTo>
                  <a:lnTo>
                    <a:pt x="15" y="13"/>
                  </a:lnTo>
                  <a:lnTo>
                    <a:pt x="14" y="14"/>
                  </a:lnTo>
                  <a:lnTo>
                    <a:pt x="13" y="15"/>
                  </a:lnTo>
                  <a:lnTo>
                    <a:pt x="12" y="16"/>
                  </a:lnTo>
                  <a:lnTo>
                    <a:pt x="11" y="16"/>
                  </a:lnTo>
                  <a:lnTo>
                    <a:pt x="9" y="16"/>
                  </a:lnTo>
                  <a:lnTo>
                    <a:pt x="8" y="16"/>
                  </a:lnTo>
                  <a:lnTo>
                    <a:pt x="7" y="16"/>
                  </a:lnTo>
                  <a:lnTo>
                    <a:pt x="6" y="16"/>
                  </a:lnTo>
                  <a:lnTo>
                    <a:pt x="5" y="15"/>
                  </a:lnTo>
                  <a:lnTo>
                    <a:pt x="4" y="15"/>
                  </a:lnTo>
                  <a:lnTo>
                    <a:pt x="3" y="14"/>
                  </a:lnTo>
                  <a:lnTo>
                    <a:pt x="2" y="13"/>
                  </a:lnTo>
                  <a:lnTo>
                    <a:pt x="2" y="12"/>
                  </a:lnTo>
                  <a:lnTo>
                    <a:pt x="0" y="10"/>
                  </a:lnTo>
                  <a:lnTo>
                    <a:pt x="0" y="6"/>
                  </a:lnTo>
                  <a:lnTo>
                    <a:pt x="0" y="4"/>
                  </a:lnTo>
                  <a:lnTo>
                    <a:pt x="2" y="2"/>
                  </a:lnTo>
                  <a:lnTo>
                    <a:pt x="4" y="1"/>
                  </a:lnTo>
                  <a:lnTo>
                    <a:pt x="6" y="0"/>
                  </a:lnTo>
                  <a:lnTo>
                    <a:pt x="8" y="0"/>
                  </a:lnTo>
                  <a:lnTo>
                    <a:pt x="12" y="0"/>
                  </a:lnTo>
                  <a:lnTo>
                    <a:pt x="14" y="1"/>
                  </a:lnTo>
                  <a:lnTo>
                    <a:pt x="16" y="2"/>
                  </a:lnTo>
                  <a:lnTo>
                    <a:pt x="15" y="2"/>
                  </a:lnTo>
                  <a:close/>
                </a:path>
              </a:pathLst>
            </a:custGeom>
            <a:solidFill>
              <a:srgbClr val="A18F84"/>
            </a:solidFill>
            <a:ln w="9525">
              <a:noFill/>
              <a:round/>
              <a:headEnd/>
              <a:tailEnd/>
            </a:ln>
          </p:spPr>
          <p:txBody>
            <a:bodyPr>
              <a:prstTxWarp prst="textNoShape">
                <a:avLst/>
              </a:prstTxWarp>
            </a:bodyPr>
            <a:lstStyle/>
            <a:p>
              <a:endParaRPr lang="tr-TR"/>
            </a:p>
          </p:txBody>
        </p:sp>
        <p:sp>
          <p:nvSpPr>
            <p:cNvPr id="399" name="Freeform 189"/>
            <p:cNvSpPr>
              <a:spLocks/>
            </p:cNvSpPr>
            <p:nvPr/>
          </p:nvSpPr>
          <p:spPr bwMode="auto">
            <a:xfrm>
              <a:off x="2616" y="3551"/>
              <a:ext cx="7" cy="6"/>
            </a:xfrm>
            <a:custGeom>
              <a:avLst/>
              <a:gdLst>
                <a:gd name="T0" fmla="*/ 1 w 13"/>
                <a:gd name="T1" fmla="*/ 0 h 14"/>
                <a:gd name="T2" fmla="*/ 1 w 13"/>
                <a:gd name="T3" fmla="*/ 0 h 14"/>
                <a:gd name="T4" fmla="*/ 1 w 13"/>
                <a:gd name="T5" fmla="*/ 0 h 14"/>
                <a:gd name="T6" fmla="*/ 1 w 13"/>
                <a:gd name="T7" fmla="*/ 0 h 14"/>
                <a:gd name="T8" fmla="*/ 1 w 13"/>
                <a:gd name="T9" fmla="*/ 0 h 14"/>
                <a:gd name="T10" fmla="*/ 1 w 13"/>
                <a:gd name="T11" fmla="*/ 0 h 14"/>
                <a:gd name="T12" fmla="*/ 1 w 13"/>
                <a:gd name="T13" fmla="*/ 0 h 14"/>
                <a:gd name="T14" fmla="*/ 1 w 13"/>
                <a:gd name="T15" fmla="*/ 0 h 14"/>
                <a:gd name="T16" fmla="*/ 1 w 13"/>
                <a:gd name="T17" fmla="*/ 0 h 14"/>
                <a:gd name="T18" fmla="*/ 1 w 13"/>
                <a:gd name="T19" fmla="*/ 0 h 14"/>
                <a:gd name="T20" fmla="*/ 1 w 13"/>
                <a:gd name="T21" fmla="*/ 0 h 14"/>
                <a:gd name="T22" fmla="*/ 0 w 13"/>
                <a:gd name="T23" fmla="*/ 0 h 14"/>
                <a:gd name="T24" fmla="*/ 0 w 13"/>
                <a:gd name="T25" fmla="*/ 0 h 14"/>
                <a:gd name="T26" fmla="*/ 1 w 13"/>
                <a:gd name="T27" fmla="*/ 0 h 14"/>
                <a:gd name="T28" fmla="*/ 1 w 13"/>
                <a:gd name="T29" fmla="*/ 0 h 14"/>
                <a:gd name="T30" fmla="*/ 1 w 13"/>
                <a:gd name="T31" fmla="*/ 0 h 14"/>
                <a:gd name="T32" fmla="*/ 1 w 13"/>
                <a:gd name="T33" fmla="*/ 0 h 14"/>
                <a:gd name="T34" fmla="*/ 1 w 13"/>
                <a:gd name="T35" fmla="*/ 0 h 14"/>
                <a:gd name="T36" fmla="*/ 1 w 13"/>
                <a:gd name="T37" fmla="*/ 0 h 14"/>
                <a:gd name="T38" fmla="*/ 1 w 13"/>
                <a:gd name="T39" fmla="*/ 0 h 14"/>
                <a:gd name="T40" fmla="*/ 1 w 13"/>
                <a:gd name="T41" fmla="*/ 0 h 14"/>
                <a:gd name="T42" fmla="*/ 1 w 13"/>
                <a:gd name="T43" fmla="*/ 0 h 14"/>
                <a:gd name="T44" fmla="*/ 1 w 13"/>
                <a:gd name="T45" fmla="*/ 0 h 14"/>
                <a:gd name="T46" fmla="*/ 1 w 13"/>
                <a:gd name="T47" fmla="*/ 0 h 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
                <a:gd name="T73" fmla="*/ 0 h 14"/>
                <a:gd name="T74" fmla="*/ 13 w 13"/>
                <a:gd name="T75" fmla="*/ 14 h 1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 h="14">
                  <a:moveTo>
                    <a:pt x="13" y="4"/>
                  </a:moveTo>
                  <a:lnTo>
                    <a:pt x="13" y="5"/>
                  </a:lnTo>
                  <a:lnTo>
                    <a:pt x="13" y="7"/>
                  </a:lnTo>
                  <a:lnTo>
                    <a:pt x="13" y="8"/>
                  </a:lnTo>
                  <a:lnTo>
                    <a:pt x="13" y="9"/>
                  </a:lnTo>
                  <a:lnTo>
                    <a:pt x="13" y="10"/>
                  </a:lnTo>
                  <a:lnTo>
                    <a:pt x="13" y="12"/>
                  </a:lnTo>
                  <a:lnTo>
                    <a:pt x="13" y="13"/>
                  </a:lnTo>
                  <a:lnTo>
                    <a:pt x="12" y="13"/>
                  </a:lnTo>
                  <a:lnTo>
                    <a:pt x="12" y="14"/>
                  </a:lnTo>
                  <a:lnTo>
                    <a:pt x="10" y="14"/>
                  </a:lnTo>
                  <a:lnTo>
                    <a:pt x="0" y="14"/>
                  </a:lnTo>
                  <a:lnTo>
                    <a:pt x="0" y="2"/>
                  </a:lnTo>
                  <a:lnTo>
                    <a:pt x="2" y="2"/>
                  </a:lnTo>
                  <a:lnTo>
                    <a:pt x="3" y="0"/>
                  </a:lnTo>
                  <a:lnTo>
                    <a:pt x="4" y="0"/>
                  </a:lnTo>
                  <a:lnTo>
                    <a:pt x="6" y="0"/>
                  </a:lnTo>
                  <a:lnTo>
                    <a:pt x="7" y="0"/>
                  </a:lnTo>
                  <a:lnTo>
                    <a:pt x="10" y="0"/>
                  </a:lnTo>
                  <a:lnTo>
                    <a:pt x="11" y="0"/>
                  </a:lnTo>
                  <a:lnTo>
                    <a:pt x="12" y="2"/>
                  </a:lnTo>
                  <a:lnTo>
                    <a:pt x="13" y="3"/>
                  </a:lnTo>
                  <a:lnTo>
                    <a:pt x="13" y="4"/>
                  </a:lnTo>
                  <a:close/>
                </a:path>
              </a:pathLst>
            </a:custGeom>
            <a:solidFill>
              <a:srgbClr val="A18F84"/>
            </a:solidFill>
            <a:ln w="9525">
              <a:noFill/>
              <a:round/>
              <a:headEnd/>
              <a:tailEnd/>
            </a:ln>
          </p:spPr>
          <p:txBody>
            <a:bodyPr>
              <a:prstTxWarp prst="textNoShape">
                <a:avLst/>
              </a:prstTxWarp>
            </a:bodyPr>
            <a:lstStyle/>
            <a:p>
              <a:endParaRPr lang="tr-TR"/>
            </a:p>
          </p:txBody>
        </p:sp>
        <p:sp>
          <p:nvSpPr>
            <p:cNvPr id="400" name="Freeform 190"/>
            <p:cNvSpPr>
              <a:spLocks/>
            </p:cNvSpPr>
            <p:nvPr/>
          </p:nvSpPr>
          <p:spPr bwMode="auto">
            <a:xfrm>
              <a:off x="2919" y="3551"/>
              <a:ext cx="9" cy="7"/>
            </a:xfrm>
            <a:custGeom>
              <a:avLst/>
              <a:gdLst>
                <a:gd name="T0" fmla="*/ 0 w 19"/>
                <a:gd name="T1" fmla="*/ 0 h 15"/>
                <a:gd name="T2" fmla="*/ 0 w 19"/>
                <a:gd name="T3" fmla="*/ 0 h 15"/>
                <a:gd name="T4" fmla="*/ 0 w 19"/>
                <a:gd name="T5" fmla="*/ 0 h 15"/>
                <a:gd name="T6" fmla="*/ 0 w 19"/>
                <a:gd name="T7" fmla="*/ 0 h 15"/>
                <a:gd name="T8" fmla="*/ 0 w 19"/>
                <a:gd name="T9" fmla="*/ 0 h 15"/>
                <a:gd name="T10" fmla="*/ 0 w 19"/>
                <a:gd name="T11" fmla="*/ 0 h 15"/>
                <a:gd name="T12" fmla="*/ 0 w 19"/>
                <a:gd name="T13" fmla="*/ 0 h 15"/>
                <a:gd name="T14" fmla="*/ 0 w 19"/>
                <a:gd name="T15" fmla="*/ 0 h 15"/>
                <a:gd name="T16" fmla="*/ 0 w 19"/>
                <a:gd name="T17" fmla="*/ 0 h 15"/>
                <a:gd name="T18" fmla="*/ 0 w 19"/>
                <a:gd name="T19" fmla="*/ 0 h 15"/>
                <a:gd name="T20" fmla="*/ 0 w 19"/>
                <a:gd name="T21" fmla="*/ 0 h 15"/>
                <a:gd name="T22" fmla="*/ 0 w 19"/>
                <a:gd name="T23" fmla="*/ 0 h 15"/>
                <a:gd name="T24" fmla="*/ 0 w 19"/>
                <a:gd name="T25" fmla="*/ 0 h 15"/>
                <a:gd name="T26" fmla="*/ 0 w 19"/>
                <a:gd name="T27" fmla="*/ 0 h 15"/>
                <a:gd name="T28" fmla="*/ 0 w 19"/>
                <a:gd name="T29" fmla="*/ 0 h 15"/>
                <a:gd name="T30" fmla="*/ 0 w 19"/>
                <a:gd name="T31" fmla="*/ 0 h 15"/>
                <a:gd name="T32" fmla="*/ 0 w 19"/>
                <a:gd name="T33" fmla="*/ 0 h 15"/>
                <a:gd name="T34" fmla="*/ 0 w 19"/>
                <a:gd name="T35" fmla="*/ 0 h 15"/>
                <a:gd name="T36" fmla="*/ 0 w 19"/>
                <a:gd name="T37" fmla="*/ 0 h 15"/>
                <a:gd name="T38" fmla="*/ 0 w 19"/>
                <a:gd name="T39" fmla="*/ 0 h 15"/>
                <a:gd name="T40" fmla="*/ 0 w 19"/>
                <a:gd name="T41" fmla="*/ 0 h 15"/>
                <a:gd name="T42" fmla="*/ 0 w 19"/>
                <a:gd name="T43" fmla="*/ 0 h 15"/>
                <a:gd name="T44" fmla="*/ 0 w 19"/>
                <a:gd name="T45" fmla="*/ 0 h 15"/>
                <a:gd name="T46" fmla="*/ 0 w 19"/>
                <a:gd name="T47" fmla="*/ 0 h 15"/>
                <a:gd name="T48" fmla="*/ 0 w 19"/>
                <a:gd name="T49" fmla="*/ 0 h 15"/>
                <a:gd name="T50" fmla="*/ 0 w 19"/>
                <a:gd name="T51" fmla="*/ 0 h 15"/>
                <a:gd name="T52" fmla="*/ 0 w 19"/>
                <a:gd name="T53" fmla="*/ 0 h 15"/>
                <a:gd name="T54" fmla="*/ 0 w 19"/>
                <a:gd name="T55" fmla="*/ 0 h 15"/>
                <a:gd name="T56" fmla="*/ 0 w 19"/>
                <a:gd name="T57" fmla="*/ 0 h 15"/>
                <a:gd name="T58" fmla="*/ 0 w 19"/>
                <a:gd name="T59" fmla="*/ 0 h 15"/>
                <a:gd name="T60" fmla="*/ 0 w 19"/>
                <a:gd name="T61" fmla="*/ 0 h 15"/>
                <a:gd name="T62" fmla="*/ 0 w 19"/>
                <a:gd name="T63" fmla="*/ 0 h 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
                <a:gd name="T97" fmla="*/ 0 h 15"/>
                <a:gd name="T98" fmla="*/ 19 w 19"/>
                <a:gd name="T99" fmla="*/ 15 h 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 h="15">
                  <a:moveTo>
                    <a:pt x="18" y="4"/>
                  </a:moveTo>
                  <a:lnTo>
                    <a:pt x="19" y="6"/>
                  </a:lnTo>
                  <a:lnTo>
                    <a:pt x="19" y="7"/>
                  </a:lnTo>
                  <a:lnTo>
                    <a:pt x="18" y="8"/>
                  </a:lnTo>
                  <a:lnTo>
                    <a:pt x="18" y="9"/>
                  </a:lnTo>
                  <a:lnTo>
                    <a:pt x="17" y="10"/>
                  </a:lnTo>
                  <a:lnTo>
                    <a:pt x="16" y="12"/>
                  </a:lnTo>
                  <a:lnTo>
                    <a:pt x="15" y="12"/>
                  </a:lnTo>
                  <a:lnTo>
                    <a:pt x="14" y="13"/>
                  </a:lnTo>
                  <a:lnTo>
                    <a:pt x="13" y="14"/>
                  </a:lnTo>
                  <a:lnTo>
                    <a:pt x="9" y="15"/>
                  </a:lnTo>
                  <a:lnTo>
                    <a:pt x="7" y="15"/>
                  </a:lnTo>
                  <a:lnTo>
                    <a:pt x="6" y="15"/>
                  </a:lnTo>
                  <a:lnTo>
                    <a:pt x="4" y="14"/>
                  </a:lnTo>
                  <a:lnTo>
                    <a:pt x="3" y="12"/>
                  </a:lnTo>
                  <a:lnTo>
                    <a:pt x="3" y="10"/>
                  </a:lnTo>
                  <a:lnTo>
                    <a:pt x="2" y="8"/>
                  </a:lnTo>
                  <a:lnTo>
                    <a:pt x="2" y="6"/>
                  </a:lnTo>
                  <a:lnTo>
                    <a:pt x="2" y="4"/>
                  </a:lnTo>
                  <a:lnTo>
                    <a:pt x="0" y="2"/>
                  </a:lnTo>
                  <a:lnTo>
                    <a:pt x="3" y="2"/>
                  </a:lnTo>
                  <a:lnTo>
                    <a:pt x="5" y="0"/>
                  </a:lnTo>
                  <a:lnTo>
                    <a:pt x="7" y="0"/>
                  </a:lnTo>
                  <a:lnTo>
                    <a:pt x="9" y="0"/>
                  </a:lnTo>
                  <a:lnTo>
                    <a:pt x="12" y="0"/>
                  </a:lnTo>
                  <a:lnTo>
                    <a:pt x="13" y="0"/>
                  </a:lnTo>
                  <a:lnTo>
                    <a:pt x="15" y="0"/>
                  </a:lnTo>
                  <a:lnTo>
                    <a:pt x="16" y="2"/>
                  </a:lnTo>
                  <a:lnTo>
                    <a:pt x="17" y="3"/>
                  </a:lnTo>
                  <a:lnTo>
                    <a:pt x="18" y="4"/>
                  </a:lnTo>
                  <a:close/>
                </a:path>
              </a:pathLst>
            </a:custGeom>
            <a:solidFill>
              <a:srgbClr val="A18F84"/>
            </a:solidFill>
            <a:ln w="9525">
              <a:noFill/>
              <a:round/>
              <a:headEnd/>
              <a:tailEnd/>
            </a:ln>
          </p:spPr>
          <p:txBody>
            <a:bodyPr>
              <a:prstTxWarp prst="textNoShape">
                <a:avLst/>
              </a:prstTxWarp>
            </a:bodyPr>
            <a:lstStyle/>
            <a:p>
              <a:endParaRPr lang="tr-TR"/>
            </a:p>
          </p:txBody>
        </p:sp>
        <p:sp>
          <p:nvSpPr>
            <p:cNvPr id="401" name="Freeform 191"/>
            <p:cNvSpPr>
              <a:spLocks/>
            </p:cNvSpPr>
            <p:nvPr/>
          </p:nvSpPr>
          <p:spPr bwMode="auto">
            <a:xfrm>
              <a:off x="2944" y="3551"/>
              <a:ext cx="5" cy="6"/>
            </a:xfrm>
            <a:custGeom>
              <a:avLst/>
              <a:gdLst>
                <a:gd name="T0" fmla="*/ 1 w 10"/>
                <a:gd name="T1" fmla="*/ 1 h 12"/>
                <a:gd name="T2" fmla="*/ 0 w 10"/>
                <a:gd name="T3" fmla="*/ 1 h 12"/>
                <a:gd name="T4" fmla="*/ 0 w 10"/>
                <a:gd name="T5" fmla="*/ 0 h 12"/>
                <a:gd name="T6" fmla="*/ 1 w 10"/>
                <a:gd name="T7" fmla="*/ 0 h 12"/>
                <a:gd name="T8" fmla="*/ 1 w 10"/>
                <a:gd name="T9" fmla="*/ 1 h 12"/>
                <a:gd name="T10" fmla="*/ 1 w 10"/>
                <a:gd name="T11" fmla="*/ 1 h 12"/>
                <a:gd name="T12" fmla="*/ 1 w 10"/>
                <a:gd name="T13" fmla="*/ 1 h 12"/>
                <a:gd name="T14" fmla="*/ 0 60000 65536"/>
                <a:gd name="T15" fmla="*/ 0 60000 65536"/>
                <a:gd name="T16" fmla="*/ 0 60000 65536"/>
                <a:gd name="T17" fmla="*/ 0 60000 65536"/>
                <a:gd name="T18" fmla="*/ 0 60000 65536"/>
                <a:gd name="T19" fmla="*/ 0 60000 65536"/>
                <a:gd name="T20" fmla="*/ 0 60000 65536"/>
                <a:gd name="T21" fmla="*/ 0 w 10"/>
                <a:gd name="T22" fmla="*/ 0 h 12"/>
                <a:gd name="T23" fmla="*/ 10 w 10"/>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2">
                  <a:moveTo>
                    <a:pt x="9" y="12"/>
                  </a:moveTo>
                  <a:lnTo>
                    <a:pt x="0" y="12"/>
                  </a:lnTo>
                  <a:lnTo>
                    <a:pt x="0" y="0"/>
                  </a:lnTo>
                  <a:lnTo>
                    <a:pt x="10" y="0"/>
                  </a:lnTo>
                  <a:lnTo>
                    <a:pt x="10" y="12"/>
                  </a:lnTo>
                  <a:lnTo>
                    <a:pt x="9" y="12"/>
                  </a:lnTo>
                  <a:close/>
                </a:path>
              </a:pathLst>
            </a:custGeom>
            <a:solidFill>
              <a:srgbClr val="A18F84"/>
            </a:solidFill>
            <a:ln w="9525">
              <a:noFill/>
              <a:round/>
              <a:headEnd/>
              <a:tailEnd/>
            </a:ln>
          </p:spPr>
          <p:txBody>
            <a:bodyPr>
              <a:prstTxWarp prst="textNoShape">
                <a:avLst/>
              </a:prstTxWarp>
            </a:bodyPr>
            <a:lstStyle/>
            <a:p>
              <a:endParaRPr lang="tr-TR"/>
            </a:p>
          </p:txBody>
        </p:sp>
        <p:sp>
          <p:nvSpPr>
            <p:cNvPr id="402" name="Freeform 192"/>
            <p:cNvSpPr>
              <a:spLocks/>
            </p:cNvSpPr>
            <p:nvPr/>
          </p:nvSpPr>
          <p:spPr bwMode="auto">
            <a:xfrm>
              <a:off x="3034" y="3551"/>
              <a:ext cx="9" cy="9"/>
            </a:xfrm>
            <a:custGeom>
              <a:avLst/>
              <a:gdLst>
                <a:gd name="T0" fmla="*/ 1 w 18"/>
                <a:gd name="T1" fmla="*/ 0 h 19"/>
                <a:gd name="T2" fmla="*/ 1 w 18"/>
                <a:gd name="T3" fmla="*/ 0 h 19"/>
                <a:gd name="T4" fmla="*/ 1 w 18"/>
                <a:gd name="T5" fmla="*/ 0 h 19"/>
                <a:gd name="T6" fmla="*/ 1 w 18"/>
                <a:gd name="T7" fmla="*/ 0 h 19"/>
                <a:gd name="T8" fmla="*/ 1 w 18"/>
                <a:gd name="T9" fmla="*/ 0 h 19"/>
                <a:gd name="T10" fmla="*/ 1 w 18"/>
                <a:gd name="T11" fmla="*/ 0 h 19"/>
                <a:gd name="T12" fmla="*/ 1 w 18"/>
                <a:gd name="T13" fmla="*/ 0 h 19"/>
                <a:gd name="T14" fmla="*/ 1 w 18"/>
                <a:gd name="T15" fmla="*/ 0 h 19"/>
                <a:gd name="T16" fmla="*/ 1 w 18"/>
                <a:gd name="T17" fmla="*/ 0 h 19"/>
                <a:gd name="T18" fmla="*/ 1 w 18"/>
                <a:gd name="T19" fmla="*/ 0 h 19"/>
                <a:gd name="T20" fmla="*/ 1 w 18"/>
                <a:gd name="T21" fmla="*/ 0 h 19"/>
                <a:gd name="T22" fmla="*/ 1 w 18"/>
                <a:gd name="T23" fmla="*/ 0 h 19"/>
                <a:gd name="T24" fmla="*/ 1 w 18"/>
                <a:gd name="T25" fmla="*/ 0 h 19"/>
                <a:gd name="T26" fmla="*/ 1 w 18"/>
                <a:gd name="T27" fmla="*/ 0 h 19"/>
                <a:gd name="T28" fmla="*/ 1 w 18"/>
                <a:gd name="T29" fmla="*/ 0 h 19"/>
                <a:gd name="T30" fmla="*/ 0 w 18"/>
                <a:gd name="T31" fmla="*/ 0 h 19"/>
                <a:gd name="T32" fmla="*/ 0 w 18"/>
                <a:gd name="T33" fmla="*/ 0 h 19"/>
                <a:gd name="T34" fmla="*/ 0 w 18"/>
                <a:gd name="T35" fmla="*/ 0 h 19"/>
                <a:gd name="T36" fmla="*/ 1 w 18"/>
                <a:gd name="T37" fmla="*/ 0 h 19"/>
                <a:gd name="T38" fmla="*/ 1 w 18"/>
                <a:gd name="T39" fmla="*/ 0 h 19"/>
                <a:gd name="T40" fmla="*/ 1 w 18"/>
                <a:gd name="T41" fmla="*/ 0 h 19"/>
                <a:gd name="T42" fmla="*/ 1 w 18"/>
                <a:gd name="T43" fmla="*/ 0 h 19"/>
                <a:gd name="T44" fmla="*/ 1 w 18"/>
                <a:gd name="T45" fmla="*/ 0 h 19"/>
                <a:gd name="T46" fmla="*/ 1 w 18"/>
                <a:gd name="T47" fmla="*/ 0 h 19"/>
                <a:gd name="T48" fmla="*/ 1 w 18"/>
                <a:gd name="T49" fmla="*/ 0 h 19"/>
                <a:gd name="T50" fmla="*/ 1 w 18"/>
                <a:gd name="T51" fmla="*/ 0 h 19"/>
                <a:gd name="T52" fmla="*/ 1 w 18"/>
                <a:gd name="T53" fmla="*/ 0 h 19"/>
                <a:gd name="T54" fmla="*/ 1 w 18"/>
                <a:gd name="T55" fmla="*/ 0 h 19"/>
                <a:gd name="T56" fmla="*/ 1 w 18"/>
                <a:gd name="T57" fmla="*/ 0 h 19"/>
                <a:gd name="T58" fmla="*/ 1 w 18"/>
                <a:gd name="T59" fmla="*/ 0 h 19"/>
                <a:gd name="T60" fmla="*/ 1 w 18"/>
                <a:gd name="T61" fmla="*/ 0 h 19"/>
                <a:gd name="T62" fmla="*/ 1 w 18"/>
                <a:gd name="T63" fmla="*/ 0 h 19"/>
                <a:gd name="T64" fmla="*/ 1 w 18"/>
                <a:gd name="T65" fmla="*/ 0 h 1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
                <a:gd name="T100" fmla="*/ 0 h 19"/>
                <a:gd name="T101" fmla="*/ 18 w 18"/>
                <a:gd name="T102" fmla="*/ 19 h 1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 h="19">
                  <a:moveTo>
                    <a:pt x="17" y="10"/>
                  </a:moveTo>
                  <a:lnTo>
                    <a:pt x="17" y="13"/>
                  </a:lnTo>
                  <a:lnTo>
                    <a:pt x="15" y="14"/>
                  </a:lnTo>
                  <a:lnTo>
                    <a:pt x="14" y="15"/>
                  </a:lnTo>
                  <a:lnTo>
                    <a:pt x="13" y="16"/>
                  </a:lnTo>
                  <a:lnTo>
                    <a:pt x="12" y="17"/>
                  </a:lnTo>
                  <a:lnTo>
                    <a:pt x="11" y="17"/>
                  </a:lnTo>
                  <a:lnTo>
                    <a:pt x="11" y="18"/>
                  </a:lnTo>
                  <a:lnTo>
                    <a:pt x="10" y="18"/>
                  </a:lnTo>
                  <a:lnTo>
                    <a:pt x="9" y="19"/>
                  </a:lnTo>
                  <a:lnTo>
                    <a:pt x="8" y="18"/>
                  </a:lnTo>
                  <a:lnTo>
                    <a:pt x="5" y="17"/>
                  </a:lnTo>
                  <a:lnTo>
                    <a:pt x="3" y="16"/>
                  </a:lnTo>
                  <a:lnTo>
                    <a:pt x="2" y="14"/>
                  </a:lnTo>
                  <a:lnTo>
                    <a:pt x="1" y="10"/>
                  </a:lnTo>
                  <a:lnTo>
                    <a:pt x="0" y="8"/>
                  </a:lnTo>
                  <a:lnTo>
                    <a:pt x="0" y="6"/>
                  </a:lnTo>
                  <a:lnTo>
                    <a:pt x="0" y="4"/>
                  </a:lnTo>
                  <a:lnTo>
                    <a:pt x="2" y="3"/>
                  </a:lnTo>
                  <a:lnTo>
                    <a:pt x="4" y="2"/>
                  </a:lnTo>
                  <a:lnTo>
                    <a:pt x="8" y="2"/>
                  </a:lnTo>
                  <a:lnTo>
                    <a:pt x="10" y="0"/>
                  </a:lnTo>
                  <a:lnTo>
                    <a:pt x="11" y="0"/>
                  </a:lnTo>
                  <a:lnTo>
                    <a:pt x="12" y="0"/>
                  </a:lnTo>
                  <a:lnTo>
                    <a:pt x="13" y="2"/>
                  </a:lnTo>
                  <a:lnTo>
                    <a:pt x="14" y="3"/>
                  </a:lnTo>
                  <a:lnTo>
                    <a:pt x="14" y="5"/>
                  </a:lnTo>
                  <a:lnTo>
                    <a:pt x="15" y="6"/>
                  </a:lnTo>
                  <a:lnTo>
                    <a:pt x="15" y="8"/>
                  </a:lnTo>
                  <a:lnTo>
                    <a:pt x="17" y="9"/>
                  </a:lnTo>
                  <a:lnTo>
                    <a:pt x="18" y="12"/>
                  </a:lnTo>
                  <a:lnTo>
                    <a:pt x="17" y="10"/>
                  </a:lnTo>
                  <a:close/>
                </a:path>
              </a:pathLst>
            </a:custGeom>
            <a:solidFill>
              <a:srgbClr val="A18F84"/>
            </a:solidFill>
            <a:ln w="9525">
              <a:noFill/>
              <a:round/>
              <a:headEnd/>
              <a:tailEnd/>
            </a:ln>
          </p:spPr>
          <p:txBody>
            <a:bodyPr>
              <a:prstTxWarp prst="textNoShape">
                <a:avLst/>
              </a:prstTxWarp>
            </a:bodyPr>
            <a:lstStyle/>
            <a:p>
              <a:endParaRPr lang="tr-TR"/>
            </a:p>
          </p:txBody>
        </p:sp>
        <p:sp>
          <p:nvSpPr>
            <p:cNvPr id="403" name="Freeform 193"/>
            <p:cNvSpPr>
              <a:spLocks/>
            </p:cNvSpPr>
            <p:nvPr/>
          </p:nvSpPr>
          <p:spPr bwMode="auto">
            <a:xfrm>
              <a:off x="3104" y="3551"/>
              <a:ext cx="9" cy="9"/>
            </a:xfrm>
            <a:custGeom>
              <a:avLst/>
              <a:gdLst>
                <a:gd name="T0" fmla="*/ 0 w 19"/>
                <a:gd name="T1" fmla="*/ 0 h 19"/>
                <a:gd name="T2" fmla="*/ 0 w 19"/>
                <a:gd name="T3" fmla="*/ 0 h 19"/>
                <a:gd name="T4" fmla="*/ 0 w 19"/>
                <a:gd name="T5" fmla="*/ 0 h 19"/>
                <a:gd name="T6" fmla="*/ 0 w 19"/>
                <a:gd name="T7" fmla="*/ 0 h 19"/>
                <a:gd name="T8" fmla="*/ 0 w 19"/>
                <a:gd name="T9" fmla="*/ 0 h 19"/>
                <a:gd name="T10" fmla="*/ 0 w 19"/>
                <a:gd name="T11" fmla="*/ 0 h 19"/>
                <a:gd name="T12" fmla="*/ 0 w 19"/>
                <a:gd name="T13" fmla="*/ 0 h 19"/>
                <a:gd name="T14" fmla="*/ 0 w 19"/>
                <a:gd name="T15" fmla="*/ 0 h 19"/>
                <a:gd name="T16" fmla="*/ 0 w 19"/>
                <a:gd name="T17" fmla="*/ 0 h 19"/>
                <a:gd name="T18" fmla="*/ 0 w 19"/>
                <a:gd name="T19" fmla="*/ 0 h 19"/>
                <a:gd name="T20" fmla="*/ 0 w 19"/>
                <a:gd name="T21" fmla="*/ 0 h 19"/>
                <a:gd name="T22" fmla="*/ 0 w 19"/>
                <a:gd name="T23" fmla="*/ 0 h 19"/>
                <a:gd name="T24" fmla="*/ 0 w 19"/>
                <a:gd name="T25" fmla="*/ 0 h 19"/>
                <a:gd name="T26" fmla="*/ 0 w 19"/>
                <a:gd name="T27" fmla="*/ 0 h 19"/>
                <a:gd name="T28" fmla="*/ 0 w 19"/>
                <a:gd name="T29" fmla="*/ 0 h 19"/>
                <a:gd name="T30" fmla="*/ 0 w 19"/>
                <a:gd name="T31" fmla="*/ 0 h 19"/>
                <a:gd name="T32" fmla="*/ 0 w 19"/>
                <a:gd name="T33" fmla="*/ 0 h 19"/>
                <a:gd name="T34" fmla="*/ 0 w 19"/>
                <a:gd name="T35" fmla="*/ 0 h 19"/>
                <a:gd name="T36" fmla="*/ 0 w 19"/>
                <a:gd name="T37" fmla="*/ 0 h 19"/>
                <a:gd name="T38" fmla="*/ 0 w 19"/>
                <a:gd name="T39" fmla="*/ 0 h 19"/>
                <a:gd name="T40" fmla="*/ 0 w 19"/>
                <a:gd name="T41" fmla="*/ 0 h 19"/>
                <a:gd name="T42" fmla="*/ 0 w 19"/>
                <a:gd name="T43" fmla="*/ 0 h 19"/>
                <a:gd name="T44" fmla="*/ 0 w 19"/>
                <a:gd name="T45" fmla="*/ 0 h 19"/>
                <a:gd name="T46" fmla="*/ 0 w 19"/>
                <a:gd name="T47" fmla="*/ 0 h 19"/>
                <a:gd name="T48" fmla="*/ 0 w 19"/>
                <a:gd name="T49" fmla="*/ 0 h 19"/>
                <a:gd name="T50" fmla="*/ 0 w 19"/>
                <a:gd name="T51" fmla="*/ 0 h 19"/>
                <a:gd name="T52" fmla="*/ 0 w 19"/>
                <a:gd name="T53" fmla="*/ 0 h 19"/>
                <a:gd name="T54" fmla="*/ 0 w 19"/>
                <a:gd name="T55" fmla="*/ 0 h 19"/>
                <a:gd name="T56" fmla="*/ 0 w 19"/>
                <a:gd name="T57" fmla="*/ 0 h 19"/>
                <a:gd name="T58" fmla="*/ 0 w 19"/>
                <a:gd name="T59" fmla="*/ 0 h 19"/>
                <a:gd name="T60" fmla="*/ 0 w 19"/>
                <a:gd name="T61" fmla="*/ 0 h 19"/>
                <a:gd name="T62" fmla="*/ 0 w 19"/>
                <a:gd name="T63" fmla="*/ 0 h 19"/>
                <a:gd name="T64" fmla="*/ 0 w 19"/>
                <a:gd name="T65" fmla="*/ 0 h 1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
                <a:gd name="T100" fmla="*/ 0 h 19"/>
                <a:gd name="T101" fmla="*/ 19 w 19"/>
                <a:gd name="T102" fmla="*/ 19 h 1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 h="19">
                  <a:moveTo>
                    <a:pt x="18" y="10"/>
                  </a:moveTo>
                  <a:lnTo>
                    <a:pt x="18" y="13"/>
                  </a:lnTo>
                  <a:lnTo>
                    <a:pt x="17" y="14"/>
                  </a:lnTo>
                  <a:lnTo>
                    <a:pt x="16" y="15"/>
                  </a:lnTo>
                  <a:lnTo>
                    <a:pt x="15" y="16"/>
                  </a:lnTo>
                  <a:lnTo>
                    <a:pt x="14" y="17"/>
                  </a:lnTo>
                  <a:lnTo>
                    <a:pt x="13" y="17"/>
                  </a:lnTo>
                  <a:lnTo>
                    <a:pt x="12" y="18"/>
                  </a:lnTo>
                  <a:lnTo>
                    <a:pt x="10" y="19"/>
                  </a:lnTo>
                  <a:lnTo>
                    <a:pt x="9" y="18"/>
                  </a:lnTo>
                  <a:lnTo>
                    <a:pt x="7" y="17"/>
                  </a:lnTo>
                  <a:lnTo>
                    <a:pt x="5" y="16"/>
                  </a:lnTo>
                  <a:lnTo>
                    <a:pt x="4" y="14"/>
                  </a:lnTo>
                  <a:lnTo>
                    <a:pt x="1" y="12"/>
                  </a:lnTo>
                  <a:lnTo>
                    <a:pt x="1" y="10"/>
                  </a:lnTo>
                  <a:lnTo>
                    <a:pt x="0" y="8"/>
                  </a:lnTo>
                  <a:lnTo>
                    <a:pt x="0" y="6"/>
                  </a:lnTo>
                  <a:lnTo>
                    <a:pt x="1" y="4"/>
                  </a:lnTo>
                  <a:lnTo>
                    <a:pt x="3" y="3"/>
                  </a:lnTo>
                  <a:lnTo>
                    <a:pt x="5" y="2"/>
                  </a:lnTo>
                  <a:lnTo>
                    <a:pt x="7" y="0"/>
                  </a:lnTo>
                  <a:lnTo>
                    <a:pt x="9" y="0"/>
                  </a:lnTo>
                  <a:lnTo>
                    <a:pt x="12" y="0"/>
                  </a:lnTo>
                  <a:lnTo>
                    <a:pt x="13" y="2"/>
                  </a:lnTo>
                  <a:lnTo>
                    <a:pt x="14" y="3"/>
                  </a:lnTo>
                  <a:lnTo>
                    <a:pt x="15" y="4"/>
                  </a:lnTo>
                  <a:lnTo>
                    <a:pt x="16" y="5"/>
                  </a:lnTo>
                  <a:lnTo>
                    <a:pt x="17" y="7"/>
                  </a:lnTo>
                  <a:lnTo>
                    <a:pt x="18" y="9"/>
                  </a:lnTo>
                  <a:lnTo>
                    <a:pt x="19" y="12"/>
                  </a:lnTo>
                  <a:lnTo>
                    <a:pt x="18" y="10"/>
                  </a:lnTo>
                  <a:close/>
                </a:path>
              </a:pathLst>
            </a:custGeom>
            <a:solidFill>
              <a:srgbClr val="A18F84"/>
            </a:solidFill>
            <a:ln w="9525">
              <a:noFill/>
              <a:round/>
              <a:headEnd/>
              <a:tailEnd/>
            </a:ln>
          </p:spPr>
          <p:txBody>
            <a:bodyPr>
              <a:prstTxWarp prst="textNoShape">
                <a:avLst/>
              </a:prstTxWarp>
            </a:bodyPr>
            <a:lstStyle/>
            <a:p>
              <a:endParaRPr lang="tr-TR"/>
            </a:p>
          </p:txBody>
        </p:sp>
        <p:sp>
          <p:nvSpPr>
            <p:cNvPr id="404" name="Freeform 194"/>
            <p:cNvSpPr>
              <a:spLocks/>
            </p:cNvSpPr>
            <p:nvPr/>
          </p:nvSpPr>
          <p:spPr bwMode="auto">
            <a:xfrm>
              <a:off x="2485" y="3552"/>
              <a:ext cx="7" cy="9"/>
            </a:xfrm>
            <a:custGeom>
              <a:avLst/>
              <a:gdLst>
                <a:gd name="T0" fmla="*/ 0 w 15"/>
                <a:gd name="T1" fmla="*/ 0 h 18"/>
                <a:gd name="T2" fmla="*/ 0 w 15"/>
                <a:gd name="T3" fmla="*/ 1 h 18"/>
                <a:gd name="T4" fmla="*/ 0 w 15"/>
                <a:gd name="T5" fmla="*/ 1 h 18"/>
                <a:gd name="T6" fmla="*/ 0 w 15"/>
                <a:gd name="T7" fmla="*/ 1 h 18"/>
                <a:gd name="T8" fmla="*/ 0 w 15"/>
                <a:gd name="T9" fmla="*/ 1 h 18"/>
                <a:gd name="T10" fmla="*/ 0 w 15"/>
                <a:gd name="T11" fmla="*/ 1 h 18"/>
                <a:gd name="T12" fmla="*/ 0 w 15"/>
                <a:gd name="T13" fmla="*/ 1 h 18"/>
                <a:gd name="T14" fmla="*/ 0 w 15"/>
                <a:gd name="T15" fmla="*/ 1 h 18"/>
                <a:gd name="T16" fmla="*/ 0 w 15"/>
                <a:gd name="T17" fmla="*/ 1 h 18"/>
                <a:gd name="T18" fmla="*/ 0 w 15"/>
                <a:gd name="T19" fmla="*/ 1 h 18"/>
                <a:gd name="T20" fmla="*/ 0 w 15"/>
                <a:gd name="T21" fmla="*/ 1 h 18"/>
                <a:gd name="T22" fmla="*/ 0 w 15"/>
                <a:gd name="T23" fmla="*/ 1 h 18"/>
                <a:gd name="T24" fmla="*/ 0 w 15"/>
                <a:gd name="T25" fmla="*/ 1 h 18"/>
                <a:gd name="T26" fmla="*/ 0 w 15"/>
                <a:gd name="T27" fmla="*/ 1 h 18"/>
                <a:gd name="T28" fmla="*/ 0 w 15"/>
                <a:gd name="T29" fmla="*/ 1 h 18"/>
                <a:gd name="T30" fmla="*/ 0 w 15"/>
                <a:gd name="T31" fmla="*/ 1 h 18"/>
                <a:gd name="T32" fmla="*/ 0 w 15"/>
                <a:gd name="T33" fmla="*/ 1 h 18"/>
                <a:gd name="T34" fmla="*/ 0 w 15"/>
                <a:gd name="T35" fmla="*/ 1 h 18"/>
                <a:gd name="T36" fmla="*/ 0 w 15"/>
                <a:gd name="T37" fmla="*/ 1 h 18"/>
                <a:gd name="T38" fmla="*/ 0 w 15"/>
                <a:gd name="T39" fmla="*/ 1 h 18"/>
                <a:gd name="T40" fmla="*/ 0 w 15"/>
                <a:gd name="T41" fmla="*/ 0 h 18"/>
                <a:gd name="T42" fmla="*/ 0 w 15"/>
                <a:gd name="T43" fmla="*/ 0 h 18"/>
                <a:gd name="T44" fmla="*/ 0 w 15"/>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
                <a:gd name="T70" fmla="*/ 0 h 18"/>
                <a:gd name="T71" fmla="*/ 15 w 15"/>
                <a:gd name="T72" fmla="*/ 18 h 1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 h="18">
                  <a:moveTo>
                    <a:pt x="14" y="0"/>
                  </a:moveTo>
                  <a:lnTo>
                    <a:pt x="14" y="2"/>
                  </a:lnTo>
                  <a:lnTo>
                    <a:pt x="15" y="4"/>
                  </a:lnTo>
                  <a:lnTo>
                    <a:pt x="15" y="6"/>
                  </a:lnTo>
                  <a:lnTo>
                    <a:pt x="14" y="8"/>
                  </a:lnTo>
                  <a:lnTo>
                    <a:pt x="14" y="10"/>
                  </a:lnTo>
                  <a:lnTo>
                    <a:pt x="12" y="12"/>
                  </a:lnTo>
                  <a:lnTo>
                    <a:pt x="12" y="13"/>
                  </a:lnTo>
                  <a:lnTo>
                    <a:pt x="11" y="14"/>
                  </a:lnTo>
                  <a:lnTo>
                    <a:pt x="9" y="17"/>
                  </a:lnTo>
                  <a:lnTo>
                    <a:pt x="8" y="18"/>
                  </a:lnTo>
                  <a:lnTo>
                    <a:pt x="5" y="18"/>
                  </a:lnTo>
                  <a:lnTo>
                    <a:pt x="2" y="17"/>
                  </a:lnTo>
                  <a:lnTo>
                    <a:pt x="1" y="14"/>
                  </a:lnTo>
                  <a:lnTo>
                    <a:pt x="0" y="13"/>
                  </a:lnTo>
                  <a:lnTo>
                    <a:pt x="0" y="11"/>
                  </a:lnTo>
                  <a:lnTo>
                    <a:pt x="0" y="8"/>
                  </a:lnTo>
                  <a:lnTo>
                    <a:pt x="0" y="5"/>
                  </a:lnTo>
                  <a:lnTo>
                    <a:pt x="1" y="3"/>
                  </a:lnTo>
                  <a:lnTo>
                    <a:pt x="2" y="2"/>
                  </a:lnTo>
                  <a:lnTo>
                    <a:pt x="3" y="0"/>
                  </a:lnTo>
                  <a:lnTo>
                    <a:pt x="14" y="0"/>
                  </a:lnTo>
                  <a:close/>
                </a:path>
              </a:pathLst>
            </a:custGeom>
            <a:solidFill>
              <a:srgbClr val="A18F84"/>
            </a:solidFill>
            <a:ln w="9525">
              <a:noFill/>
              <a:round/>
              <a:headEnd/>
              <a:tailEnd/>
            </a:ln>
          </p:spPr>
          <p:txBody>
            <a:bodyPr>
              <a:prstTxWarp prst="textNoShape">
                <a:avLst/>
              </a:prstTxWarp>
            </a:bodyPr>
            <a:lstStyle/>
            <a:p>
              <a:endParaRPr lang="tr-TR"/>
            </a:p>
          </p:txBody>
        </p:sp>
        <p:sp>
          <p:nvSpPr>
            <p:cNvPr id="405" name="Freeform 195"/>
            <p:cNvSpPr>
              <a:spLocks/>
            </p:cNvSpPr>
            <p:nvPr/>
          </p:nvSpPr>
          <p:spPr bwMode="auto">
            <a:xfrm>
              <a:off x="2823" y="3552"/>
              <a:ext cx="6" cy="8"/>
            </a:xfrm>
            <a:custGeom>
              <a:avLst/>
              <a:gdLst>
                <a:gd name="T0" fmla="*/ 1 w 11"/>
                <a:gd name="T1" fmla="*/ 1 h 14"/>
                <a:gd name="T2" fmla="*/ 1 w 11"/>
                <a:gd name="T3" fmla="*/ 1 h 14"/>
                <a:gd name="T4" fmla="*/ 1 w 11"/>
                <a:gd name="T5" fmla="*/ 1 h 14"/>
                <a:gd name="T6" fmla="*/ 1 w 11"/>
                <a:gd name="T7" fmla="*/ 1 h 14"/>
                <a:gd name="T8" fmla="*/ 1 w 11"/>
                <a:gd name="T9" fmla="*/ 1 h 14"/>
                <a:gd name="T10" fmla="*/ 1 w 11"/>
                <a:gd name="T11" fmla="*/ 1 h 14"/>
                <a:gd name="T12" fmla="*/ 1 w 11"/>
                <a:gd name="T13" fmla="*/ 1 h 14"/>
                <a:gd name="T14" fmla="*/ 1 w 11"/>
                <a:gd name="T15" fmla="*/ 1 h 14"/>
                <a:gd name="T16" fmla="*/ 1 w 11"/>
                <a:gd name="T17" fmla="*/ 1 h 14"/>
                <a:gd name="T18" fmla="*/ 1 w 11"/>
                <a:gd name="T19" fmla="*/ 1 h 14"/>
                <a:gd name="T20" fmla="*/ 1 w 11"/>
                <a:gd name="T21" fmla="*/ 1 h 14"/>
                <a:gd name="T22" fmla="*/ 0 w 11"/>
                <a:gd name="T23" fmla="*/ 1 h 14"/>
                <a:gd name="T24" fmla="*/ 0 w 11"/>
                <a:gd name="T25" fmla="*/ 0 h 14"/>
                <a:gd name="T26" fmla="*/ 1 w 11"/>
                <a:gd name="T27" fmla="*/ 0 h 14"/>
                <a:gd name="T28" fmla="*/ 1 w 11"/>
                <a:gd name="T29" fmla="*/ 0 h 14"/>
                <a:gd name="T30" fmla="*/ 1 w 11"/>
                <a:gd name="T31" fmla="*/ 0 h 14"/>
                <a:gd name="T32" fmla="*/ 1 w 11"/>
                <a:gd name="T33" fmla="*/ 1 h 14"/>
                <a:gd name="T34" fmla="*/ 1 w 11"/>
                <a:gd name="T35" fmla="*/ 1 h 14"/>
                <a:gd name="T36" fmla="*/ 1 w 11"/>
                <a:gd name="T37" fmla="*/ 1 h 14"/>
                <a:gd name="T38" fmla="*/ 1 w 11"/>
                <a:gd name="T39" fmla="*/ 1 h 14"/>
                <a:gd name="T40" fmla="*/ 1 w 11"/>
                <a:gd name="T41" fmla="*/ 1 h 14"/>
                <a:gd name="T42" fmla="*/ 1 w 11"/>
                <a:gd name="T43" fmla="*/ 1 h 14"/>
                <a:gd name="T44" fmla="*/ 1 w 11"/>
                <a:gd name="T45" fmla="*/ 1 h 14"/>
                <a:gd name="T46" fmla="*/ 1 w 11"/>
                <a:gd name="T47" fmla="*/ 1 h 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
                <a:gd name="T73" fmla="*/ 0 h 14"/>
                <a:gd name="T74" fmla="*/ 11 w 11"/>
                <a:gd name="T75" fmla="*/ 14 h 1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 h="14">
                  <a:moveTo>
                    <a:pt x="11" y="4"/>
                  </a:moveTo>
                  <a:lnTo>
                    <a:pt x="11" y="5"/>
                  </a:lnTo>
                  <a:lnTo>
                    <a:pt x="11" y="6"/>
                  </a:lnTo>
                  <a:lnTo>
                    <a:pt x="11" y="8"/>
                  </a:lnTo>
                  <a:lnTo>
                    <a:pt x="11" y="9"/>
                  </a:lnTo>
                  <a:lnTo>
                    <a:pt x="11" y="10"/>
                  </a:lnTo>
                  <a:lnTo>
                    <a:pt x="10" y="11"/>
                  </a:lnTo>
                  <a:lnTo>
                    <a:pt x="10" y="12"/>
                  </a:lnTo>
                  <a:lnTo>
                    <a:pt x="9" y="13"/>
                  </a:lnTo>
                  <a:lnTo>
                    <a:pt x="8" y="14"/>
                  </a:lnTo>
                  <a:lnTo>
                    <a:pt x="7" y="14"/>
                  </a:lnTo>
                  <a:lnTo>
                    <a:pt x="0" y="14"/>
                  </a:lnTo>
                  <a:lnTo>
                    <a:pt x="0" y="0"/>
                  </a:lnTo>
                  <a:lnTo>
                    <a:pt x="1" y="0"/>
                  </a:lnTo>
                  <a:lnTo>
                    <a:pt x="3" y="0"/>
                  </a:lnTo>
                  <a:lnTo>
                    <a:pt x="4" y="0"/>
                  </a:lnTo>
                  <a:lnTo>
                    <a:pt x="5" y="1"/>
                  </a:lnTo>
                  <a:lnTo>
                    <a:pt x="7" y="1"/>
                  </a:lnTo>
                  <a:lnTo>
                    <a:pt x="8" y="1"/>
                  </a:lnTo>
                  <a:lnTo>
                    <a:pt x="9" y="2"/>
                  </a:lnTo>
                  <a:lnTo>
                    <a:pt x="10" y="2"/>
                  </a:lnTo>
                  <a:lnTo>
                    <a:pt x="10" y="3"/>
                  </a:lnTo>
                  <a:lnTo>
                    <a:pt x="11" y="4"/>
                  </a:lnTo>
                  <a:close/>
                </a:path>
              </a:pathLst>
            </a:custGeom>
            <a:solidFill>
              <a:srgbClr val="A18F84"/>
            </a:solidFill>
            <a:ln w="9525">
              <a:noFill/>
              <a:round/>
              <a:headEnd/>
              <a:tailEnd/>
            </a:ln>
          </p:spPr>
          <p:txBody>
            <a:bodyPr>
              <a:prstTxWarp prst="textNoShape">
                <a:avLst/>
              </a:prstTxWarp>
            </a:bodyPr>
            <a:lstStyle/>
            <a:p>
              <a:endParaRPr lang="tr-TR"/>
            </a:p>
          </p:txBody>
        </p:sp>
        <p:sp>
          <p:nvSpPr>
            <p:cNvPr id="406" name="Freeform 196"/>
            <p:cNvSpPr>
              <a:spLocks/>
            </p:cNvSpPr>
            <p:nvPr/>
          </p:nvSpPr>
          <p:spPr bwMode="auto">
            <a:xfrm>
              <a:off x="2992" y="3553"/>
              <a:ext cx="8" cy="7"/>
            </a:xfrm>
            <a:custGeom>
              <a:avLst/>
              <a:gdLst>
                <a:gd name="T0" fmla="*/ 1 w 15"/>
                <a:gd name="T1" fmla="*/ 1 h 13"/>
                <a:gd name="T2" fmla="*/ 1 w 15"/>
                <a:gd name="T3" fmla="*/ 1 h 13"/>
                <a:gd name="T4" fmla="*/ 1 w 15"/>
                <a:gd name="T5" fmla="*/ 1 h 13"/>
                <a:gd name="T6" fmla="*/ 0 w 15"/>
                <a:gd name="T7" fmla="*/ 1 h 13"/>
                <a:gd name="T8" fmla="*/ 0 w 15"/>
                <a:gd name="T9" fmla="*/ 1 h 13"/>
                <a:gd name="T10" fmla="*/ 1 w 15"/>
                <a:gd name="T11" fmla="*/ 1 h 13"/>
                <a:gd name="T12" fmla="*/ 1 w 15"/>
                <a:gd name="T13" fmla="*/ 1 h 13"/>
                <a:gd name="T14" fmla="*/ 1 w 15"/>
                <a:gd name="T15" fmla="*/ 1 h 13"/>
                <a:gd name="T16" fmla="*/ 1 w 15"/>
                <a:gd name="T17" fmla="*/ 0 h 13"/>
                <a:gd name="T18" fmla="*/ 1 w 15"/>
                <a:gd name="T19" fmla="*/ 0 h 13"/>
                <a:gd name="T20" fmla="*/ 1 w 15"/>
                <a:gd name="T21" fmla="*/ 0 h 13"/>
                <a:gd name="T22" fmla="*/ 1 w 15"/>
                <a:gd name="T23" fmla="*/ 1 h 13"/>
                <a:gd name="T24" fmla="*/ 1 w 15"/>
                <a:gd name="T25" fmla="*/ 1 h 13"/>
                <a:gd name="T26" fmla="*/ 1 w 15"/>
                <a:gd name="T27" fmla="*/ 1 h 13"/>
                <a:gd name="T28" fmla="*/ 1 w 15"/>
                <a:gd name="T29" fmla="*/ 1 h 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
                <a:gd name="T46" fmla="*/ 0 h 13"/>
                <a:gd name="T47" fmla="*/ 15 w 15"/>
                <a:gd name="T48" fmla="*/ 13 h 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 h="13">
                  <a:moveTo>
                    <a:pt x="14" y="3"/>
                  </a:moveTo>
                  <a:lnTo>
                    <a:pt x="15" y="13"/>
                  </a:lnTo>
                  <a:lnTo>
                    <a:pt x="1" y="13"/>
                  </a:lnTo>
                  <a:lnTo>
                    <a:pt x="0" y="11"/>
                  </a:lnTo>
                  <a:lnTo>
                    <a:pt x="0" y="8"/>
                  </a:lnTo>
                  <a:lnTo>
                    <a:pt x="1" y="5"/>
                  </a:lnTo>
                  <a:lnTo>
                    <a:pt x="2" y="3"/>
                  </a:lnTo>
                  <a:lnTo>
                    <a:pt x="3" y="1"/>
                  </a:lnTo>
                  <a:lnTo>
                    <a:pt x="5" y="0"/>
                  </a:lnTo>
                  <a:lnTo>
                    <a:pt x="8" y="0"/>
                  </a:lnTo>
                  <a:lnTo>
                    <a:pt x="11" y="0"/>
                  </a:lnTo>
                  <a:lnTo>
                    <a:pt x="13" y="1"/>
                  </a:lnTo>
                  <a:lnTo>
                    <a:pt x="15" y="3"/>
                  </a:lnTo>
                  <a:lnTo>
                    <a:pt x="14" y="3"/>
                  </a:lnTo>
                  <a:close/>
                </a:path>
              </a:pathLst>
            </a:custGeom>
            <a:solidFill>
              <a:srgbClr val="A18F84"/>
            </a:solidFill>
            <a:ln w="9525">
              <a:noFill/>
              <a:round/>
              <a:headEnd/>
              <a:tailEnd/>
            </a:ln>
          </p:spPr>
          <p:txBody>
            <a:bodyPr>
              <a:prstTxWarp prst="textNoShape">
                <a:avLst/>
              </a:prstTxWarp>
            </a:bodyPr>
            <a:lstStyle/>
            <a:p>
              <a:endParaRPr lang="tr-TR"/>
            </a:p>
          </p:txBody>
        </p:sp>
        <p:sp>
          <p:nvSpPr>
            <p:cNvPr id="407" name="Freeform 197"/>
            <p:cNvSpPr>
              <a:spLocks/>
            </p:cNvSpPr>
            <p:nvPr/>
          </p:nvSpPr>
          <p:spPr bwMode="auto">
            <a:xfrm>
              <a:off x="3083" y="3552"/>
              <a:ext cx="7" cy="8"/>
            </a:xfrm>
            <a:custGeom>
              <a:avLst/>
              <a:gdLst>
                <a:gd name="T0" fmla="*/ 0 w 15"/>
                <a:gd name="T1" fmla="*/ 1 h 14"/>
                <a:gd name="T2" fmla="*/ 0 w 15"/>
                <a:gd name="T3" fmla="*/ 1 h 14"/>
                <a:gd name="T4" fmla="*/ 0 w 15"/>
                <a:gd name="T5" fmla="*/ 1 h 14"/>
                <a:gd name="T6" fmla="*/ 0 w 15"/>
                <a:gd name="T7" fmla="*/ 1 h 14"/>
                <a:gd name="T8" fmla="*/ 0 w 15"/>
                <a:gd name="T9" fmla="*/ 1 h 14"/>
                <a:gd name="T10" fmla="*/ 0 w 15"/>
                <a:gd name="T11" fmla="*/ 1 h 14"/>
                <a:gd name="T12" fmla="*/ 0 w 15"/>
                <a:gd name="T13" fmla="*/ 1 h 14"/>
                <a:gd name="T14" fmla="*/ 0 w 15"/>
                <a:gd name="T15" fmla="*/ 1 h 14"/>
                <a:gd name="T16" fmla="*/ 0 w 15"/>
                <a:gd name="T17" fmla="*/ 1 h 14"/>
                <a:gd name="T18" fmla="*/ 0 w 15"/>
                <a:gd name="T19" fmla="*/ 1 h 14"/>
                <a:gd name="T20" fmla="*/ 0 w 15"/>
                <a:gd name="T21" fmla="*/ 1 h 14"/>
                <a:gd name="T22" fmla="*/ 0 w 15"/>
                <a:gd name="T23" fmla="*/ 1 h 14"/>
                <a:gd name="T24" fmla="*/ 0 w 15"/>
                <a:gd name="T25" fmla="*/ 0 h 14"/>
                <a:gd name="T26" fmla="*/ 0 w 15"/>
                <a:gd name="T27" fmla="*/ 1 h 14"/>
                <a:gd name="T28" fmla="*/ 0 w 15"/>
                <a:gd name="T29" fmla="*/ 1 h 14"/>
                <a:gd name="T30" fmla="*/ 0 w 15"/>
                <a:gd name="T31" fmla="*/ 0 h 14"/>
                <a:gd name="T32" fmla="*/ 0 w 15"/>
                <a:gd name="T33" fmla="*/ 0 h 14"/>
                <a:gd name="T34" fmla="*/ 0 w 15"/>
                <a:gd name="T35" fmla="*/ 0 h 14"/>
                <a:gd name="T36" fmla="*/ 0 w 15"/>
                <a:gd name="T37" fmla="*/ 0 h 14"/>
                <a:gd name="T38" fmla="*/ 0 w 15"/>
                <a:gd name="T39" fmla="*/ 1 h 14"/>
                <a:gd name="T40" fmla="*/ 0 w 15"/>
                <a:gd name="T41" fmla="*/ 1 h 14"/>
                <a:gd name="T42" fmla="*/ 0 w 15"/>
                <a:gd name="T43" fmla="*/ 1 h 14"/>
                <a:gd name="T44" fmla="*/ 0 w 15"/>
                <a:gd name="T45" fmla="*/ 1 h 14"/>
                <a:gd name="T46" fmla="*/ 0 w 15"/>
                <a:gd name="T47" fmla="*/ 1 h 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
                <a:gd name="T73" fmla="*/ 0 h 14"/>
                <a:gd name="T74" fmla="*/ 15 w 15"/>
                <a:gd name="T75" fmla="*/ 14 h 1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 h="14">
                  <a:moveTo>
                    <a:pt x="15" y="4"/>
                  </a:moveTo>
                  <a:lnTo>
                    <a:pt x="15" y="5"/>
                  </a:lnTo>
                  <a:lnTo>
                    <a:pt x="15" y="6"/>
                  </a:lnTo>
                  <a:lnTo>
                    <a:pt x="15" y="8"/>
                  </a:lnTo>
                  <a:lnTo>
                    <a:pt x="15" y="9"/>
                  </a:lnTo>
                  <a:lnTo>
                    <a:pt x="15" y="10"/>
                  </a:lnTo>
                  <a:lnTo>
                    <a:pt x="13" y="11"/>
                  </a:lnTo>
                  <a:lnTo>
                    <a:pt x="13" y="12"/>
                  </a:lnTo>
                  <a:lnTo>
                    <a:pt x="12" y="13"/>
                  </a:lnTo>
                  <a:lnTo>
                    <a:pt x="11" y="14"/>
                  </a:lnTo>
                  <a:lnTo>
                    <a:pt x="10" y="14"/>
                  </a:lnTo>
                  <a:lnTo>
                    <a:pt x="0" y="14"/>
                  </a:lnTo>
                  <a:lnTo>
                    <a:pt x="0" y="0"/>
                  </a:lnTo>
                  <a:lnTo>
                    <a:pt x="2" y="1"/>
                  </a:lnTo>
                  <a:lnTo>
                    <a:pt x="3" y="1"/>
                  </a:lnTo>
                  <a:lnTo>
                    <a:pt x="4" y="0"/>
                  </a:lnTo>
                  <a:lnTo>
                    <a:pt x="7" y="0"/>
                  </a:lnTo>
                  <a:lnTo>
                    <a:pt x="8" y="0"/>
                  </a:lnTo>
                  <a:lnTo>
                    <a:pt x="10" y="0"/>
                  </a:lnTo>
                  <a:lnTo>
                    <a:pt x="11" y="1"/>
                  </a:lnTo>
                  <a:lnTo>
                    <a:pt x="12" y="1"/>
                  </a:lnTo>
                  <a:lnTo>
                    <a:pt x="13" y="3"/>
                  </a:lnTo>
                  <a:lnTo>
                    <a:pt x="15" y="4"/>
                  </a:lnTo>
                  <a:close/>
                </a:path>
              </a:pathLst>
            </a:custGeom>
            <a:solidFill>
              <a:srgbClr val="A18F84"/>
            </a:solidFill>
            <a:ln w="9525">
              <a:noFill/>
              <a:round/>
              <a:headEnd/>
              <a:tailEnd/>
            </a:ln>
          </p:spPr>
          <p:txBody>
            <a:bodyPr>
              <a:prstTxWarp prst="textNoShape">
                <a:avLst/>
              </a:prstTxWarp>
            </a:bodyPr>
            <a:lstStyle/>
            <a:p>
              <a:endParaRPr lang="tr-TR"/>
            </a:p>
          </p:txBody>
        </p:sp>
        <p:sp>
          <p:nvSpPr>
            <p:cNvPr id="408" name="Freeform 198"/>
            <p:cNvSpPr>
              <a:spLocks/>
            </p:cNvSpPr>
            <p:nvPr/>
          </p:nvSpPr>
          <p:spPr bwMode="auto">
            <a:xfrm>
              <a:off x="3198" y="3552"/>
              <a:ext cx="7" cy="8"/>
            </a:xfrm>
            <a:custGeom>
              <a:avLst/>
              <a:gdLst>
                <a:gd name="T0" fmla="*/ 0 w 15"/>
                <a:gd name="T1" fmla="*/ 1 h 14"/>
                <a:gd name="T2" fmla="*/ 0 w 15"/>
                <a:gd name="T3" fmla="*/ 1 h 14"/>
                <a:gd name="T4" fmla="*/ 0 w 15"/>
                <a:gd name="T5" fmla="*/ 1 h 14"/>
                <a:gd name="T6" fmla="*/ 0 w 15"/>
                <a:gd name="T7" fmla="*/ 1 h 14"/>
                <a:gd name="T8" fmla="*/ 0 w 15"/>
                <a:gd name="T9" fmla="*/ 1 h 14"/>
                <a:gd name="T10" fmla="*/ 0 w 15"/>
                <a:gd name="T11" fmla="*/ 1 h 14"/>
                <a:gd name="T12" fmla="*/ 0 w 15"/>
                <a:gd name="T13" fmla="*/ 1 h 14"/>
                <a:gd name="T14" fmla="*/ 0 w 15"/>
                <a:gd name="T15" fmla="*/ 1 h 14"/>
                <a:gd name="T16" fmla="*/ 0 w 15"/>
                <a:gd name="T17" fmla="*/ 1 h 14"/>
                <a:gd name="T18" fmla="*/ 0 w 15"/>
                <a:gd name="T19" fmla="*/ 1 h 14"/>
                <a:gd name="T20" fmla="*/ 0 w 15"/>
                <a:gd name="T21" fmla="*/ 1 h 14"/>
                <a:gd name="T22" fmla="*/ 0 w 15"/>
                <a:gd name="T23" fmla="*/ 0 h 14"/>
                <a:gd name="T24" fmla="*/ 0 w 15"/>
                <a:gd name="T25" fmla="*/ 0 h 14"/>
                <a:gd name="T26" fmla="*/ 0 w 15"/>
                <a:gd name="T27" fmla="*/ 0 h 14"/>
                <a:gd name="T28" fmla="*/ 0 w 15"/>
                <a:gd name="T29" fmla="*/ 0 h 14"/>
                <a:gd name="T30" fmla="*/ 0 w 15"/>
                <a:gd name="T31" fmla="*/ 1 h 14"/>
                <a:gd name="T32" fmla="*/ 0 w 15"/>
                <a:gd name="T33" fmla="*/ 1 h 14"/>
                <a:gd name="T34" fmla="*/ 0 w 15"/>
                <a:gd name="T35" fmla="*/ 1 h 14"/>
                <a:gd name="T36" fmla="*/ 0 w 15"/>
                <a:gd name="T37" fmla="*/ 1 h 14"/>
                <a:gd name="T38" fmla="*/ 0 w 15"/>
                <a:gd name="T39" fmla="*/ 1 h 14"/>
                <a:gd name="T40" fmla="*/ 0 w 15"/>
                <a:gd name="T41" fmla="*/ 1 h 14"/>
                <a:gd name="T42" fmla="*/ 0 w 15"/>
                <a:gd name="T43" fmla="*/ 1 h 14"/>
                <a:gd name="T44" fmla="*/ 0 w 15"/>
                <a:gd name="T45" fmla="*/ 1 h 14"/>
                <a:gd name="T46" fmla="*/ 0 w 15"/>
                <a:gd name="T47" fmla="*/ 1 h 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
                <a:gd name="T73" fmla="*/ 0 h 14"/>
                <a:gd name="T74" fmla="*/ 15 w 15"/>
                <a:gd name="T75" fmla="*/ 14 h 1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 h="14">
                  <a:moveTo>
                    <a:pt x="14" y="10"/>
                  </a:moveTo>
                  <a:lnTo>
                    <a:pt x="14" y="12"/>
                  </a:lnTo>
                  <a:lnTo>
                    <a:pt x="13" y="13"/>
                  </a:lnTo>
                  <a:lnTo>
                    <a:pt x="10" y="14"/>
                  </a:lnTo>
                  <a:lnTo>
                    <a:pt x="9" y="14"/>
                  </a:lnTo>
                  <a:lnTo>
                    <a:pt x="8" y="14"/>
                  </a:lnTo>
                  <a:lnTo>
                    <a:pt x="6" y="14"/>
                  </a:lnTo>
                  <a:lnTo>
                    <a:pt x="5" y="14"/>
                  </a:lnTo>
                  <a:lnTo>
                    <a:pt x="2" y="14"/>
                  </a:lnTo>
                  <a:lnTo>
                    <a:pt x="1" y="14"/>
                  </a:lnTo>
                  <a:lnTo>
                    <a:pt x="0" y="14"/>
                  </a:lnTo>
                  <a:lnTo>
                    <a:pt x="0" y="0"/>
                  </a:lnTo>
                  <a:lnTo>
                    <a:pt x="4" y="0"/>
                  </a:lnTo>
                  <a:lnTo>
                    <a:pt x="6" y="0"/>
                  </a:lnTo>
                  <a:lnTo>
                    <a:pt x="8" y="0"/>
                  </a:lnTo>
                  <a:lnTo>
                    <a:pt x="9" y="1"/>
                  </a:lnTo>
                  <a:lnTo>
                    <a:pt x="10" y="2"/>
                  </a:lnTo>
                  <a:lnTo>
                    <a:pt x="11" y="3"/>
                  </a:lnTo>
                  <a:lnTo>
                    <a:pt x="13" y="5"/>
                  </a:lnTo>
                  <a:lnTo>
                    <a:pt x="13" y="6"/>
                  </a:lnTo>
                  <a:lnTo>
                    <a:pt x="14" y="9"/>
                  </a:lnTo>
                  <a:lnTo>
                    <a:pt x="15" y="10"/>
                  </a:lnTo>
                  <a:lnTo>
                    <a:pt x="14" y="10"/>
                  </a:lnTo>
                  <a:close/>
                </a:path>
              </a:pathLst>
            </a:custGeom>
            <a:solidFill>
              <a:srgbClr val="A18F84"/>
            </a:solidFill>
            <a:ln w="9525">
              <a:noFill/>
              <a:round/>
              <a:headEnd/>
              <a:tailEnd/>
            </a:ln>
          </p:spPr>
          <p:txBody>
            <a:bodyPr>
              <a:prstTxWarp prst="textNoShape">
                <a:avLst/>
              </a:prstTxWarp>
            </a:bodyPr>
            <a:lstStyle/>
            <a:p>
              <a:endParaRPr lang="tr-TR"/>
            </a:p>
          </p:txBody>
        </p:sp>
        <p:sp>
          <p:nvSpPr>
            <p:cNvPr id="409" name="Freeform 199"/>
            <p:cNvSpPr>
              <a:spLocks/>
            </p:cNvSpPr>
            <p:nvPr/>
          </p:nvSpPr>
          <p:spPr bwMode="auto">
            <a:xfrm>
              <a:off x="3245" y="3552"/>
              <a:ext cx="7" cy="8"/>
            </a:xfrm>
            <a:custGeom>
              <a:avLst/>
              <a:gdLst>
                <a:gd name="T0" fmla="*/ 0 w 15"/>
                <a:gd name="T1" fmla="*/ 1 h 15"/>
                <a:gd name="T2" fmla="*/ 0 w 15"/>
                <a:gd name="T3" fmla="*/ 1 h 15"/>
                <a:gd name="T4" fmla="*/ 0 w 15"/>
                <a:gd name="T5" fmla="*/ 1 h 15"/>
                <a:gd name="T6" fmla="*/ 0 w 15"/>
                <a:gd name="T7" fmla="*/ 1 h 15"/>
                <a:gd name="T8" fmla="*/ 0 w 15"/>
                <a:gd name="T9" fmla="*/ 1 h 15"/>
                <a:gd name="T10" fmla="*/ 0 w 15"/>
                <a:gd name="T11" fmla="*/ 1 h 15"/>
                <a:gd name="T12" fmla="*/ 0 w 15"/>
                <a:gd name="T13" fmla="*/ 1 h 15"/>
                <a:gd name="T14" fmla="*/ 0 w 15"/>
                <a:gd name="T15" fmla="*/ 1 h 15"/>
                <a:gd name="T16" fmla="*/ 0 w 15"/>
                <a:gd name="T17" fmla="*/ 1 h 15"/>
                <a:gd name="T18" fmla="*/ 0 w 15"/>
                <a:gd name="T19" fmla="*/ 1 h 15"/>
                <a:gd name="T20" fmla="*/ 0 w 15"/>
                <a:gd name="T21" fmla="*/ 1 h 15"/>
                <a:gd name="T22" fmla="*/ 0 w 15"/>
                <a:gd name="T23" fmla="*/ 1 h 15"/>
                <a:gd name="T24" fmla="*/ 0 w 15"/>
                <a:gd name="T25" fmla="*/ 1 h 15"/>
                <a:gd name="T26" fmla="*/ 0 w 15"/>
                <a:gd name="T27" fmla="*/ 1 h 15"/>
                <a:gd name="T28" fmla="*/ 0 w 15"/>
                <a:gd name="T29" fmla="*/ 1 h 15"/>
                <a:gd name="T30" fmla="*/ 0 w 15"/>
                <a:gd name="T31" fmla="*/ 1 h 15"/>
                <a:gd name="T32" fmla="*/ 0 w 15"/>
                <a:gd name="T33" fmla="*/ 1 h 15"/>
                <a:gd name="T34" fmla="*/ 0 w 15"/>
                <a:gd name="T35" fmla="*/ 1 h 15"/>
                <a:gd name="T36" fmla="*/ 0 w 15"/>
                <a:gd name="T37" fmla="*/ 1 h 15"/>
                <a:gd name="T38" fmla="*/ 0 w 15"/>
                <a:gd name="T39" fmla="*/ 1 h 15"/>
                <a:gd name="T40" fmla="*/ 0 w 15"/>
                <a:gd name="T41" fmla="*/ 0 h 15"/>
                <a:gd name="T42" fmla="*/ 0 w 15"/>
                <a:gd name="T43" fmla="*/ 1 h 15"/>
                <a:gd name="T44" fmla="*/ 0 w 15"/>
                <a:gd name="T45" fmla="*/ 1 h 15"/>
                <a:gd name="T46" fmla="*/ 0 w 15"/>
                <a:gd name="T47" fmla="*/ 0 h 15"/>
                <a:gd name="T48" fmla="*/ 0 w 15"/>
                <a:gd name="T49" fmla="*/ 0 h 15"/>
                <a:gd name="T50" fmla="*/ 0 w 15"/>
                <a:gd name="T51" fmla="*/ 0 h 15"/>
                <a:gd name="T52" fmla="*/ 0 w 15"/>
                <a:gd name="T53" fmla="*/ 0 h 15"/>
                <a:gd name="T54" fmla="*/ 0 w 15"/>
                <a:gd name="T55" fmla="*/ 1 h 15"/>
                <a:gd name="T56" fmla="*/ 0 w 15"/>
                <a:gd name="T57" fmla="*/ 1 h 15"/>
                <a:gd name="T58" fmla="*/ 0 w 15"/>
                <a:gd name="T59" fmla="*/ 1 h 15"/>
                <a:gd name="T60" fmla="*/ 0 w 15"/>
                <a:gd name="T61" fmla="*/ 1 h 15"/>
                <a:gd name="T62" fmla="*/ 0 w 15"/>
                <a:gd name="T63" fmla="*/ 1 h 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
                <a:gd name="T97" fmla="*/ 0 h 15"/>
                <a:gd name="T98" fmla="*/ 15 w 15"/>
                <a:gd name="T99" fmla="*/ 15 h 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 h="15">
                  <a:moveTo>
                    <a:pt x="15" y="4"/>
                  </a:moveTo>
                  <a:lnTo>
                    <a:pt x="15" y="5"/>
                  </a:lnTo>
                  <a:lnTo>
                    <a:pt x="15" y="6"/>
                  </a:lnTo>
                  <a:lnTo>
                    <a:pt x="15" y="8"/>
                  </a:lnTo>
                  <a:lnTo>
                    <a:pt x="15" y="9"/>
                  </a:lnTo>
                  <a:lnTo>
                    <a:pt x="15" y="10"/>
                  </a:lnTo>
                  <a:lnTo>
                    <a:pt x="14" y="11"/>
                  </a:lnTo>
                  <a:lnTo>
                    <a:pt x="14" y="12"/>
                  </a:lnTo>
                  <a:lnTo>
                    <a:pt x="12" y="13"/>
                  </a:lnTo>
                  <a:lnTo>
                    <a:pt x="11" y="14"/>
                  </a:lnTo>
                  <a:lnTo>
                    <a:pt x="10" y="14"/>
                  </a:lnTo>
                  <a:lnTo>
                    <a:pt x="8" y="15"/>
                  </a:lnTo>
                  <a:lnTo>
                    <a:pt x="6" y="15"/>
                  </a:lnTo>
                  <a:lnTo>
                    <a:pt x="5" y="14"/>
                  </a:lnTo>
                  <a:lnTo>
                    <a:pt x="3" y="13"/>
                  </a:lnTo>
                  <a:lnTo>
                    <a:pt x="2" y="12"/>
                  </a:lnTo>
                  <a:lnTo>
                    <a:pt x="1" y="10"/>
                  </a:lnTo>
                  <a:lnTo>
                    <a:pt x="1" y="8"/>
                  </a:lnTo>
                  <a:lnTo>
                    <a:pt x="0" y="5"/>
                  </a:lnTo>
                  <a:lnTo>
                    <a:pt x="0" y="2"/>
                  </a:lnTo>
                  <a:lnTo>
                    <a:pt x="0" y="0"/>
                  </a:lnTo>
                  <a:lnTo>
                    <a:pt x="1" y="1"/>
                  </a:lnTo>
                  <a:lnTo>
                    <a:pt x="3" y="1"/>
                  </a:lnTo>
                  <a:lnTo>
                    <a:pt x="5" y="0"/>
                  </a:lnTo>
                  <a:lnTo>
                    <a:pt x="7" y="0"/>
                  </a:lnTo>
                  <a:lnTo>
                    <a:pt x="8" y="0"/>
                  </a:lnTo>
                  <a:lnTo>
                    <a:pt x="10" y="0"/>
                  </a:lnTo>
                  <a:lnTo>
                    <a:pt x="11" y="1"/>
                  </a:lnTo>
                  <a:lnTo>
                    <a:pt x="12" y="1"/>
                  </a:lnTo>
                  <a:lnTo>
                    <a:pt x="14" y="3"/>
                  </a:lnTo>
                  <a:lnTo>
                    <a:pt x="15" y="4"/>
                  </a:lnTo>
                  <a:close/>
                </a:path>
              </a:pathLst>
            </a:custGeom>
            <a:solidFill>
              <a:srgbClr val="A18F84"/>
            </a:solidFill>
            <a:ln w="9525">
              <a:noFill/>
              <a:round/>
              <a:headEnd/>
              <a:tailEnd/>
            </a:ln>
          </p:spPr>
          <p:txBody>
            <a:bodyPr>
              <a:prstTxWarp prst="textNoShape">
                <a:avLst/>
              </a:prstTxWarp>
            </a:bodyPr>
            <a:lstStyle/>
            <a:p>
              <a:endParaRPr lang="tr-TR"/>
            </a:p>
          </p:txBody>
        </p:sp>
        <p:sp>
          <p:nvSpPr>
            <p:cNvPr id="410" name="Freeform 200"/>
            <p:cNvSpPr>
              <a:spLocks/>
            </p:cNvSpPr>
            <p:nvPr/>
          </p:nvSpPr>
          <p:spPr bwMode="auto">
            <a:xfrm>
              <a:off x="3351" y="3552"/>
              <a:ext cx="8" cy="6"/>
            </a:xfrm>
            <a:custGeom>
              <a:avLst/>
              <a:gdLst>
                <a:gd name="T0" fmla="*/ 1 w 15"/>
                <a:gd name="T1" fmla="*/ 1 h 11"/>
                <a:gd name="T2" fmla="*/ 1 w 15"/>
                <a:gd name="T3" fmla="*/ 1 h 11"/>
                <a:gd name="T4" fmla="*/ 1 w 15"/>
                <a:gd name="T5" fmla="*/ 1 h 11"/>
                <a:gd name="T6" fmla="*/ 1 w 15"/>
                <a:gd name="T7" fmla="*/ 1 h 11"/>
                <a:gd name="T8" fmla="*/ 1 w 15"/>
                <a:gd name="T9" fmla="*/ 1 h 11"/>
                <a:gd name="T10" fmla="*/ 1 w 15"/>
                <a:gd name="T11" fmla="*/ 1 h 11"/>
                <a:gd name="T12" fmla="*/ 1 w 15"/>
                <a:gd name="T13" fmla="*/ 1 h 11"/>
                <a:gd name="T14" fmla="*/ 1 w 15"/>
                <a:gd name="T15" fmla="*/ 1 h 11"/>
                <a:gd name="T16" fmla="*/ 0 w 15"/>
                <a:gd name="T17" fmla="*/ 1 h 11"/>
                <a:gd name="T18" fmla="*/ 1 w 15"/>
                <a:gd name="T19" fmla="*/ 1 h 11"/>
                <a:gd name="T20" fmla="*/ 1 w 15"/>
                <a:gd name="T21" fmla="*/ 0 h 11"/>
                <a:gd name="T22" fmla="*/ 1 w 15"/>
                <a:gd name="T23" fmla="*/ 0 h 11"/>
                <a:gd name="T24" fmla="*/ 1 w 15"/>
                <a:gd name="T25" fmla="*/ 1 h 11"/>
                <a:gd name="T26" fmla="*/ 1 w 15"/>
                <a:gd name="T27" fmla="*/ 1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11"/>
                <a:gd name="T44" fmla="*/ 15 w 15"/>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11">
                  <a:moveTo>
                    <a:pt x="15" y="10"/>
                  </a:moveTo>
                  <a:lnTo>
                    <a:pt x="13" y="11"/>
                  </a:lnTo>
                  <a:lnTo>
                    <a:pt x="11" y="11"/>
                  </a:lnTo>
                  <a:lnTo>
                    <a:pt x="8" y="11"/>
                  </a:lnTo>
                  <a:lnTo>
                    <a:pt x="6" y="10"/>
                  </a:lnTo>
                  <a:lnTo>
                    <a:pt x="4" y="10"/>
                  </a:lnTo>
                  <a:lnTo>
                    <a:pt x="3" y="9"/>
                  </a:lnTo>
                  <a:lnTo>
                    <a:pt x="2" y="8"/>
                  </a:lnTo>
                  <a:lnTo>
                    <a:pt x="0" y="5"/>
                  </a:lnTo>
                  <a:lnTo>
                    <a:pt x="2" y="3"/>
                  </a:lnTo>
                  <a:lnTo>
                    <a:pt x="2" y="0"/>
                  </a:lnTo>
                  <a:lnTo>
                    <a:pt x="15" y="0"/>
                  </a:lnTo>
                  <a:lnTo>
                    <a:pt x="15" y="10"/>
                  </a:lnTo>
                  <a:close/>
                </a:path>
              </a:pathLst>
            </a:custGeom>
            <a:solidFill>
              <a:srgbClr val="A18F84"/>
            </a:solidFill>
            <a:ln w="9525">
              <a:noFill/>
              <a:round/>
              <a:headEnd/>
              <a:tailEnd/>
            </a:ln>
          </p:spPr>
          <p:txBody>
            <a:bodyPr>
              <a:prstTxWarp prst="textNoShape">
                <a:avLst/>
              </a:prstTxWarp>
            </a:bodyPr>
            <a:lstStyle/>
            <a:p>
              <a:endParaRPr lang="tr-TR"/>
            </a:p>
          </p:txBody>
        </p:sp>
        <p:sp>
          <p:nvSpPr>
            <p:cNvPr id="411" name="Freeform 201"/>
            <p:cNvSpPr>
              <a:spLocks/>
            </p:cNvSpPr>
            <p:nvPr/>
          </p:nvSpPr>
          <p:spPr bwMode="auto">
            <a:xfrm>
              <a:off x="3015" y="3555"/>
              <a:ext cx="7" cy="6"/>
            </a:xfrm>
            <a:custGeom>
              <a:avLst/>
              <a:gdLst>
                <a:gd name="T0" fmla="*/ 1 w 14"/>
                <a:gd name="T1" fmla="*/ 0 h 14"/>
                <a:gd name="T2" fmla="*/ 1 w 14"/>
                <a:gd name="T3" fmla="*/ 0 h 14"/>
                <a:gd name="T4" fmla="*/ 1 w 14"/>
                <a:gd name="T5" fmla="*/ 0 h 14"/>
                <a:gd name="T6" fmla="*/ 1 w 14"/>
                <a:gd name="T7" fmla="*/ 0 h 14"/>
                <a:gd name="T8" fmla="*/ 1 w 14"/>
                <a:gd name="T9" fmla="*/ 0 h 14"/>
                <a:gd name="T10" fmla="*/ 1 w 14"/>
                <a:gd name="T11" fmla="*/ 0 h 14"/>
                <a:gd name="T12" fmla="*/ 1 w 14"/>
                <a:gd name="T13" fmla="*/ 0 h 14"/>
                <a:gd name="T14" fmla="*/ 1 w 14"/>
                <a:gd name="T15" fmla="*/ 0 h 14"/>
                <a:gd name="T16" fmla="*/ 1 w 14"/>
                <a:gd name="T17" fmla="*/ 0 h 14"/>
                <a:gd name="T18" fmla="*/ 1 w 14"/>
                <a:gd name="T19" fmla="*/ 0 h 14"/>
                <a:gd name="T20" fmla="*/ 1 w 14"/>
                <a:gd name="T21" fmla="*/ 0 h 14"/>
                <a:gd name="T22" fmla="*/ 0 w 14"/>
                <a:gd name="T23" fmla="*/ 0 h 14"/>
                <a:gd name="T24" fmla="*/ 0 w 14"/>
                <a:gd name="T25" fmla="*/ 0 h 14"/>
                <a:gd name="T26" fmla="*/ 1 w 14"/>
                <a:gd name="T27" fmla="*/ 0 h 14"/>
                <a:gd name="T28" fmla="*/ 1 w 14"/>
                <a:gd name="T29" fmla="*/ 0 h 14"/>
                <a:gd name="T30" fmla="*/ 1 w 14"/>
                <a:gd name="T31" fmla="*/ 0 h 14"/>
                <a:gd name="T32" fmla="*/ 1 w 14"/>
                <a:gd name="T33" fmla="*/ 0 h 14"/>
                <a:gd name="T34" fmla="*/ 1 w 14"/>
                <a:gd name="T35" fmla="*/ 0 h 14"/>
                <a:gd name="T36" fmla="*/ 1 w 14"/>
                <a:gd name="T37" fmla="*/ 0 h 14"/>
                <a:gd name="T38" fmla="*/ 1 w 14"/>
                <a:gd name="T39" fmla="*/ 0 h 14"/>
                <a:gd name="T40" fmla="*/ 1 w 14"/>
                <a:gd name="T41" fmla="*/ 0 h 14"/>
                <a:gd name="T42" fmla="*/ 1 w 14"/>
                <a:gd name="T43" fmla="*/ 0 h 14"/>
                <a:gd name="T44" fmla="*/ 1 w 14"/>
                <a:gd name="T45" fmla="*/ 0 h 14"/>
                <a:gd name="T46" fmla="*/ 1 w 14"/>
                <a:gd name="T47" fmla="*/ 0 h 14"/>
                <a:gd name="T48" fmla="*/ 1 w 14"/>
                <a:gd name="T49" fmla="*/ 0 h 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
                <a:gd name="T76" fmla="*/ 0 h 14"/>
                <a:gd name="T77" fmla="*/ 14 w 14"/>
                <a:gd name="T78" fmla="*/ 14 h 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 h="14">
                  <a:moveTo>
                    <a:pt x="14" y="2"/>
                  </a:moveTo>
                  <a:lnTo>
                    <a:pt x="14" y="5"/>
                  </a:lnTo>
                  <a:lnTo>
                    <a:pt x="14" y="6"/>
                  </a:lnTo>
                  <a:lnTo>
                    <a:pt x="14" y="7"/>
                  </a:lnTo>
                  <a:lnTo>
                    <a:pt x="14" y="8"/>
                  </a:lnTo>
                  <a:lnTo>
                    <a:pt x="14" y="9"/>
                  </a:lnTo>
                  <a:lnTo>
                    <a:pt x="14" y="10"/>
                  </a:lnTo>
                  <a:lnTo>
                    <a:pt x="14" y="11"/>
                  </a:lnTo>
                  <a:lnTo>
                    <a:pt x="13" y="13"/>
                  </a:lnTo>
                  <a:lnTo>
                    <a:pt x="12" y="14"/>
                  </a:lnTo>
                  <a:lnTo>
                    <a:pt x="0" y="14"/>
                  </a:lnTo>
                  <a:lnTo>
                    <a:pt x="0" y="0"/>
                  </a:lnTo>
                  <a:lnTo>
                    <a:pt x="1" y="0"/>
                  </a:lnTo>
                  <a:lnTo>
                    <a:pt x="3" y="0"/>
                  </a:lnTo>
                  <a:lnTo>
                    <a:pt x="4" y="0"/>
                  </a:lnTo>
                  <a:lnTo>
                    <a:pt x="6" y="0"/>
                  </a:lnTo>
                  <a:lnTo>
                    <a:pt x="7" y="0"/>
                  </a:lnTo>
                  <a:lnTo>
                    <a:pt x="10" y="0"/>
                  </a:lnTo>
                  <a:lnTo>
                    <a:pt x="11" y="0"/>
                  </a:lnTo>
                  <a:lnTo>
                    <a:pt x="12" y="1"/>
                  </a:lnTo>
                  <a:lnTo>
                    <a:pt x="13" y="1"/>
                  </a:lnTo>
                  <a:lnTo>
                    <a:pt x="14" y="4"/>
                  </a:lnTo>
                  <a:lnTo>
                    <a:pt x="14" y="2"/>
                  </a:lnTo>
                  <a:close/>
                </a:path>
              </a:pathLst>
            </a:custGeom>
            <a:solidFill>
              <a:srgbClr val="A18F84"/>
            </a:solidFill>
            <a:ln w="9525">
              <a:noFill/>
              <a:round/>
              <a:headEnd/>
              <a:tailEnd/>
            </a:ln>
          </p:spPr>
          <p:txBody>
            <a:bodyPr>
              <a:prstTxWarp prst="textNoShape">
                <a:avLst/>
              </a:prstTxWarp>
            </a:bodyPr>
            <a:lstStyle/>
            <a:p>
              <a:endParaRPr lang="tr-TR"/>
            </a:p>
          </p:txBody>
        </p:sp>
        <p:sp>
          <p:nvSpPr>
            <p:cNvPr id="412" name="Freeform 202"/>
            <p:cNvSpPr>
              <a:spLocks/>
            </p:cNvSpPr>
            <p:nvPr/>
          </p:nvSpPr>
          <p:spPr bwMode="auto">
            <a:xfrm>
              <a:off x="3265" y="3555"/>
              <a:ext cx="6" cy="6"/>
            </a:xfrm>
            <a:custGeom>
              <a:avLst/>
              <a:gdLst>
                <a:gd name="T0" fmla="*/ 0 w 14"/>
                <a:gd name="T1" fmla="*/ 0 h 14"/>
                <a:gd name="T2" fmla="*/ 0 w 14"/>
                <a:gd name="T3" fmla="*/ 0 h 14"/>
                <a:gd name="T4" fmla="*/ 0 w 14"/>
                <a:gd name="T5" fmla="*/ 0 h 14"/>
                <a:gd name="T6" fmla="*/ 0 w 14"/>
                <a:gd name="T7" fmla="*/ 0 h 14"/>
                <a:gd name="T8" fmla="*/ 0 w 14"/>
                <a:gd name="T9" fmla="*/ 0 h 14"/>
                <a:gd name="T10" fmla="*/ 0 w 14"/>
                <a:gd name="T11" fmla="*/ 0 h 14"/>
                <a:gd name="T12" fmla="*/ 0 w 14"/>
                <a:gd name="T13" fmla="*/ 0 h 14"/>
                <a:gd name="T14" fmla="*/ 0 w 14"/>
                <a:gd name="T15" fmla="*/ 0 h 14"/>
                <a:gd name="T16" fmla="*/ 0 w 14"/>
                <a:gd name="T17" fmla="*/ 0 h 14"/>
                <a:gd name="T18" fmla="*/ 0 w 14"/>
                <a:gd name="T19" fmla="*/ 0 h 14"/>
                <a:gd name="T20" fmla="*/ 0 w 14"/>
                <a:gd name="T21" fmla="*/ 0 h 14"/>
                <a:gd name="T22" fmla="*/ 0 w 14"/>
                <a:gd name="T23" fmla="*/ 0 h 14"/>
                <a:gd name="T24" fmla="*/ 0 w 14"/>
                <a:gd name="T25" fmla="*/ 0 h 14"/>
                <a:gd name="T26" fmla="*/ 0 w 14"/>
                <a:gd name="T27" fmla="*/ 0 h 14"/>
                <a:gd name="T28" fmla="*/ 0 w 14"/>
                <a:gd name="T29" fmla="*/ 0 h 14"/>
                <a:gd name="T30" fmla="*/ 0 w 14"/>
                <a:gd name="T31" fmla="*/ 0 h 14"/>
                <a:gd name="T32" fmla="*/ 0 w 14"/>
                <a:gd name="T33" fmla="*/ 0 h 14"/>
                <a:gd name="T34" fmla="*/ 0 w 14"/>
                <a:gd name="T35" fmla="*/ 0 h 14"/>
                <a:gd name="T36" fmla="*/ 0 w 14"/>
                <a:gd name="T37" fmla="*/ 0 h 14"/>
                <a:gd name="T38" fmla="*/ 0 w 14"/>
                <a:gd name="T39" fmla="*/ 0 h 14"/>
                <a:gd name="T40" fmla="*/ 0 w 14"/>
                <a:gd name="T41" fmla="*/ 0 h 14"/>
                <a:gd name="T42" fmla="*/ 0 w 14"/>
                <a:gd name="T43" fmla="*/ 0 h 14"/>
                <a:gd name="T44" fmla="*/ 0 w 14"/>
                <a:gd name="T45" fmla="*/ 0 h 14"/>
                <a:gd name="T46" fmla="*/ 0 w 14"/>
                <a:gd name="T47" fmla="*/ 0 h 14"/>
                <a:gd name="T48" fmla="*/ 0 w 14"/>
                <a:gd name="T49" fmla="*/ 0 h 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
                <a:gd name="T76" fmla="*/ 0 h 14"/>
                <a:gd name="T77" fmla="*/ 14 w 14"/>
                <a:gd name="T78" fmla="*/ 14 h 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 h="14">
                  <a:moveTo>
                    <a:pt x="14" y="2"/>
                  </a:moveTo>
                  <a:lnTo>
                    <a:pt x="14" y="5"/>
                  </a:lnTo>
                  <a:lnTo>
                    <a:pt x="14" y="6"/>
                  </a:lnTo>
                  <a:lnTo>
                    <a:pt x="14" y="7"/>
                  </a:lnTo>
                  <a:lnTo>
                    <a:pt x="14" y="8"/>
                  </a:lnTo>
                  <a:lnTo>
                    <a:pt x="14" y="9"/>
                  </a:lnTo>
                  <a:lnTo>
                    <a:pt x="14" y="10"/>
                  </a:lnTo>
                  <a:lnTo>
                    <a:pt x="14" y="11"/>
                  </a:lnTo>
                  <a:lnTo>
                    <a:pt x="13" y="13"/>
                  </a:lnTo>
                  <a:lnTo>
                    <a:pt x="11" y="13"/>
                  </a:lnTo>
                  <a:lnTo>
                    <a:pt x="10" y="14"/>
                  </a:lnTo>
                  <a:lnTo>
                    <a:pt x="0" y="14"/>
                  </a:lnTo>
                  <a:lnTo>
                    <a:pt x="0" y="0"/>
                  </a:lnTo>
                  <a:lnTo>
                    <a:pt x="2" y="0"/>
                  </a:lnTo>
                  <a:lnTo>
                    <a:pt x="4" y="0"/>
                  </a:lnTo>
                  <a:lnTo>
                    <a:pt x="5" y="0"/>
                  </a:lnTo>
                  <a:lnTo>
                    <a:pt x="6" y="0"/>
                  </a:lnTo>
                  <a:lnTo>
                    <a:pt x="8" y="0"/>
                  </a:lnTo>
                  <a:lnTo>
                    <a:pt x="9" y="0"/>
                  </a:lnTo>
                  <a:lnTo>
                    <a:pt x="10" y="0"/>
                  </a:lnTo>
                  <a:lnTo>
                    <a:pt x="11" y="1"/>
                  </a:lnTo>
                  <a:lnTo>
                    <a:pt x="13" y="1"/>
                  </a:lnTo>
                  <a:lnTo>
                    <a:pt x="14" y="4"/>
                  </a:lnTo>
                  <a:lnTo>
                    <a:pt x="14" y="2"/>
                  </a:lnTo>
                  <a:close/>
                </a:path>
              </a:pathLst>
            </a:custGeom>
            <a:solidFill>
              <a:srgbClr val="A18F84"/>
            </a:solidFill>
            <a:ln w="9525">
              <a:noFill/>
              <a:round/>
              <a:headEnd/>
              <a:tailEnd/>
            </a:ln>
          </p:spPr>
          <p:txBody>
            <a:bodyPr>
              <a:prstTxWarp prst="textNoShape">
                <a:avLst/>
              </a:prstTxWarp>
            </a:bodyPr>
            <a:lstStyle/>
            <a:p>
              <a:endParaRPr lang="tr-TR"/>
            </a:p>
          </p:txBody>
        </p:sp>
        <p:sp>
          <p:nvSpPr>
            <p:cNvPr id="413" name="Freeform 203"/>
            <p:cNvSpPr>
              <a:spLocks/>
            </p:cNvSpPr>
            <p:nvPr/>
          </p:nvSpPr>
          <p:spPr bwMode="auto">
            <a:xfrm>
              <a:off x="3288" y="3555"/>
              <a:ext cx="8" cy="6"/>
            </a:xfrm>
            <a:custGeom>
              <a:avLst/>
              <a:gdLst>
                <a:gd name="T0" fmla="*/ 1 w 16"/>
                <a:gd name="T1" fmla="*/ 0 h 14"/>
                <a:gd name="T2" fmla="*/ 1 w 16"/>
                <a:gd name="T3" fmla="*/ 0 h 14"/>
                <a:gd name="T4" fmla="*/ 1 w 16"/>
                <a:gd name="T5" fmla="*/ 0 h 14"/>
                <a:gd name="T6" fmla="*/ 1 w 16"/>
                <a:gd name="T7" fmla="*/ 0 h 14"/>
                <a:gd name="T8" fmla="*/ 1 w 16"/>
                <a:gd name="T9" fmla="*/ 0 h 14"/>
                <a:gd name="T10" fmla="*/ 1 w 16"/>
                <a:gd name="T11" fmla="*/ 0 h 14"/>
                <a:gd name="T12" fmla="*/ 1 w 16"/>
                <a:gd name="T13" fmla="*/ 0 h 14"/>
                <a:gd name="T14" fmla="*/ 1 w 16"/>
                <a:gd name="T15" fmla="*/ 0 h 14"/>
                <a:gd name="T16" fmla="*/ 1 w 16"/>
                <a:gd name="T17" fmla="*/ 0 h 14"/>
                <a:gd name="T18" fmla="*/ 1 w 16"/>
                <a:gd name="T19" fmla="*/ 0 h 14"/>
                <a:gd name="T20" fmla="*/ 1 w 16"/>
                <a:gd name="T21" fmla="*/ 0 h 14"/>
                <a:gd name="T22" fmla="*/ 1 w 16"/>
                <a:gd name="T23" fmla="*/ 0 h 14"/>
                <a:gd name="T24" fmla="*/ 1 w 16"/>
                <a:gd name="T25" fmla="*/ 0 h 14"/>
                <a:gd name="T26" fmla="*/ 0 w 16"/>
                <a:gd name="T27" fmla="*/ 0 h 14"/>
                <a:gd name="T28" fmla="*/ 0 w 16"/>
                <a:gd name="T29" fmla="*/ 0 h 14"/>
                <a:gd name="T30" fmla="*/ 0 w 16"/>
                <a:gd name="T31" fmla="*/ 0 h 14"/>
                <a:gd name="T32" fmla="*/ 0 w 16"/>
                <a:gd name="T33" fmla="*/ 0 h 14"/>
                <a:gd name="T34" fmla="*/ 0 w 16"/>
                <a:gd name="T35" fmla="*/ 0 h 14"/>
                <a:gd name="T36" fmla="*/ 1 w 16"/>
                <a:gd name="T37" fmla="*/ 0 h 14"/>
                <a:gd name="T38" fmla="*/ 1 w 16"/>
                <a:gd name="T39" fmla="*/ 0 h 14"/>
                <a:gd name="T40" fmla="*/ 1 w 16"/>
                <a:gd name="T41" fmla="*/ 0 h 14"/>
                <a:gd name="T42" fmla="*/ 1 w 16"/>
                <a:gd name="T43" fmla="*/ 0 h 14"/>
                <a:gd name="T44" fmla="*/ 1 w 16"/>
                <a:gd name="T45" fmla="*/ 0 h 14"/>
                <a:gd name="T46" fmla="*/ 1 w 16"/>
                <a:gd name="T47" fmla="*/ 0 h 14"/>
                <a:gd name="T48" fmla="*/ 1 w 16"/>
                <a:gd name="T49" fmla="*/ 0 h 14"/>
                <a:gd name="T50" fmla="*/ 1 w 16"/>
                <a:gd name="T51" fmla="*/ 0 h 14"/>
                <a:gd name="T52" fmla="*/ 1 w 16"/>
                <a:gd name="T53" fmla="*/ 0 h 14"/>
                <a:gd name="T54" fmla="*/ 1 w 16"/>
                <a:gd name="T55" fmla="*/ 0 h 14"/>
                <a:gd name="T56" fmla="*/ 1 w 16"/>
                <a:gd name="T57" fmla="*/ 0 h 14"/>
                <a:gd name="T58" fmla="*/ 1 w 16"/>
                <a:gd name="T59" fmla="*/ 0 h 14"/>
                <a:gd name="T60" fmla="*/ 1 w 16"/>
                <a:gd name="T61" fmla="*/ 0 h 14"/>
                <a:gd name="T62" fmla="*/ 1 w 16"/>
                <a:gd name="T63" fmla="*/ 0 h 14"/>
                <a:gd name="T64" fmla="*/ 1 w 16"/>
                <a:gd name="T65" fmla="*/ 0 h 14"/>
                <a:gd name="T66" fmla="*/ 1 w 16"/>
                <a:gd name="T67" fmla="*/ 0 h 1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
                <a:gd name="T103" fmla="*/ 0 h 14"/>
                <a:gd name="T104" fmla="*/ 16 w 16"/>
                <a:gd name="T105" fmla="*/ 14 h 1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 h="14">
                  <a:moveTo>
                    <a:pt x="16" y="2"/>
                  </a:moveTo>
                  <a:lnTo>
                    <a:pt x="16" y="5"/>
                  </a:lnTo>
                  <a:lnTo>
                    <a:pt x="16" y="6"/>
                  </a:lnTo>
                  <a:lnTo>
                    <a:pt x="16" y="7"/>
                  </a:lnTo>
                  <a:lnTo>
                    <a:pt x="16" y="8"/>
                  </a:lnTo>
                  <a:lnTo>
                    <a:pt x="16" y="9"/>
                  </a:lnTo>
                  <a:lnTo>
                    <a:pt x="15" y="10"/>
                  </a:lnTo>
                  <a:lnTo>
                    <a:pt x="15" y="11"/>
                  </a:lnTo>
                  <a:lnTo>
                    <a:pt x="14" y="13"/>
                  </a:lnTo>
                  <a:lnTo>
                    <a:pt x="12" y="13"/>
                  </a:lnTo>
                  <a:lnTo>
                    <a:pt x="11" y="14"/>
                  </a:lnTo>
                  <a:lnTo>
                    <a:pt x="1" y="14"/>
                  </a:lnTo>
                  <a:lnTo>
                    <a:pt x="1" y="11"/>
                  </a:lnTo>
                  <a:lnTo>
                    <a:pt x="0" y="10"/>
                  </a:lnTo>
                  <a:lnTo>
                    <a:pt x="0" y="9"/>
                  </a:lnTo>
                  <a:lnTo>
                    <a:pt x="0" y="8"/>
                  </a:lnTo>
                  <a:lnTo>
                    <a:pt x="0" y="7"/>
                  </a:lnTo>
                  <a:lnTo>
                    <a:pt x="0" y="6"/>
                  </a:lnTo>
                  <a:lnTo>
                    <a:pt x="1" y="4"/>
                  </a:lnTo>
                  <a:lnTo>
                    <a:pt x="2" y="2"/>
                  </a:lnTo>
                  <a:lnTo>
                    <a:pt x="4" y="1"/>
                  </a:lnTo>
                  <a:lnTo>
                    <a:pt x="6" y="0"/>
                  </a:lnTo>
                  <a:lnTo>
                    <a:pt x="7" y="0"/>
                  </a:lnTo>
                  <a:lnTo>
                    <a:pt x="8" y="0"/>
                  </a:lnTo>
                  <a:lnTo>
                    <a:pt x="9" y="0"/>
                  </a:lnTo>
                  <a:lnTo>
                    <a:pt x="10" y="0"/>
                  </a:lnTo>
                  <a:lnTo>
                    <a:pt x="11" y="0"/>
                  </a:lnTo>
                  <a:lnTo>
                    <a:pt x="12" y="0"/>
                  </a:lnTo>
                  <a:lnTo>
                    <a:pt x="14" y="1"/>
                  </a:lnTo>
                  <a:lnTo>
                    <a:pt x="15" y="1"/>
                  </a:lnTo>
                  <a:lnTo>
                    <a:pt x="16" y="2"/>
                  </a:lnTo>
                  <a:lnTo>
                    <a:pt x="16" y="4"/>
                  </a:lnTo>
                  <a:lnTo>
                    <a:pt x="16" y="2"/>
                  </a:lnTo>
                  <a:close/>
                </a:path>
              </a:pathLst>
            </a:custGeom>
            <a:solidFill>
              <a:srgbClr val="A18F84"/>
            </a:solidFill>
            <a:ln w="9525">
              <a:noFill/>
              <a:round/>
              <a:headEnd/>
              <a:tailEnd/>
            </a:ln>
          </p:spPr>
          <p:txBody>
            <a:bodyPr>
              <a:prstTxWarp prst="textNoShape">
                <a:avLst/>
              </a:prstTxWarp>
            </a:bodyPr>
            <a:lstStyle/>
            <a:p>
              <a:endParaRPr lang="tr-TR"/>
            </a:p>
          </p:txBody>
        </p:sp>
        <p:sp>
          <p:nvSpPr>
            <p:cNvPr id="414" name="Freeform 204"/>
            <p:cNvSpPr>
              <a:spLocks/>
            </p:cNvSpPr>
            <p:nvPr/>
          </p:nvSpPr>
          <p:spPr bwMode="auto">
            <a:xfrm>
              <a:off x="3380" y="3555"/>
              <a:ext cx="5" cy="6"/>
            </a:xfrm>
            <a:custGeom>
              <a:avLst/>
              <a:gdLst>
                <a:gd name="T0" fmla="*/ 0 w 11"/>
                <a:gd name="T1" fmla="*/ 0 h 14"/>
                <a:gd name="T2" fmla="*/ 0 w 11"/>
                <a:gd name="T3" fmla="*/ 0 h 14"/>
                <a:gd name="T4" fmla="*/ 0 w 11"/>
                <a:gd name="T5" fmla="*/ 0 h 14"/>
                <a:gd name="T6" fmla="*/ 0 w 11"/>
                <a:gd name="T7" fmla="*/ 0 h 14"/>
                <a:gd name="T8" fmla="*/ 0 w 11"/>
                <a:gd name="T9" fmla="*/ 0 h 14"/>
                <a:gd name="T10" fmla="*/ 0 w 11"/>
                <a:gd name="T11" fmla="*/ 0 h 14"/>
                <a:gd name="T12" fmla="*/ 0 w 11"/>
                <a:gd name="T13" fmla="*/ 0 h 14"/>
                <a:gd name="T14" fmla="*/ 0 w 11"/>
                <a:gd name="T15" fmla="*/ 0 h 14"/>
                <a:gd name="T16" fmla="*/ 0 w 11"/>
                <a:gd name="T17" fmla="*/ 0 h 14"/>
                <a:gd name="T18" fmla="*/ 0 w 11"/>
                <a:gd name="T19" fmla="*/ 0 h 14"/>
                <a:gd name="T20" fmla="*/ 0 w 11"/>
                <a:gd name="T21" fmla="*/ 0 h 14"/>
                <a:gd name="T22" fmla="*/ 0 w 11"/>
                <a:gd name="T23" fmla="*/ 0 h 14"/>
                <a:gd name="T24" fmla="*/ 0 w 11"/>
                <a:gd name="T25" fmla="*/ 0 h 14"/>
                <a:gd name="T26" fmla="*/ 0 w 11"/>
                <a:gd name="T27" fmla="*/ 0 h 14"/>
                <a:gd name="T28" fmla="*/ 0 w 11"/>
                <a:gd name="T29" fmla="*/ 0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
                <a:gd name="T46" fmla="*/ 0 h 14"/>
                <a:gd name="T47" fmla="*/ 11 w 11"/>
                <a:gd name="T48" fmla="*/ 14 h 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 h="14">
                  <a:moveTo>
                    <a:pt x="9" y="0"/>
                  </a:moveTo>
                  <a:lnTo>
                    <a:pt x="9" y="2"/>
                  </a:lnTo>
                  <a:lnTo>
                    <a:pt x="9" y="4"/>
                  </a:lnTo>
                  <a:lnTo>
                    <a:pt x="8" y="6"/>
                  </a:lnTo>
                  <a:lnTo>
                    <a:pt x="8" y="7"/>
                  </a:lnTo>
                  <a:lnTo>
                    <a:pt x="7" y="9"/>
                  </a:lnTo>
                  <a:lnTo>
                    <a:pt x="7" y="10"/>
                  </a:lnTo>
                  <a:lnTo>
                    <a:pt x="6" y="13"/>
                  </a:lnTo>
                  <a:lnTo>
                    <a:pt x="4" y="14"/>
                  </a:lnTo>
                  <a:lnTo>
                    <a:pt x="3" y="14"/>
                  </a:lnTo>
                  <a:lnTo>
                    <a:pt x="0" y="14"/>
                  </a:lnTo>
                  <a:lnTo>
                    <a:pt x="0" y="0"/>
                  </a:lnTo>
                  <a:lnTo>
                    <a:pt x="11" y="0"/>
                  </a:lnTo>
                  <a:lnTo>
                    <a:pt x="9" y="0"/>
                  </a:lnTo>
                  <a:close/>
                </a:path>
              </a:pathLst>
            </a:custGeom>
            <a:solidFill>
              <a:srgbClr val="A18F84"/>
            </a:solidFill>
            <a:ln w="9525">
              <a:noFill/>
              <a:round/>
              <a:headEnd/>
              <a:tailEnd/>
            </a:ln>
          </p:spPr>
          <p:txBody>
            <a:bodyPr>
              <a:prstTxWarp prst="textNoShape">
                <a:avLst/>
              </a:prstTxWarp>
            </a:bodyPr>
            <a:lstStyle/>
            <a:p>
              <a:endParaRPr lang="tr-TR"/>
            </a:p>
          </p:txBody>
        </p:sp>
        <p:sp>
          <p:nvSpPr>
            <p:cNvPr id="415" name="Freeform 205"/>
            <p:cNvSpPr>
              <a:spLocks/>
            </p:cNvSpPr>
            <p:nvPr/>
          </p:nvSpPr>
          <p:spPr bwMode="auto">
            <a:xfrm>
              <a:off x="2377" y="3563"/>
              <a:ext cx="5" cy="7"/>
            </a:xfrm>
            <a:custGeom>
              <a:avLst/>
              <a:gdLst>
                <a:gd name="T0" fmla="*/ 1 w 10"/>
                <a:gd name="T1" fmla="*/ 0 h 15"/>
                <a:gd name="T2" fmla="*/ 1 w 10"/>
                <a:gd name="T3" fmla="*/ 0 h 15"/>
                <a:gd name="T4" fmla="*/ 1 w 10"/>
                <a:gd name="T5" fmla="*/ 0 h 15"/>
                <a:gd name="T6" fmla="*/ 1 w 10"/>
                <a:gd name="T7" fmla="*/ 0 h 15"/>
                <a:gd name="T8" fmla="*/ 1 w 10"/>
                <a:gd name="T9" fmla="*/ 0 h 15"/>
                <a:gd name="T10" fmla="*/ 1 w 10"/>
                <a:gd name="T11" fmla="*/ 0 h 15"/>
                <a:gd name="T12" fmla="*/ 1 w 10"/>
                <a:gd name="T13" fmla="*/ 0 h 15"/>
                <a:gd name="T14" fmla="*/ 1 w 10"/>
                <a:gd name="T15" fmla="*/ 0 h 15"/>
                <a:gd name="T16" fmla="*/ 1 w 10"/>
                <a:gd name="T17" fmla="*/ 0 h 15"/>
                <a:gd name="T18" fmla="*/ 1 w 10"/>
                <a:gd name="T19" fmla="*/ 0 h 15"/>
                <a:gd name="T20" fmla="*/ 0 w 10"/>
                <a:gd name="T21" fmla="*/ 0 h 15"/>
                <a:gd name="T22" fmla="*/ 0 w 10"/>
                <a:gd name="T23" fmla="*/ 0 h 15"/>
                <a:gd name="T24" fmla="*/ 1 w 10"/>
                <a:gd name="T25" fmla="*/ 0 h 15"/>
                <a:gd name="T26" fmla="*/ 1 w 10"/>
                <a:gd name="T27" fmla="*/ 0 h 15"/>
                <a:gd name="T28" fmla="*/ 1 w 10"/>
                <a:gd name="T29" fmla="*/ 0 h 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
                <a:gd name="T46" fmla="*/ 0 h 15"/>
                <a:gd name="T47" fmla="*/ 10 w 10"/>
                <a:gd name="T48" fmla="*/ 15 h 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 h="15">
                  <a:moveTo>
                    <a:pt x="9" y="0"/>
                  </a:moveTo>
                  <a:lnTo>
                    <a:pt x="10" y="3"/>
                  </a:lnTo>
                  <a:lnTo>
                    <a:pt x="10" y="6"/>
                  </a:lnTo>
                  <a:lnTo>
                    <a:pt x="10" y="8"/>
                  </a:lnTo>
                  <a:lnTo>
                    <a:pt x="10" y="9"/>
                  </a:lnTo>
                  <a:lnTo>
                    <a:pt x="9" y="10"/>
                  </a:lnTo>
                  <a:lnTo>
                    <a:pt x="7" y="11"/>
                  </a:lnTo>
                  <a:lnTo>
                    <a:pt x="6" y="12"/>
                  </a:lnTo>
                  <a:lnTo>
                    <a:pt x="4" y="12"/>
                  </a:lnTo>
                  <a:lnTo>
                    <a:pt x="3" y="13"/>
                  </a:lnTo>
                  <a:lnTo>
                    <a:pt x="0" y="15"/>
                  </a:lnTo>
                  <a:lnTo>
                    <a:pt x="0" y="1"/>
                  </a:lnTo>
                  <a:lnTo>
                    <a:pt x="10" y="1"/>
                  </a:lnTo>
                  <a:lnTo>
                    <a:pt x="9" y="0"/>
                  </a:lnTo>
                  <a:close/>
                </a:path>
              </a:pathLst>
            </a:custGeom>
            <a:solidFill>
              <a:srgbClr val="A18F84"/>
            </a:solidFill>
            <a:ln w="9525">
              <a:noFill/>
              <a:round/>
              <a:headEnd/>
              <a:tailEnd/>
            </a:ln>
          </p:spPr>
          <p:txBody>
            <a:bodyPr>
              <a:prstTxWarp prst="textNoShape">
                <a:avLst/>
              </a:prstTxWarp>
            </a:bodyPr>
            <a:lstStyle/>
            <a:p>
              <a:endParaRPr lang="tr-TR"/>
            </a:p>
          </p:txBody>
        </p:sp>
        <p:sp>
          <p:nvSpPr>
            <p:cNvPr id="416" name="Freeform 206"/>
            <p:cNvSpPr>
              <a:spLocks/>
            </p:cNvSpPr>
            <p:nvPr/>
          </p:nvSpPr>
          <p:spPr bwMode="auto">
            <a:xfrm>
              <a:off x="2415" y="3566"/>
              <a:ext cx="6" cy="8"/>
            </a:xfrm>
            <a:custGeom>
              <a:avLst/>
              <a:gdLst>
                <a:gd name="T0" fmla="*/ 1 w 12"/>
                <a:gd name="T1" fmla="*/ 1 h 14"/>
                <a:gd name="T2" fmla="*/ 1 w 12"/>
                <a:gd name="T3" fmla="*/ 1 h 14"/>
                <a:gd name="T4" fmla="*/ 1 w 12"/>
                <a:gd name="T5" fmla="*/ 1 h 14"/>
                <a:gd name="T6" fmla="*/ 1 w 12"/>
                <a:gd name="T7" fmla="*/ 1 h 14"/>
                <a:gd name="T8" fmla="*/ 1 w 12"/>
                <a:gd name="T9" fmla="*/ 1 h 14"/>
                <a:gd name="T10" fmla="*/ 1 w 12"/>
                <a:gd name="T11" fmla="*/ 1 h 14"/>
                <a:gd name="T12" fmla="*/ 1 w 12"/>
                <a:gd name="T13" fmla="*/ 1 h 14"/>
                <a:gd name="T14" fmla="*/ 1 w 12"/>
                <a:gd name="T15" fmla="*/ 1 h 14"/>
                <a:gd name="T16" fmla="*/ 1 w 12"/>
                <a:gd name="T17" fmla="*/ 1 h 14"/>
                <a:gd name="T18" fmla="*/ 1 w 12"/>
                <a:gd name="T19" fmla="*/ 1 h 14"/>
                <a:gd name="T20" fmla="*/ 1 w 12"/>
                <a:gd name="T21" fmla="*/ 1 h 14"/>
                <a:gd name="T22" fmla="*/ 1 w 12"/>
                <a:gd name="T23" fmla="*/ 1 h 14"/>
                <a:gd name="T24" fmla="*/ 1 w 12"/>
                <a:gd name="T25" fmla="*/ 1 h 14"/>
                <a:gd name="T26" fmla="*/ 0 w 12"/>
                <a:gd name="T27" fmla="*/ 1 h 14"/>
                <a:gd name="T28" fmla="*/ 1 w 12"/>
                <a:gd name="T29" fmla="*/ 1 h 14"/>
                <a:gd name="T30" fmla="*/ 1 w 12"/>
                <a:gd name="T31" fmla="*/ 1 h 14"/>
                <a:gd name="T32" fmla="*/ 1 w 12"/>
                <a:gd name="T33" fmla="*/ 1 h 14"/>
                <a:gd name="T34" fmla="*/ 1 w 12"/>
                <a:gd name="T35" fmla="*/ 1 h 14"/>
                <a:gd name="T36" fmla="*/ 1 w 12"/>
                <a:gd name="T37" fmla="*/ 1 h 14"/>
                <a:gd name="T38" fmla="*/ 1 w 12"/>
                <a:gd name="T39" fmla="*/ 1 h 14"/>
                <a:gd name="T40" fmla="*/ 1 w 12"/>
                <a:gd name="T41" fmla="*/ 0 h 14"/>
                <a:gd name="T42" fmla="*/ 1 w 12"/>
                <a:gd name="T43" fmla="*/ 1 h 14"/>
                <a:gd name="T44" fmla="*/ 1 w 12"/>
                <a:gd name="T45" fmla="*/ 1 h 14"/>
                <a:gd name="T46" fmla="*/ 1 w 12"/>
                <a:gd name="T47" fmla="*/ 1 h 14"/>
                <a:gd name="T48" fmla="*/ 1 w 12"/>
                <a:gd name="T49" fmla="*/ 1 h 14"/>
                <a:gd name="T50" fmla="*/ 1 w 12"/>
                <a:gd name="T51" fmla="*/ 1 h 14"/>
                <a:gd name="T52" fmla="*/ 1 w 12"/>
                <a:gd name="T53" fmla="*/ 1 h 14"/>
                <a:gd name="T54" fmla="*/ 1 w 12"/>
                <a:gd name="T55" fmla="*/ 1 h 14"/>
                <a:gd name="T56" fmla="*/ 1 w 12"/>
                <a:gd name="T57" fmla="*/ 1 h 14"/>
                <a:gd name="T58" fmla="*/ 1 w 12"/>
                <a:gd name="T59" fmla="*/ 1 h 14"/>
                <a:gd name="T60" fmla="*/ 1 w 12"/>
                <a:gd name="T61" fmla="*/ 1 h 14"/>
                <a:gd name="T62" fmla="*/ 1 w 12"/>
                <a:gd name="T63" fmla="*/ 1 h 14"/>
                <a:gd name="T64" fmla="*/ 1 w 12"/>
                <a:gd name="T65" fmla="*/ 1 h 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
                <a:gd name="T100" fmla="*/ 0 h 14"/>
                <a:gd name="T101" fmla="*/ 12 w 12"/>
                <a:gd name="T102" fmla="*/ 14 h 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 h="14">
                  <a:moveTo>
                    <a:pt x="10" y="11"/>
                  </a:moveTo>
                  <a:lnTo>
                    <a:pt x="10" y="11"/>
                  </a:lnTo>
                  <a:lnTo>
                    <a:pt x="9" y="11"/>
                  </a:lnTo>
                  <a:lnTo>
                    <a:pt x="8" y="11"/>
                  </a:lnTo>
                  <a:lnTo>
                    <a:pt x="7" y="12"/>
                  </a:lnTo>
                  <a:lnTo>
                    <a:pt x="6" y="12"/>
                  </a:lnTo>
                  <a:lnTo>
                    <a:pt x="6" y="13"/>
                  </a:lnTo>
                  <a:lnTo>
                    <a:pt x="5" y="13"/>
                  </a:lnTo>
                  <a:lnTo>
                    <a:pt x="5" y="14"/>
                  </a:lnTo>
                  <a:lnTo>
                    <a:pt x="4" y="14"/>
                  </a:lnTo>
                  <a:lnTo>
                    <a:pt x="3" y="13"/>
                  </a:lnTo>
                  <a:lnTo>
                    <a:pt x="2" y="12"/>
                  </a:lnTo>
                  <a:lnTo>
                    <a:pt x="0" y="10"/>
                  </a:lnTo>
                  <a:lnTo>
                    <a:pt x="2" y="9"/>
                  </a:lnTo>
                  <a:lnTo>
                    <a:pt x="2" y="8"/>
                  </a:lnTo>
                  <a:lnTo>
                    <a:pt x="3" y="5"/>
                  </a:lnTo>
                  <a:lnTo>
                    <a:pt x="4" y="4"/>
                  </a:lnTo>
                  <a:lnTo>
                    <a:pt x="6" y="2"/>
                  </a:lnTo>
                  <a:lnTo>
                    <a:pt x="7" y="1"/>
                  </a:lnTo>
                  <a:lnTo>
                    <a:pt x="8" y="0"/>
                  </a:lnTo>
                  <a:lnTo>
                    <a:pt x="9" y="1"/>
                  </a:lnTo>
                  <a:lnTo>
                    <a:pt x="10" y="2"/>
                  </a:lnTo>
                  <a:lnTo>
                    <a:pt x="10" y="3"/>
                  </a:lnTo>
                  <a:lnTo>
                    <a:pt x="12" y="4"/>
                  </a:lnTo>
                  <a:lnTo>
                    <a:pt x="12" y="5"/>
                  </a:lnTo>
                  <a:lnTo>
                    <a:pt x="12" y="6"/>
                  </a:lnTo>
                  <a:lnTo>
                    <a:pt x="12" y="8"/>
                  </a:lnTo>
                  <a:lnTo>
                    <a:pt x="12" y="9"/>
                  </a:lnTo>
                  <a:lnTo>
                    <a:pt x="12" y="10"/>
                  </a:lnTo>
                  <a:lnTo>
                    <a:pt x="12" y="11"/>
                  </a:lnTo>
                  <a:lnTo>
                    <a:pt x="10" y="11"/>
                  </a:lnTo>
                  <a:close/>
                </a:path>
              </a:pathLst>
            </a:custGeom>
            <a:solidFill>
              <a:srgbClr val="A18F84"/>
            </a:solidFill>
            <a:ln w="9525">
              <a:noFill/>
              <a:round/>
              <a:headEnd/>
              <a:tailEnd/>
            </a:ln>
          </p:spPr>
          <p:txBody>
            <a:bodyPr>
              <a:prstTxWarp prst="textNoShape">
                <a:avLst/>
              </a:prstTxWarp>
            </a:bodyPr>
            <a:lstStyle/>
            <a:p>
              <a:endParaRPr lang="tr-TR"/>
            </a:p>
          </p:txBody>
        </p:sp>
        <p:sp>
          <p:nvSpPr>
            <p:cNvPr id="417" name="Freeform 207"/>
            <p:cNvSpPr>
              <a:spLocks/>
            </p:cNvSpPr>
            <p:nvPr/>
          </p:nvSpPr>
          <p:spPr bwMode="auto">
            <a:xfrm>
              <a:off x="2468" y="3566"/>
              <a:ext cx="5" cy="8"/>
            </a:xfrm>
            <a:custGeom>
              <a:avLst/>
              <a:gdLst>
                <a:gd name="T0" fmla="*/ 0 w 11"/>
                <a:gd name="T1" fmla="*/ 1 h 14"/>
                <a:gd name="T2" fmla="*/ 0 w 11"/>
                <a:gd name="T3" fmla="*/ 1 h 14"/>
                <a:gd name="T4" fmla="*/ 0 w 11"/>
                <a:gd name="T5" fmla="*/ 0 h 14"/>
                <a:gd name="T6" fmla="*/ 0 w 11"/>
                <a:gd name="T7" fmla="*/ 0 h 14"/>
                <a:gd name="T8" fmla="*/ 0 w 11"/>
                <a:gd name="T9" fmla="*/ 1 h 14"/>
                <a:gd name="T10" fmla="*/ 0 w 11"/>
                <a:gd name="T11" fmla="*/ 1 h 14"/>
                <a:gd name="T12" fmla="*/ 0 60000 65536"/>
                <a:gd name="T13" fmla="*/ 0 60000 65536"/>
                <a:gd name="T14" fmla="*/ 0 60000 65536"/>
                <a:gd name="T15" fmla="*/ 0 60000 65536"/>
                <a:gd name="T16" fmla="*/ 0 60000 65536"/>
                <a:gd name="T17" fmla="*/ 0 60000 65536"/>
                <a:gd name="T18" fmla="*/ 0 w 11"/>
                <a:gd name="T19" fmla="*/ 0 h 14"/>
                <a:gd name="T20" fmla="*/ 11 w 11"/>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1" h="14">
                  <a:moveTo>
                    <a:pt x="11" y="14"/>
                  </a:moveTo>
                  <a:lnTo>
                    <a:pt x="0" y="14"/>
                  </a:lnTo>
                  <a:lnTo>
                    <a:pt x="0" y="0"/>
                  </a:lnTo>
                  <a:lnTo>
                    <a:pt x="11" y="0"/>
                  </a:lnTo>
                  <a:lnTo>
                    <a:pt x="11" y="14"/>
                  </a:lnTo>
                  <a:close/>
                </a:path>
              </a:pathLst>
            </a:custGeom>
            <a:solidFill>
              <a:srgbClr val="A18F84"/>
            </a:solidFill>
            <a:ln w="9525">
              <a:noFill/>
              <a:round/>
              <a:headEnd/>
              <a:tailEnd/>
            </a:ln>
          </p:spPr>
          <p:txBody>
            <a:bodyPr>
              <a:prstTxWarp prst="textNoShape">
                <a:avLst/>
              </a:prstTxWarp>
            </a:bodyPr>
            <a:lstStyle/>
            <a:p>
              <a:endParaRPr lang="tr-TR"/>
            </a:p>
          </p:txBody>
        </p:sp>
        <p:sp>
          <p:nvSpPr>
            <p:cNvPr id="418" name="Freeform 208"/>
            <p:cNvSpPr>
              <a:spLocks/>
            </p:cNvSpPr>
            <p:nvPr/>
          </p:nvSpPr>
          <p:spPr bwMode="auto">
            <a:xfrm>
              <a:off x="2400" y="3570"/>
              <a:ext cx="5" cy="8"/>
            </a:xfrm>
            <a:custGeom>
              <a:avLst/>
              <a:gdLst>
                <a:gd name="T0" fmla="*/ 1 w 10"/>
                <a:gd name="T1" fmla="*/ 1 h 14"/>
                <a:gd name="T2" fmla="*/ 0 w 10"/>
                <a:gd name="T3" fmla="*/ 1 h 14"/>
                <a:gd name="T4" fmla="*/ 0 w 10"/>
                <a:gd name="T5" fmla="*/ 1 h 14"/>
                <a:gd name="T6" fmla="*/ 0 w 10"/>
                <a:gd name="T7" fmla="*/ 1 h 14"/>
                <a:gd name="T8" fmla="*/ 0 w 10"/>
                <a:gd name="T9" fmla="*/ 1 h 14"/>
                <a:gd name="T10" fmla="*/ 1 w 10"/>
                <a:gd name="T11" fmla="*/ 1 h 14"/>
                <a:gd name="T12" fmla="*/ 1 w 10"/>
                <a:gd name="T13" fmla="*/ 1 h 14"/>
                <a:gd name="T14" fmla="*/ 1 w 10"/>
                <a:gd name="T15" fmla="*/ 1 h 14"/>
                <a:gd name="T16" fmla="*/ 1 w 10"/>
                <a:gd name="T17" fmla="*/ 1 h 14"/>
                <a:gd name="T18" fmla="*/ 1 w 10"/>
                <a:gd name="T19" fmla="*/ 1 h 14"/>
                <a:gd name="T20" fmla="*/ 1 w 10"/>
                <a:gd name="T21" fmla="*/ 0 h 14"/>
                <a:gd name="T22" fmla="*/ 1 w 10"/>
                <a:gd name="T23" fmla="*/ 0 h 14"/>
                <a:gd name="T24" fmla="*/ 1 w 10"/>
                <a:gd name="T25" fmla="*/ 1 h 14"/>
                <a:gd name="T26" fmla="*/ 1 w 10"/>
                <a:gd name="T27" fmla="*/ 1 h 14"/>
                <a:gd name="T28" fmla="*/ 1 w 10"/>
                <a:gd name="T29" fmla="*/ 1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
                <a:gd name="T46" fmla="*/ 0 h 14"/>
                <a:gd name="T47" fmla="*/ 10 w 10"/>
                <a:gd name="T48" fmla="*/ 14 h 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 h="14">
                  <a:moveTo>
                    <a:pt x="10" y="13"/>
                  </a:moveTo>
                  <a:lnTo>
                    <a:pt x="0" y="14"/>
                  </a:lnTo>
                  <a:lnTo>
                    <a:pt x="0" y="11"/>
                  </a:lnTo>
                  <a:lnTo>
                    <a:pt x="0" y="8"/>
                  </a:lnTo>
                  <a:lnTo>
                    <a:pt x="0" y="6"/>
                  </a:lnTo>
                  <a:lnTo>
                    <a:pt x="1" y="5"/>
                  </a:lnTo>
                  <a:lnTo>
                    <a:pt x="2" y="4"/>
                  </a:lnTo>
                  <a:lnTo>
                    <a:pt x="3" y="2"/>
                  </a:lnTo>
                  <a:lnTo>
                    <a:pt x="6" y="1"/>
                  </a:lnTo>
                  <a:lnTo>
                    <a:pt x="7" y="1"/>
                  </a:lnTo>
                  <a:lnTo>
                    <a:pt x="9" y="0"/>
                  </a:lnTo>
                  <a:lnTo>
                    <a:pt x="10" y="0"/>
                  </a:lnTo>
                  <a:lnTo>
                    <a:pt x="10" y="14"/>
                  </a:lnTo>
                  <a:lnTo>
                    <a:pt x="10" y="13"/>
                  </a:lnTo>
                  <a:close/>
                </a:path>
              </a:pathLst>
            </a:custGeom>
            <a:solidFill>
              <a:srgbClr val="A18F84"/>
            </a:solidFill>
            <a:ln w="9525">
              <a:noFill/>
              <a:round/>
              <a:headEnd/>
              <a:tailEnd/>
            </a:ln>
          </p:spPr>
          <p:txBody>
            <a:bodyPr>
              <a:prstTxWarp prst="textNoShape">
                <a:avLst/>
              </a:prstTxWarp>
            </a:bodyPr>
            <a:lstStyle/>
            <a:p>
              <a:endParaRPr lang="tr-TR"/>
            </a:p>
          </p:txBody>
        </p:sp>
        <p:sp>
          <p:nvSpPr>
            <p:cNvPr id="419" name="Freeform 209"/>
            <p:cNvSpPr>
              <a:spLocks/>
            </p:cNvSpPr>
            <p:nvPr/>
          </p:nvSpPr>
          <p:spPr bwMode="auto">
            <a:xfrm>
              <a:off x="2443" y="3574"/>
              <a:ext cx="9" cy="5"/>
            </a:xfrm>
            <a:custGeom>
              <a:avLst/>
              <a:gdLst>
                <a:gd name="T0" fmla="*/ 0 w 19"/>
                <a:gd name="T1" fmla="*/ 0 h 11"/>
                <a:gd name="T2" fmla="*/ 0 w 19"/>
                <a:gd name="T3" fmla="*/ 0 h 11"/>
                <a:gd name="T4" fmla="*/ 0 w 19"/>
                <a:gd name="T5" fmla="*/ 0 h 11"/>
                <a:gd name="T6" fmla="*/ 0 w 19"/>
                <a:gd name="T7" fmla="*/ 0 h 11"/>
                <a:gd name="T8" fmla="*/ 0 w 19"/>
                <a:gd name="T9" fmla="*/ 0 h 11"/>
                <a:gd name="T10" fmla="*/ 0 w 19"/>
                <a:gd name="T11" fmla="*/ 0 h 11"/>
                <a:gd name="T12" fmla="*/ 0 w 19"/>
                <a:gd name="T13" fmla="*/ 0 h 11"/>
                <a:gd name="T14" fmla="*/ 0 w 19"/>
                <a:gd name="T15" fmla="*/ 0 h 11"/>
                <a:gd name="T16" fmla="*/ 0 w 19"/>
                <a:gd name="T17" fmla="*/ 0 h 11"/>
                <a:gd name="T18" fmla="*/ 0 w 19"/>
                <a:gd name="T19" fmla="*/ 0 h 11"/>
                <a:gd name="T20" fmla="*/ 0 w 19"/>
                <a:gd name="T21" fmla="*/ 0 h 11"/>
                <a:gd name="T22" fmla="*/ 0 w 19"/>
                <a:gd name="T23" fmla="*/ 0 h 11"/>
                <a:gd name="T24" fmla="*/ 0 w 19"/>
                <a:gd name="T25" fmla="*/ 0 h 11"/>
                <a:gd name="T26" fmla="*/ 0 w 19"/>
                <a:gd name="T27" fmla="*/ 0 h 11"/>
                <a:gd name="T28" fmla="*/ 0 w 19"/>
                <a:gd name="T29" fmla="*/ 0 h 11"/>
                <a:gd name="T30" fmla="*/ 0 w 19"/>
                <a:gd name="T31" fmla="*/ 0 h 11"/>
                <a:gd name="T32" fmla="*/ 0 w 19"/>
                <a:gd name="T33" fmla="*/ 0 h 11"/>
                <a:gd name="T34" fmla="*/ 0 w 19"/>
                <a:gd name="T35" fmla="*/ 0 h 11"/>
                <a:gd name="T36" fmla="*/ 0 w 19"/>
                <a:gd name="T37" fmla="*/ 0 h 11"/>
                <a:gd name="T38" fmla="*/ 0 w 19"/>
                <a:gd name="T39" fmla="*/ 0 h 11"/>
                <a:gd name="T40" fmla="*/ 0 w 19"/>
                <a:gd name="T41" fmla="*/ 0 h 11"/>
                <a:gd name="T42" fmla="*/ 0 w 19"/>
                <a:gd name="T43" fmla="*/ 0 h 11"/>
                <a:gd name="T44" fmla="*/ 0 w 19"/>
                <a:gd name="T45" fmla="*/ 0 h 1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
                <a:gd name="T70" fmla="*/ 0 h 11"/>
                <a:gd name="T71" fmla="*/ 19 w 19"/>
                <a:gd name="T72" fmla="*/ 11 h 1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 h="11">
                  <a:moveTo>
                    <a:pt x="18" y="7"/>
                  </a:moveTo>
                  <a:lnTo>
                    <a:pt x="18" y="9"/>
                  </a:lnTo>
                  <a:lnTo>
                    <a:pt x="16" y="10"/>
                  </a:lnTo>
                  <a:lnTo>
                    <a:pt x="15" y="10"/>
                  </a:lnTo>
                  <a:lnTo>
                    <a:pt x="12" y="11"/>
                  </a:lnTo>
                  <a:lnTo>
                    <a:pt x="11" y="11"/>
                  </a:lnTo>
                  <a:lnTo>
                    <a:pt x="9" y="11"/>
                  </a:lnTo>
                  <a:lnTo>
                    <a:pt x="7" y="11"/>
                  </a:lnTo>
                  <a:lnTo>
                    <a:pt x="5" y="10"/>
                  </a:lnTo>
                  <a:lnTo>
                    <a:pt x="4" y="10"/>
                  </a:lnTo>
                  <a:lnTo>
                    <a:pt x="1" y="10"/>
                  </a:lnTo>
                  <a:lnTo>
                    <a:pt x="0" y="7"/>
                  </a:lnTo>
                  <a:lnTo>
                    <a:pt x="1" y="5"/>
                  </a:lnTo>
                  <a:lnTo>
                    <a:pt x="2" y="2"/>
                  </a:lnTo>
                  <a:lnTo>
                    <a:pt x="5" y="1"/>
                  </a:lnTo>
                  <a:lnTo>
                    <a:pt x="7" y="0"/>
                  </a:lnTo>
                  <a:lnTo>
                    <a:pt x="10" y="0"/>
                  </a:lnTo>
                  <a:lnTo>
                    <a:pt x="12" y="1"/>
                  </a:lnTo>
                  <a:lnTo>
                    <a:pt x="16" y="2"/>
                  </a:lnTo>
                  <a:lnTo>
                    <a:pt x="17" y="5"/>
                  </a:lnTo>
                  <a:lnTo>
                    <a:pt x="19" y="8"/>
                  </a:lnTo>
                  <a:lnTo>
                    <a:pt x="18" y="7"/>
                  </a:lnTo>
                  <a:close/>
                </a:path>
              </a:pathLst>
            </a:custGeom>
            <a:solidFill>
              <a:srgbClr val="A18F84"/>
            </a:solidFill>
            <a:ln w="9525">
              <a:noFill/>
              <a:round/>
              <a:headEnd/>
              <a:tailEnd/>
            </a:ln>
          </p:spPr>
          <p:txBody>
            <a:bodyPr>
              <a:prstTxWarp prst="textNoShape">
                <a:avLst/>
              </a:prstTxWarp>
            </a:bodyPr>
            <a:lstStyle/>
            <a:p>
              <a:endParaRPr lang="tr-TR"/>
            </a:p>
          </p:txBody>
        </p:sp>
        <p:sp>
          <p:nvSpPr>
            <p:cNvPr id="420" name="Text Box 210"/>
            <p:cNvSpPr txBox="1">
              <a:spLocks noChangeArrowheads="1"/>
            </p:cNvSpPr>
            <p:nvPr/>
          </p:nvSpPr>
          <p:spPr bwMode="auto">
            <a:xfrm>
              <a:off x="2604" y="2544"/>
              <a:ext cx="672" cy="288"/>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tr-TR" sz="2400"/>
                <a:t>AD</a:t>
              </a:r>
              <a:r>
                <a:rPr lang="en-US" sz="2400"/>
                <a:t>P</a:t>
              </a:r>
            </a:p>
          </p:txBody>
        </p:sp>
      </p:grpSp>
      <p:cxnSp>
        <p:nvCxnSpPr>
          <p:cNvPr id="213" name="Straight Connector 212"/>
          <p:cNvCxnSpPr/>
          <p:nvPr/>
        </p:nvCxnSpPr>
        <p:spPr>
          <a:xfrm>
            <a:off x="2582416" y="4005064"/>
            <a:ext cx="2133600" cy="1587"/>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422" name="Straight Connector 421"/>
          <p:cNvCxnSpPr/>
          <p:nvPr/>
        </p:nvCxnSpPr>
        <p:spPr>
          <a:xfrm>
            <a:off x="2798440" y="5371629"/>
            <a:ext cx="2133600" cy="1587"/>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423" name="Straight Connector 422"/>
          <p:cNvCxnSpPr/>
          <p:nvPr/>
        </p:nvCxnSpPr>
        <p:spPr>
          <a:xfrm>
            <a:off x="1358280" y="3787453"/>
            <a:ext cx="2133600" cy="1587"/>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2" name="TextBox 1"/>
          <p:cNvSpPr txBox="1"/>
          <p:nvPr/>
        </p:nvSpPr>
        <p:spPr>
          <a:xfrm>
            <a:off x="2195736" y="3068960"/>
            <a:ext cx="576064" cy="584776"/>
          </a:xfrm>
          <a:prstGeom prst="rect">
            <a:avLst/>
          </a:prstGeom>
          <a:noFill/>
        </p:spPr>
        <p:txBody>
          <a:bodyPr wrap="square" rtlCol="0">
            <a:spAutoFit/>
          </a:bodyPr>
          <a:lstStyle/>
          <a:p>
            <a:r>
              <a:rPr lang="en-US" sz="3200" b="1" dirty="0" smtClean="0">
                <a:solidFill>
                  <a:srgbClr val="0000FF"/>
                </a:solidFill>
              </a:rPr>
              <a:t>1</a:t>
            </a:r>
            <a:endParaRPr lang="en-US" sz="3200" b="1" dirty="0">
              <a:solidFill>
                <a:srgbClr val="0000FF"/>
              </a:solidFill>
            </a:endParaRPr>
          </a:p>
        </p:txBody>
      </p:sp>
      <p:sp>
        <p:nvSpPr>
          <p:cNvPr id="424" name="TextBox 423"/>
          <p:cNvSpPr txBox="1"/>
          <p:nvPr/>
        </p:nvSpPr>
        <p:spPr>
          <a:xfrm>
            <a:off x="323528" y="4005064"/>
            <a:ext cx="576064" cy="584776"/>
          </a:xfrm>
          <a:prstGeom prst="rect">
            <a:avLst/>
          </a:prstGeom>
          <a:noFill/>
        </p:spPr>
        <p:txBody>
          <a:bodyPr wrap="square" rtlCol="0">
            <a:spAutoFit/>
          </a:bodyPr>
          <a:lstStyle/>
          <a:p>
            <a:r>
              <a:rPr lang="en-US" sz="3200" b="1" dirty="0">
                <a:solidFill>
                  <a:srgbClr val="0000FF"/>
                </a:solidFill>
              </a:rPr>
              <a:t>3</a:t>
            </a:r>
          </a:p>
        </p:txBody>
      </p:sp>
      <p:sp>
        <p:nvSpPr>
          <p:cNvPr id="425" name="TextBox 424"/>
          <p:cNvSpPr txBox="1"/>
          <p:nvPr/>
        </p:nvSpPr>
        <p:spPr>
          <a:xfrm>
            <a:off x="4211960" y="3356992"/>
            <a:ext cx="576064" cy="584776"/>
          </a:xfrm>
          <a:prstGeom prst="rect">
            <a:avLst/>
          </a:prstGeom>
          <a:noFill/>
        </p:spPr>
        <p:txBody>
          <a:bodyPr wrap="square" rtlCol="0">
            <a:spAutoFit/>
          </a:bodyPr>
          <a:lstStyle/>
          <a:p>
            <a:r>
              <a:rPr lang="en-US" sz="3200" b="1" dirty="0">
                <a:solidFill>
                  <a:srgbClr val="0000FF"/>
                </a:solidFill>
              </a:rPr>
              <a:t>2</a:t>
            </a:r>
          </a:p>
        </p:txBody>
      </p:sp>
      <p:sp>
        <p:nvSpPr>
          <p:cNvPr id="426" name="TextBox 425"/>
          <p:cNvSpPr txBox="1"/>
          <p:nvPr/>
        </p:nvSpPr>
        <p:spPr>
          <a:xfrm>
            <a:off x="3491880" y="4716432"/>
            <a:ext cx="576064" cy="584776"/>
          </a:xfrm>
          <a:prstGeom prst="rect">
            <a:avLst/>
          </a:prstGeom>
          <a:noFill/>
        </p:spPr>
        <p:txBody>
          <a:bodyPr wrap="square" rtlCol="0">
            <a:spAutoFit/>
          </a:bodyPr>
          <a:lstStyle/>
          <a:p>
            <a:r>
              <a:rPr lang="en-US" sz="3200" b="1" dirty="0" smtClean="0">
                <a:solidFill>
                  <a:srgbClr val="0000FF"/>
                </a:solidFill>
              </a:rPr>
              <a:t>4</a:t>
            </a:r>
            <a:endParaRPr lang="en-US" sz="3200" b="1" dirty="0">
              <a:solidFill>
                <a:srgbClr val="0000FF"/>
              </a:solidFill>
            </a:endParaRPr>
          </a:p>
        </p:txBody>
      </p:sp>
    </p:spTree>
    <p:extLst>
      <p:ext uri="{BB962C8B-B14F-4D97-AF65-F5344CB8AC3E}">
        <p14:creationId xmlns:p14="http://schemas.microsoft.com/office/powerpoint/2010/main" val="32805655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Box 5"/>
          <p:cNvSpPr txBox="1">
            <a:spLocks noChangeArrowheads="1"/>
          </p:cNvSpPr>
          <p:nvPr/>
        </p:nvSpPr>
        <p:spPr bwMode="auto">
          <a:xfrm>
            <a:off x="60325" y="106363"/>
            <a:ext cx="9048750"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3200" b="1" dirty="0" err="1">
                <a:solidFill>
                  <a:srgbClr val="000000"/>
                </a:solidFill>
              </a:rPr>
              <a:t>İklim</a:t>
            </a:r>
            <a:r>
              <a:rPr lang="en-US" sz="3200" b="1" dirty="0">
                <a:solidFill>
                  <a:srgbClr val="000000"/>
                </a:solidFill>
              </a:rPr>
              <a:t> </a:t>
            </a:r>
            <a:r>
              <a:rPr lang="en-US" sz="3200" b="1" dirty="0" err="1">
                <a:solidFill>
                  <a:srgbClr val="000000"/>
                </a:solidFill>
              </a:rPr>
              <a:t>Değişikliğine</a:t>
            </a:r>
            <a:r>
              <a:rPr lang="en-US" sz="3200" b="1" dirty="0">
                <a:solidFill>
                  <a:srgbClr val="000000"/>
                </a:solidFill>
              </a:rPr>
              <a:t> </a:t>
            </a:r>
            <a:r>
              <a:rPr lang="en-US" sz="3200" b="1" dirty="0" err="1">
                <a:solidFill>
                  <a:srgbClr val="000000"/>
                </a:solidFill>
              </a:rPr>
              <a:t>Uyum</a:t>
            </a:r>
            <a:r>
              <a:rPr lang="en-US" sz="3200" b="1" dirty="0">
                <a:solidFill>
                  <a:srgbClr val="000000"/>
                </a:solidFill>
              </a:rPr>
              <a:t> </a:t>
            </a:r>
            <a:r>
              <a:rPr lang="en-US" sz="3200" b="1" dirty="0">
                <a:solidFill>
                  <a:srgbClr val="FF0000"/>
                </a:solidFill>
              </a:rPr>
              <a:t>+ </a:t>
            </a:r>
            <a:r>
              <a:rPr lang="en-US" sz="3200" b="1" dirty="0" err="1">
                <a:solidFill>
                  <a:srgbClr val="000000"/>
                </a:solidFill>
              </a:rPr>
              <a:t>Afet</a:t>
            </a:r>
            <a:r>
              <a:rPr lang="en-US" sz="3200" b="1" dirty="0">
                <a:solidFill>
                  <a:srgbClr val="000000"/>
                </a:solidFill>
              </a:rPr>
              <a:t> Risk </a:t>
            </a:r>
            <a:r>
              <a:rPr lang="en-US" sz="3200" b="1" dirty="0" err="1">
                <a:solidFill>
                  <a:srgbClr val="000000"/>
                </a:solidFill>
              </a:rPr>
              <a:t>Yönetimi</a:t>
            </a:r>
            <a:r>
              <a:rPr lang="en-US" sz="3200" b="1" dirty="0">
                <a:solidFill>
                  <a:srgbClr val="000000"/>
                </a:solidFill>
              </a:rPr>
              <a:t> </a:t>
            </a:r>
            <a:r>
              <a:rPr lang="en-US" sz="3200" b="1" dirty="0">
                <a:solidFill>
                  <a:srgbClr val="FF0000"/>
                </a:solidFill>
              </a:rPr>
              <a:t>= </a:t>
            </a:r>
            <a:r>
              <a:rPr lang="en-US" sz="3700" b="1" u="sng" dirty="0">
                <a:solidFill>
                  <a:srgbClr val="FF0000"/>
                </a:solidFill>
              </a:rPr>
              <a:t>İKLİM DEĞİŞİKLİĞİ RİSK YÖNETİMİ</a:t>
            </a:r>
          </a:p>
        </p:txBody>
      </p:sp>
      <p:pic>
        <p:nvPicPr>
          <p:cNvPr id="29698" name="Resim 28" descr="L:\sekil217.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6613" y="1395413"/>
            <a:ext cx="6943725" cy="408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6"/>
          <p:cNvPicPr>
            <a:picLocks noChangeAspect="1" noChangeArrowheads="1"/>
          </p:cNvPicPr>
          <p:nvPr/>
        </p:nvPicPr>
        <p:blipFill>
          <a:blip r:embed="rId4">
            <a:extLst>
              <a:ext uri="{28A0092B-C50C-407E-A947-70E740481C1C}">
                <a14:useLocalDpi xmlns:a14="http://schemas.microsoft.com/office/drawing/2010/main" val="0"/>
              </a:ext>
            </a:extLst>
          </a:blip>
          <a:srcRect b="72864"/>
          <a:stretch>
            <a:fillRect/>
          </a:stretch>
        </p:blipFill>
        <p:spPr bwMode="auto">
          <a:xfrm>
            <a:off x="2279650" y="5478463"/>
            <a:ext cx="6770688"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Rectangle 2"/>
          <p:cNvSpPr>
            <a:spLocks noChangeArrowheads="1"/>
          </p:cNvSpPr>
          <p:nvPr/>
        </p:nvSpPr>
        <p:spPr bwMode="auto">
          <a:xfrm>
            <a:off x="46038" y="2058988"/>
            <a:ext cx="2205037"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tr-TR" sz="2400"/>
              <a:t>IPCC (2012) SREX olan İklim “Değişikliğine Uyumu Geliştirmek için Aşırı Olayların Riskini ve Afetleri Yönetmek” </a:t>
            </a:r>
            <a:endParaRPr lang="en-US" sz="2400"/>
          </a:p>
        </p:txBody>
      </p:sp>
      <p:cxnSp>
        <p:nvCxnSpPr>
          <p:cNvPr id="4" name="Straight Arrow Connector 3"/>
          <p:cNvCxnSpPr/>
          <p:nvPr/>
        </p:nvCxnSpPr>
        <p:spPr>
          <a:xfrm flipH="1">
            <a:off x="2943225" y="3492500"/>
            <a:ext cx="2627313" cy="217805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4237038" y="3659188"/>
            <a:ext cx="590550" cy="219392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5570538" y="4430713"/>
            <a:ext cx="533400" cy="1422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608763" y="2663825"/>
            <a:ext cx="1104900" cy="316706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6026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d_Eastern.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120" y="1292403"/>
            <a:ext cx="5486072" cy="4702347"/>
          </a:xfrm>
          <a:prstGeom prst="rect">
            <a:avLst/>
          </a:prstGeom>
          <a:ln>
            <a:solidFill>
              <a:schemeClr val="tx1"/>
            </a:solidFill>
          </a:ln>
        </p:spPr>
      </p:pic>
      <p:pic>
        <p:nvPicPr>
          <p:cNvPr id="3" name="Picture 2" descr="Egypt-country-report-DIGITAL-FINAL-20170302-OnePa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2244" y="811829"/>
            <a:ext cx="3227729" cy="5172143"/>
          </a:xfrm>
          <a:prstGeom prst="rect">
            <a:avLst/>
          </a:prstGeom>
        </p:spPr>
      </p:pic>
      <p:sp>
        <p:nvSpPr>
          <p:cNvPr id="4" name="Oval 3"/>
          <p:cNvSpPr/>
          <p:nvPr/>
        </p:nvSpPr>
        <p:spPr>
          <a:xfrm rot="20170618">
            <a:off x="3546652" y="2042295"/>
            <a:ext cx="677276" cy="254148"/>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rot="20170618">
            <a:off x="3546651" y="2548350"/>
            <a:ext cx="677276" cy="254148"/>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rot="20170618">
            <a:off x="3047007" y="3787555"/>
            <a:ext cx="677276" cy="254148"/>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3471804" y="2317645"/>
            <a:ext cx="0" cy="379727"/>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3471804" y="2928452"/>
            <a:ext cx="0" cy="733149"/>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87022" y="312013"/>
            <a:ext cx="2609759" cy="646331"/>
          </a:xfrm>
          <a:prstGeom prst="rect">
            <a:avLst/>
          </a:prstGeom>
          <a:noFill/>
        </p:spPr>
        <p:txBody>
          <a:bodyPr wrap="none" rtlCol="0">
            <a:spAutoFit/>
          </a:bodyPr>
          <a:lstStyle/>
          <a:p>
            <a:r>
              <a:rPr lang="en-US" sz="3600" b="1" dirty="0" err="1" smtClean="0">
                <a:solidFill>
                  <a:srgbClr val="FF0000"/>
                </a:solidFill>
              </a:rPr>
              <a:t>Güneye</a:t>
            </a:r>
            <a:r>
              <a:rPr lang="en-US" sz="3600" b="1" dirty="0" smtClean="0">
                <a:solidFill>
                  <a:srgbClr val="FF0000"/>
                </a:solidFill>
              </a:rPr>
              <a:t> </a:t>
            </a:r>
            <a:r>
              <a:rPr lang="en-US" sz="3600" b="1" dirty="0" err="1" smtClean="0">
                <a:solidFill>
                  <a:srgbClr val="FF0000"/>
                </a:solidFill>
              </a:rPr>
              <a:t>bak</a:t>
            </a:r>
            <a:r>
              <a:rPr lang="en-US" sz="3600" b="1" dirty="0" smtClean="0">
                <a:solidFill>
                  <a:srgbClr val="FF0000"/>
                </a:solidFill>
              </a:rPr>
              <a:t>!</a:t>
            </a:r>
            <a:endParaRPr lang="en-US" sz="3600" b="1" dirty="0">
              <a:solidFill>
                <a:srgbClr val="FF0000"/>
              </a:solidFill>
            </a:endParaRPr>
          </a:p>
        </p:txBody>
      </p:sp>
      <p:sp>
        <p:nvSpPr>
          <p:cNvPr id="10" name="Oval 9"/>
          <p:cNvSpPr/>
          <p:nvPr/>
        </p:nvSpPr>
        <p:spPr>
          <a:xfrm>
            <a:off x="6653788" y="1103874"/>
            <a:ext cx="2490211" cy="1346071"/>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5918277"/>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4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E185A752-9385-924E-8B68-18B8584F88FA}" type="slidenum">
              <a:rPr lang="tr-TR" sz="1400">
                <a:latin typeface="Arial" charset="0"/>
                <a:cs typeface="Arial" charset="0"/>
              </a:rPr>
              <a:pPr eaLnBrk="1" fontAlgn="base" hangingPunct="1">
                <a:spcBef>
                  <a:spcPct val="0"/>
                </a:spcBef>
                <a:spcAft>
                  <a:spcPct val="0"/>
                </a:spcAft>
              </a:pPr>
              <a:t>74</a:t>
            </a:fld>
            <a:endParaRPr lang="tr-TR" sz="1400">
              <a:latin typeface="Arial" charset="0"/>
              <a:cs typeface="Arial" charset="0"/>
            </a:endParaRPr>
          </a:p>
        </p:txBody>
      </p:sp>
      <p:pic>
        <p:nvPicPr>
          <p:cNvPr id="4478978" name="Picture 2" descr="CROUCH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2918" y="3354387"/>
            <a:ext cx="3371082" cy="350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Picture 3" descr="lightning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0"/>
            <a:ext cx="4648200" cy="33528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84996" name="Picture 4" descr="HAI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569595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78981" name="Rectangle 5"/>
          <p:cNvSpPr>
            <a:spLocks noGrp="1" noChangeArrowheads="1"/>
          </p:cNvSpPr>
          <p:nvPr>
            <p:ph type="title"/>
          </p:nvPr>
        </p:nvSpPr>
        <p:spPr>
          <a:xfrm>
            <a:off x="838200" y="76200"/>
            <a:ext cx="3276600" cy="1206500"/>
          </a:xfrm>
        </p:spPr>
        <p:txBody>
          <a:bodyPr/>
          <a:lstStyle/>
          <a:p>
            <a:pPr eaLnBrk="1" hangingPunct="1">
              <a:defRPr/>
            </a:pPr>
            <a:r>
              <a:rPr lang="tr-TR" sz="4000" b="1">
                <a:solidFill>
                  <a:srgbClr val="FF3300"/>
                </a:solidFill>
                <a:effectLst>
                  <a:outerShdw blurRad="38100" dist="38100" dir="2700000" algn="tl">
                    <a:srgbClr val="DDDDDD"/>
                  </a:outerShdw>
                </a:effectLst>
                <a:latin typeface="Tahoma" charset="0"/>
                <a:cs typeface="Arial" charset="0"/>
              </a:rPr>
              <a:t>Çök-</a:t>
            </a:r>
            <a:r>
              <a:rPr lang="tr-TR" b="1">
                <a:solidFill>
                  <a:srgbClr val="FF3300"/>
                </a:solidFill>
                <a:effectLst>
                  <a:outerShdw blurRad="38100" dist="38100" dir="2700000" algn="tl">
                    <a:srgbClr val="DDDDDD"/>
                  </a:outerShdw>
                </a:effectLst>
                <a:latin typeface="Tahoma" charset="0"/>
                <a:cs typeface="Arial" charset="0"/>
              </a:rPr>
              <a:t>Kapan</a:t>
            </a:r>
            <a:endParaRPr lang="en-US" b="1">
              <a:solidFill>
                <a:srgbClr val="FF3300"/>
              </a:solidFill>
              <a:effectLst>
                <a:outerShdw blurRad="38100" dist="38100" dir="2700000" algn="tl">
                  <a:srgbClr val="DDDDDD"/>
                </a:outerShdw>
              </a:effectLst>
              <a:latin typeface="Tahoma" charset="0"/>
              <a:cs typeface="Arial" charset="0"/>
            </a:endParaRPr>
          </a:p>
        </p:txBody>
      </p:sp>
    </p:spTree>
    <p:extLst>
      <p:ext uri="{BB962C8B-B14F-4D97-AF65-F5344CB8AC3E}">
        <p14:creationId xmlns:p14="http://schemas.microsoft.com/office/powerpoint/2010/main" val="2754893777"/>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478978"/>
                                        </p:tgtEl>
                                        <p:attrNameLst>
                                          <p:attrName>style.visibility</p:attrName>
                                        </p:attrNameLst>
                                      </p:cBhvr>
                                      <p:to>
                                        <p:strVal val="visible"/>
                                      </p:to>
                                    </p:set>
                                    <p:anim calcmode="lin" valueType="num">
                                      <p:cBhvr additive="base">
                                        <p:cTn id="7" dur="500" fill="hold"/>
                                        <p:tgtEl>
                                          <p:spTgt spid="4478978"/>
                                        </p:tgtEl>
                                        <p:attrNameLst>
                                          <p:attrName>ppt_x</p:attrName>
                                        </p:attrNameLst>
                                      </p:cBhvr>
                                      <p:tavLst>
                                        <p:tav tm="0">
                                          <p:val>
                                            <p:strVal val="0-#ppt_w/2"/>
                                          </p:val>
                                        </p:tav>
                                        <p:tav tm="100000">
                                          <p:val>
                                            <p:strVal val="#ppt_x"/>
                                          </p:val>
                                        </p:tav>
                                      </p:tavLst>
                                    </p:anim>
                                    <p:anim calcmode="lin" valueType="num">
                                      <p:cBhvr additive="base">
                                        <p:cTn id="8" dur="500" fill="hold"/>
                                        <p:tgtEl>
                                          <p:spTgt spid="447897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hund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www.oecd.org:tad:events:1%20%20Mr%20Je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35" y="0"/>
            <a:ext cx="8966480" cy="6509129"/>
          </a:xfrm>
          <a:prstGeom prst="rect">
            <a:avLst/>
          </a:prstGeom>
        </p:spPr>
      </p:pic>
      <p:pic>
        <p:nvPicPr>
          <p:cNvPr id="2" name="Picture 1"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6401" y="655005"/>
            <a:ext cx="1852014" cy="1852014"/>
          </a:xfrm>
          <a:prstGeom prst="rect">
            <a:avLst/>
          </a:prstGeom>
        </p:spPr>
      </p:pic>
    </p:spTree>
    <p:extLst>
      <p:ext uri="{BB962C8B-B14F-4D97-AF65-F5344CB8AC3E}">
        <p14:creationId xmlns:p14="http://schemas.microsoft.com/office/powerpoint/2010/main" val="713054093"/>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t1.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92" y="0"/>
            <a:ext cx="4469859" cy="3479968"/>
          </a:xfrm>
          <a:prstGeom prst="rect">
            <a:avLst/>
          </a:prstGeom>
        </p:spPr>
      </p:pic>
      <p:pic>
        <p:nvPicPr>
          <p:cNvPr id="4" name="Picture 3" descr="ap1.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9544" y="13093"/>
            <a:ext cx="4469861" cy="3479969"/>
          </a:xfrm>
          <a:prstGeom prst="rect">
            <a:avLst/>
          </a:prstGeom>
        </p:spPr>
      </p:pic>
      <p:pic>
        <p:nvPicPr>
          <p:cNvPr id="5" name="Picture 4" descr="asp3.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9545" y="3515399"/>
            <a:ext cx="4405868" cy="3290225"/>
          </a:xfrm>
          <a:prstGeom prst="rect">
            <a:avLst/>
          </a:prstGeom>
        </p:spPr>
      </p:pic>
      <p:pic>
        <p:nvPicPr>
          <p:cNvPr id="6" name="Picture 5" descr="ast3.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37" y="3479968"/>
            <a:ext cx="4483613" cy="3384286"/>
          </a:xfrm>
          <a:prstGeom prst="rect">
            <a:avLst/>
          </a:prstGeom>
        </p:spPr>
      </p:pic>
      <p:sp>
        <p:nvSpPr>
          <p:cNvPr id="2" name="Rectangle 1"/>
          <p:cNvSpPr/>
          <p:nvPr/>
        </p:nvSpPr>
        <p:spPr>
          <a:xfrm>
            <a:off x="3228318" y="3741908"/>
            <a:ext cx="2870685" cy="369332"/>
          </a:xfrm>
          <a:prstGeom prst="rect">
            <a:avLst/>
          </a:prstGeom>
          <a:solidFill>
            <a:srgbClr val="FFFF00"/>
          </a:solidFill>
        </p:spPr>
        <p:txBody>
          <a:bodyPr wrap="none">
            <a:spAutoFit/>
          </a:bodyPr>
          <a:lstStyle/>
          <a:p>
            <a:r>
              <a:rPr lang="en-US" dirty="0"/>
              <a:t>http://</a:t>
            </a:r>
            <a:r>
              <a:rPr lang="en-US" dirty="0" err="1"/>
              <a:t>www.seevccc.rs</a:t>
            </a:r>
            <a:r>
              <a:rPr lang="en-US" dirty="0"/>
              <a:t>/?p=7</a:t>
            </a:r>
          </a:p>
        </p:txBody>
      </p:sp>
    </p:spTree>
    <p:extLst>
      <p:ext uri="{BB962C8B-B14F-4D97-AF65-F5344CB8AC3E}">
        <p14:creationId xmlns:p14="http://schemas.microsoft.com/office/powerpoint/2010/main" val="731674764"/>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p:cNvPicPr>
          <p:nvPr/>
        </p:nvPicPr>
        <p:blipFill>
          <a:blip r:embed="rId2" cstate="print"/>
          <a:srcRect/>
          <a:stretch>
            <a:fillRect/>
          </a:stretch>
        </p:blipFill>
        <p:spPr bwMode="auto">
          <a:xfrm>
            <a:off x="329194" y="1768150"/>
            <a:ext cx="8510006" cy="4704341"/>
          </a:xfrm>
          <a:prstGeom prst="rect">
            <a:avLst/>
          </a:prstGeom>
          <a:noFill/>
          <a:ln w="76200">
            <a:solidFill>
              <a:srgbClr val="FFFF00"/>
            </a:solidFill>
            <a:miter lim="800000"/>
            <a:headEnd/>
            <a:tailEnd/>
          </a:ln>
          <a:effectLst>
            <a:innerShdw blurRad="63500" dist="50800" dir="18900000">
              <a:prstClr val="black">
                <a:alpha val="50000"/>
              </a:prstClr>
            </a:innerShdw>
          </a:effectLst>
        </p:spPr>
      </p:pic>
      <p:sp>
        <p:nvSpPr>
          <p:cNvPr id="6" name="TextBox 5"/>
          <p:cNvSpPr txBox="1"/>
          <p:nvPr/>
        </p:nvSpPr>
        <p:spPr>
          <a:xfrm>
            <a:off x="230188" y="763588"/>
            <a:ext cx="7085012" cy="584200"/>
          </a:xfrm>
          <a:prstGeom prst="rect">
            <a:avLst/>
          </a:prstGeom>
          <a:noFill/>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37931725" indent="-37474525" eaLnBrk="0" hangingPunct="0">
              <a:defRPr sz="2400" b="1">
                <a:solidFill>
                  <a:schemeClr val="tx1"/>
                </a:solidFill>
                <a:latin typeface="Times New Roman" charset="0"/>
                <a:ea typeface="ＭＳ Ｐゴシック" charset="0"/>
              </a:defRPr>
            </a:lvl2pPr>
            <a:lvl3pPr eaLnBrk="0" hangingPunct="0">
              <a:defRPr sz="2400" b="1">
                <a:solidFill>
                  <a:schemeClr val="tx1"/>
                </a:solidFill>
                <a:latin typeface="Times New Roman" charset="0"/>
                <a:ea typeface="ＭＳ Ｐゴシック" charset="0"/>
              </a:defRPr>
            </a:lvl3pPr>
            <a:lvl4pPr eaLnBrk="0" hangingPunct="0">
              <a:defRPr sz="2400" b="1">
                <a:solidFill>
                  <a:schemeClr val="tx1"/>
                </a:solidFill>
                <a:latin typeface="Times New Roman" charset="0"/>
                <a:ea typeface="ＭＳ Ｐゴシック" charset="0"/>
              </a:defRPr>
            </a:lvl4pPr>
            <a:lvl5pPr eaLnBrk="0" hangingPunct="0">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hangingPunct="1">
              <a:defRPr/>
            </a:pPr>
            <a:r>
              <a:rPr lang="en-US" sz="3200" dirty="0" err="1" smtClean="0">
                <a:solidFill>
                  <a:srgbClr val="000000"/>
                </a:solidFill>
                <a:effectLst>
                  <a:outerShdw blurRad="38100" dist="38100" dir="2700000" algn="tl">
                    <a:srgbClr val="FFFFFF"/>
                  </a:outerShdw>
                </a:effectLst>
                <a:latin typeface="Abadi MT Condensed Extra Bold" charset="0"/>
                <a:cs typeface="Abadi MT Condensed Extra Bold" charset="0"/>
              </a:rPr>
              <a:t>Unutmadan</a:t>
            </a:r>
            <a:r>
              <a:rPr lang="en-US" sz="3200" dirty="0">
                <a:solidFill>
                  <a:srgbClr val="000000"/>
                </a:solidFill>
                <a:effectLst>
                  <a:outerShdw blurRad="38100" dist="38100" dir="2700000" algn="tl">
                    <a:srgbClr val="FFFFFF"/>
                  </a:outerShdw>
                </a:effectLst>
                <a:latin typeface="Abadi MT Condensed Extra Bold" charset="0"/>
                <a:cs typeface="Abadi MT Condensed Extra Bold" charset="0"/>
              </a:rPr>
              <a:t>:</a:t>
            </a:r>
            <a:r>
              <a:rPr lang="en-US" sz="3200" dirty="0" smtClean="0">
                <a:solidFill>
                  <a:srgbClr val="000000"/>
                </a:solidFill>
                <a:effectLst>
                  <a:outerShdw blurRad="38100" dist="38100" dir="2700000" algn="tl">
                    <a:srgbClr val="FFFFFF"/>
                  </a:outerShdw>
                </a:effectLst>
                <a:latin typeface="Abadi MT Condensed Extra Bold" charset="0"/>
                <a:cs typeface="Abadi MT Condensed Extra Bold" charset="0"/>
              </a:rPr>
              <a:t> </a:t>
            </a:r>
            <a:r>
              <a:rPr lang="en-US" sz="3200" dirty="0" err="1" smtClean="0">
                <a:solidFill>
                  <a:srgbClr val="FF3300"/>
                </a:solidFill>
                <a:effectLst>
                  <a:outerShdw blurRad="38100" dist="38100" dir="2700000" algn="tl">
                    <a:srgbClr val="FFFFFF"/>
                  </a:outerShdw>
                </a:effectLst>
                <a:latin typeface="Abadi MT Condensed Extra Bold" charset="0"/>
                <a:cs typeface="Abadi MT Condensed Extra Bold" charset="0"/>
              </a:rPr>
              <a:t>Kendi</a:t>
            </a:r>
            <a:r>
              <a:rPr lang="en-US" sz="3200" dirty="0" smtClean="0">
                <a:solidFill>
                  <a:srgbClr val="FF3300"/>
                </a:solidFill>
                <a:effectLst>
                  <a:outerShdw blurRad="38100" dist="38100" dir="2700000" algn="tl">
                    <a:srgbClr val="FFFFFF"/>
                  </a:outerShdw>
                </a:effectLst>
                <a:latin typeface="Abadi MT Condensed Extra Bold" charset="0"/>
                <a:cs typeface="Abadi MT Condensed Extra Bold" charset="0"/>
              </a:rPr>
              <a:t> </a:t>
            </a:r>
            <a:r>
              <a:rPr lang="en-US" sz="3200" dirty="0" err="1" smtClean="0">
                <a:solidFill>
                  <a:srgbClr val="FF3300"/>
                </a:solidFill>
                <a:effectLst>
                  <a:outerShdw blurRad="38100" dist="38100" dir="2700000" algn="tl">
                    <a:srgbClr val="FFFFFF"/>
                  </a:outerShdw>
                </a:effectLst>
                <a:latin typeface="Abadi MT Condensed Extra Bold" charset="0"/>
                <a:cs typeface="Abadi MT Condensed Extra Bold" charset="0"/>
              </a:rPr>
              <a:t>çevrenize</a:t>
            </a:r>
            <a:r>
              <a:rPr lang="en-US" sz="3200" dirty="0" smtClean="0">
                <a:solidFill>
                  <a:srgbClr val="FF3300"/>
                </a:solidFill>
                <a:effectLst>
                  <a:outerShdw blurRad="38100" dist="38100" dir="2700000" algn="tl">
                    <a:srgbClr val="FFFFFF"/>
                  </a:outerShdw>
                </a:effectLst>
                <a:latin typeface="Abadi MT Condensed Extra Bold" charset="0"/>
                <a:cs typeface="Abadi MT Condensed Extra Bold" charset="0"/>
              </a:rPr>
              <a:t> de </a:t>
            </a:r>
            <a:r>
              <a:rPr lang="en-US" sz="3200" dirty="0" err="1" smtClean="0">
                <a:solidFill>
                  <a:srgbClr val="FF3300"/>
                </a:solidFill>
                <a:effectLst>
                  <a:outerShdw blurRad="38100" dist="38100" dir="2700000" algn="tl">
                    <a:srgbClr val="FFFFFF"/>
                  </a:outerShdw>
                </a:effectLst>
                <a:latin typeface="Abadi MT Condensed Extra Bold" charset="0"/>
                <a:cs typeface="Abadi MT Condensed Extra Bold" charset="0"/>
              </a:rPr>
              <a:t>dikkat</a:t>
            </a:r>
            <a:r>
              <a:rPr lang="en-US" sz="3200" dirty="0" smtClean="0">
                <a:solidFill>
                  <a:srgbClr val="FF3300"/>
                </a:solidFill>
                <a:effectLst>
                  <a:outerShdw blurRad="38100" dist="38100" dir="2700000" algn="tl">
                    <a:srgbClr val="FFFFFF"/>
                  </a:outerShdw>
                </a:effectLst>
                <a:latin typeface="Abadi MT Condensed Extra Bold" charset="0"/>
                <a:cs typeface="Abadi MT Condensed Extra Bold" charset="0"/>
              </a:rPr>
              <a:t>!</a:t>
            </a:r>
          </a:p>
        </p:txBody>
      </p:sp>
      <p:pic>
        <p:nvPicPr>
          <p:cNvPr id="8089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46913" y="1588"/>
            <a:ext cx="17018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88695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013632" y="3873500"/>
            <a:ext cx="2007574" cy="2746042"/>
          </a:xfrm>
          <a:prstGeom prst="rect">
            <a:avLst/>
          </a:prstGeom>
          <a:ln w="38100" cmpd="sng">
            <a:solidFill>
              <a:schemeClr val="tx1"/>
            </a:solidFill>
          </a:ln>
          <a:effectLst>
            <a:outerShdw blurRad="50800" dist="38100" dir="8100000" algn="tr" rotWithShape="0">
              <a:prstClr val="black">
                <a:alpha val="40000"/>
              </a:prstClr>
            </a:outerShdw>
          </a:effectLst>
        </p:spPr>
      </p:pic>
      <p:pic>
        <p:nvPicPr>
          <p:cNvPr id="7" name="Picture 6" descr="6BildirimTurkiye_iklim_degisikligi (page 1 of 278) 2016-10-13 11-31-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801" y="3832836"/>
            <a:ext cx="2235199" cy="2837506"/>
          </a:xfrm>
          <a:prstGeom prst="rect">
            <a:avLst/>
          </a:prstGeom>
        </p:spPr>
      </p:pic>
      <p:pic>
        <p:nvPicPr>
          <p:cNvPr id="8" name="Picture 7" descr="Monosnap 2017-07-21 22-00-4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0900" y="838200"/>
            <a:ext cx="2108199" cy="2882900"/>
          </a:xfrm>
          <a:prstGeom prst="rect">
            <a:avLst/>
          </a:prstGeom>
          <a:ln>
            <a:solidFill>
              <a:srgbClr val="FF0000"/>
            </a:solidFill>
          </a:ln>
        </p:spPr>
      </p:pic>
      <p:pic>
        <p:nvPicPr>
          <p:cNvPr id="9" name="Picture 8" descr="su_ayak_izi_raporweb (page 1 of 72) 2017-07-21 21-56-4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2678" y="838200"/>
            <a:ext cx="2150521" cy="2844800"/>
          </a:xfrm>
          <a:prstGeom prst="rect">
            <a:avLst/>
          </a:prstGeom>
          <a:ln>
            <a:solidFill>
              <a:srgbClr val="FF0000"/>
            </a:solidFill>
          </a:ln>
        </p:spPr>
      </p:pic>
      <p:sp>
        <p:nvSpPr>
          <p:cNvPr id="10" name="TextBox 9"/>
          <p:cNvSpPr txBox="1"/>
          <p:nvPr/>
        </p:nvSpPr>
        <p:spPr>
          <a:xfrm>
            <a:off x="3555965" y="226768"/>
            <a:ext cx="1746842" cy="461665"/>
          </a:xfrm>
          <a:prstGeom prst="rect">
            <a:avLst/>
          </a:prstGeom>
          <a:noFill/>
        </p:spPr>
        <p:txBody>
          <a:bodyPr wrap="none" rtlCol="0">
            <a:spAutoFit/>
          </a:bodyPr>
          <a:lstStyle/>
          <a:p>
            <a:r>
              <a:rPr lang="en-US" sz="2400" b="1" dirty="0" smtClean="0">
                <a:solidFill>
                  <a:srgbClr val="FF0000"/>
                </a:solidFill>
              </a:rPr>
              <a:t>KAYNAKLAR</a:t>
            </a:r>
            <a:endParaRPr lang="en-US" sz="2400" b="1" dirty="0">
              <a:solidFill>
                <a:srgbClr val="FF0000"/>
              </a:solidFill>
            </a:endParaRPr>
          </a:p>
        </p:txBody>
      </p:sp>
      <p:pic>
        <p:nvPicPr>
          <p:cNvPr id="11" name="Picture 10" descr="BursaIklimTarım_MK.pptx 2017-09-28 21-58-47.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896" y="838200"/>
            <a:ext cx="4208490" cy="5781342"/>
          </a:xfrm>
          <a:prstGeom prst="rect">
            <a:avLst/>
          </a:prstGeom>
          <a:ln>
            <a:solidFill>
              <a:srgbClr val="FF0000"/>
            </a:solidFill>
          </a:ln>
        </p:spPr>
      </p:pic>
    </p:spTree>
    <p:extLst>
      <p:ext uri="{BB962C8B-B14F-4D97-AF65-F5344CB8AC3E}">
        <p14:creationId xmlns:p14="http://schemas.microsoft.com/office/powerpoint/2010/main" val="3030311933"/>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5" descr="E012649L"/>
          <p:cNvPicPr>
            <a:picLocks noChangeAspect="1" noChangeArrowheads="1"/>
          </p:cNvPicPr>
          <p:nvPr/>
        </p:nvPicPr>
        <p:blipFill>
          <a:blip r:embed="rId3">
            <a:extLst>
              <a:ext uri="{28A0092B-C50C-407E-A947-70E740481C1C}">
                <a14:useLocalDpi xmlns:a14="http://schemas.microsoft.com/office/drawing/2010/main" val="0"/>
              </a:ext>
            </a:extLst>
          </a:blip>
          <a:srcRect t="27786" b="15964"/>
          <a:stretch>
            <a:fillRect/>
          </a:stretch>
        </p:blipFill>
        <p:spPr bwMode="auto">
          <a:xfrm>
            <a:off x="79281" y="2520950"/>
            <a:ext cx="8965941"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476250" y="5997575"/>
            <a:ext cx="8105775" cy="70802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tr-TR" sz="4000" b="1">
                <a:solidFill>
                  <a:srgbClr val="FF0000"/>
                </a:solidFill>
                <a:effectLst>
                  <a:outerShdw blurRad="38100" dist="38100" dir="2700000" algn="tl">
                    <a:srgbClr val="DDDDDD"/>
                  </a:outerShdw>
                </a:effectLst>
                <a:latin typeface="Calibri" charset="0"/>
                <a:cs typeface="+mn-cs"/>
              </a:rPr>
              <a:t>İlginiz için teşekkür ederim.</a:t>
            </a:r>
            <a:endParaRPr lang="tr-TR" sz="2800" b="1">
              <a:solidFill>
                <a:srgbClr val="FF0000"/>
              </a:solidFill>
              <a:effectLst>
                <a:outerShdw blurRad="38100" dist="38100" dir="2700000" algn="tl">
                  <a:srgbClr val="DDDDDD"/>
                </a:outerShdw>
              </a:effectLst>
              <a:latin typeface="Calibri" charset="0"/>
              <a:cs typeface="+mn-cs"/>
            </a:endParaRPr>
          </a:p>
        </p:txBody>
      </p:sp>
      <p:sp>
        <p:nvSpPr>
          <p:cNvPr id="6" name="Text Box 4"/>
          <p:cNvSpPr txBox="1">
            <a:spLocks noChangeArrowheads="1"/>
          </p:cNvSpPr>
          <p:nvPr/>
        </p:nvSpPr>
        <p:spPr bwMode="auto">
          <a:xfrm>
            <a:off x="178059" y="434339"/>
            <a:ext cx="8748712" cy="1872208"/>
          </a:xfrm>
          <a:prstGeom prst="rect">
            <a:avLst/>
          </a:prstGeom>
          <a:noFill/>
          <a:ln>
            <a:noFill/>
          </a:ln>
          <a:effectLst>
            <a:outerShdw blurRad="63500" dist="38099" dir="2700000" algn="ctr" rotWithShape="0">
              <a:srgbClr val="CCCCCC">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576" tIns="36576" rIns="36576" bIns="36576">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tr-TR" sz="6000" b="1" spc="50" smtClean="0">
                <a:ln w="11430"/>
                <a:solidFill>
                  <a:srgbClr val="0000FF"/>
                </a:solidFill>
                <a:effectLst>
                  <a:outerShdw blurRad="76200" dist="50800" dir="5400000" algn="tl" rotWithShape="0">
                    <a:srgbClr val="000000">
                      <a:alpha val="65000"/>
                    </a:srgbClr>
                  </a:outerShdw>
                </a:effectLst>
                <a:latin typeface="Arial"/>
                <a:ea typeface="+mn-ea"/>
                <a:cs typeface="+mn-cs"/>
              </a:rPr>
              <a:t>Riskleri yönetelim; </a:t>
            </a:r>
          </a:p>
          <a:p>
            <a:pPr algn="ctr" fontAlgn="auto">
              <a:spcBef>
                <a:spcPts val="0"/>
              </a:spcBef>
              <a:spcAft>
                <a:spcPts val="0"/>
              </a:spcAft>
              <a:defRPr/>
            </a:pPr>
            <a:r>
              <a:rPr lang="tr-TR" sz="4800" b="1" spc="50" smtClean="0">
                <a:ln w="11430"/>
                <a:solidFill>
                  <a:srgbClr val="FF0000"/>
                </a:solidFill>
                <a:effectLst>
                  <a:outerShdw blurRad="76200" dist="50800" dir="5400000" algn="tl" rotWithShape="0">
                    <a:srgbClr val="000000">
                      <a:alpha val="65000"/>
                    </a:srgbClr>
                  </a:outerShdw>
                </a:effectLst>
                <a:latin typeface="Arial"/>
                <a:ea typeface="+mn-ea"/>
                <a:cs typeface="+mn-cs"/>
              </a:rPr>
              <a:t>hasarları değil...</a:t>
            </a:r>
            <a:endParaRPr lang="tr-TR" sz="4800" b="1" spc="50">
              <a:ln w="11430"/>
              <a:solidFill>
                <a:srgbClr val="FF0000"/>
              </a:solidFill>
              <a:effectLst>
                <a:outerShdw blurRad="76200" dist="50800" dir="5400000" algn="tl" rotWithShape="0">
                  <a:srgbClr val="000000">
                    <a:alpha val="65000"/>
                  </a:srgbClr>
                </a:outerShdw>
              </a:effectLst>
              <a:latin typeface="Mistral" charset="0"/>
              <a:ea typeface="+mn-ea"/>
              <a:cs typeface="+mn-cs"/>
            </a:endParaRPr>
          </a:p>
        </p:txBody>
      </p:sp>
      <p:sp>
        <p:nvSpPr>
          <p:cNvPr id="2" name="Rectangle 1"/>
          <p:cNvSpPr/>
          <p:nvPr/>
        </p:nvSpPr>
        <p:spPr>
          <a:xfrm>
            <a:off x="2949215" y="4847125"/>
            <a:ext cx="3132676" cy="954107"/>
          </a:xfrm>
          <a:prstGeom prst="rect">
            <a:avLst/>
          </a:prstGeom>
          <a:solidFill>
            <a:srgbClr val="FFFF00"/>
          </a:solidFill>
        </p:spPr>
        <p:txBody>
          <a:bodyPr wrap="square">
            <a:spAutoFit/>
          </a:bodyPr>
          <a:lstStyle/>
          <a:p>
            <a:pPr algn="ctr"/>
            <a:r>
              <a:rPr lang="tr-TR" sz="2800" dirty="0" err="1" smtClean="0"/>
              <a:t>kadioglu@itu.edu.tr</a:t>
            </a:r>
            <a:endParaRPr lang="tr-TR" sz="2800" dirty="0" smtClean="0"/>
          </a:p>
          <a:p>
            <a:pPr algn="ctr"/>
            <a:r>
              <a:rPr lang="tr-TR" sz="2800" dirty="0" smtClean="0"/>
              <a:t>@</a:t>
            </a:r>
            <a:r>
              <a:rPr lang="tr-TR" sz="2800" dirty="0" err="1" smtClean="0"/>
              <a:t>Mikdatca</a:t>
            </a:r>
            <a:endParaRPr lang="tr-TR" sz="2800" dirty="0"/>
          </a:p>
        </p:txBody>
      </p:sp>
    </p:spTree>
    <p:extLst>
      <p:ext uri="{BB962C8B-B14F-4D97-AF65-F5344CB8AC3E}">
        <p14:creationId xmlns:p14="http://schemas.microsoft.com/office/powerpoint/2010/main" val="1245970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3"/>
          <p:cNvSpPr>
            <a:spLocks noGrp="1" noChangeArrowheads="1"/>
          </p:cNvSpPr>
          <p:nvPr>
            <p:ph type="body" idx="1"/>
          </p:nvPr>
        </p:nvSpPr>
        <p:spPr/>
        <p:txBody>
          <a:bodyPr/>
          <a:lstStyle/>
          <a:p>
            <a:pPr eaLnBrk="1" hangingPunct="1"/>
            <a:endParaRPr lang="en-GB">
              <a:latin typeface="Arial" charset="0"/>
            </a:endParaRPr>
          </a:p>
        </p:txBody>
      </p:sp>
      <p:pic>
        <p:nvPicPr>
          <p:cNvPr id="2560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 y="1066800"/>
            <a:ext cx="86106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itle 1"/>
          <p:cNvSpPr txBox="1">
            <a:spLocks/>
          </p:cNvSpPr>
          <p:nvPr/>
        </p:nvSpPr>
        <p:spPr bwMode="auto">
          <a:xfrm>
            <a:off x="457200" y="6097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US" sz="6000" b="1" dirty="0" smtClean="0">
                <a:solidFill>
                  <a:srgbClr val="FF0000"/>
                </a:solidFill>
                <a:latin typeface="Apple Chancery" charset="0"/>
                <a:cs typeface="Apple Chancery" charset="0"/>
              </a:rPr>
              <a:t>2. SICAKLIK</a:t>
            </a:r>
            <a:endParaRPr lang="en-US" sz="6000" b="1" dirty="0">
              <a:solidFill>
                <a:srgbClr val="FF0000"/>
              </a:solidFill>
              <a:latin typeface="Apple Chancery" charset="0"/>
              <a:cs typeface="Apple Chancery" charset="0"/>
            </a:endParaRPr>
          </a:p>
        </p:txBody>
      </p:sp>
    </p:spTree>
    <p:extLst>
      <p:ext uri="{BB962C8B-B14F-4D97-AF65-F5344CB8AC3E}">
        <p14:creationId xmlns:p14="http://schemas.microsoft.com/office/powerpoint/2010/main" val="2199414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9218" name="Line 2"/>
          <p:cNvSpPr>
            <a:spLocks noChangeShapeType="1"/>
          </p:cNvSpPr>
          <p:nvPr/>
        </p:nvSpPr>
        <p:spPr bwMode="auto">
          <a:xfrm>
            <a:off x="1428750" y="622300"/>
            <a:ext cx="7258050" cy="1588"/>
          </a:xfrm>
          <a:prstGeom prst="line">
            <a:avLst/>
          </a:prstGeom>
          <a:noFill/>
          <a:ln w="36720">
            <a:solidFill>
              <a:srgbClr val="FF0000"/>
            </a:solidFill>
            <a:round/>
            <a:headEnd/>
            <a:tailEnd/>
          </a:ln>
          <a:effectLst/>
        </p:spPr>
        <p:txBody>
          <a:bodyPr/>
          <a:lstStyle/>
          <a:p>
            <a:pPr>
              <a:defRPr/>
            </a:pPr>
            <a:endParaRPr lang="tr-TR">
              <a:effectLst>
                <a:outerShdw blurRad="38100" dist="38100" dir="2700000" algn="tl">
                  <a:srgbClr val="000000">
                    <a:alpha val="43137"/>
                  </a:srgbClr>
                </a:outerShdw>
              </a:effectLst>
              <a:latin typeface="Times New Roman" pitchFamily="18" charset="0"/>
              <a:ea typeface="+mn-ea"/>
              <a:cs typeface="+mn-cs"/>
            </a:endParaRPr>
          </a:p>
        </p:txBody>
      </p:sp>
      <p:sp>
        <p:nvSpPr>
          <p:cNvPr id="11267" name="Text Box 3"/>
          <p:cNvSpPr txBox="1">
            <a:spLocks noChangeArrowheads="1"/>
          </p:cNvSpPr>
          <p:nvPr/>
        </p:nvSpPr>
        <p:spPr bwMode="auto">
          <a:xfrm>
            <a:off x="1285875" y="147638"/>
            <a:ext cx="7934325" cy="361950"/>
          </a:xfrm>
          <a:prstGeom prst="rect">
            <a:avLst/>
          </a:prstGeom>
          <a:noFill/>
          <a:ln w="9525">
            <a:noFill/>
            <a:round/>
            <a:headEnd/>
            <a:tailEnd/>
          </a:ln>
        </p:spPr>
        <p:txBody>
          <a:bodyPr lIns="81639" tIns="40820" rIns="81639" bIns="40820">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charset="0"/>
                <a:ea typeface="ＭＳ Ｐゴシック" charset="0"/>
                <a:cs typeface="ＭＳ Ｐゴシック" charset="0"/>
              </a:defRPr>
            </a:lvl1pPr>
            <a:lvl2pPr marL="37931725" indent="-37474525"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charset="0"/>
                <a:ea typeface="ＭＳ Ｐゴシック" charset="0"/>
              </a:defRPr>
            </a:lvl2pPr>
            <a:lvl3pP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charset="0"/>
                <a:ea typeface="ＭＳ Ｐゴシック" charset="0"/>
              </a:defRPr>
            </a:lvl3pPr>
            <a:lvl4pP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charset="0"/>
                <a:ea typeface="ＭＳ Ｐゴシック" charset="0"/>
              </a:defRPr>
            </a:lvl4pPr>
            <a:lvl5pP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charset="0"/>
                <a:ea typeface="ＭＳ Ｐゴシック" charset="0"/>
              </a:defRPr>
            </a:lvl9pPr>
          </a:lstStyle>
          <a:p>
            <a:pPr>
              <a:lnSpc>
                <a:spcPct val="102000"/>
              </a:lnSpc>
              <a:buClr>
                <a:srgbClr val="000000"/>
              </a:buClr>
              <a:buSzPct val="45000"/>
              <a:buFont typeface="Wingdings" charset="0"/>
              <a:buNone/>
              <a:defRPr/>
            </a:pPr>
            <a:r>
              <a:rPr lang="en-GB" sz="1800" smtClean="0">
                <a:solidFill>
                  <a:srgbClr val="FF0000"/>
                </a:solidFill>
                <a:effectLst>
                  <a:outerShdw blurRad="38100" dist="38100" dir="2700000" algn="tl">
                    <a:srgbClr val="DDDDDD"/>
                  </a:outerShdw>
                </a:effectLst>
                <a:latin typeface="Luxi Sans" charset="0"/>
              </a:rPr>
              <a:t>Future Simulation (A2 </a:t>
            </a:r>
            <a:r>
              <a:rPr lang="tr-TR" sz="1800" smtClean="0">
                <a:solidFill>
                  <a:srgbClr val="FF0000"/>
                </a:solidFill>
                <a:effectLst>
                  <a:outerShdw blurRad="38100" dist="38100" dir="2700000" algn="tl">
                    <a:srgbClr val="DDDDDD"/>
                  </a:outerShdw>
                </a:effectLst>
                <a:latin typeface="Luxi Sans" charset="0"/>
              </a:rPr>
              <a:t>[2071-2100] </a:t>
            </a:r>
            <a:r>
              <a:rPr lang="en-GB" sz="1800" smtClean="0">
                <a:solidFill>
                  <a:srgbClr val="FF0000"/>
                </a:solidFill>
                <a:effectLst>
                  <a:outerShdw blurRad="38100" dist="38100" dir="2700000" algn="tl">
                    <a:srgbClr val="DDDDDD"/>
                  </a:outerShdw>
                </a:effectLst>
                <a:latin typeface="Luxi Sans" charset="0"/>
              </a:rPr>
              <a:t>minus RF</a:t>
            </a:r>
            <a:r>
              <a:rPr lang="tr-TR" sz="1800" smtClean="0">
                <a:solidFill>
                  <a:srgbClr val="FF0000"/>
                </a:solidFill>
                <a:effectLst>
                  <a:outerShdw blurRad="38100" dist="38100" dir="2700000" algn="tl">
                    <a:srgbClr val="DDDDDD"/>
                  </a:outerShdw>
                </a:effectLst>
                <a:latin typeface="Luxi Sans" charset="0"/>
              </a:rPr>
              <a:t> [1961-1990]</a:t>
            </a:r>
            <a:r>
              <a:rPr lang="en-GB" sz="1800" smtClean="0">
                <a:solidFill>
                  <a:srgbClr val="FF0000"/>
                </a:solidFill>
                <a:effectLst>
                  <a:outerShdw blurRad="38100" dist="38100" dir="2700000" algn="tl">
                    <a:srgbClr val="DDDDDD"/>
                  </a:outerShdw>
                </a:effectLst>
                <a:latin typeface="Luxi Sans" charset="0"/>
              </a:rPr>
              <a:t>): Temperature</a:t>
            </a:r>
          </a:p>
        </p:txBody>
      </p:sp>
      <p:pic>
        <p:nvPicPr>
          <p:cNvPr id="276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8717" y="843054"/>
            <a:ext cx="6816725"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1269" name="Text Box 5"/>
          <p:cNvSpPr txBox="1">
            <a:spLocks noChangeArrowheads="1"/>
          </p:cNvSpPr>
          <p:nvPr/>
        </p:nvSpPr>
        <p:spPr bwMode="auto">
          <a:xfrm>
            <a:off x="1944104" y="6362700"/>
            <a:ext cx="6526212" cy="474852"/>
          </a:xfrm>
          <a:prstGeom prst="rect">
            <a:avLst/>
          </a:prstGeom>
          <a:noFill/>
          <a:ln w="9525">
            <a:noFill/>
            <a:round/>
            <a:headEnd/>
            <a:tailEnd/>
          </a:ln>
        </p:spPr>
        <p:txBody>
          <a:bodyPr lIns="81639" tIns="40820" rIns="81639" bIns="40820">
            <a:spAutoFit/>
          </a:bodyPr>
          <a:lstStyle>
            <a:lvl1pPr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charset="0"/>
                <a:ea typeface="ＭＳ Ｐゴシック" charset="0"/>
                <a:cs typeface="ＭＳ Ｐゴシック" charset="0"/>
              </a:defRPr>
            </a:lvl1pPr>
            <a:lvl2pPr marL="37931725" indent="-37474525" defTabSz="414338">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charset="0"/>
                <a:ea typeface="ＭＳ Ｐゴシック" charset="0"/>
              </a:defRPr>
            </a:lvl2pPr>
            <a:lvl3pP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charset="0"/>
                <a:ea typeface="ＭＳ Ｐゴシック" charset="0"/>
              </a:defRPr>
            </a:lvl3pPr>
            <a:lvl4pP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charset="0"/>
                <a:ea typeface="ＭＳ Ｐゴシック" charset="0"/>
              </a:defRPr>
            </a:lvl4pPr>
            <a:lvl5pP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sz="2400">
                <a:solidFill>
                  <a:schemeClr val="tx1"/>
                </a:solidFill>
                <a:latin typeface="Times New Roman" charset="0"/>
                <a:ea typeface="ＭＳ Ｐゴシック" charset="0"/>
              </a:defRPr>
            </a:lvl9pPr>
          </a:lstStyle>
          <a:p>
            <a:pPr algn="ctr">
              <a:lnSpc>
                <a:spcPct val="150000"/>
              </a:lnSpc>
              <a:buClr>
                <a:srgbClr val="000000"/>
              </a:buClr>
              <a:buSzPct val="45000"/>
              <a:buFont typeface="Wingdings" charset="0"/>
              <a:buNone/>
              <a:defRPr/>
            </a:pPr>
            <a:r>
              <a:rPr lang="tr-TR" sz="1800" dirty="0" err="1" smtClean="0">
                <a:solidFill>
                  <a:schemeClr val="tx2"/>
                </a:solidFill>
                <a:effectLst>
                  <a:outerShdw blurRad="38100" dist="38100" dir="2700000" algn="tl">
                    <a:srgbClr val="DDDDDD"/>
                  </a:outerShdw>
                </a:effectLst>
                <a:latin typeface="Nimbus Roman No9 L" charset="0"/>
              </a:rPr>
              <a:t>Doç.Dr</a:t>
            </a:r>
            <a:r>
              <a:rPr lang="tr-TR" sz="1800" dirty="0" smtClean="0">
                <a:solidFill>
                  <a:schemeClr val="tx2"/>
                </a:solidFill>
                <a:effectLst>
                  <a:outerShdw blurRad="38100" dist="38100" dir="2700000" algn="tl">
                    <a:srgbClr val="DDDDDD"/>
                  </a:outerShdw>
                </a:effectLst>
                <a:latin typeface="Nimbus Roman No9 L" charset="0"/>
              </a:rPr>
              <a:t>. </a:t>
            </a:r>
            <a:r>
              <a:rPr lang="en-GB" sz="1800" dirty="0" err="1" smtClean="0">
                <a:solidFill>
                  <a:schemeClr val="tx2"/>
                </a:solidFill>
                <a:effectLst>
                  <a:outerShdw blurRad="38100" dist="38100" dir="2700000" algn="tl">
                    <a:srgbClr val="DDDDDD"/>
                  </a:outerShdw>
                </a:effectLst>
                <a:latin typeface="Nimbus Roman No9 L" charset="0"/>
              </a:rPr>
              <a:t>Barış</a:t>
            </a:r>
            <a:r>
              <a:rPr lang="en-GB" sz="1800" dirty="0" smtClean="0">
                <a:solidFill>
                  <a:schemeClr val="tx2"/>
                </a:solidFill>
                <a:effectLst>
                  <a:outerShdw blurRad="38100" dist="38100" dir="2700000" algn="tl">
                    <a:srgbClr val="DDDDDD"/>
                  </a:outerShdw>
                </a:effectLst>
                <a:latin typeface="Nimbus Roman No9 L" charset="0"/>
              </a:rPr>
              <a:t> ÖNOL</a:t>
            </a:r>
            <a:r>
              <a:rPr lang="tr-TR" sz="1800" dirty="0" smtClean="0">
                <a:solidFill>
                  <a:schemeClr val="tx2"/>
                </a:solidFill>
                <a:effectLst>
                  <a:outerShdw blurRad="38100" dist="38100" dir="2700000" algn="tl">
                    <a:srgbClr val="DDDDDD"/>
                  </a:outerShdw>
                </a:effectLst>
                <a:latin typeface="Nimbus Roman No9 L" charset="0"/>
              </a:rPr>
              <a:t>, 2007. İTÜ Meteoroloji Müh. Bölümü</a:t>
            </a:r>
            <a:endParaRPr lang="en-GB" sz="1800" dirty="0" smtClean="0">
              <a:solidFill>
                <a:schemeClr val="tx2"/>
              </a:solidFill>
              <a:effectLst>
                <a:outerShdw blurRad="38100" dist="38100" dir="2700000" algn="tl">
                  <a:srgbClr val="DDDDDD"/>
                </a:outerShdw>
              </a:effectLst>
              <a:latin typeface="Nimbus Roman No9 L" charset="0"/>
            </a:endParaRPr>
          </a:p>
        </p:txBody>
      </p:sp>
      <p:sp>
        <p:nvSpPr>
          <p:cNvPr id="27653" name="Rectangle 5"/>
          <p:cNvSpPr>
            <a:spLocks noChangeArrowheads="1"/>
          </p:cNvSpPr>
          <p:nvPr/>
        </p:nvSpPr>
        <p:spPr bwMode="auto">
          <a:xfrm>
            <a:off x="115304" y="862013"/>
            <a:ext cx="1828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tr-TR" b="1" dirty="0">
                <a:solidFill>
                  <a:srgbClr val="FF0000"/>
                </a:solidFill>
                <a:latin typeface="Comic Sans MS" charset="0"/>
              </a:rPr>
              <a:t>2100, </a:t>
            </a:r>
            <a:br>
              <a:rPr lang="tr-TR" b="1" dirty="0">
                <a:solidFill>
                  <a:srgbClr val="FF0000"/>
                </a:solidFill>
                <a:latin typeface="Comic Sans MS" charset="0"/>
              </a:rPr>
            </a:br>
            <a:r>
              <a:rPr lang="tr-TR" b="1" dirty="0">
                <a:solidFill>
                  <a:srgbClr val="FF0000"/>
                </a:solidFill>
                <a:latin typeface="Comic Sans MS" charset="0"/>
              </a:rPr>
              <a:t>Sıcaklıkta Değişim</a:t>
            </a:r>
            <a:endParaRPr lang="en-US" b="1" dirty="0">
              <a:solidFill>
                <a:srgbClr val="FF0000"/>
              </a:solidFill>
              <a:latin typeface="Comic Sans MS" charset="0"/>
            </a:endParaRPr>
          </a:p>
        </p:txBody>
      </p:sp>
      <p:sp>
        <p:nvSpPr>
          <p:cNvPr id="7" name="Rectangle 6"/>
          <p:cNvSpPr/>
          <p:nvPr/>
        </p:nvSpPr>
        <p:spPr>
          <a:xfrm>
            <a:off x="127427" y="2061824"/>
            <a:ext cx="2046053" cy="3693319"/>
          </a:xfrm>
          <a:prstGeom prst="rect">
            <a:avLst/>
          </a:prstGeom>
          <a:solidFill>
            <a:srgbClr val="FFFF00"/>
          </a:solidFill>
        </p:spPr>
        <p:txBody>
          <a:bodyPr wrap="square">
            <a:spAutoFit/>
          </a:bodyPr>
          <a:lstStyle/>
          <a:p>
            <a:pPr lvl="0" algn="ctr"/>
            <a:r>
              <a:rPr lang="tr-TR" b="1" dirty="0"/>
              <a:t>En yüksek sıcaklık artışları Güneydoğu, Ege ve Akdeniz bölgelerinde meydana gelecek şekilde Türkiye’de hava sıcaklıkları en kötü iklim senaryosuna göre 2100 yılına kadar yaz aylarında 4-7 </a:t>
            </a:r>
            <a:r>
              <a:rPr lang="tr-TR" b="1" dirty="0">
                <a:sym typeface="Symbol"/>
              </a:rPr>
              <a:t></a:t>
            </a:r>
            <a:r>
              <a:rPr lang="tr-TR" b="1" dirty="0"/>
              <a:t>C aralığında artacak </a:t>
            </a:r>
            <a:endParaRPr lang="en-US" b="1" dirty="0"/>
          </a:p>
        </p:txBody>
      </p:sp>
      <p:sp>
        <p:nvSpPr>
          <p:cNvPr id="8" name="Connector 7"/>
          <p:cNvSpPr/>
          <p:nvPr/>
        </p:nvSpPr>
        <p:spPr>
          <a:xfrm rot="20575494">
            <a:off x="3856772" y="2386984"/>
            <a:ext cx="376792" cy="285028"/>
          </a:xfrm>
          <a:prstGeom prst="flowChartConnector">
            <a:avLst/>
          </a:prstGeom>
          <a:noFill/>
          <a:ln w="571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onnector 8"/>
          <p:cNvSpPr/>
          <p:nvPr/>
        </p:nvSpPr>
        <p:spPr>
          <a:xfrm rot="20575494">
            <a:off x="7387232" y="2386984"/>
            <a:ext cx="376792" cy="285028"/>
          </a:xfrm>
          <a:prstGeom prst="flowChartConnector">
            <a:avLst/>
          </a:prstGeom>
          <a:noFill/>
          <a:ln w="571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nector 10"/>
          <p:cNvSpPr/>
          <p:nvPr/>
        </p:nvSpPr>
        <p:spPr>
          <a:xfrm rot="20575494">
            <a:off x="3856772" y="5289131"/>
            <a:ext cx="376792" cy="285028"/>
          </a:xfrm>
          <a:prstGeom prst="flowChartConnector">
            <a:avLst/>
          </a:prstGeom>
          <a:noFill/>
          <a:ln w="571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onnector 11"/>
          <p:cNvSpPr/>
          <p:nvPr/>
        </p:nvSpPr>
        <p:spPr>
          <a:xfrm rot="20575494">
            <a:off x="7387231" y="5249980"/>
            <a:ext cx="376792" cy="285028"/>
          </a:xfrm>
          <a:prstGeom prst="flowChartConnector">
            <a:avLst/>
          </a:prstGeom>
          <a:noFill/>
          <a:ln w="571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237495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4036</TotalTime>
  <Words>1982</Words>
  <Application>Microsoft Macintosh PowerPoint</Application>
  <PresentationFormat>On-screen Show (4:3)</PresentationFormat>
  <Paragraphs>314</Paragraphs>
  <Slides>79</Slides>
  <Notes>33</Notes>
  <HiddenSlides>0</HiddenSlides>
  <MMClips>0</MMClips>
  <ScaleCrop>false</ScaleCrop>
  <HeadingPairs>
    <vt:vector size="8" baseType="variant">
      <vt:variant>
        <vt:lpstr>Theme</vt:lpstr>
      </vt:variant>
      <vt:variant>
        <vt:i4>1</vt:i4>
      </vt:variant>
      <vt:variant>
        <vt:lpstr>Links</vt:lpstr>
      </vt:variant>
      <vt:variant>
        <vt:i4>5</vt:i4>
      </vt:variant>
      <vt:variant>
        <vt:lpstr>Embedded OLE Servers</vt:lpstr>
      </vt:variant>
      <vt:variant>
        <vt:i4>3</vt:i4>
      </vt:variant>
      <vt:variant>
        <vt:lpstr>Slide Titles</vt:lpstr>
      </vt:variant>
      <vt:variant>
        <vt:i4>79</vt:i4>
      </vt:variant>
    </vt:vector>
  </HeadingPairs>
  <TitlesOfParts>
    <vt:vector size="88" baseType="lpstr">
      <vt:lpstr>Office Theme</vt:lpstr>
      <vt:lpstr>Macintosh HD:Users:mikdatkadioglu:PROJELER:UNDP:UNFCCC:YapilacakIsler:DogalAfetler-rev01!OLE_LINK11</vt:lpstr>
      <vt:lpstr>Macintosh HD:Users:mikdatkadioglu:PROJELER:UNDP:UNFCCC:YapilacakIsler:DogalAfetler-rev01!OLE_LINK9</vt:lpstr>
      <vt:lpstr>Macintosh HD:Users:mikdatkadioglu:PROJELER:UNDP:UNFCCC:YapilacakIsler:DogalAfetler-rev01!OLE_LINK10</vt:lpstr>
      <vt:lpstr>\Macintosh HD:Users:mikdatkadioglu:KITAP:AfetYonetimiGenel:AfetYonetimiGenel123.doc!OLE_LINK2</vt:lpstr>
      <vt:lpstr>Macintosh HD:Users:mikdatkadioglu:PROJELER:UNDP:UNFCCC:YapilacakIsler:DogalAfetler-rev01!OLE_LINK2</vt:lpstr>
      <vt:lpstr>Document</vt:lpstr>
      <vt:lpstr>Visio.Drawing.6</vt:lpstr>
      <vt:lpstr>Chart</vt:lpstr>
      <vt:lpstr>PowerPoint Presentation</vt:lpstr>
      <vt:lpstr>Kapsam</vt:lpstr>
      <vt:lpstr>PowerPoint Presentation</vt:lpstr>
      <vt:lpstr>1.GİRİŞ</vt:lpstr>
      <vt:lpstr>Doğal iklim değişiminin nedenleri</vt:lpstr>
      <vt:lpstr>Tarım ve hayvancılık da problemin bir parçası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YAĞIŞ</vt:lpstr>
      <vt:lpstr>PowerPoint Presentation</vt:lpstr>
      <vt:lpstr>PowerPoint Presentation</vt:lpstr>
      <vt:lpstr>PowerPoint Presentation</vt:lpstr>
      <vt:lpstr>4. SU</vt:lpstr>
      <vt:lpstr>PowerPoint Presentation</vt:lpstr>
      <vt:lpstr>PowerPoint Presentation</vt:lpstr>
      <vt:lpstr>PowerPoint Presentation</vt:lpstr>
      <vt:lpstr>Deniz Su Seviye Yükselmesi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Su kıtlığının nedenleri sadece iklim değişikliğinde aranmamalı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Çök-Kapan</vt:lpstr>
      <vt:lpstr>PowerPoint Presentation</vt:lpstr>
      <vt:lpstr>PowerPoint Presentation</vt:lpstr>
      <vt:lpstr>PowerPoint Presentation</vt:lpstr>
      <vt:lpstr>PowerPoint Presentation</vt:lpstr>
      <vt:lpstr>PowerPoint Presentation</vt:lpstr>
    </vt:vector>
  </TitlesOfParts>
  <Company>ITU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TÜRKİYE’DE BİR İKLİM DEĞİŞİKLİĞİ VE TARIMDA SÜRDÜRÜLEBİLİRLİK ÖN ANALİZİ </dc:title>
  <dc:creator>Mikdat Kadioglu</dc:creator>
  <cp:lastModifiedBy>Mikdat Kadioglu</cp:lastModifiedBy>
  <cp:revision>482</cp:revision>
  <dcterms:created xsi:type="dcterms:W3CDTF">2017-07-19T09:24:14Z</dcterms:created>
  <dcterms:modified xsi:type="dcterms:W3CDTF">2018-03-27T19:45:52Z</dcterms:modified>
</cp:coreProperties>
</file>