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4957" r:id="rId3"/>
  </p:sldMasterIdLst>
  <p:notesMasterIdLst>
    <p:notesMasterId r:id="rId59"/>
  </p:notesMasterIdLst>
  <p:sldIdLst>
    <p:sldId id="257" r:id="rId4"/>
    <p:sldId id="511" r:id="rId5"/>
    <p:sldId id="443" r:id="rId6"/>
    <p:sldId id="444" r:id="rId7"/>
    <p:sldId id="556" r:id="rId8"/>
    <p:sldId id="555" r:id="rId9"/>
    <p:sldId id="557" r:id="rId10"/>
    <p:sldId id="512" r:id="rId11"/>
    <p:sldId id="447" r:id="rId12"/>
    <p:sldId id="516" r:id="rId13"/>
    <p:sldId id="525" r:id="rId14"/>
    <p:sldId id="527" r:id="rId15"/>
    <p:sldId id="382" r:id="rId16"/>
    <p:sldId id="528" r:id="rId17"/>
    <p:sldId id="530" r:id="rId18"/>
    <p:sldId id="531" r:id="rId19"/>
    <p:sldId id="532" r:id="rId20"/>
    <p:sldId id="533" r:id="rId21"/>
    <p:sldId id="517" r:id="rId22"/>
    <p:sldId id="534" r:id="rId23"/>
    <p:sldId id="535" r:id="rId24"/>
    <p:sldId id="536" r:id="rId25"/>
    <p:sldId id="315" r:id="rId26"/>
    <p:sldId id="514" r:id="rId27"/>
    <p:sldId id="515" r:id="rId28"/>
    <p:sldId id="363" r:id="rId29"/>
    <p:sldId id="519" r:id="rId30"/>
    <p:sldId id="523" r:id="rId31"/>
    <p:sldId id="520" r:id="rId32"/>
    <p:sldId id="521" r:id="rId33"/>
    <p:sldId id="522" r:id="rId34"/>
    <p:sldId id="524" r:id="rId35"/>
    <p:sldId id="334" r:id="rId36"/>
    <p:sldId id="537" r:id="rId37"/>
    <p:sldId id="395" r:id="rId38"/>
    <p:sldId id="538" r:id="rId39"/>
    <p:sldId id="396" r:id="rId40"/>
    <p:sldId id="539" r:id="rId41"/>
    <p:sldId id="540" r:id="rId42"/>
    <p:sldId id="541" r:id="rId43"/>
    <p:sldId id="542" r:id="rId44"/>
    <p:sldId id="543" r:id="rId45"/>
    <p:sldId id="544" r:id="rId46"/>
    <p:sldId id="545" r:id="rId47"/>
    <p:sldId id="546" r:id="rId48"/>
    <p:sldId id="547" r:id="rId49"/>
    <p:sldId id="548" r:id="rId50"/>
    <p:sldId id="549" r:id="rId51"/>
    <p:sldId id="551" r:id="rId52"/>
    <p:sldId id="552" r:id="rId53"/>
    <p:sldId id="397" r:id="rId54"/>
    <p:sldId id="553" r:id="rId55"/>
    <p:sldId id="428" r:id="rId56"/>
    <p:sldId id="430" r:id="rId57"/>
    <p:sldId id="378" r:id="rId5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FF33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28" autoAdjust="0"/>
    <p:restoredTop sz="86457" autoAdjust="0"/>
  </p:normalViewPr>
  <p:slideViewPr>
    <p:cSldViewPr>
      <p:cViewPr varScale="1">
        <p:scale>
          <a:sx n="90" d="100"/>
          <a:sy n="90" d="100"/>
        </p:scale>
        <p:origin x="16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61"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a:extLst>
              <a:ext uri="{FF2B5EF4-FFF2-40B4-BE49-F238E27FC236}">
                <a16:creationId xmlns:a16="http://schemas.microsoft.com/office/drawing/2014/main" id="{65828413-DE14-80FE-18A9-9C22E029A12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tr-TR"/>
          </a:p>
        </p:txBody>
      </p:sp>
      <p:sp>
        <p:nvSpPr>
          <p:cNvPr id="3" name="Veri Yer Tutucusu 2">
            <a:extLst>
              <a:ext uri="{FF2B5EF4-FFF2-40B4-BE49-F238E27FC236}">
                <a16:creationId xmlns:a16="http://schemas.microsoft.com/office/drawing/2014/main" id="{62673B1B-668E-7E45-540D-772A173D50D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19B1E1D-82A0-41A1-8CC7-378A79463705}" type="datetimeFigureOut">
              <a:rPr lang="tr-TR"/>
              <a:pPr>
                <a:defRPr/>
              </a:pPr>
              <a:t>8.01.2024</a:t>
            </a:fld>
            <a:endParaRPr lang="tr-TR"/>
          </a:p>
        </p:txBody>
      </p:sp>
      <p:sp>
        <p:nvSpPr>
          <p:cNvPr id="4" name="Slayt Görüntüsü Yer Tutucusu 3">
            <a:extLst>
              <a:ext uri="{FF2B5EF4-FFF2-40B4-BE49-F238E27FC236}">
                <a16:creationId xmlns:a16="http://schemas.microsoft.com/office/drawing/2014/main" id="{A9860B35-DE03-458F-BAE6-13AD814B218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a:extLst>
              <a:ext uri="{FF2B5EF4-FFF2-40B4-BE49-F238E27FC236}">
                <a16:creationId xmlns:a16="http://schemas.microsoft.com/office/drawing/2014/main" id="{EB509364-2B33-E7AA-CBB0-7A6FEE604C5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a:extLst>
              <a:ext uri="{FF2B5EF4-FFF2-40B4-BE49-F238E27FC236}">
                <a16:creationId xmlns:a16="http://schemas.microsoft.com/office/drawing/2014/main" id="{9DFAECF7-5217-AAB7-105F-F8DEED581E9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tr-TR"/>
          </a:p>
        </p:txBody>
      </p:sp>
      <p:sp>
        <p:nvSpPr>
          <p:cNvPr id="7" name="Slayt Numarası Yer Tutucusu 6">
            <a:extLst>
              <a:ext uri="{FF2B5EF4-FFF2-40B4-BE49-F238E27FC236}">
                <a16:creationId xmlns:a16="http://schemas.microsoft.com/office/drawing/2014/main" id="{82B72111-AE47-D095-1708-05F473FF9D5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6426845-934F-4B40-8749-C21168572C60}"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ayt Görüntüsü Yer Tutucusu 1">
            <a:extLst>
              <a:ext uri="{FF2B5EF4-FFF2-40B4-BE49-F238E27FC236}">
                <a16:creationId xmlns:a16="http://schemas.microsoft.com/office/drawing/2014/main" id="{FF826768-6B57-C17E-257D-E0D86EC365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 Yer Tutucusu 2">
            <a:extLst>
              <a:ext uri="{FF2B5EF4-FFF2-40B4-BE49-F238E27FC236}">
                <a16:creationId xmlns:a16="http://schemas.microsoft.com/office/drawing/2014/main" id="{DA080473-86E5-D627-8B41-A8906F69E4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2532" name="Slayt Numarası Yer Tutucusu 3">
            <a:extLst>
              <a:ext uri="{FF2B5EF4-FFF2-40B4-BE49-F238E27FC236}">
                <a16:creationId xmlns:a16="http://schemas.microsoft.com/office/drawing/2014/main" id="{F5937C56-B2EF-43A7-05BE-E922577290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319407-FA67-4AAC-88AC-004E1BE076F7}" type="slidenum">
              <a:rPr lang="tr-TR" altLang="tr-TR" smtClean="0"/>
              <a:pPr/>
              <a:t>3</a:t>
            </a:fld>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ayt Görüntüsü Yer Tutucusu 1">
            <a:extLst>
              <a:ext uri="{FF2B5EF4-FFF2-40B4-BE49-F238E27FC236}">
                <a16:creationId xmlns:a16="http://schemas.microsoft.com/office/drawing/2014/main" id="{12332C1C-E8A5-ADA2-D9EC-D7F32E9C43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 Yer Tutucusu 2">
            <a:extLst>
              <a:ext uri="{FF2B5EF4-FFF2-40B4-BE49-F238E27FC236}">
                <a16:creationId xmlns:a16="http://schemas.microsoft.com/office/drawing/2014/main" id="{1CBE4E83-7353-F116-EFFC-E76B878D46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49156" name="Slayt Numarası Yer Tutucusu 3">
            <a:extLst>
              <a:ext uri="{FF2B5EF4-FFF2-40B4-BE49-F238E27FC236}">
                <a16:creationId xmlns:a16="http://schemas.microsoft.com/office/drawing/2014/main" id="{B897CDE7-0CA2-8B06-9BA2-67A0AFCC44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570F57-50BF-4DB9-98D6-DD45C474C31E}" type="slidenum">
              <a:rPr lang="tr-TR" altLang="tr-TR" smtClean="0"/>
              <a:pPr/>
              <a:t>32</a:t>
            </a:fld>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Görüntüsü Yer Tutucusu 1">
            <a:extLst>
              <a:ext uri="{FF2B5EF4-FFF2-40B4-BE49-F238E27FC236}">
                <a16:creationId xmlns:a16="http://schemas.microsoft.com/office/drawing/2014/main" id="{699F26ED-26AC-FF04-2655-84EA17031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 Yer Tutucusu 2">
            <a:extLst>
              <a:ext uri="{FF2B5EF4-FFF2-40B4-BE49-F238E27FC236}">
                <a16:creationId xmlns:a16="http://schemas.microsoft.com/office/drawing/2014/main" id="{BA1618E4-28B7-8CB6-A3E3-E50DAD90D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6628" name="Slayt Numarası Yer Tutucusu 3">
            <a:extLst>
              <a:ext uri="{FF2B5EF4-FFF2-40B4-BE49-F238E27FC236}">
                <a16:creationId xmlns:a16="http://schemas.microsoft.com/office/drawing/2014/main" id="{9F5E375F-F1BE-B4BF-11C3-C956CD5D30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948C48-B223-408C-A9B2-6D4CDEAE4939}" type="slidenum">
              <a:rPr lang="tr-TR" altLang="tr-TR" smtClean="0"/>
              <a:pPr/>
              <a:t>34</a:t>
            </a:fld>
            <a:endParaRPr lang="tr-TR" altLang="tr-TR"/>
          </a:p>
        </p:txBody>
      </p:sp>
    </p:spTree>
    <p:extLst>
      <p:ext uri="{BB962C8B-B14F-4D97-AF65-F5344CB8AC3E}">
        <p14:creationId xmlns:p14="http://schemas.microsoft.com/office/powerpoint/2010/main" val="265492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Görüntüsü Yer Tutucusu 1">
            <a:extLst>
              <a:ext uri="{FF2B5EF4-FFF2-40B4-BE49-F238E27FC236}">
                <a16:creationId xmlns:a16="http://schemas.microsoft.com/office/drawing/2014/main" id="{4B158A99-6D95-975E-6DA7-B70504FB9C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 Yer Tutucusu 2">
            <a:extLst>
              <a:ext uri="{FF2B5EF4-FFF2-40B4-BE49-F238E27FC236}">
                <a16:creationId xmlns:a16="http://schemas.microsoft.com/office/drawing/2014/main" id="{FEA26D46-4F74-F5FF-3192-5FC979484B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4580" name="Slayt Numarası Yer Tutucusu 3">
            <a:extLst>
              <a:ext uri="{FF2B5EF4-FFF2-40B4-BE49-F238E27FC236}">
                <a16:creationId xmlns:a16="http://schemas.microsoft.com/office/drawing/2014/main" id="{00B3F476-3582-24F8-0568-CDBB1435C8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D303D1-7EF4-4D0A-8ECD-B9EFEF5569BA}" type="slidenum">
              <a:rPr lang="tr-TR" altLang="tr-TR" smtClean="0"/>
              <a:pPr/>
              <a:t>4</a:t>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Görüntüsü Yer Tutucusu 1">
            <a:extLst>
              <a:ext uri="{FF2B5EF4-FFF2-40B4-BE49-F238E27FC236}">
                <a16:creationId xmlns:a16="http://schemas.microsoft.com/office/drawing/2014/main" id="{699F26ED-26AC-FF04-2655-84EA17031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 Yer Tutucusu 2">
            <a:extLst>
              <a:ext uri="{FF2B5EF4-FFF2-40B4-BE49-F238E27FC236}">
                <a16:creationId xmlns:a16="http://schemas.microsoft.com/office/drawing/2014/main" id="{BA1618E4-28B7-8CB6-A3E3-E50DAD90D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6628" name="Slayt Numarası Yer Tutucusu 3">
            <a:extLst>
              <a:ext uri="{FF2B5EF4-FFF2-40B4-BE49-F238E27FC236}">
                <a16:creationId xmlns:a16="http://schemas.microsoft.com/office/drawing/2014/main" id="{9F5E375F-F1BE-B4BF-11C3-C956CD5D30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948C48-B223-408C-A9B2-6D4CDEAE4939}" type="slidenum">
              <a:rPr lang="tr-TR" altLang="tr-TR" smtClean="0"/>
              <a:pPr/>
              <a:t>8</a:t>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a:extLst>
              <a:ext uri="{FF2B5EF4-FFF2-40B4-BE49-F238E27FC236}">
                <a16:creationId xmlns:a16="http://schemas.microsoft.com/office/drawing/2014/main" id="{039590E6-AA61-2892-98D6-FD05CF659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 Yer Tutucusu 2">
            <a:extLst>
              <a:ext uri="{FF2B5EF4-FFF2-40B4-BE49-F238E27FC236}">
                <a16:creationId xmlns:a16="http://schemas.microsoft.com/office/drawing/2014/main" id="{DF036D42-A7C7-3802-52D8-8A085E9CB8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36868" name="Slayt Numarası Yer Tutucusu 3">
            <a:extLst>
              <a:ext uri="{FF2B5EF4-FFF2-40B4-BE49-F238E27FC236}">
                <a16:creationId xmlns:a16="http://schemas.microsoft.com/office/drawing/2014/main" id="{AAFC8B35-74CA-EFCC-7EF0-5726512F2D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7E3857-13B7-4120-9814-D7854E44DDE2}" type="slidenum">
              <a:rPr lang="tr-TR" altLang="tr-TR" smtClean="0"/>
              <a:pPr/>
              <a:t>26</a:t>
            </a:fld>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Görüntüsü Yer Tutucusu 1">
            <a:extLst>
              <a:ext uri="{FF2B5EF4-FFF2-40B4-BE49-F238E27FC236}">
                <a16:creationId xmlns:a16="http://schemas.microsoft.com/office/drawing/2014/main" id="{C50B35AF-EF86-1821-D36B-5EE13214B8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 Yer Tutucusu 2">
            <a:extLst>
              <a:ext uri="{FF2B5EF4-FFF2-40B4-BE49-F238E27FC236}">
                <a16:creationId xmlns:a16="http://schemas.microsoft.com/office/drawing/2014/main" id="{0C8F825E-61D2-F8B6-A3F0-0C2993B4AC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38916" name="Slayt Numarası Yer Tutucusu 3">
            <a:extLst>
              <a:ext uri="{FF2B5EF4-FFF2-40B4-BE49-F238E27FC236}">
                <a16:creationId xmlns:a16="http://schemas.microsoft.com/office/drawing/2014/main" id="{20463982-7ED7-3DD9-B437-B45C3FCCE4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E71F88-2651-46E3-81D7-066803A29075}" type="slidenum">
              <a:rPr lang="tr-TR" altLang="tr-TR" smtClean="0"/>
              <a:pPr/>
              <a:t>27</a:t>
            </a:fld>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a:extLst>
              <a:ext uri="{FF2B5EF4-FFF2-40B4-BE49-F238E27FC236}">
                <a16:creationId xmlns:a16="http://schemas.microsoft.com/office/drawing/2014/main" id="{47099662-31A9-A2DB-D53D-B6CEAE7955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a:extLst>
              <a:ext uri="{FF2B5EF4-FFF2-40B4-BE49-F238E27FC236}">
                <a16:creationId xmlns:a16="http://schemas.microsoft.com/office/drawing/2014/main" id="{ADD4C6E2-52A4-827A-8223-C24D48DEB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40964" name="Slayt Numarası Yer Tutucusu 3">
            <a:extLst>
              <a:ext uri="{FF2B5EF4-FFF2-40B4-BE49-F238E27FC236}">
                <a16:creationId xmlns:a16="http://schemas.microsoft.com/office/drawing/2014/main" id="{00B595F8-9819-7BEE-E94A-424D7AE536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0B6C18-6C59-43A4-AE2F-0D9B1D0E08E4}" type="slidenum">
              <a:rPr lang="tr-TR" altLang="tr-TR" smtClean="0"/>
              <a:pPr/>
              <a:t>28</a:t>
            </a:fld>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ayt Görüntüsü Yer Tutucusu 1">
            <a:extLst>
              <a:ext uri="{FF2B5EF4-FFF2-40B4-BE49-F238E27FC236}">
                <a16:creationId xmlns:a16="http://schemas.microsoft.com/office/drawing/2014/main" id="{7B1C77E5-16FF-8615-14A5-F2DE93A478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 Yer Tutucusu 2">
            <a:extLst>
              <a:ext uri="{FF2B5EF4-FFF2-40B4-BE49-F238E27FC236}">
                <a16:creationId xmlns:a16="http://schemas.microsoft.com/office/drawing/2014/main" id="{3342DF1C-5E4C-1A36-7C6B-F2153FA2CC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43012" name="Slayt Numarası Yer Tutucusu 3">
            <a:extLst>
              <a:ext uri="{FF2B5EF4-FFF2-40B4-BE49-F238E27FC236}">
                <a16:creationId xmlns:a16="http://schemas.microsoft.com/office/drawing/2014/main" id="{37A79934-75A4-CEF2-BBAF-3C56F359DE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45A0D4-4370-447E-AF67-EEE8C839DDA0}" type="slidenum">
              <a:rPr lang="tr-TR" altLang="tr-TR" smtClean="0"/>
              <a:pPr/>
              <a:t>29</a:t>
            </a:fld>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ayt Görüntüsü Yer Tutucusu 1">
            <a:extLst>
              <a:ext uri="{FF2B5EF4-FFF2-40B4-BE49-F238E27FC236}">
                <a16:creationId xmlns:a16="http://schemas.microsoft.com/office/drawing/2014/main" id="{EE5F32D0-8546-C840-BD87-55AB064187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 Yer Tutucusu 2">
            <a:extLst>
              <a:ext uri="{FF2B5EF4-FFF2-40B4-BE49-F238E27FC236}">
                <a16:creationId xmlns:a16="http://schemas.microsoft.com/office/drawing/2014/main" id="{21789AE6-7004-906A-AE9C-EBA7939B77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45060" name="Slayt Numarası Yer Tutucusu 3">
            <a:extLst>
              <a:ext uri="{FF2B5EF4-FFF2-40B4-BE49-F238E27FC236}">
                <a16:creationId xmlns:a16="http://schemas.microsoft.com/office/drawing/2014/main" id="{EDE4C10D-0BCA-E981-5D77-243EEA5E41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6A12D4-8E71-4609-9FFA-883BAC18AF8F}" type="slidenum">
              <a:rPr lang="tr-TR" altLang="tr-TR" smtClean="0"/>
              <a:pPr/>
              <a:t>30</a:t>
            </a:fld>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ayt Görüntüsü Yer Tutucusu 1">
            <a:extLst>
              <a:ext uri="{FF2B5EF4-FFF2-40B4-BE49-F238E27FC236}">
                <a16:creationId xmlns:a16="http://schemas.microsoft.com/office/drawing/2014/main" id="{462B9F7F-808F-0604-5F61-1B1ECBC1F9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 Yer Tutucusu 2">
            <a:extLst>
              <a:ext uri="{FF2B5EF4-FFF2-40B4-BE49-F238E27FC236}">
                <a16:creationId xmlns:a16="http://schemas.microsoft.com/office/drawing/2014/main" id="{B901DDA6-667E-73D8-284A-6F0A744E2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47108" name="Slayt Numarası Yer Tutucusu 3">
            <a:extLst>
              <a:ext uri="{FF2B5EF4-FFF2-40B4-BE49-F238E27FC236}">
                <a16:creationId xmlns:a16="http://schemas.microsoft.com/office/drawing/2014/main" id="{7487EFA5-5F05-595B-6693-833F80381C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17E3AB-BDFE-4251-8AEF-8B0327DC83D1}" type="slidenum">
              <a:rPr lang="tr-TR" altLang="tr-TR" smtClean="0"/>
              <a:pPr/>
              <a:t>31</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a:prstGeom prst="rect">
            <a:avLst/>
          </a:prstGeo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2">
            <a:extLst>
              <a:ext uri="{FF2B5EF4-FFF2-40B4-BE49-F238E27FC236}">
                <a16:creationId xmlns:a16="http://schemas.microsoft.com/office/drawing/2014/main" id="{0AD5B62D-F84E-E2C1-E958-161DD6F67DAA}"/>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308694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2">
            <a:extLst>
              <a:ext uri="{FF2B5EF4-FFF2-40B4-BE49-F238E27FC236}">
                <a16:creationId xmlns:a16="http://schemas.microsoft.com/office/drawing/2014/main" id="{7C366046-9480-62C6-ECC1-D4E379ABDAEA}"/>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3105276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2">
            <a:extLst>
              <a:ext uri="{FF2B5EF4-FFF2-40B4-BE49-F238E27FC236}">
                <a16:creationId xmlns:a16="http://schemas.microsoft.com/office/drawing/2014/main" id="{37315BD8-2619-1979-0FF8-889E6FB3E5D0}"/>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345804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2 Tablo Yer Tutucusu"/>
          <p:cNvSpPr>
            <a:spLocks noGrp="1"/>
          </p:cNvSpPr>
          <p:nvPr>
            <p:ph type="tbl" idx="1"/>
          </p:nvPr>
        </p:nvSpPr>
        <p:spPr>
          <a:xfrm>
            <a:off x="457200" y="1600200"/>
            <a:ext cx="8229600" cy="4525963"/>
          </a:xfrm>
          <a:prstGeom prst="rect">
            <a:avLst/>
          </a:prstGeom>
        </p:spPr>
        <p:txBody>
          <a:bodyPr/>
          <a:lstStyle/>
          <a:p>
            <a:pPr lvl="0"/>
            <a:endParaRPr lang="tr-TR" noProof="0"/>
          </a:p>
        </p:txBody>
      </p:sp>
      <p:sp>
        <p:nvSpPr>
          <p:cNvPr id="4" name="Rectangle 2">
            <a:extLst>
              <a:ext uri="{FF2B5EF4-FFF2-40B4-BE49-F238E27FC236}">
                <a16:creationId xmlns:a16="http://schemas.microsoft.com/office/drawing/2014/main" id="{9DB3496F-5283-8ECF-CD55-9ABFF5F978CC}"/>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121020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4638"/>
            <a:ext cx="8229600" cy="1143000"/>
          </a:xfrm>
          <a:prstGeom prst="rect">
            <a:avLst/>
          </a:prstGeom>
        </p:spPr>
        <p:txBody>
          <a:bodyPr/>
          <a:lstStyle/>
          <a:p>
            <a:r>
              <a:rPr lang="tr-TR"/>
              <a:t>Asıl başlık stili için tıklatın</a:t>
            </a:r>
          </a:p>
        </p:txBody>
      </p:sp>
      <p:sp>
        <p:nvSpPr>
          <p:cNvPr id="3" name="2 İçerik Yer Tutucusu"/>
          <p:cNvSpPr>
            <a:spLocks noGrp="1"/>
          </p:cNvSpPr>
          <p:nvPr>
            <p:ph sz="quarter" idx="1"/>
          </p:nvPr>
        </p:nvSpPr>
        <p:spPr>
          <a:xfrm>
            <a:off x="457200" y="1600200"/>
            <a:ext cx="4038600" cy="21859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600200"/>
            <a:ext cx="4038600" cy="21859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57200" y="3938588"/>
            <a:ext cx="4038600" cy="2187575"/>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İçerik Yer Tutucusu"/>
          <p:cNvSpPr>
            <a:spLocks noGrp="1"/>
          </p:cNvSpPr>
          <p:nvPr>
            <p:ph sz="quarter" idx="4"/>
          </p:nvPr>
        </p:nvSpPr>
        <p:spPr>
          <a:xfrm>
            <a:off x="4648200" y="3938588"/>
            <a:ext cx="4038600" cy="2187575"/>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2">
            <a:extLst>
              <a:ext uri="{FF2B5EF4-FFF2-40B4-BE49-F238E27FC236}">
                <a16:creationId xmlns:a16="http://schemas.microsoft.com/office/drawing/2014/main" id="{329F56DD-2082-E9EB-47AD-AE7998C943B0}"/>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1985547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366FD1F-B2C2-6882-EBE0-4E0F6247EC4E}"/>
              </a:ext>
            </a:extLst>
          </p:cNvPr>
          <p:cNvSpPr>
            <a:spLocks noGrp="1"/>
          </p:cNvSpPr>
          <p:nvPr>
            <p:ph type="dt" sz="half" idx="10"/>
          </p:nvPr>
        </p:nvSpPr>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C9611DC5-9732-E985-89A6-A83F6A154A4B}"/>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6403D4CF-71FB-E6A9-2FD1-6D892BABB627}"/>
              </a:ext>
            </a:extLst>
          </p:cNvPr>
          <p:cNvSpPr>
            <a:spLocks noGrp="1"/>
          </p:cNvSpPr>
          <p:nvPr>
            <p:ph type="sldNum" sz="quarter" idx="12"/>
          </p:nvPr>
        </p:nvSpPr>
        <p:spPr/>
        <p:txBody>
          <a:bodyPr/>
          <a:lstStyle>
            <a:lvl1pPr>
              <a:defRPr/>
            </a:lvl1pPr>
          </a:lstStyle>
          <a:p>
            <a:pPr>
              <a:defRPr/>
            </a:pPr>
            <a:fld id="{6219EEEF-07FD-4DC4-8FB1-655DF1366CAE}" type="slidenum">
              <a:rPr lang="tr-TR" altLang="tr-TR"/>
              <a:pPr>
                <a:defRPr/>
              </a:pPr>
              <a:t>‹#›</a:t>
            </a:fld>
            <a:endParaRPr lang="tr-TR" altLang="tr-TR"/>
          </a:p>
        </p:txBody>
      </p:sp>
    </p:spTree>
    <p:extLst>
      <p:ext uri="{BB962C8B-B14F-4D97-AF65-F5344CB8AC3E}">
        <p14:creationId xmlns:p14="http://schemas.microsoft.com/office/powerpoint/2010/main" val="3239534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6F65C8-E8B5-5056-B952-D57B12375650}"/>
              </a:ext>
            </a:extLst>
          </p:cNvPr>
          <p:cNvSpPr>
            <a:spLocks noGrp="1"/>
          </p:cNvSpPr>
          <p:nvPr>
            <p:ph type="dt" sz="half" idx="10"/>
          </p:nvPr>
        </p:nvSpPr>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E04480C3-0B77-9D1C-2B73-E3F3AA465208}"/>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84769F3B-FD49-7B18-BC9A-5AA86B9249D7}"/>
              </a:ext>
            </a:extLst>
          </p:cNvPr>
          <p:cNvSpPr>
            <a:spLocks noGrp="1"/>
          </p:cNvSpPr>
          <p:nvPr>
            <p:ph type="sldNum" sz="quarter" idx="12"/>
          </p:nvPr>
        </p:nvSpPr>
        <p:spPr/>
        <p:txBody>
          <a:bodyPr/>
          <a:lstStyle>
            <a:lvl1pPr>
              <a:defRPr/>
            </a:lvl1pPr>
          </a:lstStyle>
          <a:p>
            <a:pPr>
              <a:defRPr/>
            </a:pPr>
            <a:fld id="{EB533BD0-EB22-4FA0-8E5B-1786A253916A}" type="slidenum">
              <a:rPr lang="tr-TR" altLang="tr-TR"/>
              <a:pPr>
                <a:defRPr/>
              </a:pPr>
              <a:t>‹#›</a:t>
            </a:fld>
            <a:endParaRPr lang="tr-TR" altLang="tr-TR"/>
          </a:p>
        </p:txBody>
      </p:sp>
    </p:spTree>
    <p:extLst>
      <p:ext uri="{BB962C8B-B14F-4D97-AF65-F5344CB8AC3E}">
        <p14:creationId xmlns:p14="http://schemas.microsoft.com/office/powerpoint/2010/main" val="3923013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C16CB9BD-659F-52F6-9CB1-CFB79F9ABE3F}"/>
              </a:ext>
            </a:extLst>
          </p:cNvPr>
          <p:cNvSpPr>
            <a:spLocks noGrp="1"/>
          </p:cNvSpPr>
          <p:nvPr>
            <p:ph type="dt" sz="half" idx="10"/>
          </p:nvPr>
        </p:nvSpPr>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FD377C88-4DA4-4281-6319-3F12F62D784F}"/>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ED233F19-B950-9EE0-F87D-1FAA0EF349BB}"/>
              </a:ext>
            </a:extLst>
          </p:cNvPr>
          <p:cNvSpPr>
            <a:spLocks noGrp="1"/>
          </p:cNvSpPr>
          <p:nvPr>
            <p:ph type="sldNum" sz="quarter" idx="12"/>
          </p:nvPr>
        </p:nvSpPr>
        <p:spPr/>
        <p:txBody>
          <a:bodyPr/>
          <a:lstStyle>
            <a:lvl1pPr>
              <a:defRPr/>
            </a:lvl1pPr>
          </a:lstStyle>
          <a:p>
            <a:pPr>
              <a:defRPr/>
            </a:pPr>
            <a:fld id="{C105259C-7A81-430B-B32C-47DE7060ECB9}" type="slidenum">
              <a:rPr lang="tr-TR" altLang="tr-TR"/>
              <a:pPr>
                <a:defRPr/>
              </a:pPr>
              <a:t>‹#›</a:t>
            </a:fld>
            <a:endParaRPr lang="tr-TR" altLang="tr-TR"/>
          </a:p>
        </p:txBody>
      </p:sp>
    </p:spTree>
    <p:extLst>
      <p:ext uri="{BB962C8B-B14F-4D97-AF65-F5344CB8AC3E}">
        <p14:creationId xmlns:p14="http://schemas.microsoft.com/office/powerpoint/2010/main" val="3579674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6715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825625"/>
            <a:ext cx="386715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a:extLst>
              <a:ext uri="{FF2B5EF4-FFF2-40B4-BE49-F238E27FC236}">
                <a16:creationId xmlns:a16="http://schemas.microsoft.com/office/drawing/2014/main" id="{AD181766-D8B1-CC23-F21D-71D639521E34}"/>
              </a:ext>
            </a:extLst>
          </p:cNvPr>
          <p:cNvSpPr>
            <a:spLocks noGrp="1"/>
          </p:cNvSpPr>
          <p:nvPr>
            <p:ph type="dt" sz="half" idx="10"/>
          </p:nvPr>
        </p:nvSpPr>
        <p:spPr/>
        <p:txBody>
          <a:bodyPr/>
          <a:lstStyle>
            <a:lvl1pPr>
              <a:defRPr/>
            </a:lvl1pPr>
          </a:lstStyle>
          <a:p>
            <a:pPr>
              <a:defRPr/>
            </a:pPr>
            <a:endParaRPr lang="tr-TR"/>
          </a:p>
        </p:txBody>
      </p:sp>
      <p:sp>
        <p:nvSpPr>
          <p:cNvPr id="6" name="Altbilgi Yer Tutucusu 4">
            <a:extLst>
              <a:ext uri="{FF2B5EF4-FFF2-40B4-BE49-F238E27FC236}">
                <a16:creationId xmlns:a16="http://schemas.microsoft.com/office/drawing/2014/main" id="{74BFB09E-4FD8-4741-A8F0-EF95706857C1}"/>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7" name="Slayt Numarası Yer Tutucusu 5">
            <a:extLst>
              <a:ext uri="{FF2B5EF4-FFF2-40B4-BE49-F238E27FC236}">
                <a16:creationId xmlns:a16="http://schemas.microsoft.com/office/drawing/2014/main" id="{E734EE18-59F1-9152-1DB4-BBF3F3A62495}"/>
              </a:ext>
            </a:extLst>
          </p:cNvPr>
          <p:cNvSpPr>
            <a:spLocks noGrp="1"/>
          </p:cNvSpPr>
          <p:nvPr>
            <p:ph type="sldNum" sz="quarter" idx="12"/>
          </p:nvPr>
        </p:nvSpPr>
        <p:spPr/>
        <p:txBody>
          <a:bodyPr/>
          <a:lstStyle>
            <a:lvl1pPr>
              <a:defRPr/>
            </a:lvl1pPr>
          </a:lstStyle>
          <a:p>
            <a:pPr>
              <a:defRPr/>
            </a:pPr>
            <a:fld id="{C9AA6229-99EA-407A-BA0A-4FEE2D98E402}" type="slidenum">
              <a:rPr lang="tr-TR" altLang="tr-TR"/>
              <a:pPr>
                <a:defRPr/>
              </a:pPr>
              <a:t>‹#›</a:t>
            </a:fld>
            <a:endParaRPr lang="tr-TR" altLang="tr-TR"/>
          </a:p>
        </p:txBody>
      </p:sp>
    </p:spTree>
    <p:extLst>
      <p:ext uri="{BB962C8B-B14F-4D97-AF65-F5344CB8AC3E}">
        <p14:creationId xmlns:p14="http://schemas.microsoft.com/office/powerpoint/2010/main" val="3131108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a:extLst>
              <a:ext uri="{FF2B5EF4-FFF2-40B4-BE49-F238E27FC236}">
                <a16:creationId xmlns:a16="http://schemas.microsoft.com/office/drawing/2014/main" id="{3DDF7D88-232B-9F3B-D0B0-AF5B7A040890}"/>
              </a:ext>
            </a:extLst>
          </p:cNvPr>
          <p:cNvSpPr>
            <a:spLocks noGrp="1"/>
          </p:cNvSpPr>
          <p:nvPr>
            <p:ph type="dt" sz="half" idx="10"/>
          </p:nvPr>
        </p:nvSpPr>
        <p:spPr/>
        <p:txBody>
          <a:bodyPr/>
          <a:lstStyle>
            <a:lvl1pPr>
              <a:defRPr/>
            </a:lvl1pPr>
          </a:lstStyle>
          <a:p>
            <a:pPr>
              <a:defRPr/>
            </a:pPr>
            <a:endParaRPr lang="tr-TR"/>
          </a:p>
        </p:txBody>
      </p:sp>
      <p:sp>
        <p:nvSpPr>
          <p:cNvPr id="8" name="Altbilgi Yer Tutucusu 4">
            <a:extLst>
              <a:ext uri="{FF2B5EF4-FFF2-40B4-BE49-F238E27FC236}">
                <a16:creationId xmlns:a16="http://schemas.microsoft.com/office/drawing/2014/main" id="{D1ECF5E2-1982-F007-1038-A48AB85ECED3}"/>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9" name="Slayt Numarası Yer Tutucusu 5">
            <a:extLst>
              <a:ext uri="{FF2B5EF4-FFF2-40B4-BE49-F238E27FC236}">
                <a16:creationId xmlns:a16="http://schemas.microsoft.com/office/drawing/2014/main" id="{92FCF207-3D0C-F247-6837-A1A2A685EA89}"/>
              </a:ext>
            </a:extLst>
          </p:cNvPr>
          <p:cNvSpPr>
            <a:spLocks noGrp="1"/>
          </p:cNvSpPr>
          <p:nvPr>
            <p:ph type="sldNum" sz="quarter" idx="12"/>
          </p:nvPr>
        </p:nvSpPr>
        <p:spPr/>
        <p:txBody>
          <a:bodyPr/>
          <a:lstStyle>
            <a:lvl1pPr>
              <a:defRPr/>
            </a:lvl1pPr>
          </a:lstStyle>
          <a:p>
            <a:pPr>
              <a:defRPr/>
            </a:pPr>
            <a:fld id="{3F9E728C-87E0-4566-8F23-4806D987BFCF}" type="slidenum">
              <a:rPr lang="tr-TR" altLang="tr-TR"/>
              <a:pPr>
                <a:defRPr/>
              </a:pPr>
              <a:t>‹#›</a:t>
            </a:fld>
            <a:endParaRPr lang="tr-TR" altLang="tr-TR"/>
          </a:p>
        </p:txBody>
      </p:sp>
    </p:spTree>
    <p:extLst>
      <p:ext uri="{BB962C8B-B14F-4D97-AF65-F5344CB8AC3E}">
        <p14:creationId xmlns:p14="http://schemas.microsoft.com/office/powerpoint/2010/main" val="3215921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3">
            <a:extLst>
              <a:ext uri="{FF2B5EF4-FFF2-40B4-BE49-F238E27FC236}">
                <a16:creationId xmlns:a16="http://schemas.microsoft.com/office/drawing/2014/main" id="{CF81130C-2CDA-A77A-F0DD-6EED7ADAAEA6}"/>
              </a:ext>
            </a:extLst>
          </p:cNvPr>
          <p:cNvSpPr>
            <a:spLocks noGrp="1"/>
          </p:cNvSpPr>
          <p:nvPr>
            <p:ph type="dt" sz="half" idx="10"/>
          </p:nvPr>
        </p:nvSpPr>
        <p:spPr/>
        <p:txBody>
          <a:bodyPr/>
          <a:lstStyle>
            <a:lvl1pPr>
              <a:defRPr/>
            </a:lvl1pPr>
          </a:lstStyle>
          <a:p>
            <a:pPr>
              <a:defRPr/>
            </a:pPr>
            <a:endParaRPr lang="tr-TR"/>
          </a:p>
        </p:txBody>
      </p:sp>
      <p:sp>
        <p:nvSpPr>
          <p:cNvPr id="4" name="Altbilgi Yer Tutucusu 4">
            <a:extLst>
              <a:ext uri="{FF2B5EF4-FFF2-40B4-BE49-F238E27FC236}">
                <a16:creationId xmlns:a16="http://schemas.microsoft.com/office/drawing/2014/main" id="{EB31D456-1A7B-D093-E11A-1ECCCADAD3E4}"/>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5" name="Slayt Numarası Yer Tutucusu 5">
            <a:extLst>
              <a:ext uri="{FF2B5EF4-FFF2-40B4-BE49-F238E27FC236}">
                <a16:creationId xmlns:a16="http://schemas.microsoft.com/office/drawing/2014/main" id="{B76AC378-4D3E-AD84-5F8C-25C3BDA6450A}"/>
              </a:ext>
            </a:extLst>
          </p:cNvPr>
          <p:cNvSpPr>
            <a:spLocks noGrp="1"/>
          </p:cNvSpPr>
          <p:nvPr>
            <p:ph type="sldNum" sz="quarter" idx="12"/>
          </p:nvPr>
        </p:nvSpPr>
        <p:spPr/>
        <p:txBody>
          <a:bodyPr/>
          <a:lstStyle>
            <a:lvl1pPr>
              <a:defRPr/>
            </a:lvl1pPr>
          </a:lstStyle>
          <a:p>
            <a:pPr>
              <a:defRPr/>
            </a:pPr>
            <a:fld id="{0E9C0828-B7B5-4C60-A49E-2318D2143539}" type="slidenum">
              <a:rPr lang="tr-TR" altLang="tr-TR"/>
              <a:pPr>
                <a:defRPr/>
              </a:pPr>
              <a:t>‹#›</a:t>
            </a:fld>
            <a:endParaRPr lang="tr-TR" altLang="tr-TR"/>
          </a:p>
        </p:txBody>
      </p:sp>
    </p:spTree>
    <p:extLst>
      <p:ext uri="{BB962C8B-B14F-4D97-AF65-F5344CB8AC3E}">
        <p14:creationId xmlns:p14="http://schemas.microsoft.com/office/powerpoint/2010/main" val="359777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2">
            <a:extLst>
              <a:ext uri="{FF2B5EF4-FFF2-40B4-BE49-F238E27FC236}">
                <a16:creationId xmlns:a16="http://schemas.microsoft.com/office/drawing/2014/main" id="{DB882A1A-5439-36BE-64C3-B9C8A30D525C}"/>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2933483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a:extLst>
              <a:ext uri="{FF2B5EF4-FFF2-40B4-BE49-F238E27FC236}">
                <a16:creationId xmlns:a16="http://schemas.microsoft.com/office/drawing/2014/main" id="{6156E72D-9828-FBBC-7725-FA3149A780E2}"/>
              </a:ext>
            </a:extLst>
          </p:cNvPr>
          <p:cNvSpPr>
            <a:spLocks noGrp="1"/>
          </p:cNvSpPr>
          <p:nvPr>
            <p:ph type="dt" sz="half" idx="10"/>
          </p:nvPr>
        </p:nvSpPr>
        <p:spPr/>
        <p:txBody>
          <a:bodyPr/>
          <a:lstStyle>
            <a:lvl1pPr>
              <a:defRPr/>
            </a:lvl1pPr>
          </a:lstStyle>
          <a:p>
            <a:pPr>
              <a:defRPr/>
            </a:pPr>
            <a:endParaRPr lang="tr-TR"/>
          </a:p>
        </p:txBody>
      </p:sp>
      <p:sp>
        <p:nvSpPr>
          <p:cNvPr id="3" name="Altbilgi Yer Tutucusu 4">
            <a:extLst>
              <a:ext uri="{FF2B5EF4-FFF2-40B4-BE49-F238E27FC236}">
                <a16:creationId xmlns:a16="http://schemas.microsoft.com/office/drawing/2014/main" id="{B660E70E-9CC4-38DC-38F0-BFF3A041A4AA}"/>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4" name="Slayt Numarası Yer Tutucusu 5">
            <a:extLst>
              <a:ext uri="{FF2B5EF4-FFF2-40B4-BE49-F238E27FC236}">
                <a16:creationId xmlns:a16="http://schemas.microsoft.com/office/drawing/2014/main" id="{DADDD9E1-D84F-66E7-3A09-075ED6175395}"/>
              </a:ext>
            </a:extLst>
          </p:cNvPr>
          <p:cNvSpPr>
            <a:spLocks noGrp="1"/>
          </p:cNvSpPr>
          <p:nvPr>
            <p:ph type="sldNum" sz="quarter" idx="12"/>
          </p:nvPr>
        </p:nvSpPr>
        <p:spPr/>
        <p:txBody>
          <a:bodyPr/>
          <a:lstStyle>
            <a:lvl1pPr>
              <a:defRPr/>
            </a:lvl1pPr>
          </a:lstStyle>
          <a:p>
            <a:pPr>
              <a:defRPr/>
            </a:pPr>
            <a:fld id="{000460FA-A600-49E9-99B0-900EB4228BEB}" type="slidenum">
              <a:rPr lang="tr-TR" altLang="tr-TR"/>
              <a:pPr>
                <a:defRPr/>
              </a:pPr>
              <a:t>‹#›</a:t>
            </a:fld>
            <a:endParaRPr lang="tr-TR" altLang="tr-TR"/>
          </a:p>
        </p:txBody>
      </p:sp>
    </p:spTree>
    <p:extLst>
      <p:ext uri="{BB962C8B-B14F-4D97-AF65-F5344CB8AC3E}">
        <p14:creationId xmlns:p14="http://schemas.microsoft.com/office/powerpoint/2010/main" val="4188278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a:extLst>
              <a:ext uri="{FF2B5EF4-FFF2-40B4-BE49-F238E27FC236}">
                <a16:creationId xmlns:a16="http://schemas.microsoft.com/office/drawing/2014/main" id="{AB92A12D-3DD9-E1B4-C51E-5062342D6940}"/>
              </a:ext>
            </a:extLst>
          </p:cNvPr>
          <p:cNvSpPr>
            <a:spLocks noGrp="1"/>
          </p:cNvSpPr>
          <p:nvPr>
            <p:ph type="dt" sz="half" idx="10"/>
          </p:nvPr>
        </p:nvSpPr>
        <p:spPr/>
        <p:txBody>
          <a:bodyPr/>
          <a:lstStyle>
            <a:lvl1pPr>
              <a:defRPr/>
            </a:lvl1pPr>
          </a:lstStyle>
          <a:p>
            <a:pPr>
              <a:defRPr/>
            </a:pPr>
            <a:endParaRPr lang="tr-TR"/>
          </a:p>
        </p:txBody>
      </p:sp>
      <p:sp>
        <p:nvSpPr>
          <p:cNvPr id="6" name="Altbilgi Yer Tutucusu 4">
            <a:extLst>
              <a:ext uri="{FF2B5EF4-FFF2-40B4-BE49-F238E27FC236}">
                <a16:creationId xmlns:a16="http://schemas.microsoft.com/office/drawing/2014/main" id="{0FAD51FC-F9D5-E3CB-D591-92AE795839CA}"/>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7" name="Slayt Numarası Yer Tutucusu 5">
            <a:extLst>
              <a:ext uri="{FF2B5EF4-FFF2-40B4-BE49-F238E27FC236}">
                <a16:creationId xmlns:a16="http://schemas.microsoft.com/office/drawing/2014/main" id="{27238D1E-0592-700A-FED9-BFA015855DE5}"/>
              </a:ext>
            </a:extLst>
          </p:cNvPr>
          <p:cNvSpPr>
            <a:spLocks noGrp="1"/>
          </p:cNvSpPr>
          <p:nvPr>
            <p:ph type="sldNum" sz="quarter" idx="12"/>
          </p:nvPr>
        </p:nvSpPr>
        <p:spPr/>
        <p:txBody>
          <a:bodyPr/>
          <a:lstStyle>
            <a:lvl1pPr>
              <a:defRPr/>
            </a:lvl1pPr>
          </a:lstStyle>
          <a:p>
            <a:pPr>
              <a:defRPr/>
            </a:pPr>
            <a:fld id="{8341A879-14C4-4209-A064-BAD46D7E539A}" type="slidenum">
              <a:rPr lang="tr-TR" altLang="tr-TR"/>
              <a:pPr>
                <a:defRPr/>
              </a:pPr>
              <a:t>‹#›</a:t>
            </a:fld>
            <a:endParaRPr lang="tr-TR" altLang="tr-TR"/>
          </a:p>
        </p:txBody>
      </p:sp>
    </p:spTree>
    <p:extLst>
      <p:ext uri="{BB962C8B-B14F-4D97-AF65-F5344CB8AC3E}">
        <p14:creationId xmlns:p14="http://schemas.microsoft.com/office/powerpoint/2010/main" val="10798944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a:extLst>
              <a:ext uri="{FF2B5EF4-FFF2-40B4-BE49-F238E27FC236}">
                <a16:creationId xmlns:a16="http://schemas.microsoft.com/office/drawing/2014/main" id="{B2AA5BC4-3122-A793-FE9A-3D077F447D38}"/>
              </a:ext>
            </a:extLst>
          </p:cNvPr>
          <p:cNvSpPr>
            <a:spLocks noGrp="1"/>
          </p:cNvSpPr>
          <p:nvPr>
            <p:ph type="dt" sz="half" idx="10"/>
          </p:nvPr>
        </p:nvSpPr>
        <p:spPr/>
        <p:txBody>
          <a:bodyPr/>
          <a:lstStyle>
            <a:lvl1pPr>
              <a:defRPr/>
            </a:lvl1pPr>
          </a:lstStyle>
          <a:p>
            <a:pPr>
              <a:defRPr/>
            </a:pPr>
            <a:endParaRPr lang="tr-TR"/>
          </a:p>
        </p:txBody>
      </p:sp>
      <p:sp>
        <p:nvSpPr>
          <p:cNvPr id="6" name="Altbilgi Yer Tutucusu 4">
            <a:extLst>
              <a:ext uri="{FF2B5EF4-FFF2-40B4-BE49-F238E27FC236}">
                <a16:creationId xmlns:a16="http://schemas.microsoft.com/office/drawing/2014/main" id="{63498EA4-2613-ECAE-B3E2-F2BE26CF2077}"/>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7" name="Slayt Numarası Yer Tutucusu 5">
            <a:extLst>
              <a:ext uri="{FF2B5EF4-FFF2-40B4-BE49-F238E27FC236}">
                <a16:creationId xmlns:a16="http://schemas.microsoft.com/office/drawing/2014/main" id="{CD50566F-015C-ADB9-3E0F-9B138563E645}"/>
              </a:ext>
            </a:extLst>
          </p:cNvPr>
          <p:cNvSpPr>
            <a:spLocks noGrp="1"/>
          </p:cNvSpPr>
          <p:nvPr>
            <p:ph type="sldNum" sz="quarter" idx="12"/>
          </p:nvPr>
        </p:nvSpPr>
        <p:spPr/>
        <p:txBody>
          <a:bodyPr/>
          <a:lstStyle>
            <a:lvl1pPr>
              <a:defRPr/>
            </a:lvl1pPr>
          </a:lstStyle>
          <a:p>
            <a:pPr>
              <a:defRPr/>
            </a:pPr>
            <a:fld id="{A30089D1-1758-4ADF-8708-8180F717ECE0}" type="slidenum">
              <a:rPr lang="tr-TR" altLang="tr-TR"/>
              <a:pPr>
                <a:defRPr/>
              </a:pPr>
              <a:t>‹#›</a:t>
            </a:fld>
            <a:endParaRPr lang="tr-TR" altLang="tr-TR"/>
          </a:p>
        </p:txBody>
      </p:sp>
    </p:spTree>
    <p:extLst>
      <p:ext uri="{BB962C8B-B14F-4D97-AF65-F5344CB8AC3E}">
        <p14:creationId xmlns:p14="http://schemas.microsoft.com/office/powerpoint/2010/main" val="881141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04AAB1B-3747-F765-F34A-E0F288E93CCC}"/>
              </a:ext>
            </a:extLst>
          </p:cNvPr>
          <p:cNvSpPr>
            <a:spLocks noGrp="1"/>
          </p:cNvSpPr>
          <p:nvPr>
            <p:ph type="dt" sz="half" idx="10"/>
          </p:nvPr>
        </p:nvSpPr>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A0EC90A9-AD6F-149B-36F0-9376DDAB28EE}"/>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AF5E293C-085F-0EF0-BC83-0ED4E0EB3F5C}"/>
              </a:ext>
            </a:extLst>
          </p:cNvPr>
          <p:cNvSpPr>
            <a:spLocks noGrp="1"/>
          </p:cNvSpPr>
          <p:nvPr>
            <p:ph type="sldNum" sz="quarter" idx="12"/>
          </p:nvPr>
        </p:nvSpPr>
        <p:spPr/>
        <p:txBody>
          <a:bodyPr/>
          <a:lstStyle>
            <a:lvl1pPr>
              <a:defRPr/>
            </a:lvl1pPr>
          </a:lstStyle>
          <a:p>
            <a:pPr>
              <a:defRPr/>
            </a:pPr>
            <a:fld id="{D8132934-938F-493F-BA38-DA57B8A19DE1}" type="slidenum">
              <a:rPr lang="tr-TR" altLang="tr-TR"/>
              <a:pPr>
                <a:defRPr/>
              </a:pPr>
              <a:t>‹#›</a:t>
            </a:fld>
            <a:endParaRPr lang="tr-TR" altLang="tr-TR"/>
          </a:p>
        </p:txBody>
      </p:sp>
    </p:spTree>
    <p:extLst>
      <p:ext uri="{BB962C8B-B14F-4D97-AF65-F5344CB8AC3E}">
        <p14:creationId xmlns:p14="http://schemas.microsoft.com/office/powerpoint/2010/main" val="3458867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7626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094860-8586-4AA7-76B8-DE1CB2FB3843}"/>
              </a:ext>
            </a:extLst>
          </p:cNvPr>
          <p:cNvSpPr>
            <a:spLocks noGrp="1"/>
          </p:cNvSpPr>
          <p:nvPr>
            <p:ph type="dt" sz="half" idx="10"/>
          </p:nvPr>
        </p:nvSpPr>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20191B48-3955-519D-D000-08F5E7863F22}"/>
              </a:ext>
            </a:extLst>
          </p:cNvPr>
          <p:cNvSpPr>
            <a:spLocks noGrp="1"/>
          </p:cNvSpPr>
          <p:nvPr>
            <p:ph type="ftr" sz="quarter" idx="11"/>
          </p:nvPr>
        </p:nvSpPr>
        <p:spPr/>
        <p:txBody>
          <a:bodyPr/>
          <a:lstStyle>
            <a:lvl1pPr>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DB82625F-6A9A-675E-57B1-29C9B78D092C}"/>
              </a:ext>
            </a:extLst>
          </p:cNvPr>
          <p:cNvSpPr>
            <a:spLocks noGrp="1"/>
          </p:cNvSpPr>
          <p:nvPr>
            <p:ph type="sldNum" sz="quarter" idx="12"/>
          </p:nvPr>
        </p:nvSpPr>
        <p:spPr/>
        <p:txBody>
          <a:bodyPr/>
          <a:lstStyle>
            <a:lvl1pPr>
              <a:defRPr/>
            </a:lvl1pPr>
          </a:lstStyle>
          <a:p>
            <a:pPr>
              <a:defRPr/>
            </a:pPr>
            <a:fld id="{3D969B5A-B014-4BDC-A40B-289DD4462E71}" type="slidenum">
              <a:rPr lang="tr-TR" altLang="tr-TR"/>
              <a:pPr>
                <a:defRPr/>
              </a:pPr>
              <a:t>‹#›</a:t>
            </a:fld>
            <a:endParaRPr lang="tr-TR" altLang="tr-TR"/>
          </a:p>
        </p:txBody>
      </p:sp>
    </p:spTree>
    <p:extLst>
      <p:ext uri="{BB962C8B-B14F-4D97-AF65-F5344CB8AC3E}">
        <p14:creationId xmlns:p14="http://schemas.microsoft.com/office/powerpoint/2010/main" val="1168306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607447" y="256414"/>
            <a:ext cx="3929106" cy="454612"/>
          </a:xfrm>
          <a:prstGeom prst="rect">
            <a:avLst/>
          </a:prstGeom>
        </p:spPr>
        <p:txBody>
          <a:bodyPr wrap="square" lIns="0" tIns="0" rIns="0" bIns="0">
            <a:spAutoFit/>
          </a:bodyPr>
          <a:lstStyle>
            <a:lvl1pPr>
              <a:defRPr sz="2954" b="1" i="0">
                <a:solidFill>
                  <a:schemeClr val="bg1"/>
                </a:solidFill>
                <a:latin typeface="Georgia"/>
                <a:cs typeface="Georgia"/>
              </a:defRPr>
            </a:lvl1pPr>
          </a:lstStyle>
          <a:p>
            <a:endParaRPr/>
          </a:p>
        </p:txBody>
      </p:sp>
      <p:sp>
        <p:nvSpPr>
          <p:cNvPr id="3" name="Holder 3"/>
          <p:cNvSpPr>
            <a:spLocks noGrp="1"/>
          </p:cNvSpPr>
          <p:nvPr>
            <p:ph type="subTitle" idx="4"/>
          </p:nvPr>
        </p:nvSpPr>
        <p:spPr>
          <a:xfrm>
            <a:off x="1371600" y="3840480"/>
            <a:ext cx="6400800"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328049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607447" y="256414"/>
            <a:ext cx="3929106" cy="454612"/>
          </a:xfrm>
        </p:spPr>
        <p:txBody>
          <a:bodyPr lIns="0" tIns="0" rIns="0" bIns="0"/>
          <a:lstStyle>
            <a:lvl1pPr>
              <a:defRPr sz="2954" b="1" i="0">
                <a:solidFill>
                  <a:schemeClr val="bg1"/>
                </a:solidFill>
                <a:latin typeface="Georgia"/>
                <a:cs typeface="Georgia"/>
              </a:defRPr>
            </a:lvl1pPr>
          </a:lstStyle>
          <a:p>
            <a:endParaRPr/>
          </a:p>
        </p:txBody>
      </p:sp>
      <p:sp>
        <p:nvSpPr>
          <p:cNvPr id="3" name="Holder 3"/>
          <p:cNvSpPr>
            <a:spLocks noGrp="1"/>
          </p:cNvSpPr>
          <p:nvPr>
            <p:ph type="body" idx="1"/>
          </p:nvPr>
        </p:nvSpPr>
        <p:spPr>
          <a:xfrm>
            <a:off x="556331" y="2425960"/>
            <a:ext cx="5632352" cy="312521"/>
          </a:xfrm>
        </p:spPr>
        <p:txBody>
          <a:bodyPr lIns="0" tIns="0" rIns="0" bIns="0"/>
          <a:lstStyle>
            <a:lvl1pPr>
              <a:defRPr sz="2031" b="0" i="0">
                <a:solidFill>
                  <a:schemeClr val="tx1"/>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200292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607447" y="256414"/>
            <a:ext cx="3929106" cy="454612"/>
          </a:xfrm>
        </p:spPr>
        <p:txBody>
          <a:bodyPr lIns="0" tIns="0" rIns="0" bIns="0"/>
          <a:lstStyle>
            <a:lvl1pPr>
              <a:defRPr sz="2954" b="1" i="0">
                <a:solidFill>
                  <a:schemeClr val="bg1"/>
                </a:solidFill>
                <a:latin typeface="Georgia"/>
                <a:cs typeface="Georgia"/>
              </a:defRPr>
            </a:lvl1pPr>
          </a:lstStyle>
          <a:p>
            <a:endParaRPr/>
          </a:p>
        </p:txBody>
      </p:sp>
      <p:sp>
        <p:nvSpPr>
          <p:cNvPr id="3" name="Holder 3"/>
          <p:cNvSpPr>
            <a:spLocks noGrp="1"/>
          </p:cNvSpPr>
          <p:nvPr>
            <p:ph sz="half" idx="2"/>
          </p:nvPr>
        </p:nvSpPr>
        <p:spPr>
          <a:xfrm>
            <a:off x="457200" y="1577340"/>
            <a:ext cx="3977640"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33855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53802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607447" y="256414"/>
            <a:ext cx="3929106" cy="454612"/>
          </a:xfrm>
        </p:spPr>
        <p:txBody>
          <a:bodyPr lIns="0" tIns="0" rIns="0" bIns="0"/>
          <a:lstStyle>
            <a:lvl1pPr>
              <a:defRPr sz="2954" b="1" i="0">
                <a:solidFill>
                  <a:schemeClr val="bg1"/>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08867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2530" y="173451"/>
            <a:ext cx="3224349" cy="791462"/>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1941693" y="165164"/>
            <a:ext cx="7070422" cy="808037"/>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824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2">
            <a:extLst>
              <a:ext uri="{FF2B5EF4-FFF2-40B4-BE49-F238E27FC236}">
                <a16:creationId xmlns:a16="http://schemas.microsoft.com/office/drawing/2014/main" id="{53E079F6-0536-126A-0613-15B3A1190392}"/>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334229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2">
            <a:extLst>
              <a:ext uri="{FF2B5EF4-FFF2-40B4-BE49-F238E27FC236}">
                <a16:creationId xmlns:a16="http://schemas.microsoft.com/office/drawing/2014/main" id="{4BD18110-D430-33CC-F8E2-49C2CBDC7FEB}"/>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259433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2">
            <a:extLst>
              <a:ext uri="{FF2B5EF4-FFF2-40B4-BE49-F238E27FC236}">
                <a16:creationId xmlns:a16="http://schemas.microsoft.com/office/drawing/2014/main" id="{93380BB2-1D7F-9CDC-42EF-6F352BD4B76F}"/>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248005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Rectangle 2">
            <a:extLst>
              <a:ext uri="{FF2B5EF4-FFF2-40B4-BE49-F238E27FC236}">
                <a16:creationId xmlns:a16="http://schemas.microsoft.com/office/drawing/2014/main" id="{47878E40-FF97-807F-2E5D-CBAE0FC87CB4}"/>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356782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A093EE7-8363-CC65-CD47-94B90727965B}"/>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234717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2">
            <a:extLst>
              <a:ext uri="{FF2B5EF4-FFF2-40B4-BE49-F238E27FC236}">
                <a16:creationId xmlns:a16="http://schemas.microsoft.com/office/drawing/2014/main" id="{6A9CA5EA-887E-7B9D-1C62-AA63100CF86D}"/>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202649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2">
            <a:extLst>
              <a:ext uri="{FF2B5EF4-FFF2-40B4-BE49-F238E27FC236}">
                <a16:creationId xmlns:a16="http://schemas.microsoft.com/office/drawing/2014/main" id="{382695A7-DAD8-1FE5-A826-C7A4BD291AD3}"/>
              </a:ext>
            </a:extLst>
          </p:cNvPr>
          <p:cNvSpPr>
            <a:spLocks noGrp="1" noChangeArrowheads="1"/>
          </p:cNvSpPr>
          <p:nvPr>
            <p:ph type="ftr" sz="quarter" idx="10"/>
          </p:nvPr>
        </p:nvSpPr>
        <p:spPr/>
        <p:txBody>
          <a:bodyPr/>
          <a:lstStyle>
            <a:lvl1pPr>
              <a:defRPr/>
            </a:lvl1pPr>
          </a:lstStyle>
          <a:p>
            <a:pPr>
              <a:defRPr/>
            </a:pPr>
            <a:r>
              <a:rPr lang="tr-TR"/>
              <a:t>KIRSAL KALKINMA VE ÖRGÜTLENME ŞUBE MÜDÜRLÜĞÜ</a:t>
            </a:r>
          </a:p>
          <a:p>
            <a:pPr>
              <a:defRPr/>
            </a:pPr>
            <a:r>
              <a:rPr lang="tr-TR"/>
              <a:t>(Kırsal Kalkınma Birimi)</a:t>
            </a:r>
          </a:p>
        </p:txBody>
      </p:sp>
    </p:spTree>
    <p:extLst>
      <p:ext uri="{BB962C8B-B14F-4D97-AF65-F5344CB8AC3E}">
        <p14:creationId xmlns:p14="http://schemas.microsoft.com/office/powerpoint/2010/main" val="60403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image" Target="../media/image2.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3.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DA8B66C-67DA-3A06-80EA-2A15F1383816}"/>
              </a:ext>
            </a:extLst>
          </p:cNvPr>
          <p:cNvSpPr>
            <a:spLocks noGrp="1" noChangeArrowheads="1"/>
          </p:cNvSpPr>
          <p:nvPr>
            <p:ph type="ftr" sz="quarter" idx="3"/>
          </p:nvPr>
        </p:nvSpPr>
        <p:spPr bwMode="auto">
          <a:xfrm>
            <a:off x="250825" y="6453188"/>
            <a:ext cx="8785225"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a:solidFill>
                  <a:srgbClr val="003399"/>
                </a:solidFill>
                <a:effectLst>
                  <a:outerShdw blurRad="38100" dist="38100" dir="2700000" algn="tl">
                    <a:srgbClr val="000000"/>
                  </a:outerShdw>
                </a:effectLst>
                <a:latin typeface="Arial" pitchFamily="34" charset="0"/>
              </a:defRPr>
            </a:lvl1pPr>
          </a:lstStyle>
          <a:p>
            <a:pPr>
              <a:defRPr/>
            </a:pPr>
            <a:r>
              <a:rPr lang="tr-TR"/>
              <a:t>KIRSAL KALKINMA VE ÖRGÜTLENME ŞUBE MÜDÜRLÜĞÜ</a:t>
            </a:r>
          </a:p>
          <a:p>
            <a:pPr>
              <a:defRPr/>
            </a:pPr>
            <a:r>
              <a:rPr lang="tr-TR"/>
              <a:t>(Kırsal Kalkınma Birimi)</a:t>
            </a:r>
          </a:p>
        </p:txBody>
      </p:sp>
      <p:sp>
        <p:nvSpPr>
          <p:cNvPr id="1027" name="Line 3">
            <a:extLst>
              <a:ext uri="{FF2B5EF4-FFF2-40B4-BE49-F238E27FC236}">
                <a16:creationId xmlns:a16="http://schemas.microsoft.com/office/drawing/2014/main" id="{F6E4ADE9-6A97-4730-4E38-FC2E52EEAF8D}"/>
              </a:ext>
            </a:extLst>
          </p:cNvPr>
          <p:cNvSpPr>
            <a:spLocks noChangeShapeType="1"/>
          </p:cNvSpPr>
          <p:nvPr userDrawn="1"/>
        </p:nvSpPr>
        <p:spPr bwMode="auto">
          <a:xfrm>
            <a:off x="0" y="6453188"/>
            <a:ext cx="9144000" cy="0"/>
          </a:xfrm>
          <a:prstGeom prst="line">
            <a:avLst/>
          </a:prstGeom>
          <a:noFill/>
          <a:ln w="31750">
            <a:solidFill>
              <a:srgbClr val="993366"/>
            </a:solidFill>
            <a:round/>
            <a:headEnd/>
            <a:tailEnd/>
          </a:ln>
          <a:extLst>
            <a:ext uri="{909E8E84-426E-40DD-AFC4-6F175D3DCCD1}">
              <a14:hiddenFill xmlns:a14="http://schemas.microsoft.com/office/drawing/2010/main">
                <a:noFill/>
              </a14:hiddenFill>
            </a:ext>
          </a:extLst>
        </p:spPr>
        <p:txBody>
          <a:bodyPr/>
          <a:lstStyle/>
          <a:p>
            <a:endParaRPr lang="tr-TR"/>
          </a:p>
        </p:txBody>
      </p:sp>
      <p:pic>
        <p:nvPicPr>
          <p:cNvPr id="1028" name="Resim 1">
            <a:extLst>
              <a:ext uri="{FF2B5EF4-FFF2-40B4-BE49-F238E27FC236}">
                <a16:creationId xmlns:a16="http://schemas.microsoft.com/office/drawing/2014/main" id="{B19AA8FA-7B1D-3AEC-BB6D-9294F8FEF657}"/>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18488" y="115888"/>
            <a:ext cx="8128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44" r:id="rId1"/>
    <p:sldLayoutId id="2147484945" r:id="rId2"/>
    <p:sldLayoutId id="2147484946" r:id="rId3"/>
    <p:sldLayoutId id="2147484947" r:id="rId4"/>
    <p:sldLayoutId id="2147484948" r:id="rId5"/>
    <p:sldLayoutId id="2147484949" r:id="rId6"/>
    <p:sldLayoutId id="2147484950" r:id="rId7"/>
    <p:sldLayoutId id="2147484951" r:id="rId8"/>
    <p:sldLayoutId id="2147484952" r:id="rId9"/>
    <p:sldLayoutId id="2147484953" r:id="rId10"/>
    <p:sldLayoutId id="2147484954" r:id="rId11"/>
    <p:sldLayoutId id="2147484955" r:id="rId12"/>
    <p:sldLayoutId id="2147484956"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Başlık Yer Tutucusu 1">
            <a:extLst>
              <a:ext uri="{FF2B5EF4-FFF2-40B4-BE49-F238E27FC236}">
                <a16:creationId xmlns:a16="http://schemas.microsoft.com/office/drawing/2014/main" id="{1B6A03CA-433C-4A77-2FF1-513D7D59289A}"/>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2051" name="Metin Yer Tutucusu 2">
            <a:extLst>
              <a:ext uri="{FF2B5EF4-FFF2-40B4-BE49-F238E27FC236}">
                <a16:creationId xmlns:a16="http://schemas.microsoft.com/office/drawing/2014/main" id="{4EB39C46-B942-20FD-A6E0-F1B630219F2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a:extLst>
              <a:ext uri="{FF2B5EF4-FFF2-40B4-BE49-F238E27FC236}">
                <a16:creationId xmlns:a16="http://schemas.microsoft.com/office/drawing/2014/main" id="{F7DE98F7-BE65-B798-1FE1-0D89F1A5D3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endParaRPr lang="tr-TR"/>
          </a:p>
        </p:txBody>
      </p:sp>
      <p:sp>
        <p:nvSpPr>
          <p:cNvPr id="5" name="Altbilgi Yer Tutucusu 4">
            <a:extLst>
              <a:ext uri="{FF2B5EF4-FFF2-40B4-BE49-F238E27FC236}">
                <a16:creationId xmlns:a16="http://schemas.microsoft.com/office/drawing/2014/main" id="{1DD5267C-FD7D-585C-5FD6-FFC93B38E5C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a:defRPr/>
            </a:pPr>
            <a:r>
              <a:rPr lang="tr-TR"/>
              <a:t>KIRSAL KALKINMA VE ÖRGÜTLENME ŞUBE MÜDÜRLÜĞÜ (Kırsal Kalkınma Birimi)</a:t>
            </a:r>
          </a:p>
        </p:txBody>
      </p:sp>
      <p:sp>
        <p:nvSpPr>
          <p:cNvPr id="6" name="Slayt Numarası Yer Tutucusu 5">
            <a:extLst>
              <a:ext uri="{FF2B5EF4-FFF2-40B4-BE49-F238E27FC236}">
                <a16:creationId xmlns:a16="http://schemas.microsoft.com/office/drawing/2014/main" id="{88FEEED3-A61D-620A-05FB-8DEEBBED606E}"/>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DD53A842-E2C0-4D72-9F29-A63C22F93CCC}"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933" r:id="rId1"/>
    <p:sldLayoutId id="2147484934" r:id="rId2"/>
    <p:sldLayoutId id="2147484935" r:id="rId3"/>
    <p:sldLayoutId id="2147484936" r:id="rId4"/>
    <p:sldLayoutId id="2147484937" r:id="rId5"/>
    <p:sldLayoutId id="2147484938" r:id="rId6"/>
    <p:sldLayoutId id="2147484939" r:id="rId7"/>
    <p:sldLayoutId id="2147484940" r:id="rId8"/>
    <p:sldLayoutId id="2147484941" r:id="rId9"/>
    <p:sldLayoutId id="2147484942" r:id="rId10"/>
    <p:sldLayoutId id="2147484943"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2530" y="173451"/>
            <a:ext cx="3224349" cy="791462"/>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1941693" y="165164"/>
            <a:ext cx="7070422" cy="808037"/>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5134708" y="6716712"/>
            <a:ext cx="4009292" cy="76200"/>
          </a:xfrm>
          <a:custGeom>
            <a:avLst/>
            <a:gdLst/>
            <a:ahLst/>
            <a:cxnLst/>
            <a:rect l="l" t="t" r="r" b="b"/>
            <a:pathLst>
              <a:path w="4343400" h="76200">
                <a:moveTo>
                  <a:pt x="4343400" y="63500"/>
                </a:moveTo>
                <a:lnTo>
                  <a:pt x="0" y="63500"/>
                </a:lnTo>
                <a:lnTo>
                  <a:pt x="0" y="76200"/>
                </a:lnTo>
                <a:lnTo>
                  <a:pt x="4343400" y="76200"/>
                </a:lnTo>
                <a:lnTo>
                  <a:pt x="4343400" y="63500"/>
                </a:lnTo>
                <a:close/>
              </a:path>
              <a:path w="4343400" h="76200">
                <a:moveTo>
                  <a:pt x="4343400" y="25400"/>
                </a:moveTo>
                <a:lnTo>
                  <a:pt x="0" y="25400"/>
                </a:lnTo>
                <a:lnTo>
                  <a:pt x="0" y="50800"/>
                </a:lnTo>
                <a:lnTo>
                  <a:pt x="4343400" y="50800"/>
                </a:lnTo>
                <a:lnTo>
                  <a:pt x="4343400" y="25400"/>
                </a:lnTo>
                <a:close/>
              </a:path>
              <a:path w="4343400" h="76200">
                <a:moveTo>
                  <a:pt x="4343400" y="0"/>
                </a:moveTo>
                <a:lnTo>
                  <a:pt x="0" y="0"/>
                </a:lnTo>
                <a:lnTo>
                  <a:pt x="0" y="12700"/>
                </a:lnTo>
                <a:lnTo>
                  <a:pt x="4343400" y="12700"/>
                </a:lnTo>
                <a:lnTo>
                  <a:pt x="4343400" y="0"/>
                </a:lnTo>
                <a:close/>
              </a:path>
            </a:pathLst>
          </a:custGeom>
          <a:solidFill>
            <a:srgbClr val="E31F24"/>
          </a:solidFill>
        </p:spPr>
        <p:txBody>
          <a:bodyPr wrap="square" lIns="0" tIns="0" rIns="0" bIns="0" rtlCol="0"/>
          <a:lstStyle/>
          <a:p>
            <a:endParaRPr/>
          </a:p>
        </p:txBody>
      </p:sp>
      <p:sp>
        <p:nvSpPr>
          <p:cNvPr id="2" name="Holder 2"/>
          <p:cNvSpPr>
            <a:spLocks noGrp="1"/>
          </p:cNvSpPr>
          <p:nvPr>
            <p:ph type="title"/>
          </p:nvPr>
        </p:nvSpPr>
        <p:spPr>
          <a:xfrm>
            <a:off x="2607447" y="256414"/>
            <a:ext cx="3929106" cy="492443"/>
          </a:xfrm>
          <a:prstGeom prst="rect">
            <a:avLst/>
          </a:prstGeom>
        </p:spPr>
        <p:txBody>
          <a:bodyPr wrap="square" lIns="0" tIns="0" rIns="0" bIns="0">
            <a:spAutoFit/>
          </a:bodyPr>
          <a:lstStyle>
            <a:lvl1pPr>
              <a:defRPr sz="3200" b="1" i="0">
                <a:solidFill>
                  <a:schemeClr val="bg1"/>
                </a:solidFill>
                <a:latin typeface="Georgia"/>
                <a:cs typeface="Georgia"/>
              </a:defRPr>
            </a:lvl1pPr>
          </a:lstStyle>
          <a:p>
            <a:endParaRPr/>
          </a:p>
        </p:txBody>
      </p:sp>
      <p:sp>
        <p:nvSpPr>
          <p:cNvPr id="3" name="Holder 3"/>
          <p:cNvSpPr>
            <a:spLocks noGrp="1"/>
          </p:cNvSpPr>
          <p:nvPr>
            <p:ph type="body" idx="1"/>
          </p:nvPr>
        </p:nvSpPr>
        <p:spPr>
          <a:xfrm>
            <a:off x="556331" y="2425960"/>
            <a:ext cx="5632352" cy="338554"/>
          </a:xfrm>
          <a:prstGeom prst="rect">
            <a:avLst/>
          </a:prstGeom>
        </p:spPr>
        <p:txBody>
          <a:bodyPr wrap="square" lIns="0" tIns="0" rIns="0" bIns="0">
            <a:spAutoFit/>
          </a:bodyPr>
          <a:lstStyle>
            <a:lvl1pPr>
              <a:defRPr sz="2200" b="0" i="0">
                <a:solidFill>
                  <a:schemeClr val="tx1"/>
                </a:solidFill>
                <a:latin typeface="Georgia"/>
                <a:cs typeface="Georgia"/>
              </a:defRPr>
            </a:lvl1pPr>
          </a:lstStyle>
          <a:p>
            <a:endParaRPr/>
          </a:p>
        </p:txBody>
      </p:sp>
      <p:sp>
        <p:nvSpPr>
          <p:cNvPr id="4" name="Holder 4"/>
          <p:cNvSpPr>
            <a:spLocks noGrp="1"/>
          </p:cNvSpPr>
          <p:nvPr>
            <p:ph type="ftr" sz="quarter" idx="5"/>
          </p:nvPr>
        </p:nvSpPr>
        <p:spPr>
          <a:xfrm>
            <a:off x="5208211" y="6434642"/>
            <a:ext cx="3856892" cy="213135"/>
          </a:xfrm>
          <a:prstGeom prst="rect">
            <a:avLst/>
          </a:prstGeom>
        </p:spPr>
        <p:txBody>
          <a:bodyPr wrap="square" lIns="0" tIns="0" rIns="0" bIns="0">
            <a:spAutoFit/>
          </a:bodyPr>
          <a:lstStyle>
            <a:lvl1pPr>
              <a:defRPr sz="1385" b="1" i="0">
                <a:solidFill>
                  <a:srgbClr val="FF0000"/>
                </a:solidFill>
                <a:latin typeface="Tahoma"/>
                <a:cs typeface="Tahoma"/>
              </a:defRPr>
            </a:lvl1pPr>
          </a:lstStyle>
          <a:p>
            <a:pPr marL="11723">
              <a:spcBef>
                <a:spcPts val="92"/>
              </a:spcBef>
            </a:pPr>
            <a:r>
              <a:rPr lang="tr-TR" spc="-5"/>
              <a:t>MERSİN İL </a:t>
            </a:r>
            <a:r>
              <a:rPr lang="tr-TR"/>
              <a:t>TARIM </a:t>
            </a:r>
            <a:r>
              <a:rPr lang="tr-TR" spc="-5"/>
              <a:t>VE </a:t>
            </a:r>
            <a:r>
              <a:rPr lang="tr-TR"/>
              <a:t>ORMAN</a:t>
            </a:r>
            <a:r>
              <a:rPr lang="tr-TR" spc="-111"/>
              <a:t> </a:t>
            </a:r>
            <a:r>
              <a:rPr lang="tr-TR" spc="-5"/>
              <a:t>MÜDÜRLÜĞÜ</a:t>
            </a:r>
            <a:endParaRPr lang="tr-TR" spc="-5" dirty="0"/>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1/8/2024</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66143757"/>
      </p:ext>
    </p:extLst>
  </p:cSld>
  <p:clrMap bg1="lt1" tx1="dk1" bg2="lt2" tx2="dk2" accent1="accent1" accent2="accent2" accent3="accent3" accent4="accent4" accent5="accent5" accent6="accent6" hlink="hlink" folHlink="folHlink"/>
  <p:sldLayoutIdLst>
    <p:sldLayoutId id="2147484958" r:id="rId1"/>
    <p:sldLayoutId id="2147484959" r:id="rId2"/>
    <p:sldLayoutId id="2147484960" r:id="rId3"/>
    <p:sldLayoutId id="2147484961" r:id="rId4"/>
    <p:sldLayoutId id="2147484962" r:id="rId5"/>
  </p:sldLayoutIdLst>
  <p:txStyles>
    <p:titleStyle>
      <a:lvl1pPr>
        <a:defRPr>
          <a:latin typeface="+mj-lt"/>
          <a:ea typeface="+mj-ea"/>
          <a:cs typeface="+mj-cs"/>
        </a:defRPr>
      </a:lvl1pPr>
    </p:titleStyle>
    <p:bodyStyle>
      <a:lvl1pPr marL="0">
        <a:defRPr>
          <a:latin typeface="+mn-lt"/>
          <a:ea typeface="+mn-ea"/>
          <a:cs typeface="+mn-cs"/>
        </a:defRPr>
      </a:lvl1pPr>
      <a:lvl2pPr marL="422041">
        <a:defRPr>
          <a:latin typeface="+mn-lt"/>
          <a:ea typeface="+mn-ea"/>
          <a:cs typeface="+mn-cs"/>
        </a:defRPr>
      </a:lvl2pPr>
      <a:lvl3pPr marL="844083">
        <a:defRPr>
          <a:latin typeface="+mn-lt"/>
          <a:ea typeface="+mn-ea"/>
          <a:cs typeface="+mn-cs"/>
        </a:defRPr>
      </a:lvl3pPr>
      <a:lvl4pPr marL="1266124">
        <a:defRPr>
          <a:latin typeface="+mn-lt"/>
          <a:ea typeface="+mn-ea"/>
          <a:cs typeface="+mn-cs"/>
        </a:defRPr>
      </a:lvl4pPr>
      <a:lvl5pPr marL="1688165">
        <a:defRPr>
          <a:latin typeface="+mn-lt"/>
          <a:ea typeface="+mn-ea"/>
          <a:cs typeface="+mn-cs"/>
        </a:defRPr>
      </a:lvl5pPr>
      <a:lvl6pPr marL="2110207">
        <a:defRPr>
          <a:latin typeface="+mn-lt"/>
          <a:ea typeface="+mn-ea"/>
          <a:cs typeface="+mn-cs"/>
        </a:defRPr>
      </a:lvl6pPr>
      <a:lvl7pPr marL="2532248">
        <a:defRPr>
          <a:latin typeface="+mn-lt"/>
          <a:ea typeface="+mn-ea"/>
          <a:cs typeface="+mn-cs"/>
        </a:defRPr>
      </a:lvl7pPr>
      <a:lvl8pPr marL="2954289">
        <a:defRPr>
          <a:latin typeface="+mn-lt"/>
          <a:ea typeface="+mn-ea"/>
          <a:cs typeface="+mn-cs"/>
        </a:defRPr>
      </a:lvl8pPr>
      <a:lvl9pPr marL="3376331">
        <a:defRPr>
          <a:latin typeface="+mn-lt"/>
          <a:ea typeface="+mn-ea"/>
          <a:cs typeface="+mn-cs"/>
        </a:defRPr>
      </a:lvl9pPr>
    </p:bodyStyle>
    <p:otherStyle>
      <a:lvl1pPr marL="0">
        <a:defRPr>
          <a:latin typeface="+mn-lt"/>
          <a:ea typeface="+mn-ea"/>
          <a:cs typeface="+mn-cs"/>
        </a:defRPr>
      </a:lvl1pPr>
      <a:lvl2pPr marL="422041">
        <a:defRPr>
          <a:latin typeface="+mn-lt"/>
          <a:ea typeface="+mn-ea"/>
          <a:cs typeface="+mn-cs"/>
        </a:defRPr>
      </a:lvl2pPr>
      <a:lvl3pPr marL="844083">
        <a:defRPr>
          <a:latin typeface="+mn-lt"/>
          <a:ea typeface="+mn-ea"/>
          <a:cs typeface="+mn-cs"/>
        </a:defRPr>
      </a:lvl3pPr>
      <a:lvl4pPr marL="1266124">
        <a:defRPr>
          <a:latin typeface="+mn-lt"/>
          <a:ea typeface="+mn-ea"/>
          <a:cs typeface="+mn-cs"/>
        </a:defRPr>
      </a:lvl4pPr>
      <a:lvl5pPr marL="1688165">
        <a:defRPr>
          <a:latin typeface="+mn-lt"/>
          <a:ea typeface="+mn-ea"/>
          <a:cs typeface="+mn-cs"/>
        </a:defRPr>
      </a:lvl5pPr>
      <a:lvl6pPr marL="2110207">
        <a:defRPr>
          <a:latin typeface="+mn-lt"/>
          <a:ea typeface="+mn-ea"/>
          <a:cs typeface="+mn-cs"/>
        </a:defRPr>
      </a:lvl6pPr>
      <a:lvl7pPr marL="2532248">
        <a:defRPr>
          <a:latin typeface="+mn-lt"/>
          <a:ea typeface="+mn-ea"/>
          <a:cs typeface="+mn-cs"/>
        </a:defRPr>
      </a:lvl7pPr>
      <a:lvl8pPr marL="2954289">
        <a:defRPr>
          <a:latin typeface="+mn-lt"/>
          <a:ea typeface="+mn-ea"/>
          <a:cs typeface="+mn-cs"/>
        </a:defRPr>
      </a:lvl8pPr>
      <a:lvl9pPr marL="337633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2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4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17EE82C-FCB8-BB7F-9A03-B5A8D3647254}"/>
              </a:ext>
            </a:extLst>
          </p:cNvPr>
          <p:cNvSpPr>
            <a:spLocks noChangeArrowheads="1"/>
          </p:cNvSpPr>
          <p:nvPr/>
        </p:nvSpPr>
        <p:spPr bwMode="auto">
          <a:xfrm>
            <a:off x="23813" y="2259013"/>
            <a:ext cx="9132887" cy="1368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800" b="1">
                <a:solidFill>
                  <a:srgbClr val="0033CC"/>
                </a:solidFill>
                <a:latin typeface="Times New Roman" panose="02020603050405020304" pitchFamily="18" charset="0"/>
                <a:cs typeface="Times New Roman" panose="02020603050405020304" pitchFamily="18" charset="0"/>
              </a:rPr>
              <a:t>KIRSAL KALKINMA YATIRIMLARININ DESTEKLENMESİ PROGRAMI</a:t>
            </a:r>
          </a:p>
          <a:p>
            <a:pPr algn="ctr" eaLnBrk="1" hangingPunct="1"/>
            <a:r>
              <a:rPr lang="tr-TR" altLang="tr-TR" sz="2800" b="1">
                <a:solidFill>
                  <a:srgbClr val="0033CC"/>
                </a:solidFill>
                <a:latin typeface="Times New Roman" panose="02020603050405020304" pitchFamily="18" charset="0"/>
                <a:cs typeface="Times New Roman" panose="02020603050405020304" pitchFamily="18" charset="0"/>
              </a:rPr>
              <a:t>(KKYDP)</a:t>
            </a:r>
          </a:p>
          <a:p>
            <a:pPr algn="ctr" eaLnBrk="1" hangingPunct="1"/>
            <a:endParaRPr lang="tr-TR" altLang="tr-TR" sz="2000">
              <a:solidFill>
                <a:srgbClr val="0033CC"/>
              </a:solidFill>
              <a:latin typeface="Times New Roman" panose="02020603050405020304" pitchFamily="18" charset="0"/>
              <a:cs typeface="Times New Roman" panose="02020603050405020304" pitchFamily="18" charset="0"/>
            </a:endParaRPr>
          </a:p>
          <a:p>
            <a:pPr algn="ctr" eaLnBrk="1" hangingPunct="1"/>
            <a:endParaRPr lang="tr-TR" altLang="tr-TR" sz="2000" b="1">
              <a:solidFill>
                <a:srgbClr val="0033CC"/>
              </a:solidFill>
              <a:latin typeface="Times New Roman" panose="02020603050405020304" pitchFamily="18" charset="0"/>
              <a:cs typeface="Times New Roman" panose="02020603050405020304" pitchFamily="18" charset="0"/>
            </a:endParaRPr>
          </a:p>
          <a:p>
            <a:pPr algn="ctr" eaLnBrk="1" hangingPunct="1"/>
            <a:r>
              <a:rPr lang="tr-TR" altLang="tr-TR" sz="2000" b="1">
                <a:solidFill>
                  <a:srgbClr val="0033CC"/>
                </a:solidFill>
                <a:latin typeface="Times New Roman" panose="02020603050405020304" pitchFamily="18" charset="0"/>
                <a:cs typeface="Times New Roman" panose="02020603050405020304" pitchFamily="18" charset="0"/>
              </a:rPr>
              <a:t>           </a:t>
            </a:r>
            <a:r>
              <a:rPr lang="tr-TR" altLang="tr-TR" sz="2000" b="1">
                <a:solidFill>
                  <a:srgbClr val="C00000"/>
                </a:solidFill>
                <a:latin typeface="Times New Roman" panose="02020603050405020304" pitchFamily="18" charset="0"/>
                <a:cs typeface="Times New Roman" panose="02020603050405020304" pitchFamily="18" charset="0"/>
              </a:rPr>
              <a:t>TARIMA DAYALI EKONOMİK YATIRIMLARIN</a:t>
            </a:r>
          </a:p>
          <a:p>
            <a:pPr algn="ctr" eaLnBrk="1" hangingPunct="1"/>
            <a:r>
              <a:rPr lang="tr-TR" altLang="tr-TR" sz="2000" b="1">
                <a:solidFill>
                  <a:srgbClr val="C00000"/>
                </a:solidFill>
                <a:latin typeface="Times New Roman" panose="02020603050405020304" pitchFamily="18" charset="0"/>
                <a:cs typeface="Times New Roman" panose="02020603050405020304" pitchFamily="18" charset="0"/>
              </a:rPr>
              <a:t> VE </a:t>
            </a:r>
          </a:p>
          <a:p>
            <a:pPr algn="ctr" eaLnBrk="1" hangingPunct="1"/>
            <a:r>
              <a:rPr lang="tr-TR" altLang="tr-TR" sz="2000" b="1">
                <a:solidFill>
                  <a:srgbClr val="C00000"/>
                </a:solidFill>
                <a:latin typeface="Times New Roman" panose="02020603050405020304" pitchFamily="18" charset="0"/>
                <a:cs typeface="Times New Roman" panose="02020603050405020304" pitchFamily="18" charset="0"/>
              </a:rPr>
              <a:t>  KIRSAL EKONOMİK ALTYAPI YATIRIMLARININ </a:t>
            </a:r>
          </a:p>
          <a:p>
            <a:pPr algn="ctr" eaLnBrk="1" hangingPunct="1"/>
            <a:endParaRPr lang="tr-TR" altLang="tr-TR" sz="2000" b="1">
              <a:solidFill>
                <a:srgbClr val="C00000"/>
              </a:solidFill>
              <a:latin typeface="Times New Roman" panose="02020603050405020304" pitchFamily="18" charset="0"/>
              <a:cs typeface="Times New Roman" panose="02020603050405020304" pitchFamily="18" charset="0"/>
            </a:endParaRPr>
          </a:p>
          <a:p>
            <a:pPr algn="ctr" eaLnBrk="1" hangingPunct="1"/>
            <a:r>
              <a:rPr lang="tr-TR" altLang="tr-TR" sz="2000" b="1">
                <a:solidFill>
                  <a:srgbClr val="C00000"/>
                </a:solidFill>
                <a:latin typeface="Times New Roman" panose="02020603050405020304" pitchFamily="18" charset="0"/>
                <a:cs typeface="Times New Roman" panose="02020603050405020304" pitchFamily="18" charset="0"/>
              </a:rPr>
              <a:t>DESTEKLENMESİ</a:t>
            </a:r>
          </a:p>
          <a:p>
            <a:pPr algn="ctr" eaLnBrk="1" hangingPunct="1"/>
            <a:endParaRPr lang="tr-TR" altLang="tr-TR" sz="2000" b="1">
              <a:solidFill>
                <a:srgbClr val="C00000"/>
              </a:solidFill>
              <a:latin typeface="Times New Roman" panose="02020603050405020304" pitchFamily="18" charset="0"/>
              <a:cs typeface="Times New Roman" panose="02020603050405020304" pitchFamily="18" charset="0"/>
            </a:endParaRPr>
          </a:p>
          <a:p>
            <a:pPr algn="ctr" eaLnBrk="1" hangingPunct="1"/>
            <a:r>
              <a:rPr lang="tr-TR" altLang="tr-TR" sz="2000" b="1">
                <a:solidFill>
                  <a:srgbClr val="0033CC"/>
                </a:solidFill>
                <a:latin typeface="Times New Roman" panose="02020603050405020304" pitchFamily="18" charset="0"/>
                <a:cs typeface="Times New Roman" panose="02020603050405020304" pitchFamily="18" charset="0"/>
              </a:rPr>
              <a:t>(2024 Dönemi)</a:t>
            </a:r>
          </a:p>
        </p:txBody>
      </p:sp>
      <p:pic>
        <p:nvPicPr>
          <p:cNvPr id="17411" name="Resim 1">
            <a:extLst>
              <a:ext uri="{FF2B5EF4-FFF2-40B4-BE49-F238E27FC236}">
                <a16:creationId xmlns:a16="http://schemas.microsoft.com/office/drawing/2014/main" id="{2D055C64-607D-F94A-7971-494908472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4063" y="333375"/>
            <a:ext cx="187325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Dikdörtgen 1">
            <a:extLst>
              <a:ext uri="{FF2B5EF4-FFF2-40B4-BE49-F238E27FC236}">
                <a16:creationId xmlns:a16="http://schemas.microsoft.com/office/drawing/2014/main" id="{911EC94E-55DA-8818-183B-C5A7105F8564}"/>
              </a:ext>
            </a:extLst>
          </p:cNvPr>
          <p:cNvSpPr>
            <a:spLocks noChangeArrowheads="1"/>
          </p:cNvSpPr>
          <p:nvPr/>
        </p:nvSpPr>
        <p:spPr bwMode="auto">
          <a:xfrm>
            <a:off x="12700" y="115888"/>
            <a:ext cx="9131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000" b="1">
                <a:latin typeface="Times New Roman" panose="02020603050405020304" pitchFamily="18" charset="0"/>
                <a:cs typeface="Times New Roman" panose="02020603050405020304" pitchFamily="18" charset="0"/>
              </a:rPr>
              <a:t>T.C.</a:t>
            </a:r>
            <a:br>
              <a:rPr lang="tr-TR" altLang="tr-TR" sz="2000" b="1">
                <a:latin typeface="Times New Roman" panose="02020603050405020304" pitchFamily="18" charset="0"/>
                <a:cs typeface="Times New Roman" panose="02020603050405020304" pitchFamily="18" charset="0"/>
              </a:rPr>
            </a:br>
            <a:r>
              <a:rPr lang="tr-TR" altLang="tr-TR" sz="2000" b="1">
                <a:latin typeface="Times New Roman" panose="02020603050405020304" pitchFamily="18" charset="0"/>
                <a:cs typeface="Times New Roman" panose="02020603050405020304" pitchFamily="18" charset="0"/>
              </a:rPr>
              <a:t>MERSİN VALİLİĞİ</a:t>
            </a:r>
            <a:br>
              <a:rPr lang="tr-TR" altLang="tr-TR" sz="2000" b="1">
                <a:latin typeface="Times New Roman" panose="02020603050405020304" pitchFamily="18" charset="0"/>
                <a:cs typeface="Times New Roman" panose="02020603050405020304" pitchFamily="18" charset="0"/>
              </a:rPr>
            </a:br>
            <a:r>
              <a:rPr lang="tr-TR" altLang="tr-TR" sz="2000" b="1">
                <a:latin typeface="Times New Roman" panose="02020603050405020304" pitchFamily="18" charset="0"/>
                <a:cs typeface="Times New Roman" panose="02020603050405020304" pitchFamily="18" charset="0"/>
              </a:rPr>
              <a:t>İl Tarım ve Orman Müdürlüğü</a:t>
            </a:r>
          </a:p>
        </p:txBody>
      </p:sp>
      <p:pic>
        <p:nvPicPr>
          <p:cNvPr id="17413" name="Picture 7" descr="Mersin Valiliği | Mersin">
            <a:extLst>
              <a:ext uri="{FF2B5EF4-FFF2-40B4-BE49-F238E27FC236}">
                <a16:creationId xmlns:a16="http://schemas.microsoft.com/office/drawing/2014/main" id="{B42EB399-5318-0134-EABB-11330BE104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975" y="333375"/>
            <a:ext cx="17145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C4FFFBC3-61F3-8EE6-744D-E1D33DD7C618}"/>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5" name="Rectangle 1078">
            <a:extLst>
              <a:ext uri="{FF2B5EF4-FFF2-40B4-BE49-F238E27FC236}">
                <a16:creationId xmlns:a16="http://schemas.microsoft.com/office/drawing/2014/main" id="{55EB482E-0E77-DED5-B92A-539AF51DF965}"/>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6" name="Rectangle 2237">
            <a:extLst>
              <a:ext uri="{FF2B5EF4-FFF2-40B4-BE49-F238E27FC236}">
                <a16:creationId xmlns:a16="http://schemas.microsoft.com/office/drawing/2014/main" id="{33A2B7A9-6679-5F60-6871-29985036189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7" name="Rectangle 3309">
            <a:extLst>
              <a:ext uri="{FF2B5EF4-FFF2-40B4-BE49-F238E27FC236}">
                <a16:creationId xmlns:a16="http://schemas.microsoft.com/office/drawing/2014/main" id="{E6F186DC-C539-4C08-82C8-6B0DAE003290}"/>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8" name="Text Box 4310">
            <a:extLst>
              <a:ext uri="{FF2B5EF4-FFF2-40B4-BE49-F238E27FC236}">
                <a16:creationId xmlns:a16="http://schemas.microsoft.com/office/drawing/2014/main" id="{2274ADE5-A635-CEB6-8E4E-0C761A415ED8}"/>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u="sng">
                <a:solidFill>
                  <a:srgbClr val="0033CC"/>
                </a:solidFill>
              </a:rPr>
              <a:t>YATIRIM KONULARI</a:t>
            </a:r>
          </a:p>
        </p:txBody>
      </p:sp>
      <p:sp>
        <p:nvSpPr>
          <p:cNvPr id="28679" name="Dikdörtgen 1">
            <a:extLst>
              <a:ext uri="{FF2B5EF4-FFF2-40B4-BE49-F238E27FC236}">
                <a16:creationId xmlns:a16="http://schemas.microsoft.com/office/drawing/2014/main" id="{EBA903D3-EC51-F34F-06A9-92B366409AE8}"/>
              </a:ext>
            </a:extLst>
          </p:cNvPr>
          <p:cNvSpPr>
            <a:spLocks noChangeArrowheads="1"/>
          </p:cNvSpPr>
          <p:nvPr/>
        </p:nvSpPr>
        <p:spPr bwMode="auto">
          <a:xfrm>
            <a:off x="539750" y="1044950"/>
            <a:ext cx="8064500" cy="39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latin typeface="Times New Roman" panose="02020603050405020304" pitchFamily="18" charset="0"/>
                <a:cs typeface="Times New Roman" panose="02020603050405020304" pitchFamily="18" charset="0"/>
              </a:rPr>
              <a:t>A-TARIMSAL ÜRÜNLERİN İŞLENMESİ, PAKETLENMESİ VE DEPOLANMASINA YÖNELİK YATIRIM KONULARINDA;</a:t>
            </a:r>
            <a:endParaRPr lang="tr-TR" altLang="tr-TR" sz="2000" b="1" dirty="0">
              <a:latin typeface="Calibri" panose="020F0502020204030204" pitchFamily="34" charset="0"/>
              <a:cs typeface="Times New Roman" panose="02020603050405020304" pitchFamily="18" charset="0"/>
            </a:endParaRPr>
          </a:p>
          <a:p>
            <a:pPr indent="0"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1) Tıbbi ve aromatik bitkilere yönelik yatırımlar,</a:t>
            </a:r>
          </a:p>
          <a:p>
            <a:pPr indent="0" algn="just">
              <a:lnSpc>
                <a:spcPct val="150000"/>
              </a:lnSpc>
              <a:spcAft>
                <a:spcPts val="800"/>
              </a:spcAft>
            </a:pPr>
            <a:r>
              <a:rPr lang="tr-TR" altLang="tr-TR" sz="2400" dirty="0">
                <a:solidFill>
                  <a:srgbClr val="0033CC"/>
                </a:solidFill>
                <a:latin typeface="Times New Roman" panose="02020603050405020304" pitchFamily="18" charset="0"/>
                <a:cs typeface="Times New Roman" panose="02020603050405020304" pitchFamily="18" charset="0"/>
              </a:rPr>
              <a:t>(</a:t>
            </a:r>
            <a:r>
              <a:rPr lang="tr-TR" altLang="tr-TR" sz="2400" dirty="0" err="1">
                <a:solidFill>
                  <a:srgbClr val="0033CC"/>
                </a:solidFill>
                <a:latin typeface="Times New Roman" panose="02020603050405020304" pitchFamily="18" charset="0"/>
                <a:cs typeface="Times New Roman" panose="02020603050405020304" pitchFamily="18" charset="0"/>
              </a:rPr>
              <a:t>örnek;ıhlamur,kekik,nane,zencefil</a:t>
            </a:r>
            <a:r>
              <a:rPr lang="tr-TR" altLang="tr-TR" sz="2400" dirty="0">
                <a:solidFill>
                  <a:srgbClr val="0033CC"/>
                </a:solidFill>
                <a:latin typeface="Times New Roman" panose="02020603050405020304" pitchFamily="18" charset="0"/>
                <a:cs typeface="Times New Roman" panose="02020603050405020304" pitchFamily="18" charset="0"/>
              </a:rPr>
              <a:t> </a:t>
            </a:r>
            <a:r>
              <a:rPr lang="tr-TR" altLang="tr-TR" sz="2400" dirty="0" err="1">
                <a:solidFill>
                  <a:srgbClr val="0033CC"/>
                </a:solidFill>
                <a:latin typeface="Times New Roman" panose="02020603050405020304" pitchFamily="18" charset="0"/>
                <a:cs typeface="Times New Roman" panose="02020603050405020304" pitchFamily="18" charset="0"/>
              </a:rPr>
              <a:t>v.b</a:t>
            </a:r>
            <a:r>
              <a:rPr lang="tr-TR" altLang="tr-TR" sz="2400" dirty="0">
                <a:solidFill>
                  <a:srgbClr val="0033CC"/>
                </a:solidFill>
                <a:latin typeface="Times New Roman" panose="02020603050405020304" pitchFamily="18" charset="0"/>
                <a:cs typeface="Times New Roman" panose="02020603050405020304" pitchFamily="18" charset="0"/>
              </a:rPr>
              <a:t> ürün işleme tesisleri)</a:t>
            </a:r>
            <a:endParaRPr lang="tr-TR" altLang="tr-TR" sz="2400" dirty="0">
              <a:solidFill>
                <a:srgbClr val="0033CC"/>
              </a:solidFill>
              <a:latin typeface="Calibri" panose="020F0502020204030204" pitchFamily="34" charset="0"/>
              <a:cs typeface="Times New Roman" panose="02020603050405020304" pitchFamily="18" charset="0"/>
            </a:endParaRPr>
          </a:p>
          <a:p>
            <a:pPr indent="0"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2) Bitkisel ürünlere yönelik yatırımlar,</a:t>
            </a:r>
          </a:p>
          <a:p>
            <a:pPr indent="0" algn="just">
              <a:lnSpc>
                <a:spcPct val="150000"/>
              </a:lnSpc>
              <a:spcAft>
                <a:spcPts val="800"/>
              </a:spcAft>
            </a:pPr>
            <a:r>
              <a:rPr lang="tr-TR" altLang="tr-TR" sz="2400" dirty="0">
                <a:solidFill>
                  <a:srgbClr val="0033CC"/>
                </a:solidFill>
                <a:latin typeface="Times New Roman" panose="02020603050405020304" pitchFamily="18" charset="0"/>
                <a:cs typeface="Times New Roman" panose="02020603050405020304" pitchFamily="18" charset="0"/>
              </a:rPr>
              <a:t>(</a:t>
            </a:r>
            <a:r>
              <a:rPr lang="tr-TR" altLang="tr-TR" sz="2400" dirty="0" err="1">
                <a:solidFill>
                  <a:srgbClr val="0033CC"/>
                </a:solidFill>
                <a:latin typeface="Times New Roman" panose="02020603050405020304" pitchFamily="18" charset="0"/>
                <a:cs typeface="Times New Roman" panose="02020603050405020304" pitchFamily="18" charset="0"/>
              </a:rPr>
              <a:t>örnek;Zeytinyağı,bakliyat,salça,konserve</a:t>
            </a:r>
            <a:r>
              <a:rPr lang="tr-TR" altLang="tr-TR" sz="2400" dirty="0">
                <a:solidFill>
                  <a:srgbClr val="0033CC"/>
                </a:solidFill>
                <a:latin typeface="Times New Roman" panose="02020603050405020304" pitchFamily="18" charset="0"/>
                <a:cs typeface="Times New Roman" panose="02020603050405020304" pitchFamily="18" charset="0"/>
              </a:rPr>
              <a:t> </a:t>
            </a:r>
            <a:r>
              <a:rPr lang="tr-TR" altLang="tr-TR" sz="2400" dirty="0" err="1">
                <a:solidFill>
                  <a:srgbClr val="0033CC"/>
                </a:solidFill>
                <a:latin typeface="Times New Roman" panose="02020603050405020304" pitchFamily="18" charset="0"/>
                <a:cs typeface="Times New Roman" panose="02020603050405020304" pitchFamily="18" charset="0"/>
              </a:rPr>
              <a:t>v.b</a:t>
            </a:r>
            <a:r>
              <a:rPr lang="tr-TR" altLang="tr-TR" sz="2400" dirty="0">
                <a:solidFill>
                  <a:srgbClr val="0033CC"/>
                </a:solidFill>
                <a:latin typeface="Times New Roman" panose="02020603050405020304" pitchFamily="18" charset="0"/>
                <a:cs typeface="Times New Roman" panose="02020603050405020304" pitchFamily="18" charset="0"/>
              </a:rPr>
              <a:t> tesisleri)</a:t>
            </a:r>
            <a:endParaRPr lang="tr-TR" altLang="tr-TR" sz="2400" dirty="0">
              <a:solidFill>
                <a:srgbClr val="0033CC"/>
              </a:solidFill>
              <a:latin typeface="Calibri" panose="020F0502020204030204" pitchFamily="34" charset="0"/>
              <a:cs typeface="Times New Roman" panose="02020603050405020304" pitchFamily="18" charset="0"/>
            </a:endParaRPr>
          </a:p>
          <a:p>
            <a:pPr algn="just">
              <a:lnSpc>
                <a:spcPct val="115000"/>
              </a:lnSpc>
            </a:pPr>
            <a:endParaRPr lang="tr-TR" altLang="tr-TR" sz="2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Resim 7">
            <a:extLst>
              <a:ext uri="{FF2B5EF4-FFF2-40B4-BE49-F238E27FC236}">
                <a16:creationId xmlns:a16="http://schemas.microsoft.com/office/drawing/2014/main" id="{79FC480C-2812-CE9E-8F20-7259950174C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8681" name="Grup 8">
            <a:extLst>
              <a:ext uri="{FF2B5EF4-FFF2-40B4-BE49-F238E27FC236}">
                <a16:creationId xmlns:a16="http://schemas.microsoft.com/office/drawing/2014/main" id="{280095B0-206E-E334-B8EF-11F77FE80627}"/>
              </a:ext>
            </a:extLst>
          </p:cNvPr>
          <p:cNvGrpSpPr>
            <a:grpSpLocks/>
          </p:cNvGrpSpPr>
          <p:nvPr/>
        </p:nvGrpSpPr>
        <p:grpSpPr bwMode="auto">
          <a:xfrm>
            <a:off x="34925" y="6021388"/>
            <a:ext cx="9063038" cy="663575"/>
            <a:chOff x="0" y="6182509"/>
            <a:chExt cx="12192000" cy="663388"/>
          </a:xfrm>
        </p:grpSpPr>
        <p:grpSp>
          <p:nvGrpSpPr>
            <p:cNvPr id="28682" name="Grup 9">
              <a:extLst>
                <a:ext uri="{FF2B5EF4-FFF2-40B4-BE49-F238E27FC236}">
                  <a16:creationId xmlns:a16="http://schemas.microsoft.com/office/drawing/2014/main" id="{171B644C-7B17-A570-BD7A-D1C7AC912708}"/>
                </a:ext>
              </a:extLst>
            </p:cNvPr>
            <p:cNvGrpSpPr>
              <a:grpSpLocks/>
            </p:cNvGrpSpPr>
            <p:nvPr/>
          </p:nvGrpSpPr>
          <p:grpSpPr bwMode="auto">
            <a:xfrm>
              <a:off x="0" y="6182509"/>
              <a:ext cx="12192000" cy="663388"/>
              <a:chOff x="0" y="6182509"/>
              <a:chExt cx="12192000" cy="663388"/>
            </a:xfrm>
          </p:grpSpPr>
          <p:grpSp>
            <p:nvGrpSpPr>
              <p:cNvPr id="28685" name="Grup 12">
                <a:extLst>
                  <a:ext uri="{FF2B5EF4-FFF2-40B4-BE49-F238E27FC236}">
                    <a16:creationId xmlns:a16="http://schemas.microsoft.com/office/drawing/2014/main" id="{2251E58D-A961-5F28-B980-E98CD2115164}"/>
                  </a:ext>
                </a:extLst>
              </p:cNvPr>
              <p:cNvGrpSpPr>
                <a:grpSpLocks/>
              </p:cNvGrpSpPr>
              <p:nvPr/>
            </p:nvGrpSpPr>
            <p:grpSpPr bwMode="auto">
              <a:xfrm>
                <a:off x="0" y="6182509"/>
                <a:ext cx="12192000" cy="663388"/>
                <a:chOff x="0" y="6182509"/>
                <a:chExt cx="12192000" cy="663388"/>
              </a:xfrm>
            </p:grpSpPr>
            <p:grpSp>
              <p:nvGrpSpPr>
                <p:cNvPr id="28688" name="Grup 15">
                  <a:extLst>
                    <a:ext uri="{FF2B5EF4-FFF2-40B4-BE49-F238E27FC236}">
                      <a16:creationId xmlns:a16="http://schemas.microsoft.com/office/drawing/2014/main" id="{A85E6222-6C39-350A-D276-8EF2F03A3921}"/>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DFA607EC-0F3B-6F6F-0561-8BABA952735A}"/>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8691" name="Resim 18">
                    <a:extLst>
                      <a:ext uri="{FF2B5EF4-FFF2-40B4-BE49-F238E27FC236}">
                        <a16:creationId xmlns:a16="http://schemas.microsoft.com/office/drawing/2014/main" id="{27191925-92E1-1216-DBDA-4E7C46C74B52}"/>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Resim 19">
                    <a:extLst>
                      <a:ext uri="{FF2B5EF4-FFF2-40B4-BE49-F238E27FC236}">
                        <a16:creationId xmlns:a16="http://schemas.microsoft.com/office/drawing/2014/main" id="{0E6B81B4-6B8E-D435-36E7-863F4BB2402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3" name="Resim 20">
                    <a:extLst>
                      <a:ext uri="{FF2B5EF4-FFF2-40B4-BE49-F238E27FC236}">
                        <a16:creationId xmlns:a16="http://schemas.microsoft.com/office/drawing/2014/main" id="{7D211C83-C54F-EC4D-A749-5640FB4BDFF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E501B3E6-023C-EEDC-1957-58EC2813941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8695" name="Resim 22">
                    <a:extLst>
                      <a:ext uri="{FF2B5EF4-FFF2-40B4-BE49-F238E27FC236}">
                        <a16:creationId xmlns:a16="http://schemas.microsoft.com/office/drawing/2014/main" id="{7FAB2576-1A69-B9DD-7E30-A043114AAFE4}"/>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6" name="Resim 23">
                    <a:extLst>
                      <a:ext uri="{FF2B5EF4-FFF2-40B4-BE49-F238E27FC236}">
                        <a16:creationId xmlns:a16="http://schemas.microsoft.com/office/drawing/2014/main" id="{BF7FF63A-002B-F2F9-6BEE-6B75036B3F0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7" name="Resim 24">
                    <a:extLst>
                      <a:ext uri="{FF2B5EF4-FFF2-40B4-BE49-F238E27FC236}">
                        <a16:creationId xmlns:a16="http://schemas.microsoft.com/office/drawing/2014/main" id="{540C9193-AFC8-43F2-FF86-D993C276EA7A}"/>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9" name="Resim 16">
                  <a:extLst>
                    <a:ext uri="{FF2B5EF4-FFF2-40B4-BE49-F238E27FC236}">
                      <a16:creationId xmlns:a16="http://schemas.microsoft.com/office/drawing/2014/main" id="{E3FB754B-8B81-CC79-13DF-DA52E46BDE44}"/>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6" name="Resim 13">
                <a:extLst>
                  <a:ext uri="{FF2B5EF4-FFF2-40B4-BE49-F238E27FC236}">
                    <a16:creationId xmlns:a16="http://schemas.microsoft.com/office/drawing/2014/main" id="{6E678398-D6DB-99AB-D90E-750ED03132EA}"/>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Resim 14">
                <a:extLst>
                  <a:ext uri="{FF2B5EF4-FFF2-40B4-BE49-F238E27FC236}">
                    <a16:creationId xmlns:a16="http://schemas.microsoft.com/office/drawing/2014/main" id="{655E2759-D627-2364-BDDC-3E8B7BFF235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4674A719-E4EE-8FB0-92B9-632FBD9D401A}"/>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8684" name="Dikdörtgen 11">
              <a:extLst>
                <a:ext uri="{FF2B5EF4-FFF2-40B4-BE49-F238E27FC236}">
                  <a16:creationId xmlns:a16="http://schemas.microsoft.com/office/drawing/2014/main" id="{6FC0357A-3AA0-7560-202A-1417790D4C1E}"/>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C4FFFBC3-61F3-8EE6-744D-E1D33DD7C618}"/>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5" name="Rectangle 1078">
            <a:extLst>
              <a:ext uri="{FF2B5EF4-FFF2-40B4-BE49-F238E27FC236}">
                <a16:creationId xmlns:a16="http://schemas.microsoft.com/office/drawing/2014/main" id="{55EB482E-0E77-DED5-B92A-539AF51DF965}"/>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6" name="Rectangle 2237">
            <a:extLst>
              <a:ext uri="{FF2B5EF4-FFF2-40B4-BE49-F238E27FC236}">
                <a16:creationId xmlns:a16="http://schemas.microsoft.com/office/drawing/2014/main" id="{33A2B7A9-6679-5F60-6871-29985036189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7" name="Rectangle 3309">
            <a:extLst>
              <a:ext uri="{FF2B5EF4-FFF2-40B4-BE49-F238E27FC236}">
                <a16:creationId xmlns:a16="http://schemas.microsoft.com/office/drawing/2014/main" id="{E6F186DC-C539-4C08-82C8-6B0DAE003290}"/>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8" name="Text Box 4310">
            <a:extLst>
              <a:ext uri="{FF2B5EF4-FFF2-40B4-BE49-F238E27FC236}">
                <a16:creationId xmlns:a16="http://schemas.microsoft.com/office/drawing/2014/main" id="{2274ADE5-A635-CEB6-8E4E-0C761A415ED8}"/>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u="sng">
                <a:solidFill>
                  <a:srgbClr val="0033CC"/>
                </a:solidFill>
              </a:rPr>
              <a:t>YATIRIM KONULARI</a:t>
            </a:r>
          </a:p>
        </p:txBody>
      </p:sp>
      <p:sp>
        <p:nvSpPr>
          <p:cNvPr id="28679" name="Dikdörtgen 1">
            <a:extLst>
              <a:ext uri="{FF2B5EF4-FFF2-40B4-BE49-F238E27FC236}">
                <a16:creationId xmlns:a16="http://schemas.microsoft.com/office/drawing/2014/main" id="{EBA903D3-EC51-F34F-06A9-92B366409AE8}"/>
              </a:ext>
            </a:extLst>
          </p:cNvPr>
          <p:cNvSpPr>
            <a:spLocks noChangeArrowheads="1"/>
          </p:cNvSpPr>
          <p:nvPr/>
        </p:nvSpPr>
        <p:spPr bwMode="auto">
          <a:xfrm>
            <a:off x="560388" y="838200"/>
            <a:ext cx="8064500" cy="5037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spcAft>
                <a:spcPts val="800"/>
              </a:spcAft>
            </a:pPr>
            <a:r>
              <a:rPr lang="tr-TR" altLang="tr-TR" b="1" dirty="0">
                <a:solidFill>
                  <a:srgbClr val="FF0000"/>
                </a:solidFill>
                <a:latin typeface="Times New Roman" panose="02020603050405020304" pitchFamily="18" charset="0"/>
                <a:cs typeface="Times New Roman" panose="02020603050405020304" pitchFamily="18" charset="0"/>
              </a:rPr>
              <a:t>3) Hayvansal ürünlere yönelik yatırımlar,</a:t>
            </a:r>
          </a:p>
          <a:p>
            <a:pPr algn="just">
              <a:spcAft>
                <a:spcPts val="800"/>
              </a:spcAft>
            </a:pPr>
            <a:r>
              <a:rPr lang="tr-TR" b="1" spc="-10" dirty="0">
                <a:effectLst/>
                <a:latin typeface="Times New Roman" panose="02020603050405020304" pitchFamily="18" charset="0"/>
                <a:ea typeface="Times New Roman" panose="02020603050405020304" pitchFamily="18" charset="0"/>
              </a:rPr>
              <a:t>a-Kırmızı</a:t>
            </a:r>
            <a:r>
              <a:rPr lang="tr-TR" b="1" spc="-30"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et</a:t>
            </a:r>
            <a:r>
              <a:rPr lang="tr-TR" b="1" spc="-3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ve</a:t>
            </a:r>
            <a:r>
              <a:rPr lang="tr-TR" b="1" spc="-40"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kanatlı</a:t>
            </a:r>
            <a:r>
              <a:rPr lang="tr-TR" b="1" spc="-3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eti</a:t>
            </a:r>
            <a:r>
              <a:rPr lang="tr-TR" b="1" spc="-20"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parçalama</a:t>
            </a:r>
            <a:r>
              <a:rPr lang="tr-TR" b="1" spc="-30"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ile</a:t>
            </a:r>
            <a:r>
              <a:rPr lang="tr-TR" b="1" spc="-2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mamul</a:t>
            </a:r>
            <a:r>
              <a:rPr lang="tr-TR" b="1" spc="-1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madde</a:t>
            </a:r>
            <a:r>
              <a:rPr lang="tr-TR" b="1" spc="-3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üretimine</a:t>
            </a:r>
            <a:r>
              <a:rPr lang="tr-TR" b="1" spc="-40"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yönelik</a:t>
            </a:r>
            <a:r>
              <a:rPr lang="tr-TR" b="1" spc="-2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yatırımlar</a:t>
            </a:r>
          </a:p>
          <a:p>
            <a:pPr algn="just">
              <a:spcAft>
                <a:spcPts val="800"/>
              </a:spcAft>
            </a:pPr>
            <a:r>
              <a:rPr lang="tr-TR" b="1" spc="-10" dirty="0">
                <a:solidFill>
                  <a:srgbClr val="0033CC"/>
                </a:solidFill>
                <a:latin typeface="Times New Roman" panose="02020603050405020304" pitchFamily="18" charset="0"/>
                <a:ea typeface="Times New Roman" panose="02020603050405020304" pitchFamily="18" charset="0"/>
              </a:rPr>
              <a:t>(örnek;</a:t>
            </a:r>
            <a:r>
              <a:rPr lang="tr-TR" spc="0" dirty="0">
                <a:solidFill>
                  <a:srgbClr val="0033CC"/>
                </a:solidFill>
                <a:effectLst/>
                <a:latin typeface="Times New Roman" panose="02020603050405020304" pitchFamily="18" charset="0"/>
                <a:ea typeface="Times New Roman" panose="02020603050405020304" pitchFamily="18" charset="0"/>
              </a:rPr>
              <a:t> sadece kırmızı etin, sadece kanatlı etinin veya kanatlı ve kırmızı etin birlikte işlendiği, parçalandığı, paketlendiği ve depolandığı tesisler)</a:t>
            </a:r>
          </a:p>
          <a:p>
            <a:pPr algn="just">
              <a:spcAft>
                <a:spcPts val="800"/>
              </a:spcAft>
            </a:pPr>
            <a:r>
              <a:rPr lang="tr-TR" b="1" spc="-5" dirty="0">
                <a:latin typeface="Times New Roman" panose="02020603050405020304" pitchFamily="18" charset="0"/>
                <a:ea typeface="Times New Roman" panose="02020603050405020304" pitchFamily="18" charset="0"/>
              </a:rPr>
              <a:t>b</a:t>
            </a:r>
            <a:r>
              <a:rPr lang="tr-TR" b="1" spc="-5" dirty="0">
                <a:effectLst/>
                <a:latin typeface="Times New Roman" panose="02020603050405020304" pitchFamily="18" charset="0"/>
                <a:ea typeface="Times New Roman" panose="02020603050405020304" pitchFamily="18" charset="0"/>
              </a:rPr>
              <a:t>-Su</a:t>
            </a:r>
            <a:r>
              <a:rPr lang="tr-TR" b="1" spc="-3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ürünlerinin</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işlenmesi,</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paketlenmesi</a:t>
            </a:r>
            <a:r>
              <a:rPr lang="tr-TR" b="1" spc="-2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ve</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depolanmasına</a:t>
            </a:r>
            <a:r>
              <a:rPr lang="tr-TR" b="1" spc="-2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yönelik </a:t>
            </a:r>
            <a:r>
              <a:rPr lang="tr-TR" b="1" spc="-10" dirty="0">
                <a:effectLst/>
                <a:latin typeface="Times New Roman" panose="02020603050405020304" pitchFamily="18" charset="0"/>
                <a:ea typeface="Times New Roman" panose="02020603050405020304" pitchFamily="18" charset="0"/>
              </a:rPr>
              <a:t>yatırımlar</a:t>
            </a:r>
          </a:p>
          <a:p>
            <a:pPr algn="just">
              <a:spcAft>
                <a:spcPts val="800"/>
              </a:spcAft>
            </a:pPr>
            <a:r>
              <a:rPr lang="tr-TR" spc="-10" dirty="0">
                <a:solidFill>
                  <a:srgbClr val="0000CC"/>
                </a:solidFill>
                <a:latin typeface="Times New Roman" panose="02020603050405020304" pitchFamily="18" charset="0"/>
                <a:ea typeface="Times New Roman" panose="02020603050405020304" pitchFamily="18" charset="0"/>
              </a:rPr>
              <a:t>(</a:t>
            </a:r>
            <a:r>
              <a:rPr lang="tr-TR" b="1" spc="-10" dirty="0">
                <a:solidFill>
                  <a:srgbClr val="0000CC"/>
                </a:solidFill>
                <a:latin typeface="Times New Roman" panose="02020603050405020304" pitchFamily="18" charset="0"/>
                <a:ea typeface="Times New Roman" panose="02020603050405020304" pitchFamily="18" charset="0"/>
              </a:rPr>
              <a:t>örnek;</a:t>
            </a:r>
            <a:r>
              <a:rPr lang="tr-TR" b="1" spc="0" dirty="0">
                <a:solidFill>
                  <a:srgbClr val="0000CC"/>
                </a:solidFill>
                <a:effectLst/>
                <a:latin typeface="Times New Roman" panose="02020603050405020304" pitchFamily="18" charset="0"/>
                <a:ea typeface="Times New Roman" panose="02020603050405020304" pitchFamily="18" charset="0"/>
              </a:rPr>
              <a:t> </a:t>
            </a:r>
            <a:r>
              <a:rPr lang="tr-TR" spc="0" dirty="0">
                <a:solidFill>
                  <a:srgbClr val="0000CC"/>
                </a:solidFill>
                <a:effectLst/>
                <a:latin typeface="Times New Roman" panose="02020603050405020304" pitchFamily="18" charset="0"/>
                <a:ea typeface="Times New Roman" panose="02020603050405020304" pitchFamily="18" charset="0"/>
              </a:rPr>
              <a:t>su ürünlerinin , donmuş muhafazası, şoklanması, kesme, iç organ </a:t>
            </a:r>
            <a:r>
              <a:rPr lang="tr-TR" spc="0" dirty="0" err="1">
                <a:solidFill>
                  <a:srgbClr val="0000CC"/>
                </a:solidFill>
                <a:effectLst/>
                <a:latin typeface="Times New Roman" panose="02020603050405020304" pitchFamily="18" charset="0"/>
                <a:ea typeface="Times New Roman" panose="02020603050405020304" pitchFamily="18" charset="0"/>
              </a:rPr>
              <a:t>alma,pulkazıma,yıkama,sınıflandırma</a:t>
            </a:r>
            <a:r>
              <a:rPr lang="tr-TR" spc="0" dirty="0">
                <a:solidFill>
                  <a:srgbClr val="0000CC"/>
                </a:solidFill>
                <a:effectLst/>
                <a:latin typeface="Times New Roman" panose="02020603050405020304" pitchFamily="18" charset="0"/>
                <a:ea typeface="Times New Roman" panose="02020603050405020304" pitchFamily="18" charset="0"/>
              </a:rPr>
              <a:t>, kalibrasyon/boylama, temizleme/ayıklama, sterilizasyon sistemleri, işleme amacına (konserveleme, tütsüleme/</a:t>
            </a:r>
            <a:r>
              <a:rPr lang="tr-TR" spc="0" dirty="0" err="1">
                <a:solidFill>
                  <a:srgbClr val="0000CC"/>
                </a:solidFill>
                <a:effectLst/>
                <a:latin typeface="Times New Roman" panose="02020603050405020304" pitchFamily="18" charset="0"/>
                <a:ea typeface="Times New Roman" panose="02020603050405020304" pitchFamily="18" charset="0"/>
              </a:rPr>
              <a:t>fümeleme</a:t>
            </a:r>
            <a:r>
              <a:rPr lang="tr-TR" spc="0" dirty="0">
                <a:solidFill>
                  <a:srgbClr val="0000CC"/>
                </a:solidFill>
                <a:effectLst/>
                <a:latin typeface="Times New Roman" panose="02020603050405020304" pitchFamily="18" charset="0"/>
                <a:ea typeface="Times New Roman" panose="02020603050405020304" pitchFamily="18" charset="0"/>
              </a:rPr>
              <a:t>, salamura etme, </a:t>
            </a:r>
            <a:r>
              <a:rPr lang="tr-TR" spc="0" dirty="0" err="1">
                <a:solidFill>
                  <a:srgbClr val="0000CC"/>
                </a:solidFill>
                <a:effectLst/>
                <a:latin typeface="Times New Roman" panose="02020603050405020304" pitchFamily="18" charset="0"/>
                <a:ea typeface="Times New Roman" panose="02020603050405020304" pitchFamily="18" charset="0"/>
              </a:rPr>
              <a:t>filetolama</a:t>
            </a:r>
            <a:r>
              <a:rPr lang="tr-TR" spc="0" dirty="0">
                <a:solidFill>
                  <a:srgbClr val="0000CC"/>
                </a:solidFill>
                <a:effectLst/>
                <a:latin typeface="Times New Roman" panose="02020603050405020304" pitchFamily="18" charset="0"/>
                <a:ea typeface="Times New Roman" panose="02020603050405020304" pitchFamily="18" charset="0"/>
              </a:rPr>
              <a:t>) yönelik sistemler ile tartma, ambalajlama, paketleme, vakum paketleme ve etiketleme sistemleri için gerekli makine ve ekipman alımı hibe desteği kapsamındadır.)</a:t>
            </a:r>
          </a:p>
          <a:p>
            <a:pPr algn="just"/>
            <a:r>
              <a:rPr lang="tr-TR" sz="1800" b="1" spc="-5" dirty="0">
                <a:effectLst/>
                <a:latin typeface="Times New Roman" panose="02020603050405020304" pitchFamily="18" charset="0"/>
                <a:ea typeface="Times New Roman" panose="02020603050405020304" pitchFamily="18" charset="0"/>
              </a:rPr>
              <a:t>c-Büyükbaş ve küçükbaş hayvanların derileri ile küçükbaş hayvanların yapağılarının işlenmesine yönelik yatırımlar</a:t>
            </a:r>
          </a:p>
          <a:p>
            <a:pPr algn="just"/>
            <a:r>
              <a:rPr lang="tr-TR" altLang="tr-TR"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(Deri işleme tesisleri sadece OSB de başvuru yapılabilir)</a:t>
            </a:r>
          </a:p>
        </p:txBody>
      </p:sp>
      <p:pic>
        <p:nvPicPr>
          <p:cNvPr id="8" name="Resim 7">
            <a:extLst>
              <a:ext uri="{FF2B5EF4-FFF2-40B4-BE49-F238E27FC236}">
                <a16:creationId xmlns:a16="http://schemas.microsoft.com/office/drawing/2014/main" id="{79FC480C-2812-CE9E-8F20-7259950174C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8681" name="Grup 8">
            <a:extLst>
              <a:ext uri="{FF2B5EF4-FFF2-40B4-BE49-F238E27FC236}">
                <a16:creationId xmlns:a16="http://schemas.microsoft.com/office/drawing/2014/main" id="{280095B0-206E-E334-B8EF-11F77FE80627}"/>
              </a:ext>
            </a:extLst>
          </p:cNvPr>
          <p:cNvGrpSpPr>
            <a:grpSpLocks/>
          </p:cNvGrpSpPr>
          <p:nvPr/>
        </p:nvGrpSpPr>
        <p:grpSpPr bwMode="auto">
          <a:xfrm>
            <a:off x="34925" y="6021388"/>
            <a:ext cx="9063038" cy="663575"/>
            <a:chOff x="0" y="6182509"/>
            <a:chExt cx="12192000" cy="663388"/>
          </a:xfrm>
        </p:grpSpPr>
        <p:grpSp>
          <p:nvGrpSpPr>
            <p:cNvPr id="28682" name="Grup 9">
              <a:extLst>
                <a:ext uri="{FF2B5EF4-FFF2-40B4-BE49-F238E27FC236}">
                  <a16:creationId xmlns:a16="http://schemas.microsoft.com/office/drawing/2014/main" id="{171B644C-7B17-A570-BD7A-D1C7AC912708}"/>
                </a:ext>
              </a:extLst>
            </p:cNvPr>
            <p:cNvGrpSpPr>
              <a:grpSpLocks/>
            </p:cNvGrpSpPr>
            <p:nvPr/>
          </p:nvGrpSpPr>
          <p:grpSpPr bwMode="auto">
            <a:xfrm>
              <a:off x="0" y="6182509"/>
              <a:ext cx="12192000" cy="663388"/>
              <a:chOff x="0" y="6182509"/>
              <a:chExt cx="12192000" cy="663388"/>
            </a:xfrm>
          </p:grpSpPr>
          <p:grpSp>
            <p:nvGrpSpPr>
              <p:cNvPr id="28685" name="Grup 12">
                <a:extLst>
                  <a:ext uri="{FF2B5EF4-FFF2-40B4-BE49-F238E27FC236}">
                    <a16:creationId xmlns:a16="http://schemas.microsoft.com/office/drawing/2014/main" id="{2251E58D-A961-5F28-B980-E98CD2115164}"/>
                  </a:ext>
                </a:extLst>
              </p:cNvPr>
              <p:cNvGrpSpPr>
                <a:grpSpLocks/>
              </p:cNvGrpSpPr>
              <p:nvPr/>
            </p:nvGrpSpPr>
            <p:grpSpPr bwMode="auto">
              <a:xfrm>
                <a:off x="0" y="6182509"/>
                <a:ext cx="12192000" cy="663388"/>
                <a:chOff x="0" y="6182509"/>
                <a:chExt cx="12192000" cy="663388"/>
              </a:xfrm>
            </p:grpSpPr>
            <p:grpSp>
              <p:nvGrpSpPr>
                <p:cNvPr id="28688" name="Grup 15">
                  <a:extLst>
                    <a:ext uri="{FF2B5EF4-FFF2-40B4-BE49-F238E27FC236}">
                      <a16:creationId xmlns:a16="http://schemas.microsoft.com/office/drawing/2014/main" id="{A85E6222-6C39-350A-D276-8EF2F03A3921}"/>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DFA607EC-0F3B-6F6F-0561-8BABA952735A}"/>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8691" name="Resim 18">
                    <a:extLst>
                      <a:ext uri="{FF2B5EF4-FFF2-40B4-BE49-F238E27FC236}">
                        <a16:creationId xmlns:a16="http://schemas.microsoft.com/office/drawing/2014/main" id="{27191925-92E1-1216-DBDA-4E7C46C74B52}"/>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Resim 19">
                    <a:extLst>
                      <a:ext uri="{FF2B5EF4-FFF2-40B4-BE49-F238E27FC236}">
                        <a16:creationId xmlns:a16="http://schemas.microsoft.com/office/drawing/2014/main" id="{0E6B81B4-6B8E-D435-36E7-863F4BB2402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3" name="Resim 20">
                    <a:extLst>
                      <a:ext uri="{FF2B5EF4-FFF2-40B4-BE49-F238E27FC236}">
                        <a16:creationId xmlns:a16="http://schemas.microsoft.com/office/drawing/2014/main" id="{7D211C83-C54F-EC4D-A749-5640FB4BDFF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E501B3E6-023C-EEDC-1957-58EC2813941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8695" name="Resim 22">
                    <a:extLst>
                      <a:ext uri="{FF2B5EF4-FFF2-40B4-BE49-F238E27FC236}">
                        <a16:creationId xmlns:a16="http://schemas.microsoft.com/office/drawing/2014/main" id="{7FAB2576-1A69-B9DD-7E30-A043114AAFE4}"/>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6" name="Resim 23">
                    <a:extLst>
                      <a:ext uri="{FF2B5EF4-FFF2-40B4-BE49-F238E27FC236}">
                        <a16:creationId xmlns:a16="http://schemas.microsoft.com/office/drawing/2014/main" id="{BF7FF63A-002B-F2F9-6BEE-6B75036B3F0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7" name="Resim 24">
                    <a:extLst>
                      <a:ext uri="{FF2B5EF4-FFF2-40B4-BE49-F238E27FC236}">
                        <a16:creationId xmlns:a16="http://schemas.microsoft.com/office/drawing/2014/main" id="{540C9193-AFC8-43F2-FF86-D993C276EA7A}"/>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9" name="Resim 16">
                  <a:extLst>
                    <a:ext uri="{FF2B5EF4-FFF2-40B4-BE49-F238E27FC236}">
                      <a16:creationId xmlns:a16="http://schemas.microsoft.com/office/drawing/2014/main" id="{E3FB754B-8B81-CC79-13DF-DA52E46BDE44}"/>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6" name="Resim 13">
                <a:extLst>
                  <a:ext uri="{FF2B5EF4-FFF2-40B4-BE49-F238E27FC236}">
                    <a16:creationId xmlns:a16="http://schemas.microsoft.com/office/drawing/2014/main" id="{6E678398-D6DB-99AB-D90E-750ED03132EA}"/>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Resim 14">
                <a:extLst>
                  <a:ext uri="{FF2B5EF4-FFF2-40B4-BE49-F238E27FC236}">
                    <a16:creationId xmlns:a16="http://schemas.microsoft.com/office/drawing/2014/main" id="{655E2759-D627-2364-BDDC-3E8B7BFF235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4674A719-E4EE-8FB0-92B9-632FBD9D401A}"/>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8684" name="Dikdörtgen 11">
              <a:extLst>
                <a:ext uri="{FF2B5EF4-FFF2-40B4-BE49-F238E27FC236}">
                  <a16:creationId xmlns:a16="http://schemas.microsoft.com/office/drawing/2014/main" id="{6FC0357A-3AA0-7560-202A-1417790D4C1E}"/>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064225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C4FFFBC3-61F3-8EE6-744D-E1D33DD7C618}"/>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5" name="Rectangle 1078">
            <a:extLst>
              <a:ext uri="{FF2B5EF4-FFF2-40B4-BE49-F238E27FC236}">
                <a16:creationId xmlns:a16="http://schemas.microsoft.com/office/drawing/2014/main" id="{55EB482E-0E77-DED5-B92A-539AF51DF965}"/>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6" name="Rectangle 2237">
            <a:extLst>
              <a:ext uri="{FF2B5EF4-FFF2-40B4-BE49-F238E27FC236}">
                <a16:creationId xmlns:a16="http://schemas.microsoft.com/office/drawing/2014/main" id="{33A2B7A9-6679-5F60-6871-29985036189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7" name="Rectangle 3309">
            <a:extLst>
              <a:ext uri="{FF2B5EF4-FFF2-40B4-BE49-F238E27FC236}">
                <a16:creationId xmlns:a16="http://schemas.microsoft.com/office/drawing/2014/main" id="{E6F186DC-C539-4C08-82C8-6B0DAE003290}"/>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8" name="Text Box 4310">
            <a:extLst>
              <a:ext uri="{FF2B5EF4-FFF2-40B4-BE49-F238E27FC236}">
                <a16:creationId xmlns:a16="http://schemas.microsoft.com/office/drawing/2014/main" id="{2274ADE5-A635-CEB6-8E4E-0C761A415ED8}"/>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u="sng">
                <a:solidFill>
                  <a:srgbClr val="0033CC"/>
                </a:solidFill>
              </a:rPr>
              <a:t>YATIRIM KONULARI</a:t>
            </a:r>
          </a:p>
        </p:txBody>
      </p:sp>
      <p:sp>
        <p:nvSpPr>
          <p:cNvPr id="28679" name="Dikdörtgen 1">
            <a:extLst>
              <a:ext uri="{FF2B5EF4-FFF2-40B4-BE49-F238E27FC236}">
                <a16:creationId xmlns:a16="http://schemas.microsoft.com/office/drawing/2014/main" id="{EBA903D3-EC51-F34F-06A9-92B366409AE8}"/>
              </a:ext>
            </a:extLst>
          </p:cNvPr>
          <p:cNvSpPr>
            <a:spLocks noChangeArrowheads="1"/>
          </p:cNvSpPr>
          <p:nvPr/>
        </p:nvSpPr>
        <p:spPr bwMode="auto">
          <a:xfrm>
            <a:off x="559594" y="692696"/>
            <a:ext cx="8064500" cy="662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spcAft>
                <a:spcPts val="800"/>
              </a:spcAft>
            </a:pPr>
            <a:r>
              <a:rPr lang="tr-TR" sz="1800" b="1" spc="-5" dirty="0">
                <a:effectLst/>
                <a:latin typeface="Times New Roman" panose="02020603050405020304" pitchFamily="18" charset="0"/>
                <a:ea typeface="Times New Roman" panose="02020603050405020304" pitchFamily="18" charset="0"/>
              </a:rPr>
              <a:t>d-Süt ve süt ürünlerinin işlenmesi, paketlenmesi ve depolanmasına yönelik </a:t>
            </a:r>
            <a:r>
              <a:rPr lang="tr-TR" sz="1800" b="1" spc="-10" dirty="0">
                <a:effectLst/>
                <a:latin typeface="Times New Roman" panose="02020603050405020304" pitchFamily="18" charset="0"/>
                <a:ea typeface="Times New Roman" panose="02020603050405020304" pitchFamily="18" charset="0"/>
              </a:rPr>
              <a:t>yatırımlar</a:t>
            </a:r>
          </a:p>
          <a:p>
            <a:pPr algn="just">
              <a:spcAft>
                <a:spcPts val="800"/>
              </a:spcAft>
            </a:pPr>
            <a:r>
              <a:rPr lang="tr-TR" b="1" spc="-10" dirty="0">
                <a:latin typeface="Times New Roman" panose="02020603050405020304" pitchFamily="18" charset="0"/>
                <a:ea typeface="Times New Roman" panose="02020603050405020304" pitchFamily="18" charset="0"/>
              </a:rPr>
              <a:t>(</a:t>
            </a:r>
            <a:r>
              <a:rPr lang="tr-TR" spc="-10" dirty="0">
                <a:solidFill>
                  <a:srgbClr val="0000CC"/>
                </a:solidFill>
                <a:latin typeface="Times New Roman" panose="02020603050405020304" pitchFamily="18" charset="0"/>
                <a:ea typeface="Times New Roman" panose="02020603050405020304" pitchFamily="18" charset="0"/>
              </a:rPr>
              <a:t>kapasiteleri </a:t>
            </a:r>
            <a:r>
              <a:rPr lang="tr-TR" sz="1800" spc="0" dirty="0">
                <a:solidFill>
                  <a:srgbClr val="0000CC"/>
                </a:solidFill>
                <a:effectLst/>
                <a:latin typeface="Times New Roman" panose="02020603050405020304" pitchFamily="18" charset="0"/>
                <a:ea typeface="Times New Roman" panose="02020603050405020304" pitchFamily="18" charset="0"/>
              </a:rPr>
              <a:t>en</a:t>
            </a:r>
            <a:r>
              <a:rPr lang="tr-TR" sz="1800" spc="-5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az</a:t>
            </a:r>
            <a:r>
              <a:rPr lang="tr-TR" sz="1800" spc="-4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5</a:t>
            </a:r>
            <a:r>
              <a:rPr lang="tr-TR" sz="1800" spc="-5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ton/gün</a:t>
            </a:r>
            <a:r>
              <a:rPr lang="tr-TR" sz="1800" spc="-5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kurulu</a:t>
            </a:r>
            <a:r>
              <a:rPr lang="tr-TR" sz="1800" spc="-5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işleme</a:t>
            </a:r>
            <a:r>
              <a:rPr lang="tr-TR" sz="1800" spc="-6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kapasitesine</a:t>
            </a:r>
            <a:r>
              <a:rPr lang="tr-TR" sz="1800" spc="-5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sahip</a:t>
            </a:r>
            <a:r>
              <a:rPr lang="tr-TR" sz="1800" spc="-50" dirty="0">
                <a:solidFill>
                  <a:srgbClr val="0000CC"/>
                </a:solidFill>
                <a:effectLst/>
                <a:latin typeface="Times New Roman" panose="02020603050405020304" pitchFamily="18" charset="0"/>
                <a:ea typeface="Times New Roman" panose="02020603050405020304" pitchFamily="18" charset="0"/>
              </a:rPr>
              <a:t> </a:t>
            </a:r>
            <a:r>
              <a:rPr lang="tr-TR" sz="1800" spc="-10" dirty="0">
                <a:solidFill>
                  <a:srgbClr val="0000CC"/>
                </a:solidFill>
                <a:effectLst/>
                <a:latin typeface="Times New Roman" panose="02020603050405020304" pitchFamily="18" charset="0"/>
                <a:ea typeface="Times New Roman" panose="02020603050405020304" pitchFamily="18" charset="0"/>
              </a:rPr>
              <a:t>olmalıdır</a:t>
            </a:r>
            <a:r>
              <a:rPr lang="tr-TR" sz="1800" spc="-10" dirty="0">
                <a:effectLst/>
                <a:latin typeface="Times New Roman" panose="02020603050405020304" pitchFamily="18" charset="0"/>
                <a:ea typeface="Times New Roman" panose="02020603050405020304" pitchFamily="18" charset="0"/>
              </a:rPr>
              <a:t>.)</a:t>
            </a:r>
            <a:endParaRPr lang="tr-TR" sz="1800" spc="0" dirty="0">
              <a:effectLst/>
              <a:latin typeface="Times New Roman" panose="02020603050405020304" pitchFamily="18" charset="0"/>
              <a:ea typeface="Times New Roman" panose="02020603050405020304" pitchFamily="18" charset="0"/>
            </a:endParaRPr>
          </a:p>
          <a:p>
            <a:pPr algn="just">
              <a:spcAft>
                <a:spcPts val="800"/>
              </a:spcAft>
            </a:pPr>
            <a:r>
              <a:rPr lang="tr-TR" sz="1800" b="1" spc="-5" dirty="0">
                <a:effectLst/>
                <a:latin typeface="Times New Roman" panose="02020603050405020304" pitchFamily="18" charset="0"/>
                <a:ea typeface="Times New Roman" panose="02020603050405020304" pitchFamily="18" charset="0"/>
              </a:rPr>
              <a:t>e-Süt</a:t>
            </a:r>
            <a:r>
              <a:rPr lang="tr-TR" sz="1800" b="1" spc="-1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toplama</a:t>
            </a:r>
            <a:r>
              <a:rPr lang="tr-TR" sz="1800" b="1" spc="5" dirty="0">
                <a:effectLst/>
                <a:latin typeface="Times New Roman" panose="02020603050405020304" pitchFamily="18" charset="0"/>
                <a:ea typeface="Times New Roman" panose="02020603050405020304" pitchFamily="18" charset="0"/>
              </a:rPr>
              <a:t> </a:t>
            </a:r>
            <a:r>
              <a:rPr lang="tr-TR" sz="1800" b="1" spc="-10" dirty="0">
                <a:effectLst/>
                <a:latin typeface="Times New Roman" panose="02020603050405020304" pitchFamily="18" charset="0"/>
                <a:ea typeface="Times New Roman" panose="02020603050405020304" pitchFamily="18" charset="0"/>
              </a:rPr>
              <a:t>merkezleri</a:t>
            </a:r>
            <a:endParaRPr lang="tr-TR" sz="1800" b="1" spc="-5" dirty="0">
              <a:effectLst/>
              <a:latin typeface="Times New Roman" panose="02020603050405020304" pitchFamily="18" charset="0"/>
              <a:ea typeface="Times New Roman" panose="02020603050405020304" pitchFamily="18" charset="0"/>
            </a:endParaRPr>
          </a:p>
          <a:p>
            <a:pPr algn="just">
              <a:spcAft>
                <a:spcPts val="800"/>
              </a:spcAft>
            </a:pPr>
            <a:r>
              <a:rPr lang="tr-TR" sz="1800" spc="-5" dirty="0">
                <a:solidFill>
                  <a:srgbClr val="0000CC"/>
                </a:solidFill>
                <a:effectLst/>
                <a:latin typeface="Times New Roman" panose="02020603050405020304" pitchFamily="18" charset="0"/>
                <a:ea typeface="Times New Roman" panose="02020603050405020304" pitchFamily="18" charset="0"/>
              </a:rPr>
              <a:t>(</a:t>
            </a:r>
            <a:r>
              <a:rPr lang="tr-TR" sz="1800" spc="0" dirty="0">
                <a:solidFill>
                  <a:srgbClr val="0000CC"/>
                </a:solidFill>
                <a:effectLst/>
                <a:latin typeface="Times New Roman" panose="02020603050405020304" pitchFamily="18" charset="0"/>
                <a:ea typeface="Times New Roman" panose="02020603050405020304" pitchFamily="18" charset="0"/>
              </a:rPr>
              <a:t>Çiğ</a:t>
            </a:r>
            <a:r>
              <a:rPr lang="tr-TR" sz="1800" spc="-7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süt</a:t>
            </a:r>
            <a:r>
              <a:rPr lang="tr-TR" sz="1800" spc="-6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toplamada</a:t>
            </a:r>
            <a:r>
              <a:rPr lang="tr-TR" sz="1800" spc="-7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kullanılan</a:t>
            </a:r>
            <a:r>
              <a:rPr lang="tr-TR" sz="1800" spc="-7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tankların</a:t>
            </a:r>
            <a:r>
              <a:rPr lang="tr-TR" sz="1800" spc="-6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en</a:t>
            </a:r>
            <a:r>
              <a:rPr lang="tr-TR" sz="1800" spc="-6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az</a:t>
            </a:r>
            <a:r>
              <a:rPr lang="tr-TR" sz="1800" spc="-60"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1000</a:t>
            </a:r>
            <a:r>
              <a:rPr lang="tr-TR" sz="1800" spc="-5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Litre/gün</a:t>
            </a:r>
            <a:r>
              <a:rPr lang="tr-TR" sz="1800" spc="-6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kapasitede</a:t>
            </a:r>
            <a:r>
              <a:rPr lang="tr-TR" sz="1800" spc="-70" dirty="0">
                <a:solidFill>
                  <a:srgbClr val="0000CC"/>
                </a:solidFill>
                <a:effectLst/>
                <a:latin typeface="Times New Roman" panose="02020603050405020304" pitchFamily="18" charset="0"/>
                <a:ea typeface="Times New Roman" panose="02020603050405020304" pitchFamily="18" charset="0"/>
              </a:rPr>
              <a:t> </a:t>
            </a:r>
            <a:r>
              <a:rPr lang="tr-TR" sz="1800" spc="0" dirty="0" err="1">
                <a:solidFill>
                  <a:srgbClr val="0000CC"/>
                </a:solidFill>
                <a:effectLst/>
                <a:latin typeface="Times New Roman" panose="02020603050405020304" pitchFamily="18" charset="0"/>
                <a:ea typeface="Times New Roman" panose="02020603050405020304" pitchFamily="18" charset="0"/>
              </a:rPr>
              <a:t>olmalı,otomatik</a:t>
            </a:r>
            <a:r>
              <a:rPr lang="tr-TR" sz="1800" spc="0" dirty="0">
                <a:solidFill>
                  <a:srgbClr val="0000CC"/>
                </a:solidFill>
                <a:effectLst/>
                <a:latin typeface="Times New Roman" panose="02020603050405020304" pitchFamily="18" charset="0"/>
                <a:ea typeface="Times New Roman" panose="02020603050405020304" pitchFamily="18" charset="0"/>
              </a:rPr>
              <a:t> temizleme sistemine sahip olmalı,</a:t>
            </a:r>
            <a:r>
              <a:rPr lang="tr-TR" sz="1800" spc="395" dirty="0">
                <a:solidFill>
                  <a:srgbClr val="0000CC"/>
                </a:solidFill>
                <a:effectLst/>
                <a:latin typeface="Times New Roman" panose="02020603050405020304" pitchFamily="18" charset="0"/>
                <a:ea typeface="Times New Roman" panose="02020603050405020304" pitchFamily="18" charset="0"/>
              </a:rPr>
              <a:t> </a:t>
            </a:r>
            <a:r>
              <a:rPr lang="tr-TR" sz="1800" spc="0" dirty="0">
                <a:solidFill>
                  <a:srgbClr val="0000CC"/>
                </a:solidFill>
                <a:effectLst/>
                <a:latin typeface="Times New Roman" panose="02020603050405020304" pitchFamily="18" charset="0"/>
                <a:ea typeface="Times New Roman" panose="02020603050405020304" pitchFamily="18" charset="0"/>
              </a:rPr>
              <a:t>sıcak su kaynağının sağlanması gerekmektedir) </a:t>
            </a:r>
          </a:p>
          <a:p>
            <a:pPr algn="just">
              <a:spcAft>
                <a:spcPts val="800"/>
              </a:spcAft>
            </a:pPr>
            <a:r>
              <a:rPr lang="tr-TR" sz="1800" b="1" spc="-5" dirty="0">
                <a:effectLst/>
                <a:latin typeface="Times New Roman" panose="02020603050405020304" pitchFamily="18" charset="0"/>
                <a:ea typeface="Times New Roman" panose="02020603050405020304" pitchFamily="18" charset="0"/>
              </a:rPr>
              <a:t>f-Arı</a:t>
            </a:r>
            <a:r>
              <a:rPr lang="tr-TR" sz="1800" b="1" spc="-20"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ürünlerinin</a:t>
            </a:r>
            <a:r>
              <a:rPr lang="tr-TR" sz="1800" b="1" spc="-1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işlenmesine</a:t>
            </a:r>
            <a:r>
              <a:rPr lang="tr-TR" sz="1800" b="1" spc="-2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yönelik</a:t>
            </a:r>
            <a:r>
              <a:rPr lang="tr-TR" sz="1800" b="1" spc="-15" dirty="0">
                <a:effectLst/>
                <a:latin typeface="Times New Roman" panose="02020603050405020304" pitchFamily="18" charset="0"/>
                <a:ea typeface="Times New Roman" panose="02020603050405020304" pitchFamily="18" charset="0"/>
              </a:rPr>
              <a:t> </a:t>
            </a:r>
            <a:r>
              <a:rPr lang="tr-TR" sz="1800" b="1" spc="-10" dirty="0">
                <a:effectLst/>
                <a:latin typeface="Times New Roman" panose="02020603050405020304" pitchFamily="18" charset="0"/>
                <a:ea typeface="Times New Roman" panose="02020603050405020304" pitchFamily="18" charset="0"/>
              </a:rPr>
              <a:t>yatırımlar</a:t>
            </a:r>
            <a:endParaRPr lang="tr-TR" sz="1800" b="1" spc="-5" dirty="0">
              <a:effectLst/>
              <a:latin typeface="Times New Roman" panose="02020603050405020304" pitchFamily="18" charset="0"/>
              <a:ea typeface="Times New Roman" panose="02020603050405020304" pitchFamily="18" charset="0"/>
            </a:endParaRPr>
          </a:p>
          <a:p>
            <a:pPr algn="just">
              <a:spcAft>
                <a:spcPts val="800"/>
              </a:spcAft>
            </a:pPr>
            <a:r>
              <a:rPr lang="tr-TR" sz="1800" spc="-5" dirty="0">
                <a:solidFill>
                  <a:srgbClr val="0000CC"/>
                </a:solidFill>
                <a:effectLst/>
                <a:latin typeface="Times New Roman" panose="02020603050405020304" pitchFamily="18" charset="0"/>
                <a:ea typeface="Times New Roman" panose="02020603050405020304" pitchFamily="18" charset="0"/>
              </a:rPr>
              <a:t>(</a:t>
            </a:r>
            <a:r>
              <a:rPr lang="tr-TR" sz="1800" dirty="0">
                <a:solidFill>
                  <a:srgbClr val="0000CC"/>
                </a:solidFill>
                <a:effectLst/>
                <a:latin typeface="Times New Roman" panose="02020603050405020304" pitchFamily="18" charset="0"/>
                <a:ea typeface="Times New Roman" panose="02020603050405020304" pitchFamily="18" charset="0"/>
              </a:rPr>
              <a:t>Arı ürünlerinin (bal, polen, arı sütü, propolis vb.) işlenmesi, paketlenmesi ve depolanmasına yönelik tüm yatırımlar)</a:t>
            </a:r>
            <a:endParaRPr lang="tr-TR" sz="1800" spc="-5" dirty="0">
              <a:solidFill>
                <a:srgbClr val="0000CC"/>
              </a:solidFill>
              <a:effectLst/>
              <a:latin typeface="Times New Roman" panose="02020603050405020304" pitchFamily="18" charset="0"/>
              <a:ea typeface="Times New Roman" panose="02020603050405020304" pitchFamily="18" charset="0"/>
            </a:endParaRPr>
          </a:p>
          <a:p>
            <a:pPr algn="just">
              <a:lnSpc>
                <a:spcPct val="150000"/>
              </a:lnSpc>
              <a:spcAft>
                <a:spcPts val="800"/>
              </a:spcAft>
            </a:pPr>
            <a:r>
              <a:rPr lang="tr-TR" altLang="tr-TR" sz="1800" b="1" dirty="0">
                <a:solidFill>
                  <a:srgbClr val="FF0000"/>
                </a:solidFill>
                <a:latin typeface="Times New Roman" panose="02020603050405020304" pitchFamily="18" charset="0"/>
                <a:cs typeface="Times New Roman" panose="02020603050405020304" pitchFamily="18" charset="0"/>
              </a:rPr>
              <a:t>4) Çelik silo konusuna yönelik yatırımlar,</a:t>
            </a:r>
            <a:endParaRPr lang="tr-TR" altLang="tr-TR" sz="1800" b="1" dirty="0">
              <a:solidFill>
                <a:srgbClr val="FF0000"/>
              </a:solidFill>
              <a:latin typeface="Calibri" panose="020F0502020204030204" pitchFamily="34" charset="0"/>
              <a:cs typeface="Times New Roman" panose="02020603050405020304" pitchFamily="18" charset="0"/>
            </a:endParaRPr>
          </a:p>
          <a:p>
            <a:pPr algn="just">
              <a:lnSpc>
                <a:spcPct val="150000"/>
              </a:lnSpc>
              <a:spcAft>
                <a:spcPts val="800"/>
              </a:spcAft>
            </a:pPr>
            <a:r>
              <a:rPr lang="tr-TR" altLang="tr-TR" sz="1800" b="1" dirty="0">
                <a:solidFill>
                  <a:srgbClr val="FF0000"/>
                </a:solidFill>
                <a:latin typeface="Times New Roman" panose="02020603050405020304" pitchFamily="18" charset="0"/>
                <a:cs typeface="Times New Roman" panose="02020603050405020304" pitchFamily="18" charset="0"/>
              </a:rPr>
              <a:t>5) Soğuk hava deposu konusuna yönelik yatırımlar,</a:t>
            </a:r>
          </a:p>
          <a:p>
            <a:pPr algn="just">
              <a:lnSpc>
                <a:spcPct val="150000"/>
              </a:lnSpc>
              <a:spcAft>
                <a:spcPts val="800"/>
              </a:spcAft>
            </a:pPr>
            <a:r>
              <a:rPr lang="tr-TR" sz="1800" spc="0" dirty="0">
                <a:solidFill>
                  <a:srgbClr val="0000CC"/>
                </a:solidFill>
                <a:effectLst/>
                <a:latin typeface="Times New Roman" panose="02020603050405020304" pitchFamily="18" charset="0"/>
                <a:ea typeface="Times New Roman" panose="02020603050405020304" pitchFamily="18" charset="0"/>
              </a:rPr>
              <a:t>(</a:t>
            </a:r>
            <a:r>
              <a:rPr lang="tr-TR" sz="1800" dirty="0">
                <a:solidFill>
                  <a:srgbClr val="0000CC"/>
                </a:solidFill>
                <a:effectLst/>
                <a:latin typeface="Times New Roman" panose="02020603050405020304" pitchFamily="18" charset="0"/>
                <a:ea typeface="Times New Roman" panose="02020603050405020304" pitchFamily="18" charset="0"/>
              </a:rPr>
              <a:t>en az 250 m</a:t>
            </a:r>
            <a:r>
              <a:rPr lang="tr-TR" sz="1800" baseline="30000" dirty="0">
                <a:solidFill>
                  <a:srgbClr val="0000CC"/>
                </a:solidFill>
                <a:effectLst/>
                <a:latin typeface="Times New Roman" panose="02020603050405020304" pitchFamily="18" charset="0"/>
                <a:ea typeface="Times New Roman" panose="02020603050405020304" pitchFamily="18" charset="0"/>
              </a:rPr>
              <a:t>2 </a:t>
            </a:r>
            <a:r>
              <a:rPr lang="tr-TR" sz="1800" dirty="0">
                <a:solidFill>
                  <a:srgbClr val="0000CC"/>
                </a:solidFill>
                <a:effectLst/>
                <a:latin typeface="Times New Roman" panose="02020603050405020304" pitchFamily="18" charset="0"/>
                <a:ea typeface="Times New Roman" panose="02020603050405020304" pitchFamily="18" charset="0"/>
              </a:rPr>
              <a:t> ve en fazla 1650 m</a:t>
            </a:r>
            <a:r>
              <a:rPr lang="tr-TR" sz="1800" baseline="30000" dirty="0">
                <a:solidFill>
                  <a:srgbClr val="0000CC"/>
                </a:solidFill>
                <a:effectLst/>
                <a:latin typeface="Times New Roman" panose="02020603050405020304" pitchFamily="18" charset="0"/>
                <a:ea typeface="Times New Roman" panose="02020603050405020304" pitchFamily="18" charset="0"/>
              </a:rPr>
              <a:t>2  </a:t>
            </a:r>
            <a:r>
              <a:rPr lang="tr-TR" sz="1800" dirty="0">
                <a:solidFill>
                  <a:srgbClr val="0000CC"/>
                </a:solidFill>
                <a:effectLst/>
                <a:latin typeface="Times New Roman" panose="02020603050405020304" pitchFamily="18" charset="0"/>
                <a:ea typeface="Times New Roman" panose="02020603050405020304" pitchFamily="18" charset="0"/>
              </a:rPr>
              <a:t>veya depolama hacmi en az 1500 m</a:t>
            </a:r>
            <a:r>
              <a:rPr lang="tr-TR" sz="1800" baseline="30000" dirty="0">
                <a:solidFill>
                  <a:srgbClr val="0000CC"/>
                </a:solidFill>
                <a:effectLst/>
                <a:latin typeface="Times New Roman" panose="02020603050405020304" pitchFamily="18" charset="0"/>
                <a:ea typeface="Times New Roman" panose="02020603050405020304" pitchFamily="18" charset="0"/>
              </a:rPr>
              <a:t>3</a:t>
            </a:r>
            <a:r>
              <a:rPr lang="tr-TR" sz="1800" dirty="0">
                <a:solidFill>
                  <a:srgbClr val="0000CC"/>
                </a:solidFill>
                <a:effectLst/>
                <a:latin typeface="Times New Roman" panose="02020603050405020304" pitchFamily="18" charset="0"/>
                <a:ea typeface="Times New Roman" panose="02020603050405020304" pitchFamily="18" charset="0"/>
              </a:rPr>
              <a:t> ve en fazla 10.000 m</a:t>
            </a:r>
            <a:r>
              <a:rPr lang="tr-TR" sz="1800" baseline="30000" dirty="0">
                <a:solidFill>
                  <a:srgbClr val="0000CC"/>
                </a:solidFill>
                <a:effectLst/>
                <a:latin typeface="Times New Roman" panose="02020603050405020304" pitchFamily="18" charset="0"/>
                <a:ea typeface="Times New Roman" panose="02020603050405020304" pitchFamily="18" charset="0"/>
              </a:rPr>
              <a:t>3</a:t>
            </a:r>
            <a:r>
              <a:rPr lang="tr-TR" sz="1800" dirty="0">
                <a:solidFill>
                  <a:srgbClr val="0000CC"/>
                </a:solidFill>
                <a:effectLst/>
                <a:latin typeface="Times New Roman" panose="02020603050405020304" pitchFamily="18" charset="0"/>
                <a:ea typeface="Times New Roman" panose="02020603050405020304" pitchFamily="18" charset="0"/>
              </a:rPr>
              <a:t> olmalıdır.)</a:t>
            </a:r>
            <a:endParaRPr lang="tr-TR" sz="1800" spc="0" dirty="0">
              <a:solidFill>
                <a:srgbClr val="0000CC"/>
              </a:solidFill>
              <a:effectLst/>
              <a:latin typeface="Times New Roman" panose="02020603050405020304" pitchFamily="18" charset="0"/>
              <a:ea typeface="Times New Roman" panose="02020603050405020304" pitchFamily="18" charset="0"/>
            </a:endParaRPr>
          </a:p>
          <a:p>
            <a:pPr algn="just">
              <a:lnSpc>
                <a:spcPct val="150000"/>
              </a:lnSpc>
              <a:spcAft>
                <a:spcPts val="800"/>
              </a:spcAft>
            </a:pPr>
            <a:endParaRPr lang="tr-TR" altLang="tr-TR" sz="1800" b="1" dirty="0">
              <a:solidFill>
                <a:srgbClr val="FF0000"/>
              </a:solidFill>
              <a:latin typeface="Calibri" panose="020F0502020204030204" pitchFamily="34" charset="0"/>
              <a:cs typeface="Times New Roman" panose="02020603050405020304" pitchFamily="18" charset="0"/>
            </a:endParaRPr>
          </a:p>
          <a:p>
            <a:pPr algn="just">
              <a:spcAft>
                <a:spcPts val="800"/>
              </a:spcAft>
            </a:pPr>
            <a:endParaRPr lang="tr-TR" altLang="tr-TR" b="1" dirty="0">
              <a:solidFill>
                <a:srgbClr val="FF0000"/>
              </a:solidFill>
              <a:latin typeface="Times New Roman" panose="02020603050405020304" pitchFamily="18" charset="0"/>
              <a:cs typeface="Times New Roman" panose="02020603050405020304" pitchFamily="18" charset="0"/>
            </a:endParaRPr>
          </a:p>
          <a:p>
            <a:pPr algn="just">
              <a:spcAft>
                <a:spcPts val="800"/>
              </a:spcAft>
            </a:pPr>
            <a:endParaRPr lang="tr-TR" altLang="tr-TR" dirty="0">
              <a:solidFill>
                <a:srgbClr val="0000CC"/>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Resim 7">
            <a:extLst>
              <a:ext uri="{FF2B5EF4-FFF2-40B4-BE49-F238E27FC236}">
                <a16:creationId xmlns:a16="http://schemas.microsoft.com/office/drawing/2014/main" id="{79FC480C-2812-CE9E-8F20-7259950174C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8681" name="Grup 8">
            <a:extLst>
              <a:ext uri="{FF2B5EF4-FFF2-40B4-BE49-F238E27FC236}">
                <a16:creationId xmlns:a16="http://schemas.microsoft.com/office/drawing/2014/main" id="{280095B0-206E-E334-B8EF-11F77FE80627}"/>
              </a:ext>
            </a:extLst>
          </p:cNvPr>
          <p:cNvGrpSpPr>
            <a:grpSpLocks/>
          </p:cNvGrpSpPr>
          <p:nvPr/>
        </p:nvGrpSpPr>
        <p:grpSpPr bwMode="auto">
          <a:xfrm>
            <a:off x="34925" y="6021388"/>
            <a:ext cx="9063038" cy="663575"/>
            <a:chOff x="0" y="6182509"/>
            <a:chExt cx="12192000" cy="663388"/>
          </a:xfrm>
        </p:grpSpPr>
        <p:grpSp>
          <p:nvGrpSpPr>
            <p:cNvPr id="28682" name="Grup 9">
              <a:extLst>
                <a:ext uri="{FF2B5EF4-FFF2-40B4-BE49-F238E27FC236}">
                  <a16:creationId xmlns:a16="http://schemas.microsoft.com/office/drawing/2014/main" id="{171B644C-7B17-A570-BD7A-D1C7AC912708}"/>
                </a:ext>
              </a:extLst>
            </p:cNvPr>
            <p:cNvGrpSpPr>
              <a:grpSpLocks/>
            </p:cNvGrpSpPr>
            <p:nvPr/>
          </p:nvGrpSpPr>
          <p:grpSpPr bwMode="auto">
            <a:xfrm>
              <a:off x="0" y="6182509"/>
              <a:ext cx="12192000" cy="663388"/>
              <a:chOff x="0" y="6182509"/>
              <a:chExt cx="12192000" cy="663388"/>
            </a:xfrm>
          </p:grpSpPr>
          <p:grpSp>
            <p:nvGrpSpPr>
              <p:cNvPr id="28685" name="Grup 12">
                <a:extLst>
                  <a:ext uri="{FF2B5EF4-FFF2-40B4-BE49-F238E27FC236}">
                    <a16:creationId xmlns:a16="http://schemas.microsoft.com/office/drawing/2014/main" id="{2251E58D-A961-5F28-B980-E98CD2115164}"/>
                  </a:ext>
                </a:extLst>
              </p:cNvPr>
              <p:cNvGrpSpPr>
                <a:grpSpLocks/>
              </p:cNvGrpSpPr>
              <p:nvPr/>
            </p:nvGrpSpPr>
            <p:grpSpPr bwMode="auto">
              <a:xfrm>
                <a:off x="0" y="6182509"/>
                <a:ext cx="12192000" cy="663388"/>
                <a:chOff x="0" y="6182509"/>
                <a:chExt cx="12192000" cy="663388"/>
              </a:xfrm>
            </p:grpSpPr>
            <p:grpSp>
              <p:nvGrpSpPr>
                <p:cNvPr id="28688" name="Grup 15">
                  <a:extLst>
                    <a:ext uri="{FF2B5EF4-FFF2-40B4-BE49-F238E27FC236}">
                      <a16:creationId xmlns:a16="http://schemas.microsoft.com/office/drawing/2014/main" id="{A85E6222-6C39-350A-D276-8EF2F03A3921}"/>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DFA607EC-0F3B-6F6F-0561-8BABA952735A}"/>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8691" name="Resim 18">
                    <a:extLst>
                      <a:ext uri="{FF2B5EF4-FFF2-40B4-BE49-F238E27FC236}">
                        <a16:creationId xmlns:a16="http://schemas.microsoft.com/office/drawing/2014/main" id="{27191925-92E1-1216-DBDA-4E7C46C74B52}"/>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Resim 19">
                    <a:extLst>
                      <a:ext uri="{FF2B5EF4-FFF2-40B4-BE49-F238E27FC236}">
                        <a16:creationId xmlns:a16="http://schemas.microsoft.com/office/drawing/2014/main" id="{0E6B81B4-6B8E-D435-36E7-863F4BB2402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3" name="Resim 20">
                    <a:extLst>
                      <a:ext uri="{FF2B5EF4-FFF2-40B4-BE49-F238E27FC236}">
                        <a16:creationId xmlns:a16="http://schemas.microsoft.com/office/drawing/2014/main" id="{7D211C83-C54F-EC4D-A749-5640FB4BDFF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E501B3E6-023C-EEDC-1957-58EC2813941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8695" name="Resim 22">
                    <a:extLst>
                      <a:ext uri="{FF2B5EF4-FFF2-40B4-BE49-F238E27FC236}">
                        <a16:creationId xmlns:a16="http://schemas.microsoft.com/office/drawing/2014/main" id="{7FAB2576-1A69-B9DD-7E30-A043114AAFE4}"/>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6" name="Resim 23">
                    <a:extLst>
                      <a:ext uri="{FF2B5EF4-FFF2-40B4-BE49-F238E27FC236}">
                        <a16:creationId xmlns:a16="http://schemas.microsoft.com/office/drawing/2014/main" id="{BF7FF63A-002B-F2F9-6BEE-6B75036B3F0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7" name="Resim 24">
                    <a:extLst>
                      <a:ext uri="{FF2B5EF4-FFF2-40B4-BE49-F238E27FC236}">
                        <a16:creationId xmlns:a16="http://schemas.microsoft.com/office/drawing/2014/main" id="{540C9193-AFC8-43F2-FF86-D993C276EA7A}"/>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9" name="Resim 16">
                  <a:extLst>
                    <a:ext uri="{FF2B5EF4-FFF2-40B4-BE49-F238E27FC236}">
                      <a16:creationId xmlns:a16="http://schemas.microsoft.com/office/drawing/2014/main" id="{E3FB754B-8B81-CC79-13DF-DA52E46BDE44}"/>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86" name="Resim 13">
                <a:extLst>
                  <a:ext uri="{FF2B5EF4-FFF2-40B4-BE49-F238E27FC236}">
                    <a16:creationId xmlns:a16="http://schemas.microsoft.com/office/drawing/2014/main" id="{6E678398-D6DB-99AB-D90E-750ED03132EA}"/>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Resim 14">
                <a:extLst>
                  <a:ext uri="{FF2B5EF4-FFF2-40B4-BE49-F238E27FC236}">
                    <a16:creationId xmlns:a16="http://schemas.microsoft.com/office/drawing/2014/main" id="{655E2759-D627-2364-BDDC-3E8B7BFF235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4674A719-E4EE-8FB0-92B9-632FBD9D401A}"/>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8684" name="Dikdörtgen 11">
              <a:extLst>
                <a:ext uri="{FF2B5EF4-FFF2-40B4-BE49-F238E27FC236}">
                  <a16:creationId xmlns:a16="http://schemas.microsoft.com/office/drawing/2014/main" id="{6FC0357A-3AA0-7560-202A-1417790D4C1E}"/>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475969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 KONULARI</a:t>
            </a: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502079" y="362336"/>
            <a:ext cx="8401050" cy="625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b="1" dirty="0">
                <a:latin typeface="Times New Roman" panose="02020603050405020304" pitchFamily="18" charset="0"/>
                <a:cs typeface="Times New Roman" panose="02020603050405020304" pitchFamily="18" charset="0"/>
              </a:rPr>
              <a:t>B-TARIMSAL ÜRETİME YÖNELİK SABİT YATIRIM KONULARINDA;</a:t>
            </a:r>
            <a:endParaRPr lang="tr-TR" altLang="tr-TR" b="1" dirty="0">
              <a:latin typeface="Calibri" panose="020F0502020204030204" pitchFamily="34" charset="0"/>
              <a:cs typeface="Times New Roman" panose="02020603050405020304" pitchFamily="18" charset="0"/>
            </a:endParaRPr>
          </a:p>
          <a:p>
            <a:pPr algn="just">
              <a:lnSpc>
                <a:spcPct val="150000"/>
              </a:lnSpc>
              <a:spcAft>
                <a:spcPts val="800"/>
              </a:spcAft>
            </a:pPr>
            <a:r>
              <a:rPr lang="tr-TR" altLang="tr-TR" b="1" dirty="0">
                <a:solidFill>
                  <a:srgbClr val="FF0000"/>
                </a:solidFill>
                <a:latin typeface="Times New Roman" panose="02020603050405020304" pitchFamily="18" charset="0"/>
                <a:cs typeface="Times New Roman" panose="02020603050405020304" pitchFamily="18" charset="0"/>
              </a:rPr>
              <a:t>1) Kapalı ortamda bitkisel üretime yönelik yatırımlar,(SERA</a:t>
            </a:r>
            <a:r>
              <a:rPr lang="tr-TR" altLang="tr-TR" sz="2200" b="1" dirty="0">
                <a:solidFill>
                  <a:srgbClr val="FF0000"/>
                </a:solidFill>
                <a:latin typeface="Times New Roman" panose="02020603050405020304" pitchFamily="18" charset="0"/>
                <a:cs typeface="Times New Roman" panose="02020603050405020304" pitchFamily="18" charset="0"/>
              </a:rPr>
              <a:t>)</a:t>
            </a:r>
            <a:endParaRPr lang="tr-TR" altLang="tr-TR" sz="2200" b="1" dirty="0">
              <a:solidFill>
                <a:srgbClr val="FF0000"/>
              </a:solidFill>
              <a:latin typeface="Calibri" panose="020F0502020204030204" pitchFamily="34" charset="0"/>
              <a:cs typeface="Times New Roman" panose="02020603050405020304" pitchFamily="18" charset="0"/>
            </a:endParaRPr>
          </a:p>
          <a:p>
            <a:pPr algn="just">
              <a:lnSpc>
                <a:spcPct val="115000"/>
              </a:lnSpc>
            </a:pPr>
            <a:r>
              <a:rPr lang="tr-TR" sz="1800" spc="0" dirty="0">
                <a:effectLst/>
                <a:latin typeface="Times New Roman" panose="02020603050405020304" pitchFamily="18" charset="0"/>
                <a:ea typeface="Times New Roman" panose="02020603050405020304" pitchFamily="18" charset="0"/>
              </a:rPr>
              <a:t>Bu kapsamda </a:t>
            </a:r>
            <a:r>
              <a:rPr lang="tr-TR" sz="1800" b="1" spc="0" dirty="0">
                <a:effectLst/>
                <a:latin typeface="Times New Roman" panose="02020603050405020304" pitchFamily="18" charset="0"/>
                <a:ea typeface="Times New Roman" panose="02020603050405020304" pitchFamily="18" charset="0"/>
              </a:rPr>
              <a:t>iklimlendirme, sulama ve gübreleme sistemini </a:t>
            </a:r>
            <a:r>
              <a:rPr lang="tr-TR" sz="1800" spc="0" dirty="0">
                <a:effectLst/>
                <a:latin typeface="Times New Roman" panose="02020603050405020304" pitchFamily="18" charset="0"/>
                <a:ea typeface="Times New Roman" panose="02020603050405020304" pitchFamily="18" charset="0"/>
              </a:rPr>
              <a:t>de içeren yeni tesis niteliğinde modern seraların yapımı ya da teknoloji yenileme ve/veya modernizasyon niteliğinde iklimlendirme, sulama ve/veya gübreleme sistemi ile </a:t>
            </a:r>
            <a:r>
              <a:rPr lang="tr-TR" sz="1800" b="1" spc="0" dirty="0">
                <a:effectLst/>
                <a:latin typeface="Times New Roman" panose="02020603050405020304" pitchFamily="18" charset="0"/>
                <a:ea typeface="Times New Roman" panose="02020603050405020304" pitchFamily="18" charset="0"/>
              </a:rPr>
              <a:t>yenilenebilir enerji kullanımına</a:t>
            </a:r>
            <a:r>
              <a:rPr lang="tr-TR" sz="1800" spc="0" dirty="0">
                <a:effectLst/>
                <a:latin typeface="Times New Roman" panose="02020603050405020304" pitchFamily="18" charset="0"/>
                <a:ea typeface="Times New Roman" panose="02020603050405020304" pitchFamily="18" charset="0"/>
              </a:rPr>
              <a:t> yönelik başvuru yapılabilir.</a:t>
            </a:r>
          </a:p>
          <a:p>
            <a:pPr algn="just">
              <a:lnSpc>
                <a:spcPct val="115000"/>
              </a:lnSpc>
            </a:pPr>
            <a:r>
              <a:rPr lang="tr-TR" sz="1800" dirty="0">
                <a:effectLst/>
                <a:latin typeface="Times New Roman" panose="02020603050405020304" pitchFamily="18" charset="0"/>
                <a:ea typeface="Times New Roman" panose="02020603050405020304" pitchFamily="18" charset="0"/>
              </a:rPr>
              <a:t>Modern sera konusunda yapılacak başvurular </a:t>
            </a:r>
            <a:r>
              <a:rPr lang="tr-TR" sz="1800" b="1" dirty="0">
                <a:solidFill>
                  <a:srgbClr val="FF0000"/>
                </a:solidFill>
                <a:effectLst/>
                <a:latin typeface="Times New Roman" panose="02020603050405020304" pitchFamily="18" charset="0"/>
                <a:ea typeface="Times New Roman" panose="02020603050405020304" pitchFamily="18" charset="0"/>
              </a:rPr>
              <a:t>en az 3 (üç) dekar </a:t>
            </a:r>
            <a:r>
              <a:rPr lang="tr-TR" sz="1800" dirty="0">
                <a:effectLst/>
                <a:latin typeface="Times New Roman" panose="02020603050405020304" pitchFamily="18" charset="0"/>
                <a:ea typeface="Times New Roman" panose="02020603050405020304" pitchFamily="18" charset="0"/>
              </a:rPr>
              <a:t>olacak şekilde </a:t>
            </a:r>
            <a:r>
              <a:rPr lang="tr-TR" sz="1800" spc="-10" dirty="0">
                <a:effectLst/>
                <a:latin typeface="Times New Roman" panose="02020603050405020304" pitchFamily="18" charset="0"/>
                <a:ea typeface="Times New Roman" panose="02020603050405020304" pitchFamily="18" charset="0"/>
              </a:rPr>
              <a:t>projelendirilmelidir.</a:t>
            </a:r>
            <a:endParaRPr lang="tr-TR" dirty="0">
              <a:latin typeface="Times New Roman" panose="02020603050405020304" pitchFamily="18" charset="0"/>
              <a:ea typeface="Times New Roman" panose="02020603050405020304" pitchFamily="18" charset="0"/>
            </a:endParaRPr>
          </a:p>
          <a:p>
            <a:pPr marR="290195" lvl="0" indent="0" algn="just">
              <a:buSzPts val="1200"/>
              <a:tabLst>
                <a:tab pos="588645" algn="l"/>
              </a:tabLst>
            </a:pPr>
            <a:r>
              <a:rPr lang="tr-TR" sz="1800" spc="0" dirty="0">
                <a:effectLst/>
                <a:latin typeface="Times New Roman" panose="02020603050405020304" pitchFamily="18" charset="0"/>
                <a:ea typeface="Times New Roman" panose="02020603050405020304" pitchFamily="18" charset="0"/>
              </a:rPr>
              <a:t>	Modern</a:t>
            </a:r>
            <a:r>
              <a:rPr lang="tr-TR" sz="1800" spc="-7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sera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başvurularında</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yeni</a:t>
            </a:r>
            <a:r>
              <a:rPr lang="tr-TR" sz="1800" spc="-6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tesisler</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için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hibe</a:t>
            </a:r>
            <a:r>
              <a:rPr lang="tr-TR" sz="1800" spc="-5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kapsamında</a:t>
            </a:r>
            <a:r>
              <a:rPr lang="tr-TR" sz="1800" spc="-7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kabul</a:t>
            </a:r>
            <a:r>
              <a:rPr lang="tr-TR" sz="1800" spc="-5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edilecek</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dekar</a:t>
            </a:r>
            <a:r>
              <a:rPr lang="tr-TR" sz="1800" spc="-6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başı </a:t>
            </a:r>
            <a:r>
              <a:rPr lang="tr-TR" sz="1800" spc="-10" dirty="0">
                <a:effectLst/>
                <a:latin typeface="Times New Roman" panose="02020603050405020304" pitchFamily="18" charset="0"/>
                <a:ea typeface="Times New Roman" panose="02020603050405020304" pitchFamily="18" charset="0"/>
              </a:rPr>
              <a:t>maliyet;</a:t>
            </a:r>
          </a:p>
          <a:p>
            <a:pPr marR="290195" lvl="0" indent="0" algn="just">
              <a:buSzPts val="1200"/>
              <a:tabLst>
                <a:tab pos="588645" algn="l"/>
              </a:tabLst>
            </a:pPr>
            <a:endParaRPr lang="tr-TR" sz="1800" spc="0" dirty="0">
              <a:effectLst/>
              <a:latin typeface="Times New Roman" panose="02020603050405020304" pitchFamily="18" charset="0"/>
              <a:ea typeface="Times New Roman" panose="02020603050405020304" pitchFamily="18" charset="0"/>
            </a:endParaRPr>
          </a:p>
          <a:p>
            <a:pPr marL="342900" lvl="0" indent="-342900" algn="l">
              <a:buSzPts val="1200"/>
              <a:buFont typeface="Wingdings" panose="05000000000000000000" pitchFamily="2" charset="2"/>
              <a:buChar char=""/>
              <a:tabLst>
                <a:tab pos="1062355" algn="l"/>
              </a:tabLst>
            </a:pPr>
            <a:r>
              <a:rPr lang="tr-TR" sz="1800" spc="0" dirty="0">
                <a:effectLst/>
                <a:latin typeface="Times New Roman" panose="02020603050405020304" pitchFamily="18" charset="0"/>
                <a:ea typeface="Wingdings" panose="05000000000000000000" pitchFamily="2" charset="2"/>
                <a:cs typeface="Wingdings" panose="05000000000000000000" pitchFamily="2" charset="2"/>
              </a:rPr>
              <a:t>Topraklı</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seralarda</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en</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fazla</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b="1" spc="0" dirty="0">
                <a:effectLst/>
                <a:latin typeface="Times New Roman" panose="02020603050405020304" pitchFamily="18" charset="0"/>
                <a:ea typeface="Wingdings" panose="05000000000000000000" pitchFamily="2" charset="2"/>
                <a:cs typeface="Wingdings" panose="05000000000000000000" pitchFamily="2" charset="2"/>
              </a:rPr>
              <a:t>625.000 </a:t>
            </a:r>
            <a:r>
              <a:rPr lang="tr-TR" sz="1800" b="1" spc="-10" dirty="0">
                <a:effectLst/>
                <a:latin typeface="Times New Roman" panose="02020603050405020304" pitchFamily="18" charset="0"/>
                <a:ea typeface="Wingdings" panose="05000000000000000000" pitchFamily="2" charset="2"/>
                <a:cs typeface="Wingdings" panose="05000000000000000000" pitchFamily="2" charset="2"/>
              </a:rPr>
              <a:t>TL/dekar</a:t>
            </a:r>
            <a:endParaRPr lang="tr-TR" sz="1800" b="1" spc="0"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l">
              <a:spcBef>
                <a:spcPts val="25"/>
              </a:spcBef>
              <a:spcAft>
                <a:spcPts val="0"/>
              </a:spcAft>
              <a:buSzPts val="1200"/>
              <a:buFont typeface="Wingdings" panose="05000000000000000000" pitchFamily="2" charset="2"/>
              <a:buChar char=""/>
              <a:tabLst>
                <a:tab pos="1062355" algn="l"/>
              </a:tabLst>
            </a:pPr>
            <a:r>
              <a:rPr lang="tr-TR" sz="1800" spc="0" dirty="0">
                <a:effectLst/>
                <a:latin typeface="Times New Roman" panose="02020603050405020304" pitchFamily="18" charset="0"/>
                <a:ea typeface="Wingdings" panose="05000000000000000000" pitchFamily="2" charset="2"/>
                <a:cs typeface="Wingdings" panose="05000000000000000000" pitchFamily="2" charset="2"/>
              </a:rPr>
              <a:t>Topraksız seralarda</a:t>
            </a:r>
            <a:r>
              <a:rPr lang="tr-TR" sz="1800" spc="-1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en fazla </a:t>
            </a:r>
            <a:r>
              <a:rPr lang="tr-TR" sz="1800" b="1" spc="0" dirty="0">
                <a:effectLst/>
                <a:latin typeface="Times New Roman" panose="02020603050405020304" pitchFamily="18" charset="0"/>
                <a:ea typeface="Wingdings" panose="05000000000000000000" pitchFamily="2" charset="2"/>
                <a:cs typeface="Wingdings" panose="05000000000000000000" pitchFamily="2" charset="2"/>
              </a:rPr>
              <a:t>725.000 </a:t>
            </a:r>
            <a:r>
              <a:rPr lang="tr-TR" sz="1800" b="1" spc="-10" dirty="0">
                <a:effectLst/>
                <a:latin typeface="Times New Roman" panose="02020603050405020304" pitchFamily="18" charset="0"/>
                <a:ea typeface="Wingdings" panose="05000000000000000000" pitchFamily="2" charset="2"/>
                <a:cs typeface="Wingdings" panose="05000000000000000000" pitchFamily="2" charset="2"/>
              </a:rPr>
              <a:t>TL/dekar</a:t>
            </a:r>
            <a:endParaRPr lang="tr-TR" sz="1800" b="1" spc="0"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l">
              <a:buSzPts val="1200"/>
              <a:buFont typeface="Wingdings" panose="05000000000000000000" pitchFamily="2" charset="2"/>
              <a:buChar char=""/>
              <a:tabLst>
                <a:tab pos="1062355" algn="l"/>
              </a:tabLst>
            </a:pPr>
            <a:r>
              <a:rPr lang="tr-TR" sz="1800" spc="0" dirty="0">
                <a:effectLst/>
                <a:latin typeface="Times New Roman" panose="02020603050405020304" pitchFamily="18" charset="0"/>
                <a:ea typeface="Wingdings" panose="05000000000000000000" pitchFamily="2" charset="2"/>
                <a:cs typeface="Wingdings" panose="05000000000000000000" pitchFamily="2" charset="2"/>
              </a:rPr>
              <a:t>Topraksız,</a:t>
            </a:r>
            <a:r>
              <a:rPr lang="tr-TR" sz="1800" spc="-2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err="1">
                <a:effectLst/>
                <a:latin typeface="Times New Roman" panose="02020603050405020304" pitchFamily="18" charset="0"/>
                <a:ea typeface="Wingdings" panose="05000000000000000000" pitchFamily="2" charset="2"/>
                <a:cs typeface="Wingdings" panose="05000000000000000000" pitchFamily="2" charset="2"/>
              </a:rPr>
              <a:t>sislemeli</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cam</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seralarda</a:t>
            </a:r>
            <a:r>
              <a:rPr lang="tr-TR" sz="1800" spc="-1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en</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fazla</a:t>
            </a:r>
            <a:r>
              <a:rPr lang="tr-TR" sz="1800"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b="1" spc="0" dirty="0">
                <a:effectLst/>
                <a:latin typeface="Times New Roman" panose="02020603050405020304" pitchFamily="18" charset="0"/>
                <a:ea typeface="Wingdings" panose="05000000000000000000" pitchFamily="2" charset="2"/>
                <a:cs typeface="Wingdings" panose="05000000000000000000" pitchFamily="2" charset="2"/>
              </a:rPr>
              <a:t>825.000</a:t>
            </a:r>
            <a:r>
              <a:rPr lang="tr-TR" sz="1800" b="1" spc="-5"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b="1" spc="-10" dirty="0">
                <a:effectLst/>
                <a:latin typeface="Times New Roman" panose="02020603050405020304" pitchFamily="18" charset="0"/>
                <a:ea typeface="Wingdings" panose="05000000000000000000" pitchFamily="2" charset="2"/>
                <a:cs typeface="Wingdings" panose="05000000000000000000" pitchFamily="2" charset="2"/>
              </a:rPr>
              <a:t>TL/dekar</a:t>
            </a:r>
            <a:endParaRPr lang="tr-TR" sz="1800" b="1" spc="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89560" lvl="0" indent="-342900" algn="l">
              <a:spcAft>
                <a:spcPts val="0"/>
              </a:spcAft>
              <a:buSzPts val="1200"/>
              <a:buFont typeface="Wingdings" panose="05000000000000000000" pitchFamily="2" charset="2"/>
              <a:buChar char=""/>
              <a:tabLst>
                <a:tab pos="1062990" algn="l"/>
              </a:tabLst>
            </a:pPr>
            <a:r>
              <a:rPr lang="tr-TR" sz="1800" spc="0" dirty="0">
                <a:effectLst/>
                <a:latin typeface="Times New Roman" panose="02020603050405020304" pitchFamily="18" charset="0"/>
                <a:ea typeface="Wingdings" panose="05000000000000000000" pitchFamily="2" charset="2"/>
                <a:cs typeface="Wingdings" panose="05000000000000000000" pitchFamily="2" charset="2"/>
              </a:rPr>
              <a:t>Topraksız,</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err="1">
                <a:effectLst/>
                <a:latin typeface="Times New Roman" panose="02020603050405020304" pitchFamily="18" charset="0"/>
                <a:ea typeface="Wingdings" panose="05000000000000000000" pitchFamily="2" charset="2"/>
                <a:cs typeface="Wingdings" panose="05000000000000000000" pitchFamily="2" charset="2"/>
              </a:rPr>
              <a:t>sislemeli</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ve</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su</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kültürü</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a:t>
            </a:r>
            <a:r>
              <a:rPr lang="tr-TR" sz="1800" spc="0" dirty="0" err="1">
                <a:effectLst/>
                <a:latin typeface="Times New Roman" panose="02020603050405020304" pitchFamily="18" charset="0"/>
                <a:ea typeface="Wingdings" panose="05000000000000000000" pitchFamily="2" charset="2"/>
                <a:cs typeface="Wingdings" panose="05000000000000000000" pitchFamily="2" charset="2"/>
              </a:rPr>
              <a:t>Hidroponik</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kullanan</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seralarda</a:t>
            </a:r>
            <a:r>
              <a:rPr lang="tr-TR" sz="1800" spc="400" dirty="0">
                <a:effectLst/>
                <a:latin typeface="Times New Roman" panose="02020603050405020304" pitchFamily="18" charset="0"/>
                <a:ea typeface="Wingdings" panose="05000000000000000000" pitchFamily="2" charset="2"/>
                <a:cs typeface="Wingdings" panose="05000000000000000000" pitchFamily="2" charset="2"/>
              </a:rPr>
              <a:t> </a:t>
            </a:r>
            <a:r>
              <a:rPr lang="tr-TR" sz="1800" spc="0" dirty="0">
                <a:effectLst/>
                <a:latin typeface="Times New Roman" panose="02020603050405020304" pitchFamily="18" charset="0"/>
                <a:ea typeface="Wingdings" panose="05000000000000000000" pitchFamily="2" charset="2"/>
                <a:cs typeface="Wingdings" panose="05000000000000000000" pitchFamily="2" charset="2"/>
              </a:rPr>
              <a:t>örtü malzemesine bakılmaksızın en fazla </a:t>
            </a:r>
            <a:r>
              <a:rPr lang="tr-TR" sz="1800" b="1" spc="0" dirty="0">
                <a:effectLst/>
                <a:latin typeface="Times New Roman" panose="02020603050405020304" pitchFamily="18" charset="0"/>
                <a:ea typeface="Wingdings" panose="05000000000000000000" pitchFamily="2" charset="2"/>
                <a:cs typeface="Wingdings" panose="05000000000000000000" pitchFamily="2" charset="2"/>
              </a:rPr>
              <a:t>925.000 TL/dekar</a:t>
            </a:r>
          </a:p>
          <a:p>
            <a:pPr marL="1061720" indent="271145" algn="l"/>
            <a:r>
              <a:rPr lang="tr-TR" sz="1800" spc="-10" dirty="0">
                <a:effectLst/>
                <a:latin typeface="Times New Roman" panose="02020603050405020304" pitchFamily="18" charset="0"/>
                <a:ea typeface="Times New Roman" panose="02020603050405020304" pitchFamily="18" charset="0"/>
              </a:rPr>
              <a:t>olmalıdır.</a:t>
            </a:r>
            <a:endParaRPr lang="tr-TR" sz="1800" dirty="0">
              <a:effectLst/>
              <a:latin typeface="Times New Roman" panose="02020603050405020304" pitchFamily="18" charset="0"/>
              <a:ea typeface="Times New Roman" panose="02020603050405020304" pitchFamily="18" charset="0"/>
            </a:endParaRPr>
          </a:p>
          <a:p>
            <a:pPr algn="just">
              <a:lnSpc>
                <a:spcPct val="115000"/>
              </a:lnSpc>
            </a:pPr>
            <a:endParaRPr lang="tr-TR" sz="1800"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2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00CC"/>
                </a:solidFill>
                <a:latin typeface="Times New Roman" panose="02020603050405020304" pitchFamily="18" charset="0"/>
                <a:cs typeface="Times New Roman" panose="02020603050405020304" pitchFamily="18" charset="0"/>
              </a:rPr>
              <a:t>Tarımsal üretime yönelik sabit yatırım konularında</a:t>
            </a:r>
            <a:endParaRPr lang="tr-TR" altLang="tr-TR" sz="2400" b="1" dirty="0">
              <a:solidFill>
                <a:srgbClr val="0000CC"/>
              </a:solidFill>
            </a:endParaRP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500063" y="485775"/>
            <a:ext cx="8401050" cy="570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2) Büyükbaş hayvan yetiştiriciliğine yönelik yatırımlar,</a:t>
            </a:r>
            <a:endParaRPr lang="tr-TR" altLang="tr-TR" sz="2000" b="1" dirty="0">
              <a:solidFill>
                <a:srgbClr val="FF0000"/>
              </a:solidFill>
              <a:latin typeface="Calibri" panose="020F0502020204030204" pitchFamily="34" charset="0"/>
              <a:cs typeface="Times New Roman" panose="02020603050405020304" pitchFamily="18" charset="0"/>
            </a:endParaRPr>
          </a:p>
          <a:p>
            <a:pPr algn="just">
              <a:lnSpc>
                <a:spcPct val="115000"/>
              </a:lnSpc>
            </a:pPr>
            <a:r>
              <a:rPr lang="tr-TR" sz="2000" b="1" spc="0" dirty="0">
                <a:effectLst/>
                <a:latin typeface="Times New Roman" panose="02020603050405020304" pitchFamily="18" charset="0"/>
                <a:ea typeface="Times New Roman" panose="02020603050405020304" pitchFamily="18" charset="0"/>
              </a:rPr>
              <a:t>Damızlık</a:t>
            </a:r>
            <a:r>
              <a:rPr lang="tr-TR" sz="2000" b="1" spc="-30"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hayvan</a:t>
            </a:r>
            <a:r>
              <a:rPr lang="tr-TR" sz="2000" b="1" spc="-20"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(sığır/manda)</a:t>
            </a:r>
            <a:r>
              <a:rPr lang="tr-TR" sz="2000" b="1" spc="-20" dirty="0">
                <a:effectLst/>
                <a:latin typeface="Times New Roman" panose="02020603050405020304" pitchFamily="18" charset="0"/>
                <a:ea typeface="Times New Roman" panose="02020603050405020304" pitchFamily="18" charset="0"/>
              </a:rPr>
              <a:t> </a:t>
            </a:r>
            <a:r>
              <a:rPr lang="tr-TR" sz="2000" b="1" spc="-10" dirty="0">
                <a:effectLst/>
                <a:latin typeface="Times New Roman" panose="02020603050405020304" pitchFamily="18" charset="0"/>
                <a:ea typeface="Times New Roman" panose="02020603050405020304" pitchFamily="18" charset="0"/>
              </a:rPr>
              <a:t>yetiştiriciliği</a:t>
            </a: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r>
              <a:rPr lang="tr-TR" sz="2000" spc="0" dirty="0">
                <a:effectLst/>
                <a:latin typeface="Times New Roman" panose="02020603050405020304" pitchFamily="18" charset="0"/>
                <a:ea typeface="Times New Roman" panose="02020603050405020304" pitchFamily="18" charset="0"/>
              </a:rPr>
              <a:t>Projede yer</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alan</a:t>
            </a:r>
            <a:r>
              <a:rPr lang="tr-TR" sz="2000"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tesis, damızlık</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hayvan yetiştiriciliği</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için</a:t>
            </a:r>
            <a:r>
              <a:rPr lang="tr-TR" sz="2000"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en az </a:t>
            </a:r>
            <a:r>
              <a:rPr lang="tr-TR" sz="2000" b="1" spc="0" dirty="0">
                <a:effectLst/>
                <a:latin typeface="Times New Roman" panose="02020603050405020304" pitchFamily="18" charset="0"/>
                <a:ea typeface="Times New Roman" panose="02020603050405020304" pitchFamily="18" charset="0"/>
              </a:rPr>
              <a:t>25</a:t>
            </a:r>
            <a:r>
              <a:rPr lang="tr-TR" sz="2000" b="1" spc="-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baş</a:t>
            </a:r>
            <a:r>
              <a:rPr lang="tr-TR" sz="2000" b="1"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(sağmal</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ve</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gebe düve) kapasiteli olmalıdır. </a:t>
            </a:r>
          </a:p>
          <a:p>
            <a:pPr algn="just">
              <a:lnSpc>
                <a:spcPct val="115000"/>
              </a:lnSpc>
            </a:pPr>
            <a:r>
              <a:rPr lang="tr-TR" sz="2000" b="1" dirty="0">
                <a:effectLst/>
                <a:latin typeface="Times New Roman" panose="02020603050405020304" pitchFamily="18" charset="0"/>
                <a:ea typeface="Times New Roman" panose="02020603050405020304" pitchFamily="18" charset="0"/>
              </a:rPr>
              <a:t>Büyükbaş</a:t>
            </a:r>
            <a:r>
              <a:rPr lang="tr-TR" sz="2000" b="1" spc="-15" dirty="0">
                <a:effectLst/>
                <a:latin typeface="Times New Roman" panose="02020603050405020304" pitchFamily="18" charset="0"/>
                <a:ea typeface="Times New Roman" panose="02020603050405020304" pitchFamily="18" charset="0"/>
              </a:rPr>
              <a:t> </a:t>
            </a:r>
            <a:r>
              <a:rPr lang="tr-TR" sz="2000" b="1" dirty="0">
                <a:effectLst/>
                <a:latin typeface="Times New Roman" panose="02020603050405020304" pitchFamily="18" charset="0"/>
                <a:ea typeface="Times New Roman" panose="02020603050405020304" pitchFamily="18" charset="0"/>
              </a:rPr>
              <a:t>besi</a:t>
            </a:r>
            <a:r>
              <a:rPr lang="tr-TR" sz="2000" b="1" spc="-15" dirty="0">
                <a:effectLst/>
                <a:latin typeface="Times New Roman" panose="02020603050405020304" pitchFamily="18" charset="0"/>
                <a:ea typeface="Times New Roman" panose="02020603050405020304" pitchFamily="18" charset="0"/>
              </a:rPr>
              <a:t> </a:t>
            </a:r>
            <a:r>
              <a:rPr lang="tr-TR" sz="2000" b="1" dirty="0">
                <a:effectLst/>
                <a:latin typeface="Times New Roman" panose="02020603050405020304" pitchFamily="18" charset="0"/>
                <a:ea typeface="Times New Roman" panose="02020603050405020304" pitchFamily="18" charset="0"/>
              </a:rPr>
              <a:t>işletmeleri</a:t>
            </a:r>
          </a:p>
          <a:p>
            <a:pPr algn="just">
              <a:lnSpc>
                <a:spcPct val="115000"/>
              </a:lnSpc>
            </a:pPr>
            <a:r>
              <a:rPr lang="tr-TR" sz="2000" spc="0" dirty="0">
                <a:effectLst/>
                <a:latin typeface="Times New Roman" panose="02020603050405020304" pitchFamily="18" charset="0"/>
                <a:ea typeface="Times New Roman" panose="02020603050405020304" pitchFamily="18" charset="0"/>
              </a:rPr>
              <a:t>Projede</a:t>
            </a:r>
            <a:r>
              <a:rPr lang="tr-TR" sz="2000" spc="-1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yer alan</a:t>
            </a:r>
            <a:r>
              <a:rPr lang="tr-TR" sz="2000"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tesis</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en az </a:t>
            </a:r>
            <a:r>
              <a:rPr lang="tr-TR" sz="2000" b="1" spc="0" dirty="0">
                <a:effectLst/>
                <a:latin typeface="Times New Roman" panose="02020603050405020304" pitchFamily="18" charset="0"/>
                <a:ea typeface="Times New Roman" panose="02020603050405020304" pitchFamily="18" charset="0"/>
              </a:rPr>
              <a:t>25</a:t>
            </a:r>
            <a:r>
              <a:rPr lang="tr-TR" sz="2000" b="1" spc="-10"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baş</a:t>
            </a:r>
            <a:r>
              <a:rPr lang="tr-TR" sz="2000" b="1"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kapasiteli </a:t>
            </a:r>
            <a:r>
              <a:rPr lang="tr-TR" sz="2000" spc="-10" dirty="0">
                <a:effectLst/>
                <a:latin typeface="Times New Roman" panose="02020603050405020304" pitchFamily="18" charset="0"/>
                <a:ea typeface="Times New Roman" panose="02020603050405020304" pitchFamily="18" charset="0"/>
              </a:rPr>
              <a:t>olmalıdır.</a:t>
            </a:r>
          </a:p>
          <a:p>
            <a:pPr algn="just">
              <a:lnSpc>
                <a:spcPct val="115000"/>
              </a:lnSpc>
            </a:pPr>
            <a:endParaRPr lang="tr-TR" sz="2000" spc="-10" dirty="0">
              <a:effectLst/>
              <a:latin typeface="Times New Roman" panose="02020603050405020304" pitchFamily="18" charset="0"/>
              <a:ea typeface="Times New Roman" panose="02020603050405020304" pitchFamily="18" charset="0"/>
            </a:endParaRPr>
          </a:p>
          <a:p>
            <a:pPr algn="just">
              <a:lnSpc>
                <a:spcPct val="115000"/>
              </a:lnSpc>
            </a:pPr>
            <a:r>
              <a:rPr lang="tr-TR" sz="2000" b="1" spc="0" dirty="0">
                <a:solidFill>
                  <a:srgbClr val="FF0000"/>
                </a:solidFill>
                <a:effectLst/>
                <a:latin typeface="Times New Roman" panose="02020603050405020304" pitchFamily="18" charset="0"/>
                <a:ea typeface="Times New Roman" panose="02020603050405020304" pitchFamily="18" charset="0"/>
              </a:rPr>
              <a:t>3) Küçükbaş</a:t>
            </a:r>
            <a:r>
              <a:rPr lang="tr-TR" sz="2000" b="1" spc="-25"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hayvan</a:t>
            </a:r>
            <a:r>
              <a:rPr lang="tr-TR" sz="2000" b="1" spc="-10"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yetiştiriciliğine</a:t>
            </a:r>
            <a:r>
              <a:rPr lang="tr-TR" sz="2000" b="1" spc="-25"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yönelik</a:t>
            </a:r>
            <a:r>
              <a:rPr lang="tr-TR" sz="2000" b="1" spc="-15" dirty="0">
                <a:solidFill>
                  <a:srgbClr val="FF0000"/>
                </a:solidFill>
                <a:effectLst/>
                <a:latin typeface="Times New Roman" panose="02020603050405020304" pitchFamily="18" charset="0"/>
                <a:ea typeface="Times New Roman" panose="02020603050405020304" pitchFamily="18" charset="0"/>
              </a:rPr>
              <a:t> </a:t>
            </a:r>
            <a:r>
              <a:rPr lang="tr-TR" sz="2000" b="1" spc="-10" dirty="0">
                <a:solidFill>
                  <a:srgbClr val="FF0000"/>
                </a:solidFill>
                <a:effectLst/>
                <a:latin typeface="Times New Roman" panose="02020603050405020304" pitchFamily="18" charset="0"/>
                <a:ea typeface="Times New Roman" panose="02020603050405020304" pitchFamily="18" charset="0"/>
              </a:rPr>
              <a:t>yatırımlar</a:t>
            </a:r>
          </a:p>
          <a:p>
            <a:pPr marR="288925" lvl="0" indent="0" algn="just">
              <a:spcAft>
                <a:spcPts val="0"/>
              </a:spcAft>
              <a:buSzPts val="1200"/>
              <a:tabLst>
                <a:tab pos="612775" algn="l"/>
              </a:tabLst>
            </a:pPr>
            <a:r>
              <a:rPr lang="tr-TR" sz="2000" spc="0" dirty="0">
                <a:effectLst/>
                <a:latin typeface="Times New Roman" panose="02020603050405020304" pitchFamily="18" charset="0"/>
                <a:ea typeface="Times New Roman" panose="02020603050405020304" pitchFamily="18" charset="0"/>
              </a:rPr>
              <a:t>	Küçükbaş hayvanlar için; sabit yatırım projelerindeki et/süt koyunculuğu ile   	et/süt </a:t>
            </a:r>
            <a:r>
              <a:rPr lang="tr-TR" sz="2000" spc="0" dirty="0" err="1">
                <a:effectLst/>
                <a:latin typeface="Times New Roman" panose="02020603050405020304" pitchFamily="18" charset="0"/>
                <a:ea typeface="Times New Roman" panose="02020603050405020304" pitchFamily="18" charset="0"/>
              </a:rPr>
              <a:t>keçiciliği</a:t>
            </a:r>
            <a:r>
              <a:rPr lang="tr-TR" sz="2000" spc="0" dirty="0">
                <a:effectLst/>
                <a:latin typeface="Times New Roman" panose="02020603050405020304" pitchFamily="18" charset="0"/>
                <a:ea typeface="Times New Roman" panose="02020603050405020304" pitchFamily="18" charset="0"/>
              </a:rPr>
              <a:t> tesisleri en az </a:t>
            </a:r>
            <a:r>
              <a:rPr lang="tr-TR" sz="2000" b="1" spc="0" dirty="0">
                <a:effectLst/>
                <a:latin typeface="Times New Roman" panose="02020603050405020304" pitchFamily="18" charset="0"/>
                <a:ea typeface="Times New Roman" panose="02020603050405020304" pitchFamily="18" charset="0"/>
              </a:rPr>
              <a:t>150 baş </a:t>
            </a:r>
            <a:r>
              <a:rPr lang="tr-TR" sz="2000" spc="0" dirty="0">
                <a:effectLst/>
                <a:latin typeface="Times New Roman" panose="02020603050405020304" pitchFamily="18" charset="0"/>
                <a:ea typeface="Times New Roman" panose="02020603050405020304" pitchFamily="18" charset="0"/>
              </a:rPr>
              <a:t>kapasiteli olacak şekilde planlanmalıdır.</a:t>
            </a:r>
          </a:p>
          <a:p>
            <a:pPr marR="288290" lvl="0" indent="0" algn="just">
              <a:spcAft>
                <a:spcPts val="0"/>
              </a:spcAft>
              <a:buSzPts val="1200"/>
              <a:tabLst>
                <a:tab pos="612775" algn="l"/>
              </a:tabLst>
            </a:pPr>
            <a:r>
              <a:rPr lang="tr-TR" sz="2000" spc="0" dirty="0">
                <a:effectLst/>
                <a:latin typeface="Times New Roman" panose="02020603050405020304" pitchFamily="18" charset="0"/>
                <a:ea typeface="Times New Roman" panose="02020603050405020304" pitchFamily="18" charset="0"/>
              </a:rPr>
              <a:t>	Ayrı bölümlerde yer alması şartıyla, koyun ve keçi yetiştiriciliği aynı tesiste 	</a:t>
            </a:r>
            <a:r>
              <a:rPr lang="tr-TR" sz="2000" spc="-10" dirty="0">
                <a:effectLst/>
                <a:latin typeface="Times New Roman" panose="02020603050405020304" pitchFamily="18" charset="0"/>
                <a:ea typeface="Times New Roman" panose="02020603050405020304" pitchFamily="18" charset="0"/>
              </a:rPr>
              <a:t>projelendirilebilir.</a:t>
            </a: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r>
              <a:rPr lang="tr-TR" sz="2000" b="1" spc="0" dirty="0">
                <a:effectLst/>
                <a:latin typeface="Times New Roman" panose="02020603050405020304" pitchFamily="18" charset="0"/>
                <a:ea typeface="Times New Roman" panose="02020603050405020304" pitchFamily="18" charset="0"/>
              </a:rPr>
              <a:t>NOT: Canlı hayvan </a:t>
            </a:r>
            <a:r>
              <a:rPr lang="tr-TR" sz="2000" b="1" dirty="0">
                <a:latin typeface="Times New Roman" panose="02020603050405020304" pitchFamily="18" charset="0"/>
                <a:ea typeface="Times New Roman" panose="02020603050405020304" pitchFamily="18" charset="0"/>
              </a:rPr>
              <a:t>a</a:t>
            </a:r>
            <a:r>
              <a:rPr lang="tr-TR" sz="2000" b="1" spc="0" dirty="0">
                <a:effectLst/>
                <a:latin typeface="Times New Roman" panose="02020603050405020304" pitchFamily="18" charset="0"/>
                <a:ea typeface="Times New Roman" panose="02020603050405020304" pitchFamily="18" charset="0"/>
              </a:rPr>
              <a:t>lımı </a:t>
            </a:r>
            <a:r>
              <a:rPr lang="tr-TR" sz="2000" b="1" dirty="0">
                <a:latin typeface="Times New Roman" panose="02020603050405020304" pitchFamily="18" charset="0"/>
                <a:ea typeface="Times New Roman" panose="02020603050405020304" pitchFamily="18" charset="0"/>
              </a:rPr>
              <a:t>h</a:t>
            </a:r>
            <a:r>
              <a:rPr lang="tr-TR" sz="2000" b="1" spc="0" dirty="0">
                <a:effectLst/>
                <a:latin typeface="Times New Roman" panose="02020603050405020304" pitchFamily="18" charset="0"/>
                <a:ea typeface="Times New Roman" panose="02020603050405020304" pitchFamily="18" charset="0"/>
              </a:rPr>
              <a:t>ibe </a:t>
            </a:r>
            <a:r>
              <a:rPr lang="tr-TR" sz="2000" b="1" dirty="0">
                <a:latin typeface="Times New Roman" panose="02020603050405020304" pitchFamily="18" charset="0"/>
                <a:ea typeface="Times New Roman" panose="02020603050405020304" pitchFamily="18" charset="0"/>
              </a:rPr>
              <a:t>d</a:t>
            </a:r>
            <a:r>
              <a:rPr lang="tr-TR" sz="2000" b="1" spc="0" dirty="0">
                <a:effectLst/>
                <a:latin typeface="Times New Roman" panose="02020603050405020304" pitchFamily="18" charset="0"/>
                <a:ea typeface="Times New Roman" panose="02020603050405020304" pitchFamily="18" charset="0"/>
              </a:rPr>
              <a:t>esteği kapsamında değildir.!!!</a:t>
            </a: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94051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00CC"/>
                </a:solidFill>
                <a:latin typeface="Times New Roman" panose="02020603050405020304" pitchFamily="18" charset="0"/>
                <a:cs typeface="Times New Roman" panose="02020603050405020304" pitchFamily="18" charset="0"/>
              </a:rPr>
              <a:t>Tarımsal üretime yönelik sabit yatırım konularında</a:t>
            </a:r>
            <a:endParaRPr lang="tr-TR" altLang="tr-TR" sz="2400" b="1" dirty="0">
              <a:solidFill>
                <a:srgbClr val="0000CC"/>
              </a:solidFill>
            </a:endParaRP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500063" y="485775"/>
            <a:ext cx="8401050" cy="6258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4) Kanatlı hayvan yetiştiriciliğine yönelik yatırımlar,</a:t>
            </a:r>
            <a:endParaRPr lang="tr-TR" altLang="tr-TR" sz="2000" b="1" dirty="0">
              <a:solidFill>
                <a:srgbClr val="FF0000"/>
              </a:solidFill>
              <a:latin typeface="Calibri" panose="020F0502020204030204" pitchFamily="34" charset="0"/>
              <a:cs typeface="Times New Roman" panose="02020603050405020304" pitchFamily="18" charset="0"/>
            </a:endParaRPr>
          </a:p>
          <a:p>
            <a:pPr marR="290195" lvl="0" indent="0" algn="l">
              <a:buSzPts val="1200"/>
              <a:tabLst>
                <a:tab pos="588645" algn="l"/>
              </a:tabLst>
            </a:pPr>
            <a:r>
              <a:rPr lang="tr-TR" sz="1200" spc="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Bu</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konuda</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yapılacak</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proje</a:t>
            </a:r>
            <a:r>
              <a:rPr lang="tr-TR" sz="2000" spc="-8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başvurularında</a:t>
            </a:r>
            <a:r>
              <a:rPr lang="tr-TR" sz="2000"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sadece</a:t>
            </a:r>
            <a:r>
              <a:rPr lang="tr-TR" sz="2000" b="1"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kapasite</a:t>
            </a:r>
            <a:r>
              <a:rPr lang="tr-TR" sz="2000" b="1" spc="-80"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artırımı</a:t>
            </a:r>
            <a:r>
              <a:rPr lang="tr-TR" sz="2000" b="1"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ile</a:t>
            </a:r>
            <a:r>
              <a:rPr lang="tr-TR" sz="2000"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teknoloji</a:t>
            </a:r>
            <a:r>
              <a:rPr lang="tr-TR" sz="2000" b="1"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yenileme ve/veya modernizasyon </a:t>
            </a:r>
            <a:r>
              <a:rPr lang="tr-TR" sz="2000" spc="0" dirty="0">
                <a:effectLst/>
                <a:latin typeface="Times New Roman" panose="02020603050405020304" pitchFamily="18" charset="0"/>
                <a:ea typeface="Times New Roman" panose="02020603050405020304" pitchFamily="18" charset="0"/>
              </a:rPr>
              <a:t>niteliğindeki başvurular hibe kapsamında değerlendirilir. Yeni Tesis başvuruları kabul edilmeyecektir</a:t>
            </a:r>
          </a:p>
          <a:p>
            <a:pPr lvl="0" indent="0" algn="l">
              <a:spcBef>
                <a:spcPts val="5"/>
              </a:spcBef>
              <a:spcAft>
                <a:spcPts val="0"/>
              </a:spcAft>
              <a:buSzPts val="1200"/>
              <a:tabLst>
                <a:tab pos="588645" algn="l"/>
              </a:tabLst>
            </a:pPr>
            <a:r>
              <a:rPr lang="tr-TR" sz="2000" spc="0" dirty="0">
                <a:effectLst/>
                <a:latin typeface="Times New Roman" panose="02020603050405020304" pitchFamily="18" charset="0"/>
                <a:ea typeface="Times New Roman" panose="02020603050405020304" pitchFamily="18" charset="0"/>
              </a:rPr>
              <a:t>	Tarımsal</a:t>
            </a:r>
            <a:r>
              <a:rPr lang="tr-TR" sz="2000" spc="-2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işletmelerin</a:t>
            </a:r>
            <a:r>
              <a:rPr lang="tr-TR" sz="2000" spc="-15" dirty="0">
                <a:effectLst/>
                <a:latin typeface="Times New Roman" panose="02020603050405020304" pitchFamily="18" charset="0"/>
                <a:ea typeface="Times New Roman" panose="02020603050405020304" pitchFamily="18" charset="0"/>
              </a:rPr>
              <a:t> </a:t>
            </a:r>
            <a:r>
              <a:rPr lang="tr-TR" sz="2000" spc="-10" dirty="0">
                <a:effectLst/>
                <a:latin typeface="Times New Roman" panose="02020603050405020304" pitchFamily="18" charset="0"/>
                <a:ea typeface="Times New Roman" panose="02020603050405020304" pitchFamily="18" charset="0"/>
              </a:rPr>
              <a:t>kapasitesi;</a:t>
            </a:r>
            <a:endParaRPr lang="tr-TR" sz="2000" spc="0" dirty="0">
              <a:effectLst/>
              <a:latin typeface="Times New Roman" panose="02020603050405020304" pitchFamily="18" charset="0"/>
              <a:ea typeface="Times New Roman" panose="02020603050405020304" pitchFamily="18" charset="0"/>
            </a:endParaRPr>
          </a:p>
          <a:p>
            <a:pPr marL="742950" lvl="1" indent="-285750" algn="l">
              <a:buSzPts val="1200"/>
              <a:buFont typeface="Times New Roman" panose="02020603050405020304" pitchFamily="18" charset="0"/>
              <a:buAutoNum type="alphaLcParenR"/>
              <a:tabLst>
                <a:tab pos="772795" algn="l"/>
              </a:tabLst>
            </a:pPr>
            <a:r>
              <a:rPr lang="tr-TR" sz="2000" spc="-5" dirty="0">
                <a:effectLst/>
                <a:latin typeface="Times New Roman" panose="02020603050405020304" pitchFamily="18" charset="0"/>
                <a:ea typeface="Times New Roman" panose="02020603050405020304" pitchFamily="18" charset="0"/>
              </a:rPr>
              <a:t>1.000 - 15.000   </a:t>
            </a:r>
            <a:r>
              <a:rPr lang="tr-TR" sz="2000" b="1" spc="-10" dirty="0">
                <a:effectLst/>
                <a:latin typeface="Times New Roman" panose="02020603050405020304" pitchFamily="18" charset="0"/>
                <a:ea typeface="Times New Roman" panose="02020603050405020304" pitchFamily="18" charset="0"/>
              </a:rPr>
              <a:t>hindi/dönem,</a:t>
            </a:r>
            <a:endParaRPr lang="tr-TR" sz="2000" b="1" spc="-5" dirty="0">
              <a:effectLst/>
              <a:latin typeface="Times New Roman" panose="02020603050405020304" pitchFamily="18" charset="0"/>
              <a:ea typeface="Times New Roman" panose="02020603050405020304" pitchFamily="18" charset="0"/>
            </a:endParaRPr>
          </a:p>
          <a:p>
            <a:pPr marL="742950" lvl="1" indent="-285750" algn="l">
              <a:buSzPts val="1200"/>
              <a:buFont typeface="Times New Roman" panose="02020603050405020304" pitchFamily="18" charset="0"/>
              <a:buAutoNum type="alphaLcParenR"/>
              <a:tabLst>
                <a:tab pos="781685" algn="l"/>
              </a:tabLst>
            </a:pPr>
            <a:r>
              <a:rPr lang="tr-TR" sz="2000" spc="-5" dirty="0">
                <a:effectLst/>
                <a:latin typeface="Times New Roman" panose="02020603050405020304" pitchFamily="18" charset="0"/>
                <a:ea typeface="Times New Roman" panose="02020603050405020304" pitchFamily="18" charset="0"/>
              </a:rPr>
              <a:t>   350 -     3000</a:t>
            </a:r>
            <a:r>
              <a:rPr lang="tr-TR" sz="2000" spc="-15" dirty="0">
                <a:effectLst/>
                <a:latin typeface="Times New Roman" panose="02020603050405020304" pitchFamily="18" charset="0"/>
                <a:ea typeface="Times New Roman" panose="02020603050405020304" pitchFamily="18" charset="0"/>
              </a:rPr>
              <a:t>  </a:t>
            </a:r>
            <a:r>
              <a:rPr lang="tr-TR" sz="2000" b="1" spc="-10" dirty="0">
                <a:effectLst/>
                <a:latin typeface="Times New Roman" panose="02020603050405020304" pitchFamily="18" charset="0"/>
                <a:ea typeface="Times New Roman" panose="02020603050405020304" pitchFamily="18" charset="0"/>
              </a:rPr>
              <a:t>kaz/dönem</a:t>
            </a:r>
            <a:endParaRPr lang="tr-TR" sz="2000" b="1" spc="-5" dirty="0">
              <a:effectLst/>
              <a:latin typeface="Times New Roman" panose="02020603050405020304" pitchFamily="18" charset="0"/>
              <a:ea typeface="Times New Roman" panose="02020603050405020304" pitchFamily="18" charset="0"/>
            </a:endParaRPr>
          </a:p>
          <a:p>
            <a:pPr marL="742950" lvl="1" indent="-285750" algn="l">
              <a:buSzPts val="1200"/>
              <a:buFont typeface="Times New Roman" panose="02020603050405020304" pitchFamily="18" charset="0"/>
              <a:buAutoNum type="alphaLcParenR"/>
              <a:tabLst>
                <a:tab pos="772795" algn="l"/>
              </a:tabLst>
            </a:pPr>
            <a:r>
              <a:rPr lang="tr-TR" sz="2000" spc="-5" dirty="0">
                <a:effectLst/>
                <a:latin typeface="Times New Roman" panose="02020603050405020304" pitchFamily="18" charset="0"/>
                <a:ea typeface="Times New Roman" panose="02020603050405020304" pitchFamily="18" charset="0"/>
              </a:rPr>
              <a:t>5.000 -100.000 </a:t>
            </a:r>
            <a:r>
              <a:rPr lang="tr-TR" sz="2000" b="1" spc="-5" dirty="0">
                <a:effectLst/>
                <a:latin typeface="Times New Roman" panose="02020603050405020304" pitchFamily="18" charset="0"/>
                <a:ea typeface="Times New Roman" panose="02020603050405020304" pitchFamily="18" charset="0"/>
              </a:rPr>
              <a:t>yumurta</a:t>
            </a:r>
            <a:r>
              <a:rPr lang="tr-TR" sz="2000" b="1" spc="-15" dirty="0">
                <a:effectLst/>
                <a:latin typeface="Times New Roman" panose="02020603050405020304" pitchFamily="18" charset="0"/>
                <a:ea typeface="Times New Roman" panose="02020603050405020304" pitchFamily="18" charset="0"/>
              </a:rPr>
              <a:t> </a:t>
            </a:r>
            <a:r>
              <a:rPr lang="tr-TR" sz="2000" b="1" spc="-5" dirty="0">
                <a:effectLst/>
                <a:latin typeface="Times New Roman" panose="02020603050405020304" pitchFamily="18" charset="0"/>
                <a:ea typeface="Times New Roman" panose="02020603050405020304" pitchFamily="18" charset="0"/>
              </a:rPr>
              <a:t>tavukçuluğu ve</a:t>
            </a:r>
            <a:r>
              <a:rPr lang="tr-TR" sz="2000" b="1" spc="-15" dirty="0">
                <a:effectLst/>
                <a:latin typeface="Times New Roman" panose="02020603050405020304" pitchFamily="18" charset="0"/>
                <a:ea typeface="Times New Roman" panose="02020603050405020304" pitchFamily="18" charset="0"/>
              </a:rPr>
              <a:t> </a:t>
            </a:r>
            <a:r>
              <a:rPr lang="tr-TR" sz="2000" b="1" spc="-5" dirty="0" err="1">
                <a:effectLst/>
                <a:latin typeface="Times New Roman" panose="02020603050405020304" pitchFamily="18" charset="0"/>
                <a:ea typeface="Times New Roman" panose="02020603050405020304" pitchFamily="18" charset="0"/>
              </a:rPr>
              <a:t>broyler</a:t>
            </a:r>
            <a:r>
              <a:rPr lang="tr-TR" sz="2000" b="1" spc="-5" dirty="0">
                <a:effectLst/>
                <a:latin typeface="Times New Roman" panose="02020603050405020304" pitchFamily="18" charset="0"/>
                <a:ea typeface="Times New Roman" panose="02020603050405020304" pitchFamily="18" charset="0"/>
              </a:rPr>
              <a:t> </a:t>
            </a:r>
            <a:r>
              <a:rPr lang="tr-TR" sz="2000" b="1" spc="-10" dirty="0">
                <a:effectLst/>
                <a:latin typeface="Times New Roman" panose="02020603050405020304" pitchFamily="18" charset="0"/>
                <a:ea typeface="Times New Roman" panose="02020603050405020304" pitchFamily="18" charset="0"/>
              </a:rPr>
              <a:t>(tavuk)/dönem</a:t>
            </a:r>
            <a:endParaRPr lang="tr-TR" sz="2000" b="1" spc="-5" dirty="0">
              <a:effectLst/>
              <a:latin typeface="Times New Roman" panose="02020603050405020304" pitchFamily="18" charset="0"/>
              <a:ea typeface="Times New Roman" panose="02020603050405020304" pitchFamily="18" charset="0"/>
            </a:endParaRPr>
          </a:p>
          <a:p>
            <a:pPr marL="433705" indent="177800" algn="l"/>
            <a:r>
              <a:rPr lang="tr-TR" sz="2000" dirty="0">
                <a:effectLst/>
                <a:latin typeface="Times New Roman" panose="02020603050405020304" pitchFamily="18" charset="0"/>
                <a:ea typeface="Times New Roman" panose="02020603050405020304" pitchFamily="18" charset="0"/>
              </a:rPr>
              <a:t>büyüklüğünde olacaktır. Belirtilen kapasiteler dışında projelendirilmiş başvurular hibe desteği kapsamında değerlendirilmez.</a:t>
            </a:r>
          </a:p>
          <a:p>
            <a:pPr lvl="0" indent="0" algn="l">
              <a:buSzPts val="1200"/>
              <a:tabLst>
                <a:tab pos="588645" algn="l"/>
              </a:tabLst>
            </a:pPr>
            <a:r>
              <a:rPr lang="tr-TR" sz="2000" spc="0" dirty="0">
                <a:effectLst/>
                <a:latin typeface="Times New Roman" panose="02020603050405020304" pitchFamily="18" charset="0"/>
                <a:ea typeface="Times New Roman" panose="02020603050405020304" pitchFamily="18" charset="0"/>
              </a:rPr>
              <a:t>	Kanatlı</a:t>
            </a:r>
            <a:r>
              <a:rPr lang="tr-TR" sz="2000" spc="-1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yetiştiriciliğine</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yönelik</a:t>
            </a:r>
            <a:r>
              <a:rPr lang="tr-TR" sz="2000" spc="-20" dirty="0">
                <a:effectLst/>
                <a:latin typeface="Times New Roman" panose="02020603050405020304" pitchFamily="18" charset="0"/>
                <a:ea typeface="Times New Roman" panose="02020603050405020304" pitchFamily="18" charset="0"/>
              </a:rPr>
              <a:t> </a:t>
            </a:r>
            <a:r>
              <a:rPr lang="tr-TR" sz="2000" spc="-10" dirty="0">
                <a:effectLst/>
                <a:latin typeface="Times New Roman" panose="02020603050405020304" pitchFamily="18" charset="0"/>
                <a:ea typeface="Times New Roman" panose="02020603050405020304" pitchFamily="18" charset="0"/>
              </a:rPr>
              <a:t>başvurularda:</a:t>
            </a:r>
            <a:endParaRPr lang="tr-TR" sz="2000" spc="0" dirty="0">
              <a:effectLst/>
              <a:latin typeface="Times New Roman" panose="02020603050405020304" pitchFamily="18" charset="0"/>
              <a:ea typeface="Times New Roman" panose="02020603050405020304" pitchFamily="18" charset="0"/>
            </a:endParaRPr>
          </a:p>
          <a:p>
            <a:pPr marL="742950" marR="290830" lvl="1" indent="-285750" algn="just">
              <a:spcAft>
                <a:spcPts val="0"/>
              </a:spcAft>
              <a:buSzPts val="1200"/>
              <a:buFont typeface="Times New Roman" panose="02020603050405020304" pitchFamily="18" charset="0"/>
              <a:buAutoNum type="alphaLcParenR"/>
              <a:tabLst>
                <a:tab pos="772160" algn="l"/>
              </a:tabLst>
            </a:pPr>
            <a:r>
              <a:rPr lang="tr-TR" sz="2000" spc="-5" dirty="0">
                <a:effectLst/>
                <a:latin typeface="Times New Roman" panose="02020603050405020304" pitchFamily="18" charset="0"/>
                <a:ea typeface="Times New Roman" panose="02020603050405020304" pitchFamily="18" charset="0"/>
              </a:rPr>
              <a:t>81 ilde faal işlemeler için teknoloji yenileme ve/veya modernizasyon niteliğindeki YEÜ başvuruları,</a:t>
            </a:r>
          </a:p>
          <a:p>
            <a:pPr marL="742950" marR="287655" lvl="1" indent="-285750" algn="just">
              <a:spcAft>
                <a:spcPts val="0"/>
              </a:spcAft>
              <a:buSzPts val="1200"/>
              <a:buFont typeface="Times New Roman" panose="02020603050405020304" pitchFamily="18" charset="0"/>
              <a:buAutoNum type="alphaLcParenR"/>
              <a:tabLst>
                <a:tab pos="781050" algn="l"/>
              </a:tabLst>
            </a:pPr>
            <a:r>
              <a:rPr lang="tr-TR" sz="2000" spc="-5" dirty="0">
                <a:effectLst/>
                <a:latin typeface="Times New Roman" panose="02020603050405020304" pitchFamily="18" charset="0"/>
                <a:ea typeface="Times New Roman" panose="02020603050405020304" pitchFamily="18" charset="0"/>
              </a:rPr>
              <a:t>81</a:t>
            </a:r>
            <a:r>
              <a:rPr lang="tr-TR" sz="2000" spc="-60"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ilde</a:t>
            </a:r>
            <a:r>
              <a:rPr lang="tr-TR" sz="2000" spc="-35"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yumurta</a:t>
            </a:r>
            <a:r>
              <a:rPr lang="tr-TR" sz="2000" spc="-50"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tavukçuluğu</a:t>
            </a:r>
            <a:r>
              <a:rPr lang="tr-TR" sz="2000" spc="-30"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yetiştiriciliği</a:t>
            </a:r>
            <a:r>
              <a:rPr lang="tr-TR" sz="2000" spc="-30"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yapan</a:t>
            </a:r>
            <a:r>
              <a:rPr lang="tr-TR" sz="2000" spc="-45"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faal</a:t>
            </a:r>
            <a:r>
              <a:rPr lang="tr-TR" sz="2000" spc="-55"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işletmeler</a:t>
            </a:r>
            <a:r>
              <a:rPr lang="tr-TR" sz="2000" spc="-55"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için</a:t>
            </a:r>
            <a:r>
              <a:rPr lang="tr-TR" sz="2000" spc="-50"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kapasite</a:t>
            </a:r>
            <a:r>
              <a:rPr lang="tr-TR" sz="2000" spc="-65" dirty="0">
                <a:effectLst/>
                <a:latin typeface="Times New Roman" panose="02020603050405020304" pitchFamily="18" charset="0"/>
                <a:ea typeface="Times New Roman" panose="02020603050405020304" pitchFamily="18" charset="0"/>
              </a:rPr>
              <a:t> </a:t>
            </a:r>
            <a:r>
              <a:rPr lang="tr-TR" sz="2000" spc="-5" dirty="0">
                <a:effectLst/>
                <a:latin typeface="Times New Roman" panose="02020603050405020304" pitchFamily="18" charset="0"/>
                <a:ea typeface="Times New Roman" panose="02020603050405020304" pitchFamily="18" charset="0"/>
              </a:rPr>
              <a:t>artırımı ile teknoloji yenileme ve/veya modernizasyon niteliğindeki yumurta paketleme ünitesi </a:t>
            </a:r>
            <a:r>
              <a:rPr lang="tr-TR" sz="2000" spc="-10" dirty="0">
                <a:effectLst/>
                <a:latin typeface="Times New Roman" panose="02020603050405020304" pitchFamily="18" charset="0"/>
                <a:ea typeface="Times New Roman" panose="02020603050405020304" pitchFamily="18" charset="0"/>
              </a:rPr>
              <a:t>başvuruları</a:t>
            </a:r>
            <a:endParaRPr lang="tr-TR" sz="2000" spc="-5" dirty="0">
              <a:effectLst/>
              <a:latin typeface="Times New Roman" panose="02020603050405020304" pitchFamily="18" charset="0"/>
              <a:ea typeface="Times New Roman" panose="02020603050405020304" pitchFamily="18" charset="0"/>
            </a:endParaRPr>
          </a:p>
          <a:p>
            <a:pPr marL="612140" indent="271145" algn="just">
              <a:spcBef>
                <a:spcPts val="5"/>
              </a:spcBef>
              <a:spcAft>
                <a:spcPts val="0"/>
              </a:spcAft>
            </a:pPr>
            <a:r>
              <a:rPr lang="tr-TR" sz="2000" dirty="0">
                <a:effectLst/>
                <a:latin typeface="Times New Roman" panose="02020603050405020304" pitchFamily="18" charset="0"/>
                <a:ea typeface="Times New Roman" panose="02020603050405020304" pitchFamily="18" charset="0"/>
              </a:rPr>
              <a:t>hibe</a:t>
            </a:r>
            <a:r>
              <a:rPr lang="tr-TR" sz="2000" spc="-2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kapsamında</a:t>
            </a:r>
            <a:r>
              <a:rPr lang="tr-TR" sz="2000" spc="-10" dirty="0">
                <a:effectLst/>
                <a:latin typeface="Times New Roman" panose="02020603050405020304" pitchFamily="18" charset="0"/>
                <a:ea typeface="Times New Roman" panose="02020603050405020304" pitchFamily="18" charset="0"/>
              </a:rPr>
              <a:t> değerlendirilecektir.</a:t>
            </a:r>
            <a:endParaRPr lang="tr-TR" sz="2000" dirty="0">
              <a:effectLst/>
              <a:latin typeface="Times New Roman" panose="02020603050405020304" pitchFamily="18" charset="0"/>
              <a:ea typeface="Times New Roman" panose="02020603050405020304" pitchFamily="18" charset="0"/>
            </a:endParaRPr>
          </a:p>
          <a:p>
            <a:pPr algn="just">
              <a:lnSpc>
                <a:spcPct val="115000"/>
              </a:lnSpc>
            </a:pP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156295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00CC"/>
                </a:solidFill>
                <a:latin typeface="Times New Roman" panose="02020603050405020304" pitchFamily="18" charset="0"/>
                <a:cs typeface="Times New Roman" panose="02020603050405020304" pitchFamily="18" charset="0"/>
              </a:rPr>
              <a:t>Tarımsal üretime yönelik sabit yatırım konularında</a:t>
            </a:r>
            <a:endParaRPr lang="tr-TR" altLang="tr-TR" sz="2400" b="1" dirty="0">
              <a:solidFill>
                <a:srgbClr val="0000CC"/>
              </a:solidFill>
            </a:endParaRP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500063" y="485775"/>
            <a:ext cx="8401050" cy="600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5) Kültür mantarı üretimine yönelik yatırımlar,</a:t>
            </a:r>
            <a:endParaRPr lang="tr-TR" altLang="tr-TR" sz="2000" b="1" dirty="0">
              <a:solidFill>
                <a:srgbClr val="FF0000"/>
              </a:solidFill>
              <a:latin typeface="Calibri" panose="020F0502020204030204" pitchFamily="34" charset="0"/>
              <a:cs typeface="Times New Roman" panose="02020603050405020304" pitchFamily="18" charset="0"/>
            </a:endParaRPr>
          </a:p>
          <a:p>
            <a:pPr marR="290195" indent="0">
              <a:buSzPts val="1200"/>
              <a:tabLst>
                <a:tab pos="588645" algn="l"/>
              </a:tabLst>
            </a:pPr>
            <a:r>
              <a:rPr lang="tr-TR" sz="1200" spc="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Kültür mantarı üretimine yönelik sabit yatırımlar mantar üretim tesisi ve bu tesisin kapasitesine uygun kompost hazırlama ünitesi ile birlikte projelendirilebileceği gibi sadece mantar üretim tesisi olarak da projelendirilebilir.</a:t>
            </a:r>
          </a:p>
          <a:p>
            <a:pPr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Kültür</a:t>
            </a:r>
            <a:r>
              <a:rPr lang="tr-TR" b="1" spc="-15"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mantarı</a:t>
            </a:r>
            <a:r>
              <a:rPr lang="tr-TR" b="1" spc="-1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üretimine yönelik</a:t>
            </a:r>
            <a:r>
              <a:rPr lang="tr-TR" b="1" spc="-1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sabit</a:t>
            </a:r>
            <a:r>
              <a:rPr lang="tr-TR" b="1" spc="1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yatırımlarda;</a:t>
            </a:r>
            <a:endParaRPr lang="tr-TR" b="1" spc="0" dirty="0">
              <a:effectLst/>
              <a:latin typeface="Times New Roman" panose="02020603050405020304" pitchFamily="18" charset="0"/>
              <a:ea typeface="Times New Roman" panose="02020603050405020304" pitchFamily="18" charset="0"/>
            </a:endParaRPr>
          </a:p>
          <a:p>
            <a:pPr marL="457200" lvl="1" indent="0" algn="just">
              <a:buSzPts val="1200"/>
              <a:tabLst>
                <a:tab pos="765175" algn="l"/>
              </a:tabLst>
            </a:pPr>
            <a:r>
              <a:rPr lang="tr-TR" spc="-5" dirty="0">
                <a:solidFill>
                  <a:srgbClr val="0000CC"/>
                </a:solidFill>
                <a:effectLst/>
                <a:latin typeface="Times New Roman" panose="02020603050405020304" pitchFamily="18" charset="0"/>
                <a:ea typeface="Times New Roman" panose="02020603050405020304" pitchFamily="18" charset="0"/>
              </a:rPr>
              <a:t>İnşaat</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10" dirty="0">
                <a:solidFill>
                  <a:srgbClr val="0000CC"/>
                </a:solidFill>
                <a:effectLst/>
                <a:latin typeface="Times New Roman" panose="02020603050405020304" pitchFamily="18" charset="0"/>
                <a:ea typeface="Times New Roman" panose="02020603050405020304" pitchFamily="18" charset="0"/>
              </a:rPr>
              <a:t>giderleri,</a:t>
            </a:r>
            <a:endParaRPr lang="tr-TR" spc="-5" dirty="0">
              <a:solidFill>
                <a:srgbClr val="0000CC"/>
              </a:solidFill>
              <a:effectLst/>
              <a:latin typeface="Times New Roman" panose="02020603050405020304" pitchFamily="18" charset="0"/>
              <a:ea typeface="Times New Roman" panose="02020603050405020304" pitchFamily="18" charset="0"/>
            </a:endParaRPr>
          </a:p>
          <a:p>
            <a:pPr marL="457200" lvl="1" indent="0" algn="l">
              <a:spcBef>
                <a:spcPts val="345"/>
              </a:spcBef>
              <a:spcAft>
                <a:spcPts val="0"/>
              </a:spcAft>
              <a:buSzPts val="1200"/>
              <a:tabLst>
                <a:tab pos="774065" algn="l"/>
              </a:tabLst>
            </a:pPr>
            <a:r>
              <a:rPr lang="tr-TR" spc="-5" dirty="0">
                <a:solidFill>
                  <a:srgbClr val="0000CC"/>
                </a:solidFill>
                <a:effectLst/>
                <a:latin typeface="Times New Roman" panose="02020603050405020304" pitchFamily="18" charset="0"/>
                <a:ea typeface="Times New Roman" panose="02020603050405020304" pitchFamily="18" charset="0"/>
              </a:rPr>
              <a:t>Ranza</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10" dirty="0">
                <a:solidFill>
                  <a:srgbClr val="0000CC"/>
                </a:solidFill>
                <a:effectLst/>
                <a:latin typeface="Times New Roman" panose="02020603050405020304" pitchFamily="18" charset="0"/>
                <a:ea typeface="Times New Roman" panose="02020603050405020304" pitchFamily="18" charset="0"/>
              </a:rPr>
              <a:t>sistemi,</a:t>
            </a:r>
            <a:endParaRPr lang="tr-TR" spc="-5" dirty="0">
              <a:solidFill>
                <a:srgbClr val="0000CC"/>
              </a:solidFill>
              <a:effectLst/>
              <a:latin typeface="Times New Roman" panose="02020603050405020304" pitchFamily="18" charset="0"/>
              <a:ea typeface="Times New Roman" panose="02020603050405020304" pitchFamily="18" charset="0"/>
            </a:endParaRPr>
          </a:p>
          <a:p>
            <a:pPr marL="457200" marR="1872615" lvl="1" indent="0" algn="l">
              <a:spcBef>
                <a:spcPts val="5"/>
              </a:spcBef>
              <a:spcAft>
                <a:spcPts val="0"/>
              </a:spcAft>
              <a:buSzPts val="1200"/>
              <a:tabLst>
                <a:tab pos="765175" algn="l"/>
              </a:tabLst>
            </a:pPr>
            <a:r>
              <a:rPr lang="tr-TR" spc="-5" dirty="0">
                <a:solidFill>
                  <a:srgbClr val="0000CC"/>
                </a:solidFill>
                <a:effectLst/>
                <a:latin typeface="Times New Roman" panose="02020603050405020304" pitchFamily="18" charset="0"/>
                <a:ea typeface="Times New Roman" panose="02020603050405020304" pitchFamily="18" charset="0"/>
              </a:rPr>
              <a:t>Isıtma</a:t>
            </a:r>
            <a:r>
              <a:rPr lang="tr-TR" spc="-2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ve</a:t>
            </a:r>
            <a:r>
              <a:rPr lang="tr-TR" spc="-3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soğutma</a:t>
            </a:r>
            <a:r>
              <a:rPr lang="tr-TR" spc="-3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için</a:t>
            </a:r>
            <a:r>
              <a:rPr lang="tr-TR" spc="-1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yüksek</a:t>
            </a:r>
            <a:r>
              <a:rPr lang="tr-TR" spc="-2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watt</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gücüne</a:t>
            </a:r>
            <a:r>
              <a:rPr lang="tr-TR" spc="-3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sahip</a:t>
            </a:r>
            <a:r>
              <a:rPr lang="tr-TR" spc="-2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klimalar, </a:t>
            </a:r>
          </a:p>
          <a:p>
            <a:pPr marL="457200" marR="1872615" lvl="1" indent="0" algn="l">
              <a:spcBef>
                <a:spcPts val="5"/>
              </a:spcBef>
              <a:spcAft>
                <a:spcPts val="0"/>
              </a:spcAft>
              <a:buSzPts val="1200"/>
              <a:tabLst>
                <a:tab pos="765175" algn="l"/>
              </a:tabLst>
            </a:pPr>
            <a:r>
              <a:rPr lang="tr-TR" spc="-5" dirty="0">
                <a:solidFill>
                  <a:srgbClr val="0000CC"/>
                </a:solidFill>
                <a:effectLst/>
                <a:latin typeface="Times New Roman" panose="02020603050405020304" pitchFamily="18" charset="0"/>
                <a:ea typeface="Times New Roman" panose="02020603050405020304" pitchFamily="18" charset="0"/>
              </a:rPr>
              <a:t>Havalandırma fanları,</a:t>
            </a:r>
          </a:p>
          <a:p>
            <a:pPr marL="457200" lvl="1" indent="0" algn="l">
              <a:buSzPts val="1200"/>
              <a:tabLst>
                <a:tab pos="774065" algn="l"/>
              </a:tabLst>
            </a:pPr>
            <a:r>
              <a:rPr lang="tr-TR" spc="-5" dirty="0">
                <a:solidFill>
                  <a:srgbClr val="0000CC"/>
                </a:solidFill>
                <a:effectLst/>
                <a:latin typeface="Times New Roman" panose="02020603050405020304" pitchFamily="18" charset="0"/>
                <a:ea typeface="Times New Roman" panose="02020603050405020304" pitchFamily="18" charset="0"/>
              </a:rPr>
              <a:t>Soğutma</a:t>
            </a:r>
            <a:r>
              <a:rPr lang="tr-TR" spc="-2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ve</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nemlendirmeyi</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sağlayan</a:t>
            </a:r>
            <a:r>
              <a:rPr lang="tr-TR" spc="-10" dirty="0">
                <a:solidFill>
                  <a:srgbClr val="0000CC"/>
                </a:solidFill>
                <a:effectLst/>
                <a:latin typeface="Times New Roman" panose="02020603050405020304" pitchFamily="18" charset="0"/>
                <a:ea typeface="Times New Roman" panose="02020603050405020304" pitchFamily="18" charset="0"/>
              </a:rPr>
              <a:t> petekler,</a:t>
            </a:r>
            <a:endParaRPr lang="tr-TR" spc="-5" dirty="0">
              <a:solidFill>
                <a:srgbClr val="0000CC"/>
              </a:solidFill>
              <a:effectLst/>
              <a:latin typeface="Times New Roman" panose="02020603050405020304" pitchFamily="18" charset="0"/>
              <a:ea typeface="Times New Roman" panose="02020603050405020304" pitchFamily="18" charset="0"/>
            </a:endParaRPr>
          </a:p>
          <a:p>
            <a:pPr marL="457200" lvl="1" indent="0" algn="l">
              <a:buSzPts val="1200"/>
              <a:tabLst>
                <a:tab pos="765175" algn="l"/>
              </a:tabLst>
            </a:pPr>
            <a:r>
              <a:rPr lang="tr-TR" spc="-5" dirty="0">
                <a:solidFill>
                  <a:srgbClr val="0000CC"/>
                </a:solidFill>
                <a:effectLst/>
                <a:latin typeface="Times New Roman" panose="02020603050405020304" pitchFamily="18" charset="0"/>
                <a:ea typeface="Times New Roman" panose="02020603050405020304" pitchFamily="18" charset="0"/>
              </a:rPr>
              <a:t>Sisleme </a:t>
            </a:r>
            <a:r>
              <a:rPr lang="tr-TR" spc="-10" dirty="0">
                <a:solidFill>
                  <a:srgbClr val="0000CC"/>
                </a:solidFill>
                <a:effectLst/>
                <a:latin typeface="Times New Roman" panose="02020603050405020304" pitchFamily="18" charset="0"/>
                <a:ea typeface="Times New Roman" panose="02020603050405020304" pitchFamily="18" charset="0"/>
              </a:rPr>
              <a:t>makinesi,</a:t>
            </a:r>
            <a:endParaRPr lang="tr-TR" spc="-5" dirty="0">
              <a:solidFill>
                <a:srgbClr val="0000CC"/>
              </a:solidFill>
              <a:effectLst/>
              <a:latin typeface="Times New Roman" panose="02020603050405020304" pitchFamily="18" charset="0"/>
              <a:ea typeface="Times New Roman" panose="02020603050405020304" pitchFamily="18" charset="0"/>
            </a:endParaRPr>
          </a:p>
          <a:p>
            <a:pPr marL="457200" lvl="1" indent="0" algn="l">
              <a:buSzPts val="1200"/>
              <a:tabLst>
                <a:tab pos="748030" algn="l"/>
              </a:tabLst>
            </a:pPr>
            <a:r>
              <a:rPr lang="tr-TR" spc="-5" dirty="0">
                <a:solidFill>
                  <a:srgbClr val="0000CC"/>
                </a:solidFill>
                <a:effectLst/>
                <a:latin typeface="Times New Roman" panose="02020603050405020304" pitchFamily="18" charset="0"/>
                <a:ea typeface="Times New Roman" panose="02020603050405020304" pitchFamily="18" charset="0"/>
              </a:rPr>
              <a:t>Zaman</a:t>
            </a:r>
            <a:r>
              <a:rPr lang="tr-TR" spc="-2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ayarlı</a:t>
            </a:r>
            <a:r>
              <a:rPr lang="tr-TR" spc="-1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aydınlatma</a:t>
            </a:r>
            <a:r>
              <a:rPr lang="tr-TR" spc="-1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sağlayan elektrik</a:t>
            </a:r>
            <a:r>
              <a:rPr lang="tr-TR" spc="-10" dirty="0">
                <a:solidFill>
                  <a:srgbClr val="0000CC"/>
                </a:solidFill>
                <a:effectLst/>
                <a:latin typeface="Times New Roman" panose="02020603050405020304" pitchFamily="18" charset="0"/>
                <a:ea typeface="Times New Roman" panose="02020603050405020304" pitchFamily="18" charset="0"/>
              </a:rPr>
              <a:t> ünitesi,</a:t>
            </a:r>
            <a:endParaRPr lang="tr-TR" spc="-5" dirty="0">
              <a:solidFill>
                <a:srgbClr val="0000CC"/>
              </a:solidFill>
              <a:effectLst/>
              <a:latin typeface="Times New Roman" panose="02020603050405020304" pitchFamily="18" charset="0"/>
              <a:ea typeface="Times New Roman" panose="02020603050405020304" pitchFamily="18" charset="0"/>
            </a:endParaRPr>
          </a:p>
          <a:p>
            <a:pPr marL="457200" lvl="1" indent="0" algn="l">
              <a:buSzPts val="1200"/>
              <a:tabLst>
                <a:tab pos="773430" algn="l"/>
              </a:tabLst>
            </a:pPr>
            <a:r>
              <a:rPr lang="tr-TR" spc="-5" dirty="0">
                <a:solidFill>
                  <a:srgbClr val="0000CC"/>
                </a:solidFill>
                <a:effectLst/>
                <a:latin typeface="Times New Roman" panose="02020603050405020304" pitchFamily="18" charset="0"/>
                <a:ea typeface="Times New Roman" panose="02020603050405020304" pitchFamily="18" charset="0"/>
              </a:rPr>
              <a:t>Su basımı için su motor</a:t>
            </a:r>
            <a:r>
              <a:rPr lang="tr-TR" spc="-20" dirty="0">
                <a:solidFill>
                  <a:srgbClr val="0000CC"/>
                </a:solidFill>
                <a:effectLst/>
                <a:latin typeface="Times New Roman" panose="02020603050405020304" pitchFamily="18" charset="0"/>
                <a:ea typeface="Times New Roman" panose="02020603050405020304" pitchFamily="18" charset="0"/>
              </a:rPr>
              <a:t> </a:t>
            </a:r>
            <a:r>
              <a:rPr lang="tr-TR" spc="-5" dirty="0">
                <a:solidFill>
                  <a:srgbClr val="0000CC"/>
                </a:solidFill>
                <a:effectLst/>
                <a:latin typeface="Times New Roman" panose="02020603050405020304" pitchFamily="18" charset="0"/>
                <a:ea typeface="Times New Roman" panose="02020603050405020304" pitchFamily="18" charset="0"/>
              </a:rPr>
              <a:t>ve pompa </a:t>
            </a:r>
            <a:r>
              <a:rPr lang="tr-TR" spc="-10" dirty="0">
                <a:solidFill>
                  <a:srgbClr val="0000CC"/>
                </a:solidFill>
                <a:effectLst/>
                <a:latin typeface="Times New Roman" panose="02020603050405020304" pitchFamily="18" charset="0"/>
                <a:ea typeface="Times New Roman" panose="02020603050405020304" pitchFamily="18" charset="0"/>
              </a:rPr>
              <a:t>düzeneği,</a:t>
            </a:r>
            <a:endParaRPr lang="tr-TR" spc="-5" dirty="0">
              <a:solidFill>
                <a:srgbClr val="0000CC"/>
              </a:solidFill>
              <a:latin typeface="Times New Roman" panose="02020603050405020304" pitchFamily="18" charset="0"/>
              <a:ea typeface="Times New Roman" panose="02020603050405020304" pitchFamily="18" charset="0"/>
            </a:endParaRPr>
          </a:p>
          <a:p>
            <a:pPr marL="457200" lvl="1" indent="0" algn="l">
              <a:buSzPts val="1200"/>
              <a:tabLst>
                <a:tab pos="773430" algn="l"/>
              </a:tabLst>
            </a:pPr>
            <a:r>
              <a:rPr lang="tr-TR" dirty="0">
                <a:solidFill>
                  <a:srgbClr val="0000CC"/>
                </a:solidFill>
                <a:effectLst/>
                <a:latin typeface="Times New Roman" panose="02020603050405020304" pitchFamily="18" charset="0"/>
                <a:ea typeface="Times New Roman" panose="02020603050405020304" pitchFamily="18" charset="0"/>
              </a:rPr>
              <a:t>Termometre</a:t>
            </a:r>
            <a:r>
              <a:rPr lang="tr-TR" spc="-20"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ve</a:t>
            </a:r>
            <a:r>
              <a:rPr lang="tr-TR" spc="-15"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kompost</a:t>
            </a:r>
            <a:r>
              <a:rPr lang="tr-TR" spc="-10"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ölçümünü</a:t>
            </a:r>
            <a:r>
              <a:rPr lang="tr-TR" spc="-10"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sağlayan</a:t>
            </a:r>
            <a:r>
              <a:rPr lang="tr-TR" spc="-10"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çubuk</a:t>
            </a:r>
            <a:r>
              <a:rPr lang="tr-TR" spc="-10" dirty="0">
                <a:solidFill>
                  <a:srgbClr val="0000CC"/>
                </a:solidFill>
                <a:effectLst/>
                <a:latin typeface="Times New Roman" panose="02020603050405020304" pitchFamily="18" charset="0"/>
                <a:ea typeface="Times New Roman" panose="02020603050405020304" pitchFamily="18" charset="0"/>
              </a:rPr>
              <a:t> </a:t>
            </a:r>
            <a:r>
              <a:rPr lang="tr-TR" dirty="0">
                <a:solidFill>
                  <a:srgbClr val="0000CC"/>
                </a:solidFill>
                <a:effectLst/>
                <a:latin typeface="Times New Roman" panose="02020603050405020304" pitchFamily="18" charset="0"/>
                <a:ea typeface="Times New Roman" panose="02020603050405020304" pitchFamily="18" charset="0"/>
              </a:rPr>
              <a:t>termometre</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10" dirty="0">
                <a:solidFill>
                  <a:srgbClr val="0000CC"/>
                </a:solidFill>
                <a:effectLst/>
                <a:latin typeface="Times New Roman" panose="02020603050405020304" pitchFamily="18" charset="0"/>
                <a:ea typeface="Times New Roman" panose="02020603050405020304" pitchFamily="18" charset="0"/>
              </a:rPr>
              <a:t>cihazları,</a:t>
            </a:r>
            <a:endParaRPr lang="tr-TR" dirty="0">
              <a:solidFill>
                <a:srgbClr val="0000CC"/>
              </a:solidFill>
              <a:effectLst/>
              <a:latin typeface="Times New Roman" panose="02020603050405020304" pitchFamily="18" charset="0"/>
              <a:ea typeface="Times New Roman" panose="02020603050405020304" pitchFamily="18" charset="0"/>
            </a:endParaRPr>
          </a:p>
          <a:p>
            <a:pPr marL="457200" lvl="1" indent="0" algn="l">
              <a:buSzPts val="1200"/>
              <a:tabLst>
                <a:tab pos="774065" algn="l"/>
              </a:tabLst>
            </a:pPr>
            <a:r>
              <a:rPr lang="tr-TR" spc="-5" dirty="0">
                <a:solidFill>
                  <a:srgbClr val="0000CC"/>
                </a:solidFill>
                <a:effectLst/>
                <a:latin typeface="Times New Roman" panose="02020603050405020304" pitchFamily="18" charset="0"/>
                <a:ea typeface="Times New Roman" panose="02020603050405020304" pitchFamily="18" charset="0"/>
              </a:rPr>
              <a:t>Sabit</a:t>
            </a:r>
            <a:r>
              <a:rPr lang="tr-TR" spc="-15" dirty="0">
                <a:solidFill>
                  <a:srgbClr val="0000CC"/>
                </a:solidFill>
                <a:effectLst/>
                <a:latin typeface="Times New Roman" panose="02020603050405020304" pitchFamily="18" charset="0"/>
                <a:ea typeface="Times New Roman" panose="02020603050405020304" pitchFamily="18" charset="0"/>
              </a:rPr>
              <a:t> </a:t>
            </a:r>
            <a:r>
              <a:rPr lang="tr-TR" spc="-10" dirty="0">
                <a:solidFill>
                  <a:srgbClr val="0000CC"/>
                </a:solidFill>
                <a:effectLst/>
                <a:latin typeface="Times New Roman" panose="02020603050405020304" pitchFamily="18" charset="0"/>
                <a:ea typeface="Times New Roman" panose="02020603050405020304" pitchFamily="18" charset="0"/>
              </a:rPr>
              <a:t>raflar</a:t>
            </a:r>
          </a:p>
          <a:p>
            <a:pPr marL="457200" lvl="1" indent="0" algn="l">
              <a:buSzPts val="1200"/>
              <a:tabLst>
                <a:tab pos="774065" algn="l"/>
              </a:tabLst>
            </a:pPr>
            <a:r>
              <a:rPr lang="tr-TR" dirty="0">
                <a:solidFill>
                  <a:srgbClr val="0000CC"/>
                </a:solidFill>
                <a:effectLst/>
                <a:latin typeface="Times New Roman" panose="02020603050405020304" pitchFamily="18" charset="0"/>
                <a:ea typeface="Times New Roman" panose="02020603050405020304" pitchFamily="18" charset="0"/>
              </a:rPr>
              <a:t>Paketleme</a:t>
            </a:r>
            <a:r>
              <a:rPr lang="tr-TR" spc="-5" dirty="0">
                <a:solidFill>
                  <a:srgbClr val="0000CC"/>
                </a:solidFill>
                <a:effectLst/>
                <a:latin typeface="Times New Roman" panose="02020603050405020304" pitchFamily="18" charset="0"/>
                <a:ea typeface="Times New Roman" panose="02020603050405020304" pitchFamily="18" charset="0"/>
              </a:rPr>
              <a:t> </a:t>
            </a:r>
            <a:r>
              <a:rPr lang="tr-TR" spc="-10" dirty="0">
                <a:solidFill>
                  <a:srgbClr val="0000CC"/>
                </a:solidFill>
                <a:effectLst/>
                <a:latin typeface="Times New Roman" panose="02020603050405020304" pitchFamily="18" charset="0"/>
                <a:ea typeface="Times New Roman" panose="02020603050405020304" pitchFamily="18" charset="0"/>
              </a:rPr>
              <a:t>ünitesi,</a:t>
            </a:r>
            <a:endParaRPr lang="tr-TR" dirty="0">
              <a:solidFill>
                <a:srgbClr val="0000CC"/>
              </a:solidFill>
              <a:latin typeface="Times New Roman" panose="02020603050405020304" pitchFamily="18" charset="0"/>
              <a:ea typeface="Times New Roman" panose="02020603050405020304" pitchFamily="18" charset="0"/>
            </a:endParaRPr>
          </a:p>
          <a:p>
            <a:pPr marL="457200" lvl="1" indent="0" algn="l">
              <a:buSzPts val="1200"/>
              <a:tabLst>
                <a:tab pos="774065" algn="l"/>
              </a:tabLst>
            </a:pPr>
            <a:r>
              <a:rPr lang="tr-TR" spc="-5" dirty="0">
                <a:solidFill>
                  <a:srgbClr val="0000CC"/>
                </a:solidFill>
                <a:effectLst/>
                <a:latin typeface="Times New Roman" panose="02020603050405020304" pitchFamily="18" charset="0"/>
                <a:ea typeface="Times New Roman" panose="02020603050405020304" pitchFamily="18" charset="0"/>
              </a:rPr>
              <a:t>Tartım için dijital </a:t>
            </a:r>
            <a:r>
              <a:rPr lang="tr-TR" spc="-10" dirty="0">
                <a:solidFill>
                  <a:srgbClr val="0000CC"/>
                </a:solidFill>
                <a:effectLst/>
                <a:latin typeface="Times New Roman" panose="02020603050405020304" pitchFamily="18" charset="0"/>
                <a:ea typeface="Times New Roman" panose="02020603050405020304" pitchFamily="18" charset="0"/>
              </a:rPr>
              <a:t>kantar</a:t>
            </a:r>
            <a:endParaRPr lang="tr-TR" spc="-5" dirty="0">
              <a:solidFill>
                <a:srgbClr val="0000CC"/>
              </a:solidFill>
              <a:effectLst/>
              <a:latin typeface="Times New Roman" panose="02020603050405020304" pitchFamily="18" charset="0"/>
              <a:ea typeface="Times New Roman" panose="02020603050405020304" pitchFamily="18" charset="0"/>
            </a:endParaRPr>
          </a:p>
          <a:p>
            <a:pPr marL="612140" indent="271145" algn="l"/>
            <a:r>
              <a:rPr lang="tr-TR" dirty="0">
                <a:effectLst/>
                <a:latin typeface="Times New Roman" panose="02020603050405020304" pitchFamily="18" charset="0"/>
                <a:ea typeface="Times New Roman" panose="02020603050405020304" pitchFamily="18" charset="0"/>
              </a:rPr>
              <a:t>hibe</a:t>
            </a:r>
            <a:r>
              <a:rPr lang="tr-TR" spc="-1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desteği</a:t>
            </a:r>
            <a:r>
              <a:rPr lang="tr-TR" spc="-1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kapsamında</a:t>
            </a:r>
            <a:r>
              <a:rPr lang="tr-TR" spc="-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değerlendirilecektir.</a:t>
            </a:r>
            <a:endParaRPr lang="tr-TR" dirty="0">
              <a:effectLst/>
              <a:latin typeface="Times New Roman" panose="02020603050405020304" pitchFamily="18" charset="0"/>
              <a:ea typeface="Times New Roman" panose="02020603050405020304" pitchFamily="18" charset="0"/>
            </a:endParaRPr>
          </a:p>
          <a:p>
            <a:pPr marR="290195" lvl="0" indent="0" algn="l">
              <a:buSzPts val="1200"/>
              <a:tabLst>
                <a:tab pos="588645" algn="l"/>
              </a:tabLst>
            </a:pPr>
            <a:endParaRPr lang="tr-TR" b="1"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24236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00CC"/>
                </a:solidFill>
                <a:latin typeface="Times New Roman" panose="02020603050405020304" pitchFamily="18" charset="0"/>
                <a:cs typeface="Times New Roman" panose="02020603050405020304" pitchFamily="18" charset="0"/>
              </a:rPr>
              <a:t>Tarımsal üretime yönelik sabit yatırım konularında</a:t>
            </a:r>
            <a:endParaRPr lang="tr-TR" altLang="tr-TR" sz="2400" b="1" dirty="0">
              <a:solidFill>
                <a:srgbClr val="0000CC"/>
              </a:solidFill>
            </a:endParaRP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477002" y="671612"/>
            <a:ext cx="8401050" cy="467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6) Büyükbaş ve küçükbaş hayvan kesimhanelerine yönelik yatırımlar,</a:t>
            </a:r>
            <a:endParaRPr lang="tr-TR" altLang="tr-TR" sz="2000" b="1" dirty="0">
              <a:solidFill>
                <a:srgbClr val="FF0000"/>
              </a:solidFill>
              <a:latin typeface="Calibri" panose="020F0502020204030204" pitchFamily="34" charset="0"/>
              <a:cs typeface="Times New Roman" panose="02020603050405020304" pitchFamily="18" charset="0"/>
            </a:endParaRPr>
          </a:p>
          <a:p>
            <a:pPr marR="290195" indent="0" algn="just">
              <a:buSzPts val="1200"/>
              <a:tabLst>
                <a:tab pos="588645" algn="l"/>
              </a:tabLst>
            </a:pPr>
            <a:r>
              <a:rPr lang="tr-TR" sz="1200" spc="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Sadece </a:t>
            </a:r>
            <a:r>
              <a:rPr lang="tr-TR" sz="2000" b="1" dirty="0">
                <a:effectLst/>
                <a:latin typeface="Times New Roman" panose="02020603050405020304" pitchFamily="18" charset="0"/>
                <a:ea typeface="Times New Roman" panose="02020603050405020304" pitchFamily="18" charset="0"/>
              </a:rPr>
              <a:t>faal olan kesimhaneler için  </a:t>
            </a:r>
            <a:r>
              <a:rPr lang="tr-TR" sz="2000" dirty="0">
                <a:effectLst/>
                <a:latin typeface="Times New Roman" panose="02020603050405020304" pitchFamily="18" charset="0"/>
                <a:ea typeface="Times New Roman" panose="02020603050405020304" pitchFamily="18" charset="0"/>
              </a:rPr>
              <a:t>Kapasite artırımı ile teknoloji yenileme ve/veya modernizasyon niteliğindeki projeler başvuru yapabilirler.</a:t>
            </a:r>
          </a:p>
          <a:p>
            <a:pPr marR="290195" indent="0" algn="just">
              <a:buSzPts val="1200"/>
              <a:tabLst>
                <a:tab pos="588645" algn="l"/>
              </a:tabLst>
            </a:pPr>
            <a:endParaRPr lang="tr-TR" sz="2000" dirty="0">
              <a:effectLst/>
              <a:latin typeface="Times New Roman" panose="02020603050405020304" pitchFamily="18" charset="0"/>
              <a:ea typeface="Times New Roman" panose="02020603050405020304" pitchFamily="18" charset="0"/>
            </a:endParaRPr>
          </a:p>
          <a:p>
            <a:pPr marR="290195" indent="0" algn="just">
              <a:buSzPts val="1200"/>
              <a:tabLst>
                <a:tab pos="588645" algn="l"/>
              </a:tabLst>
            </a:pPr>
            <a:r>
              <a:rPr lang="tr-TR" sz="2000" spc="-10" dirty="0">
                <a:effectLst/>
                <a:latin typeface="Times New Roman" panose="02020603050405020304" pitchFamily="18" charset="0"/>
                <a:ea typeface="Times New Roman" panose="02020603050405020304" pitchFamily="18" charset="0"/>
              </a:rPr>
              <a:t>	Sunulan projelerde; kasaplık büyükbaş ve</a:t>
            </a:r>
            <a:r>
              <a:rPr lang="tr-TR" sz="2000" spc="-20" dirty="0">
                <a:effectLst/>
                <a:latin typeface="Times New Roman" panose="02020603050405020304" pitchFamily="18" charset="0"/>
                <a:ea typeface="Times New Roman" panose="02020603050405020304" pitchFamily="18" charset="0"/>
              </a:rPr>
              <a:t> </a:t>
            </a:r>
            <a:r>
              <a:rPr lang="tr-TR" sz="2000" spc="-10" dirty="0">
                <a:effectLst/>
                <a:latin typeface="Times New Roman" panose="02020603050405020304" pitchFamily="18" charset="0"/>
                <a:ea typeface="Times New Roman" panose="02020603050405020304" pitchFamily="18" charset="0"/>
              </a:rPr>
              <a:t>küçükbaş hayvanların kesimini takiben etlerin </a:t>
            </a:r>
            <a:r>
              <a:rPr lang="tr-TR" sz="2000" spc="0" dirty="0">
                <a:effectLst/>
                <a:latin typeface="Times New Roman" panose="02020603050405020304" pitchFamily="18" charset="0"/>
                <a:ea typeface="Times New Roman" panose="02020603050405020304" pitchFamily="18" charset="0"/>
              </a:rPr>
              <a:t>ve </a:t>
            </a:r>
            <a:r>
              <a:rPr lang="tr-TR" sz="2000" spc="0" dirty="0" err="1">
                <a:effectLst/>
                <a:latin typeface="Times New Roman" panose="02020603050405020304" pitchFamily="18" charset="0"/>
                <a:ea typeface="Times New Roman" panose="02020603050405020304" pitchFamily="18" charset="0"/>
              </a:rPr>
              <a:t>sakatatların</a:t>
            </a:r>
            <a:r>
              <a:rPr lang="tr-TR" sz="2000" spc="0" dirty="0">
                <a:effectLst/>
                <a:latin typeface="Times New Roman" panose="02020603050405020304" pitchFamily="18" charset="0"/>
                <a:ea typeface="Times New Roman" panose="02020603050405020304" pitchFamily="18" charset="0"/>
              </a:rPr>
              <a:t> içerisinde muhafaza edileceği, üretim kapasitesiyle orantılı </a:t>
            </a:r>
            <a:r>
              <a:rPr lang="tr-TR" sz="2000" b="1" spc="0" dirty="0">
                <a:effectLst/>
                <a:latin typeface="Times New Roman" panose="02020603050405020304" pitchFamily="18" charset="0"/>
                <a:ea typeface="Times New Roman" panose="02020603050405020304" pitchFamily="18" charset="0"/>
              </a:rPr>
              <a:t>soğuk hava deposu </a:t>
            </a:r>
            <a:r>
              <a:rPr lang="tr-TR" sz="2000" spc="0" dirty="0">
                <a:effectLst/>
                <a:latin typeface="Times New Roman" panose="02020603050405020304" pitchFamily="18" charset="0"/>
                <a:ea typeface="Times New Roman" panose="02020603050405020304" pitchFamily="18" charset="0"/>
              </a:rPr>
              <a:t>ve/veya</a:t>
            </a:r>
            <a:r>
              <a:rPr lang="tr-TR" sz="2000"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şoklama</a:t>
            </a:r>
            <a:r>
              <a:rPr lang="tr-TR" sz="2000" b="1" spc="-75" dirty="0">
                <a:effectLst/>
                <a:latin typeface="Times New Roman" panose="02020603050405020304" pitchFamily="18" charset="0"/>
                <a:ea typeface="Times New Roman" panose="02020603050405020304" pitchFamily="18" charset="0"/>
              </a:rPr>
              <a:t> </a:t>
            </a:r>
            <a:r>
              <a:rPr lang="tr-TR" sz="2000" b="1" spc="0" dirty="0">
                <a:effectLst/>
                <a:latin typeface="Times New Roman" panose="02020603050405020304" pitchFamily="18" charset="0"/>
                <a:ea typeface="Times New Roman" panose="02020603050405020304" pitchFamily="18" charset="0"/>
              </a:rPr>
              <a:t>ünitesinin</a:t>
            </a:r>
            <a:r>
              <a:rPr lang="tr-TR" sz="2000" b="1"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bulunması</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zorunludur.</a:t>
            </a:r>
            <a:r>
              <a:rPr lang="tr-TR" sz="2000" spc="-75" dirty="0">
                <a:effectLst/>
                <a:latin typeface="Times New Roman" panose="02020603050405020304" pitchFamily="18" charset="0"/>
                <a:ea typeface="Times New Roman" panose="02020603050405020304" pitchFamily="18" charset="0"/>
              </a:rPr>
              <a:t> </a:t>
            </a:r>
          </a:p>
          <a:p>
            <a:pPr marR="290195" indent="0" algn="just">
              <a:buSzPts val="1200"/>
              <a:tabLst>
                <a:tab pos="588645" algn="l"/>
              </a:tabLst>
            </a:pPr>
            <a:endParaRPr lang="tr-TR" sz="2000" spc="-75" dirty="0">
              <a:effectLst/>
              <a:latin typeface="Times New Roman" panose="02020603050405020304" pitchFamily="18" charset="0"/>
              <a:ea typeface="Times New Roman" panose="02020603050405020304" pitchFamily="18" charset="0"/>
            </a:endParaRPr>
          </a:p>
          <a:p>
            <a:pPr marR="290195" indent="0" algn="just">
              <a:buSzPts val="1200"/>
              <a:tabLst>
                <a:tab pos="588645" algn="l"/>
              </a:tabLst>
            </a:pPr>
            <a:r>
              <a:rPr lang="tr-TR" sz="2000" spc="0" dirty="0">
                <a:effectLst/>
                <a:latin typeface="Times New Roman" panose="02020603050405020304" pitchFamily="18" charset="0"/>
                <a:ea typeface="Times New Roman" panose="02020603050405020304" pitchFamily="18" charset="0"/>
              </a:rPr>
              <a:t>	Soğuk</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hava</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deposu</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ve/veya</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şoklama</a:t>
            </a:r>
            <a:r>
              <a:rPr lang="tr-TR" sz="2000" spc="-7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ünitesi, tesisin yapılacağı parselde yer alması ve tesis ile bir bütünlük arz etmesi halinde hibe desteği kapsamında değerlendirilir.</a:t>
            </a:r>
          </a:p>
          <a:p>
            <a:pPr marR="290195" indent="0">
              <a:buSzPts val="1200"/>
              <a:tabLst>
                <a:tab pos="588645" algn="l"/>
              </a:tabLst>
            </a:pP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169648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414DE45-71C6-38EF-3067-8B96C3DE963E}"/>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Rectangle 1078">
            <a:extLst>
              <a:ext uri="{FF2B5EF4-FFF2-40B4-BE49-F238E27FC236}">
                <a16:creationId xmlns:a16="http://schemas.microsoft.com/office/drawing/2014/main" id="{E7426BFC-C2A0-8323-99E8-4E6C736419B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0" name="Rectangle 2237">
            <a:extLst>
              <a:ext uri="{FF2B5EF4-FFF2-40B4-BE49-F238E27FC236}">
                <a16:creationId xmlns:a16="http://schemas.microsoft.com/office/drawing/2014/main" id="{574F572A-D163-F8FA-B3B3-E6666C4EAD60}"/>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1" name="Rectangle 3309">
            <a:extLst>
              <a:ext uri="{FF2B5EF4-FFF2-40B4-BE49-F238E27FC236}">
                <a16:creationId xmlns:a16="http://schemas.microsoft.com/office/drawing/2014/main" id="{561FA73D-DF2B-DEFA-E40C-4F481CBB6909}"/>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702" name="Text Box 4310">
            <a:extLst>
              <a:ext uri="{FF2B5EF4-FFF2-40B4-BE49-F238E27FC236}">
                <a16:creationId xmlns:a16="http://schemas.microsoft.com/office/drawing/2014/main" id="{4B8C1040-CF9B-2DCF-3CC3-AA23FB195F04}"/>
              </a:ext>
            </a:extLst>
          </p:cNvPr>
          <p:cNvSpPr txBox="1">
            <a:spLocks noChangeArrowheads="1"/>
          </p:cNvSpPr>
          <p:nvPr/>
        </p:nvSpPr>
        <p:spPr bwMode="auto">
          <a:xfrm>
            <a:off x="34925" y="52388"/>
            <a:ext cx="9113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00CC"/>
                </a:solidFill>
                <a:latin typeface="Times New Roman" panose="02020603050405020304" pitchFamily="18" charset="0"/>
                <a:cs typeface="Times New Roman" panose="02020603050405020304" pitchFamily="18" charset="0"/>
              </a:rPr>
              <a:t>Tarımsal üretime yönelik sabit yatırım konularında</a:t>
            </a:r>
            <a:endParaRPr lang="tr-TR" altLang="tr-TR" sz="2400" b="1" dirty="0">
              <a:solidFill>
                <a:srgbClr val="0000CC"/>
              </a:solidFill>
            </a:endParaRPr>
          </a:p>
        </p:txBody>
      </p:sp>
      <p:sp>
        <p:nvSpPr>
          <p:cNvPr id="29703" name="Dikdörtgen 1">
            <a:extLst>
              <a:ext uri="{FF2B5EF4-FFF2-40B4-BE49-F238E27FC236}">
                <a16:creationId xmlns:a16="http://schemas.microsoft.com/office/drawing/2014/main" id="{0CED6E6E-908E-EF4A-32FA-7B18F8B0003C}"/>
              </a:ext>
            </a:extLst>
          </p:cNvPr>
          <p:cNvSpPr>
            <a:spLocks noChangeArrowheads="1"/>
          </p:cNvSpPr>
          <p:nvPr/>
        </p:nvSpPr>
        <p:spPr bwMode="auto">
          <a:xfrm>
            <a:off x="477002" y="671612"/>
            <a:ext cx="8401050" cy="599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50000"/>
              </a:lnSpc>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7) Kanatlı hayvan kesimhanelerine yönelik yatırımlar,</a:t>
            </a:r>
            <a:endParaRPr lang="tr-TR" altLang="tr-TR" sz="2000" b="1" dirty="0">
              <a:solidFill>
                <a:srgbClr val="FF0000"/>
              </a:solidFill>
              <a:latin typeface="Calibri" panose="020F0502020204030204" pitchFamily="34" charset="0"/>
              <a:cs typeface="Times New Roman" panose="02020603050405020304" pitchFamily="18" charset="0"/>
            </a:endParaRPr>
          </a:p>
          <a:p>
            <a:pPr marL="342900" marR="290195" lvl="0" indent="-342900" algn="just">
              <a:buSzPts val="1200"/>
              <a:buFont typeface="Arial" panose="020B0604020202020204" pitchFamily="34" charset="0"/>
              <a:buChar char="•"/>
              <a:tabLst>
                <a:tab pos="611505" algn="l"/>
              </a:tabLst>
            </a:pPr>
            <a:r>
              <a:rPr lang="tr-TR" spc="0" dirty="0">
                <a:effectLst/>
                <a:latin typeface="Times New Roman" panose="02020603050405020304" pitchFamily="18" charset="0"/>
                <a:ea typeface="Times New Roman" panose="02020603050405020304" pitchFamily="18" charset="0"/>
              </a:rPr>
              <a:t>Kanatlı kesimhanelerine yönelik tüm yatırım niteliklerindeki başvurular hibe desteği kapsamında değerlendirilir.</a:t>
            </a:r>
          </a:p>
          <a:p>
            <a:pPr marL="342900" marR="288290" lvl="0" indent="-342900" algn="just">
              <a:buSzPts val="1200"/>
              <a:buFont typeface="Arial" panose="020B0604020202020204" pitchFamily="34" charset="0"/>
              <a:buChar char="•"/>
              <a:tabLst>
                <a:tab pos="611505" algn="l"/>
              </a:tabLst>
            </a:pPr>
            <a:r>
              <a:rPr lang="tr-TR" sz="1800" spc="0" dirty="0">
                <a:effectLst/>
                <a:latin typeface="Times New Roman" panose="02020603050405020304" pitchFamily="18" charset="0"/>
                <a:ea typeface="Times New Roman" panose="02020603050405020304" pitchFamily="18" charset="0"/>
              </a:rPr>
              <a:t>Kapasite artırımı ile teknoloji yenileme ve/veya modernizasyon niteliğindeki proje uygulamalarının</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sonunda,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kanatlı</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kesimhanelerinin</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saatte</a:t>
            </a:r>
            <a:r>
              <a:rPr lang="tr-TR" sz="1800" spc="-7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en</a:t>
            </a:r>
            <a:r>
              <a:rPr lang="tr-TR" sz="1800" b="1" spc="-6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az</a:t>
            </a:r>
            <a:r>
              <a:rPr lang="tr-TR" sz="1800" b="1" spc="-7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1.000</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en</a:t>
            </a:r>
            <a:r>
              <a:rPr lang="tr-TR" sz="1800" b="1" spc="-6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fazla</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5.000</a:t>
            </a:r>
            <a:r>
              <a:rPr lang="tr-TR" sz="1800" b="1" spc="-6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tavuk</a:t>
            </a:r>
            <a:r>
              <a:rPr lang="tr-TR" sz="1800" b="1"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veya saatte </a:t>
            </a:r>
            <a:r>
              <a:rPr lang="tr-TR" sz="1800" b="1" spc="0" dirty="0">
                <a:effectLst/>
                <a:latin typeface="Times New Roman" panose="02020603050405020304" pitchFamily="18" charset="0"/>
                <a:ea typeface="Times New Roman" panose="02020603050405020304" pitchFamily="18" charset="0"/>
              </a:rPr>
              <a:t>en az 100 en fazla 1.000 hindi ya da kaz </a:t>
            </a:r>
            <a:r>
              <a:rPr lang="tr-TR" sz="1800" spc="0" dirty="0">
                <a:effectLst/>
                <a:latin typeface="Times New Roman" panose="02020603050405020304" pitchFamily="18" charset="0"/>
                <a:ea typeface="Times New Roman" panose="02020603050405020304" pitchFamily="18" charset="0"/>
              </a:rPr>
              <a:t>kapasitesine, tesis parçalama ünitesi içeriyorsa </a:t>
            </a:r>
            <a:r>
              <a:rPr lang="tr-TR" sz="1800" b="1" spc="0" dirty="0">
                <a:solidFill>
                  <a:srgbClr val="0033CC"/>
                </a:solidFill>
                <a:effectLst/>
                <a:latin typeface="Times New Roman" panose="02020603050405020304" pitchFamily="18" charset="0"/>
                <a:ea typeface="Times New Roman" panose="02020603050405020304" pitchFamily="18" charset="0"/>
              </a:rPr>
              <a:t>en</a:t>
            </a:r>
            <a:r>
              <a:rPr lang="tr-TR" sz="1800" b="1" spc="-60"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az</a:t>
            </a:r>
            <a:r>
              <a:rPr lang="tr-TR" sz="1800" b="1" spc="-3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0,5</a:t>
            </a:r>
            <a:r>
              <a:rPr lang="tr-TR" sz="1800" b="1" spc="-40"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ton/gün</a:t>
            </a:r>
            <a:r>
              <a:rPr lang="tr-TR" sz="1800" b="1" spc="-50"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en</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fazla</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5</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ton/gün</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kurulu</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parçalama</a:t>
            </a:r>
            <a:r>
              <a:rPr lang="tr-TR" sz="1800" b="1" spc="-50" dirty="0">
                <a:solidFill>
                  <a:srgbClr val="0033CC"/>
                </a:solidFill>
                <a:effectLst/>
                <a:latin typeface="Times New Roman" panose="02020603050405020304" pitchFamily="18" charset="0"/>
                <a:ea typeface="Times New Roman" panose="02020603050405020304" pitchFamily="18" charset="0"/>
              </a:rPr>
              <a:t> </a:t>
            </a:r>
            <a:r>
              <a:rPr lang="tr-TR" sz="1800" b="1" spc="0" dirty="0">
                <a:solidFill>
                  <a:srgbClr val="0033CC"/>
                </a:solidFill>
                <a:effectLst/>
                <a:latin typeface="Times New Roman" panose="02020603050405020304" pitchFamily="18" charset="0"/>
                <a:ea typeface="Times New Roman" panose="02020603050405020304" pitchFamily="18" charset="0"/>
              </a:rPr>
              <a:t>kapasitesine</a:t>
            </a:r>
            <a:r>
              <a:rPr lang="tr-TR" sz="1800" b="1" spc="-45" dirty="0">
                <a:solidFill>
                  <a:srgbClr val="0033CC"/>
                </a:solidFill>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sahip</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olması</a:t>
            </a:r>
            <a:r>
              <a:rPr lang="tr-TR" sz="1800" spc="-35"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gerekmektedir.</a:t>
            </a:r>
            <a:endParaRPr lang="tr-TR" sz="1800" spc="0" dirty="0">
              <a:effectLst/>
              <a:latin typeface="Times New Roman" panose="02020603050405020304" pitchFamily="18" charset="0"/>
              <a:ea typeface="Times New Roman" panose="02020603050405020304" pitchFamily="18" charset="0"/>
            </a:endParaRPr>
          </a:p>
          <a:p>
            <a:pPr marL="342900" marR="290195" lvl="0" indent="-342900" algn="just">
              <a:buSzPts val="1200"/>
              <a:buFont typeface="Arial" panose="020B0604020202020204" pitchFamily="34" charset="0"/>
              <a:buChar char="•"/>
              <a:tabLst>
                <a:tab pos="611505" algn="l"/>
              </a:tabLst>
            </a:pPr>
            <a:r>
              <a:rPr lang="tr-TR" sz="1800" spc="0" dirty="0">
                <a:effectLst/>
                <a:latin typeface="Times New Roman" panose="02020603050405020304" pitchFamily="18" charset="0"/>
                <a:ea typeface="Times New Roman" panose="02020603050405020304" pitchFamily="18" charset="0"/>
              </a:rPr>
              <a:t>Sunulan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projelerde;</a:t>
            </a:r>
            <a:r>
              <a:rPr lang="tr-TR" sz="1800" spc="-5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kasaplık</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kanatlı</a:t>
            </a:r>
            <a:r>
              <a:rPr lang="tr-TR" sz="1800" spc="-5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hayvanların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kesimini</a:t>
            </a:r>
            <a:r>
              <a:rPr lang="tr-TR" sz="1800" spc="-5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takiben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etlerin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a:t>
            </a:r>
            <a:r>
              <a:rPr lang="tr-TR" sz="1800" spc="-65" dirty="0">
                <a:effectLst/>
                <a:latin typeface="Times New Roman" panose="02020603050405020304" pitchFamily="18" charset="0"/>
                <a:ea typeface="Times New Roman" panose="02020603050405020304" pitchFamily="18" charset="0"/>
              </a:rPr>
              <a:t> </a:t>
            </a:r>
            <a:r>
              <a:rPr lang="tr-TR" sz="1800" spc="0" dirty="0" err="1">
                <a:effectLst/>
                <a:latin typeface="Times New Roman" panose="02020603050405020304" pitchFamily="18" charset="0"/>
                <a:ea typeface="Times New Roman" panose="02020603050405020304" pitchFamily="18" charset="0"/>
              </a:rPr>
              <a:t>sakatatların</a:t>
            </a:r>
            <a:r>
              <a:rPr lang="tr-TR" sz="1800" spc="0" dirty="0">
                <a:effectLst/>
                <a:latin typeface="Times New Roman" panose="02020603050405020304" pitchFamily="18" charset="0"/>
                <a:ea typeface="Times New Roman" panose="02020603050405020304" pitchFamily="18" charset="0"/>
              </a:rPr>
              <a:t> içerisinde</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muhafaza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edileceği,</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üretim</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kapasitesiyle</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orantılı</a:t>
            </a:r>
            <a:r>
              <a:rPr lang="tr-TR" sz="1800"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soğuk</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hava</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deposu</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ve/veya</a:t>
            </a:r>
            <a:r>
              <a:rPr lang="tr-TR" sz="1800" b="1" spc="-7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şoklama ünitesinin bulunması zorunludur</a:t>
            </a:r>
            <a:r>
              <a:rPr lang="tr-TR" sz="1800" spc="0" dirty="0">
                <a:effectLst/>
                <a:latin typeface="Times New Roman" panose="02020603050405020304" pitchFamily="18" charset="0"/>
                <a:ea typeface="Times New Roman" panose="02020603050405020304" pitchFamily="18" charset="0"/>
              </a:rPr>
              <a:t>. Soğuk hava deposu ve/veya şoklama ünitesi, tesisin yapılacağı parselde yer alması ve tesis ile bir bütünlük arz etmesi halinde hibe desteği kapsamında değerlendirilir.</a:t>
            </a:r>
          </a:p>
          <a:p>
            <a:pPr marL="342900" marR="289560" lvl="0" indent="-342900" algn="just">
              <a:buSzPts val="1200"/>
              <a:buFont typeface="Arial" panose="020B0604020202020204" pitchFamily="34" charset="0"/>
              <a:buChar char="•"/>
              <a:tabLst>
                <a:tab pos="611505" algn="l"/>
              </a:tabLst>
            </a:pPr>
            <a:r>
              <a:rPr lang="tr-TR" sz="1800" spc="0" dirty="0">
                <a:effectLst/>
                <a:latin typeface="Times New Roman" panose="02020603050405020304" pitchFamily="18" charset="0"/>
                <a:ea typeface="Times New Roman" panose="02020603050405020304" pitchFamily="18" charset="0"/>
              </a:rPr>
              <a:t>Faal kanatlı kesimhanelerinin parçalama ve paketleme ünitesi için proje başvurusunda bulunulabilir.</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Bu</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durumda</a:t>
            </a:r>
            <a:r>
              <a:rPr lang="tr-TR" sz="1800" spc="-2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konu</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kodu</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TÜİ-C</a:t>
            </a:r>
            <a:r>
              <a:rPr lang="tr-TR" sz="1800" spc="-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(Hayvansal</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ürünlerin</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işlenmesi,</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paketlenmesi</a:t>
            </a:r>
            <a:r>
              <a:rPr lang="tr-TR" sz="1800" spc="-1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 depolanması) olmalıdır. Sunulan projeler, sakatat temizleme ve/veya işleme, et parçalama, ambalajlama ve/veya paketleme ile depolama ünitelerini içermelidir.</a:t>
            </a:r>
          </a:p>
          <a:p>
            <a:pPr marR="290195" indent="0" algn="just">
              <a:buSzPts val="1200"/>
              <a:tabLst>
                <a:tab pos="588645" algn="l"/>
              </a:tabLst>
            </a:pPr>
            <a:endParaRPr lang="tr-TR" sz="2000" b="1"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4B96C5D2-0A19-3E42-5875-461E8D7453D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9705" name="Grup 8">
            <a:extLst>
              <a:ext uri="{FF2B5EF4-FFF2-40B4-BE49-F238E27FC236}">
                <a16:creationId xmlns:a16="http://schemas.microsoft.com/office/drawing/2014/main" id="{EB203AA2-454B-1820-183F-5422480B0791}"/>
              </a:ext>
            </a:extLst>
          </p:cNvPr>
          <p:cNvGrpSpPr>
            <a:grpSpLocks/>
          </p:cNvGrpSpPr>
          <p:nvPr/>
        </p:nvGrpSpPr>
        <p:grpSpPr bwMode="auto">
          <a:xfrm>
            <a:off x="34925" y="6021388"/>
            <a:ext cx="9063038" cy="663575"/>
            <a:chOff x="0" y="6182509"/>
            <a:chExt cx="12192000" cy="663388"/>
          </a:xfrm>
        </p:grpSpPr>
        <p:grpSp>
          <p:nvGrpSpPr>
            <p:cNvPr id="29706" name="Grup 9">
              <a:extLst>
                <a:ext uri="{FF2B5EF4-FFF2-40B4-BE49-F238E27FC236}">
                  <a16:creationId xmlns:a16="http://schemas.microsoft.com/office/drawing/2014/main" id="{F14B5771-3F50-9AE8-BD28-929D9F78E89D}"/>
                </a:ext>
              </a:extLst>
            </p:cNvPr>
            <p:cNvGrpSpPr>
              <a:grpSpLocks/>
            </p:cNvGrpSpPr>
            <p:nvPr/>
          </p:nvGrpSpPr>
          <p:grpSpPr bwMode="auto">
            <a:xfrm>
              <a:off x="0" y="6182509"/>
              <a:ext cx="12192000" cy="663388"/>
              <a:chOff x="0" y="6182509"/>
              <a:chExt cx="12192000" cy="663388"/>
            </a:xfrm>
          </p:grpSpPr>
          <p:grpSp>
            <p:nvGrpSpPr>
              <p:cNvPr id="29709" name="Grup 12">
                <a:extLst>
                  <a:ext uri="{FF2B5EF4-FFF2-40B4-BE49-F238E27FC236}">
                    <a16:creationId xmlns:a16="http://schemas.microsoft.com/office/drawing/2014/main" id="{2BC4AC4C-6BE8-AA94-A568-479C20F01734}"/>
                  </a:ext>
                </a:extLst>
              </p:cNvPr>
              <p:cNvGrpSpPr>
                <a:grpSpLocks/>
              </p:cNvGrpSpPr>
              <p:nvPr/>
            </p:nvGrpSpPr>
            <p:grpSpPr bwMode="auto">
              <a:xfrm>
                <a:off x="0" y="6182509"/>
                <a:ext cx="12192000" cy="663388"/>
                <a:chOff x="0" y="6182509"/>
                <a:chExt cx="12192000" cy="663388"/>
              </a:xfrm>
            </p:grpSpPr>
            <p:grpSp>
              <p:nvGrpSpPr>
                <p:cNvPr id="29712" name="Grup 15">
                  <a:extLst>
                    <a:ext uri="{FF2B5EF4-FFF2-40B4-BE49-F238E27FC236}">
                      <a16:creationId xmlns:a16="http://schemas.microsoft.com/office/drawing/2014/main" id="{1EEDC96E-5E66-0C54-137F-99A39CE432A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EF401C9-DA82-889D-9458-38E12B52DE6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9715" name="Resim 18">
                    <a:extLst>
                      <a:ext uri="{FF2B5EF4-FFF2-40B4-BE49-F238E27FC236}">
                        <a16:creationId xmlns:a16="http://schemas.microsoft.com/office/drawing/2014/main" id="{141D079F-2E40-CD7B-0E7A-FD856A3C989C}"/>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Resim 19">
                    <a:extLst>
                      <a:ext uri="{FF2B5EF4-FFF2-40B4-BE49-F238E27FC236}">
                        <a16:creationId xmlns:a16="http://schemas.microsoft.com/office/drawing/2014/main" id="{481D5826-0532-29A1-4BF1-E89B40A613C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7" name="Resim 20">
                    <a:extLst>
                      <a:ext uri="{FF2B5EF4-FFF2-40B4-BE49-F238E27FC236}">
                        <a16:creationId xmlns:a16="http://schemas.microsoft.com/office/drawing/2014/main" id="{E58AD75F-0820-97BD-D087-8F8F5416556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253EA87-DA1E-B835-3F99-36D09F2DC65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9719" name="Resim 22">
                    <a:extLst>
                      <a:ext uri="{FF2B5EF4-FFF2-40B4-BE49-F238E27FC236}">
                        <a16:creationId xmlns:a16="http://schemas.microsoft.com/office/drawing/2014/main" id="{69E8A237-8FDF-B44A-241E-2CD25A368B0E}"/>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0" name="Resim 23">
                    <a:extLst>
                      <a:ext uri="{FF2B5EF4-FFF2-40B4-BE49-F238E27FC236}">
                        <a16:creationId xmlns:a16="http://schemas.microsoft.com/office/drawing/2014/main" id="{75113EFB-B3A0-7451-155D-4BA2FF94A450}"/>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1" name="Resim 24">
                    <a:extLst>
                      <a:ext uri="{FF2B5EF4-FFF2-40B4-BE49-F238E27FC236}">
                        <a16:creationId xmlns:a16="http://schemas.microsoft.com/office/drawing/2014/main" id="{28D197AB-5205-1ECA-D7C8-EFFCB2C4D1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3" name="Resim 16">
                  <a:extLst>
                    <a:ext uri="{FF2B5EF4-FFF2-40B4-BE49-F238E27FC236}">
                      <a16:creationId xmlns:a16="http://schemas.microsoft.com/office/drawing/2014/main" id="{A39F9DCE-6B97-880F-D001-64AB2CAC989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9710" name="Resim 13">
                <a:extLst>
                  <a:ext uri="{FF2B5EF4-FFF2-40B4-BE49-F238E27FC236}">
                    <a16:creationId xmlns:a16="http://schemas.microsoft.com/office/drawing/2014/main" id="{BACB36C3-F9C7-3973-26E1-989487AD2222}"/>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Resim 14">
                <a:extLst>
                  <a:ext uri="{FF2B5EF4-FFF2-40B4-BE49-F238E27FC236}">
                    <a16:creationId xmlns:a16="http://schemas.microsoft.com/office/drawing/2014/main" id="{8A75BCC5-0188-D058-38F5-576CCD3A8541}"/>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D1CC068A-E4CB-AE42-98A2-7285751D6ADB}"/>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9708" name="Dikdörtgen 11">
              <a:extLst>
                <a:ext uri="{FF2B5EF4-FFF2-40B4-BE49-F238E27FC236}">
                  <a16:creationId xmlns:a16="http://schemas.microsoft.com/office/drawing/2014/main" id="{49405F45-E606-87EE-9792-89C111125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352020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DCD508C9-FBDD-6582-01EA-8C9E745E99F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Rectangle 1078">
            <a:extLst>
              <a:ext uri="{FF2B5EF4-FFF2-40B4-BE49-F238E27FC236}">
                <a16:creationId xmlns:a16="http://schemas.microsoft.com/office/drawing/2014/main" id="{A72270E0-511B-A117-CE3D-F5943B1147F1}"/>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4" name="Rectangle 2237">
            <a:extLst>
              <a:ext uri="{FF2B5EF4-FFF2-40B4-BE49-F238E27FC236}">
                <a16:creationId xmlns:a16="http://schemas.microsoft.com/office/drawing/2014/main" id="{866BAD7B-7372-CC61-C5F0-147BF88FB197}"/>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5" name="Rectangle 3309">
            <a:extLst>
              <a:ext uri="{FF2B5EF4-FFF2-40B4-BE49-F238E27FC236}">
                <a16:creationId xmlns:a16="http://schemas.microsoft.com/office/drawing/2014/main" id="{D6D555E2-DC24-6329-3F09-84DCA2030A7B}"/>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6" name="Text Box 4310">
            <a:extLst>
              <a:ext uri="{FF2B5EF4-FFF2-40B4-BE49-F238E27FC236}">
                <a16:creationId xmlns:a16="http://schemas.microsoft.com/office/drawing/2014/main" id="{9824E923-0973-7982-2DBF-655B0534E98D}"/>
              </a:ext>
            </a:extLst>
          </p:cNvPr>
          <p:cNvSpPr txBox="1">
            <a:spLocks noChangeArrowheads="1"/>
          </p:cNvSpPr>
          <p:nvPr/>
        </p:nvSpPr>
        <p:spPr bwMode="auto">
          <a:xfrm>
            <a:off x="34925" y="1905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 KONULARI</a:t>
            </a:r>
          </a:p>
        </p:txBody>
      </p:sp>
      <p:sp>
        <p:nvSpPr>
          <p:cNvPr id="30727" name="Dikdörtgen 1">
            <a:extLst>
              <a:ext uri="{FF2B5EF4-FFF2-40B4-BE49-F238E27FC236}">
                <a16:creationId xmlns:a16="http://schemas.microsoft.com/office/drawing/2014/main" id="{AFACF47D-C5D1-97EB-D6D2-752EC7904808}"/>
              </a:ext>
            </a:extLst>
          </p:cNvPr>
          <p:cNvSpPr>
            <a:spLocks noChangeArrowheads="1"/>
          </p:cNvSpPr>
          <p:nvPr/>
        </p:nvSpPr>
        <p:spPr bwMode="auto">
          <a:xfrm>
            <a:off x="539750" y="651463"/>
            <a:ext cx="8401050" cy="548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spcAft>
                <a:spcPts val="800"/>
              </a:spcAft>
            </a:pPr>
            <a:r>
              <a:rPr lang="tr-TR" altLang="tr-TR" sz="2000" b="1" dirty="0">
                <a:solidFill>
                  <a:srgbClr val="FF0000"/>
                </a:solidFill>
                <a:latin typeface="Times New Roman" panose="02020603050405020304" pitchFamily="18" charset="0"/>
                <a:cs typeface="Times New Roman" panose="02020603050405020304" pitchFamily="18" charset="0"/>
              </a:rPr>
              <a:t> C) BU TEBLİĞ KAPSAMINDA BULUNAN KONULARLA İLGİLİ YENİLENEBİLİR ENERJİ KAYNAKLARI KULLANIMINA YÖNELİK YATIRIMLAR</a:t>
            </a:r>
          </a:p>
          <a:p>
            <a:pPr algn="just">
              <a:spcAft>
                <a:spcPts val="800"/>
              </a:spcAft>
            </a:pPr>
            <a:r>
              <a:rPr lang="tr-TR" sz="1800" b="1" dirty="0">
                <a:effectLst/>
                <a:latin typeface="Times New Roman" panose="02020603050405020304" pitchFamily="18" charset="0"/>
                <a:ea typeface="Times New Roman" panose="02020603050405020304" pitchFamily="18" charset="0"/>
              </a:rPr>
              <a:t>Yenilenebilir enerji: </a:t>
            </a:r>
            <a:r>
              <a:rPr lang="tr-TR" sz="1800" dirty="0">
                <a:effectLst/>
                <a:latin typeface="Times New Roman" panose="02020603050405020304" pitchFamily="18" charset="0"/>
                <a:ea typeface="Times New Roman" panose="02020603050405020304" pitchFamily="18" charset="0"/>
              </a:rPr>
              <a:t>Jeotermal, biyogaz, güneş ve rüzgâr enerjisi ile elektrik üretimidir</a:t>
            </a:r>
          </a:p>
          <a:p>
            <a:pPr algn="just">
              <a:spcAft>
                <a:spcPts val="800"/>
              </a:spcAft>
            </a:pPr>
            <a:r>
              <a:rPr lang="tr-TR" sz="1800" spc="-10" dirty="0">
                <a:effectLst/>
                <a:latin typeface="Times New Roman" panose="02020603050405020304" pitchFamily="18" charset="0"/>
                <a:ea typeface="Times New Roman" panose="02020603050405020304" pitchFamily="18" charset="0"/>
              </a:rPr>
              <a:t>Tebliğde</a:t>
            </a:r>
            <a:r>
              <a:rPr lang="tr-TR" sz="1800" spc="-3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yer</a:t>
            </a:r>
            <a:r>
              <a:rPr lang="tr-TR" sz="1800" spc="-3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alan</a:t>
            </a:r>
            <a:r>
              <a:rPr lang="tr-TR" sz="1800" spc="-3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yatırım</a:t>
            </a:r>
            <a:r>
              <a:rPr lang="tr-TR" sz="1800" spc="-55"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konularıyla</a:t>
            </a:r>
            <a:r>
              <a:rPr lang="tr-TR" sz="1800" spc="-3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uygunluk</a:t>
            </a:r>
            <a:r>
              <a:rPr lang="tr-TR" sz="1800" spc="-35"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gösteren</a:t>
            </a:r>
            <a:r>
              <a:rPr lang="tr-TR" sz="1800" spc="-30" dirty="0">
                <a:effectLst/>
                <a:latin typeface="Times New Roman" panose="02020603050405020304" pitchFamily="18" charset="0"/>
                <a:ea typeface="Times New Roman" panose="02020603050405020304" pitchFamily="18" charset="0"/>
              </a:rPr>
              <a:t> </a:t>
            </a:r>
            <a:r>
              <a:rPr lang="tr-TR" sz="1800" b="1" spc="-30" dirty="0">
                <a:effectLst/>
                <a:latin typeface="Times New Roman" panose="02020603050405020304" pitchFamily="18" charset="0"/>
                <a:ea typeface="Times New Roman" panose="02020603050405020304" pitchFamily="18" charset="0"/>
              </a:rPr>
              <a:t>faal </a:t>
            </a:r>
            <a:r>
              <a:rPr lang="tr-TR" sz="1800" b="1" spc="-10" dirty="0">
                <a:effectLst/>
                <a:latin typeface="Times New Roman" panose="02020603050405020304" pitchFamily="18" charset="0"/>
                <a:ea typeface="Times New Roman" panose="02020603050405020304" pitchFamily="18" charset="0"/>
              </a:rPr>
              <a:t>işletmeler</a:t>
            </a:r>
            <a:r>
              <a:rPr lang="tr-TR" sz="1800" spc="-10" dirty="0">
                <a:effectLst/>
                <a:latin typeface="Times New Roman" panose="02020603050405020304" pitchFamily="18" charset="0"/>
                <a:ea typeface="Times New Roman" panose="02020603050405020304" pitchFamily="18" charset="0"/>
              </a:rPr>
              <a:t>,</a:t>
            </a:r>
            <a:r>
              <a:rPr lang="tr-TR" sz="1800" spc="-25"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tesisin</a:t>
            </a:r>
            <a:r>
              <a:rPr lang="tr-TR" sz="1800" spc="-25"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öz</a:t>
            </a:r>
            <a:r>
              <a:rPr lang="tr-TR" sz="1800" spc="-2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tüketimine </a:t>
            </a:r>
            <a:r>
              <a:rPr lang="tr-TR" sz="1800" spc="-5" dirty="0">
                <a:effectLst/>
                <a:latin typeface="Times New Roman" panose="02020603050405020304" pitchFamily="18" charset="0"/>
                <a:ea typeface="Times New Roman" panose="02020603050405020304" pitchFamily="18" charset="0"/>
              </a:rPr>
              <a:t>ait elektrik ihtiyacını karşılamak amacıyla yenilenebilir enerji tesislerinin kurulumu için </a:t>
            </a:r>
            <a:r>
              <a:rPr lang="tr-TR" sz="1800" b="1" spc="-5" dirty="0">
                <a:effectLst/>
                <a:latin typeface="Times New Roman" panose="02020603050405020304" pitchFamily="18" charset="0"/>
                <a:ea typeface="Times New Roman" panose="02020603050405020304" pitchFamily="18" charset="0"/>
              </a:rPr>
              <a:t>kapasite</a:t>
            </a:r>
            <a:r>
              <a:rPr lang="tr-TR" sz="1800" b="1" spc="-90"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artırımı</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ile</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teknoloji</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yenileme</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ve/veya</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modernizasyon</a:t>
            </a:r>
            <a:r>
              <a:rPr lang="tr-TR" sz="1800" b="1" spc="-6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niteliğinde</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başvuru</a:t>
            </a:r>
            <a:r>
              <a:rPr lang="tr-TR" sz="1800" spc="-60" dirty="0">
                <a:effectLst/>
                <a:latin typeface="Times New Roman" panose="02020603050405020304" pitchFamily="18" charset="0"/>
                <a:ea typeface="Times New Roman" panose="02020603050405020304" pitchFamily="18" charset="0"/>
              </a:rPr>
              <a:t> </a:t>
            </a:r>
            <a:r>
              <a:rPr lang="tr-TR" sz="1800" spc="-10" dirty="0">
                <a:effectLst/>
                <a:latin typeface="Times New Roman" panose="02020603050405020304" pitchFamily="18" charset="0"/>
                <a:ea typeface="Times New Roman" panose="02020603050405020304" pitchFamily="18" charset="0"/>
              </a:rPr>
              <a:t>yapabilirler.</a:t>
            </a:r>
          </a:p>
          <a:p>
            <a:pPr algn="just">
              <a:spcAft>
                <a:spcPts val="800"/>
              </a:spcAft>
            </a:pPr>
            <a:endParaRPr lang="tr-TR" sz="1800" spc="-10" dirty="0">
              <a:effectLst/>
              <a:latin typeface="Times New Roman" panose="02020603050405020304" pitchFamily="18" charset="0"/>
              <a:ea typeface="Times New Roman" panose="02020603050405020304" pitchFamily="18" charset="0"/>
            </a:endParaRPr>
          </a:p>
          <a:p>
            <a:pPr algn="just">
              <a:spcAft>
                <a:spcPts val="800"/>
              </a:spcAft>
            </a:pPr>
            <a:r>
              <a:rPr lang="tr-TR" spc="-5" dirty="0">
                <a:latin typeface="Times New Roman" panose="02020603050405020304" pitchFamily="18" charset="0"/>
                <a:ea typeface="Times New Roman" panose="02020603050405020304" pitchFamily="18" charset="0"/>
              </a:rPr>
              <a:t>T</a:t>
            </a:r>
            <a:r>
              <a:rPr lang="tr-TR" sz="1800" spc="-5" dirty="0">
                <a:effectLst/>
                <a:latin typeface="Times New Roman" panose="02020603050405020304" pitchFamily="18" charset="0"/>
                <a:ea typeface="Times New Roman" panose="02020603050405020304" pitchFamily="18" charset="0"/>
              </a:rPr>
              <a:t>esisin kapasite/ekspertiz raporunda hesaplanan yıllık</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enerji</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ihtiyacının</a:t>
            </a:r>
            <a:r>
              <a:rPr lang="tr-TR" sz="1800"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en</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az</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%51’ini</a:t>
            </a:r>
            <a:r>
              <a:rPr lang="tr-TR" sz="1800" spc="-5" dirty="0">
                <a:effectLst/>
                <a:latin typeface="Times New Roman" panose="02020603050405020304" pitchFamily="18" charset="0"/>
                <a:ea typeface="Times New Roman" panose="02020603050405020304" pitchFamily="18" charset="0"/>
              </a:rPr>
              <a:t>,</a:t>
            </a:r>
            <a:r>
              <a:rPr lang="tr-TR" sz="1800"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en</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fazla</a:t>
            </a:r>
            <a:r>
              <a:rPr lang="tr-TR" sz="1800" b="1" spc="-75"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%110’unu</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karşılayacak</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şekilde</a:t>
            </a:r>
            <a:r>
              <a:rPr lang="tr-TR" sz="1800" spc="-75"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projelendirilmesi halinde hibe desteğinden faydalandırılır.</a:t>
            </a:r>
          </a:p>
          <a:p>
            <a:pPr marR="290195" lvl="0" indent="0" algn="just">
              <a:buSzPts val="1200"/>
              <a:tabLst>
                <a:tab pos="610870" algn="l"/>
              </a:tabLst>
            </a:pPr>
            <a:r>
              <a:rPr lang="tr-TR" spc="-5" dirty="0">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Kurulu güç; mevcut trafo üzerinden değil işletmeye ait kapasite/ekspertiz raporundaki mevcut makinelerin çalışma süreleri ve güçleri üzerinden hesaplanır.</a:t>
            </a:r>
          </a:p>
          <a:p>
            <a:pPr lvl="0" indent="0" algn="just">
              <a:buSzPts val="1200"/>
              <a:tabLst>
                <a:tab pos="611505" algn="l"/>
              </a:tabLst>
            </a:pPr>
            <a:r>
              <a:rPr lang="tr-TR" spc="-5" dirty="0">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Elde</a:t>
            </a:r>
            <a:r>
              <a:rPr lang="tr-TR" sz="1800" spc="-20" dirty="0">
                <a:effectLst/>
                <a:latin typeface="Times New Roman" panose="02020603050405020304" pitchFamily="18" charset="0"/>
                <a:ea typeface="Times New Roman" panose="02020603050405020304" pitchFamily="18" charset="0"/>
              </a:rPr>
              <a:t> </a:t>
            </a:r>
            <a:r>
              <a:rPr lang="tr-TR" sz="1800" spc="-5" dirty="0">
                <a:effectLst/>
                <a:latin typeface="Times New Roman" panose="02020603050405020304" pitchFamily="18" charset="0"/>
                <a:ea typeface="Times New Roman" panose="02020603050405020304" pitchFamily="18" charset="0"/>
              </a:rPr>
              <a:t>edilen</a:t>
            </a:r>
            <a:r>
              <a:rPr lang="tr-TR" sz="1800" spc="-10"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enerjinin</a:t>
            </a:r>
            <a:r>
              <a:rPr lang="tr-TR" sz="1800" b="1" spc="-10"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ulusal</a:t>
            </a:r>
            <a:r>
              <a:rPr lang="tr-TR" sz="1800" b="1" spc="-10" dirty="0">
                <a:effectLst/>
                <a:latin typeface="Times New Roman" panose="02020603050405020304" pitchFamily="18" charset="0"/>
                <a:ea typeface="Times New Roman" panose="02020603050405020304" pitchFamily="18" charset="0"/>
              </a:rPr>
              <a:t> </a:t>
            </a:r>
            <a:r>
              <a:rPr lang="tr-TR" sz="1800" b="1" spc="-5" dirty="0">
                <a:effectLst/>
                <a:latin typeface="Times New Roman" panose="02020603050405020304" pitchFamily="18" charset="0"/>
                <a:ea typeface="Times New Roman" panose="02020603050405020304" pitchFamily="18" charset="0"/>
              </a:rPr>
              <a:t>şebekeye bağlanması </a:t>
            </a:r>
            <a:r>
              <a:rPr lang="tr-TR" sz="1800" spc="-10" dirty="0">
                <a:effectLst/>
                <a:latin typeface="Times New Roman" panose="02020603050405020304" pitchFamily="18" charset="0"/>
                <a:ea typeface="Times New Roman" panose="02020603050405020304" pitchFamily="18" charset="0"/>
              </a:rPr>
              <a:t>şarttır.</a:t>
            </a:r>
            <a:endParaRPr lang="tr-TR" sz="1800" spc="-5"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200" dirty="0">
              <a:solidFill>
                <a:srgbClr val="FF0000"/>
              </a:solidFill>
            </a:endParaRPr>
          </a:p>
        </p:txBody>
      </p:sp>
      <p:pic>
        <p:nvPicPr>
          <p:cNvPr id="8" name="Resim 7">
            <a:extLst>
              <a:ext uri="{FF2B5EF4-FFF2-40B4-BE49-F238E27FC236}">
                <a16:creationId xmlns:a16="http://schemas.microsoft.com/office/drawing/2014/main" id="{889B6BCC-F2C9-4577-30D4-AF529250160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0729" name="Grup 8">
            <a:extLst>
              <a:ext uri="{FF2B5EF4-FFF2-40B4-BE49-F238E27FC236}">
                <a16:creationId xmlns:a16="http://schemas.microsoft.com/office/drawing/2014/main" id="{9420DC5D-B656-2797-B206-843C7FBB68F1}"/>
              </a:ext>
            </a:extLst>
          </p:cNvPr>
          <p:cNvGrpSpPr>
            <a:grpSpLocks/>
          </p:cNvGrpSpPr>
          <p:nvPr/>
        </p:nvGrpSpPr>
        <p:grpSpPr bwMode="auto">
          <a:xfrm>
            <a:off x="34925" y="6021388"/>
            <a:ext cx="9063038" cy="663575"/>
            <a:chOff x="0" y="6182509"/>
            <a:chExt cx="12192000" cy="663388"/>
          </a:xfrm>
        </p:grpSpPr>
        <p:grpSp>
          <p:nvGrpSpPr>
            <p:cNvPr id="30730" name="Grup 9">
              <a:extLst>
                <a:ext uri="{FF2B5EF4-FFF2-40B4-BE49-F238E27FC236}">
                  <a16:creationId xmlns:a16="http://schemas.microsoft.com/office/drawing/2014/main" id="{31B11FDE-2B5E-8457-C340-89B65C8E28CC}"/>
                </a:ext>
              </a:extLst>
            </p:cNvPr>
            <p:cNvGrpSpPr>
              <a:grpSpLocks/>
            </p:cNvGrpSpPr>
            <p:nvPr/>
          </p:nvGrpSpPr>
          <p:grpSpPr bwMode="auto">
            <a:xfrm>
              <a:off x="0" y="6182509"/>
              <a:ext cx="12192000" cy="663388"/>
              <a:chOff x="0" y="6182509"/>
              <a:chExt cx="12192000" cy="663388"/>
            </a:xfrm>
          </p:grpSpPr>
          <p:grpSp>
            <p:nvGrpSpPr>
              <p:cNvPr id="30733" name="Grup 12">
                <a:extLst>
                  <a:ext uri="{FF2B5EF4-FFF2-40B4-BE49-F238E27FC236}">
                    <a16:creationId xmlns:a16="http://schemas.microsoft.com/office/drawing/2014/main" id="{16B852E3-5258-5BBD-66E7-7B093D0E3575}"/>
                  </a:ext>
                </a:extLst>
              </p:cNvPr>
              <p:cNvGrpSpPr>
                <a:grpSpLocks/>
              </p:cNvGrpSpPr>
              <p:nvPr/>
            </p:nvGrpSpPr>
            <p:grpSpPr bwMode="auto">
              <a:xfrm>
                <a:off x="0" y="6182509"/>
                <a:ext cx="12192000" cy="663388"/>
                <a:chOff x="0" y="6182509"/>
                <a:chExt cx="12192000" cy="663388"/>
              </a:xfrm>
            </p:grpSpPr>
            <p:grpSp>
              <p:nvGrpSpPr>
                <p:cNvPr id="30736" name="Grup 15">
                  <a:extLst>
                    <a:ext uri="{FF2B5EF4-FFF2-40B4-BE49-F238E27FC236}">
                      <a16:creationId xmlns:a16="http://schemas.microsoft.com/office/drawing/2014/main" id="{C5660954-ECCF-44ED-B011-0886CF84958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15BF91E6-7BE2-13BA-0EA0-8781C458DB3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0739" name="Resim 18">
                    <a:extLst>
                      <a:ext uri="{FF2B5EF4-FFF2-40B4-BE49-F238E27FC236}">
                        <a16:creationId xmlns:a16="http://schemas.microsoft.com/office/drawing/2014/main" id="{4C684648-1A67-F6FD-E004-FA4FF1EC19E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0" name="Resim 19">
                    <a:extLst>
                      <a:ext uri="{FF2B5EF4-FFF2-40B4-BE49-F238E27FC236}">
                        <a16:creationId xmlns:a16="http://schemas.microsoft.com/office/drawing/2014/main" id="{1BB4F516-2CC0-A341-2887-F1DDFFFA72A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1" name="Resim 20">
                    <a:extLst>
                      <a:ext uri="{FF2B5EF4-FFF2-40B4-BE49-F238E27FC236}">
                        <a16:creationId xmlns:a16="http://schemas.microsoft.com/office/drawing/2014/main" id="{9F1959D9-2C1B-5277-5459-95325BABF1E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A01EE26B-4EDF-EF3C-5A8B-642771AE73A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0743" name="Resim 22">
                    <a:extLst>
                      <a:ext uri="{FF2B5EF4-FFF2-40B4-BE49-F238E27FC236}">
                        <a16:creationId xmlns:a16="http://schemas.microsoft.com/office/drawing/2014/main" id="{B4E2B03D-A18E-B637-1E2F-49FAA6040657}"/>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4" name="Resim 23">
                    <a:extLst>
                      <a:ext uri="{FF2B5EF4-FFF2-40B4-BE49-F238E27FC236}">
                        <a16:creationId xmlns:a16="http://schemas.microsoft.com/office/drawing/2014/main" id="{7C2663F6-1C09-7633-936B-03CF14E452D7}"/>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5" name="Resim 24">
                    <a:extLst>
                      <a:ext uri="{FF2B5EF4-FFF2-40B4-BE49-F238E27FC236}">
                        <a16:creationId xmlns:a16="http://schemas.microsoft.com/office/drawing/2014/main" id="{B2F26583-25AF-BCDE-C8BF-E97965B3E14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7" name="Resim 16">
                  <a:extLst>
                    <a:ext uri="{FF2B5EF4-FFF2-40B4-BE49-F238E27FC236}">
                      <a16:creationId xmlns:a16="http://schemas.microsoft.com/office/drawing/2014/main" id="{76C1FCAF-216B-42D9-FA95-7BE75900285E}"/>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4" name="Resim 13">
                <a:extLst>
                  <a:ext uri="{FF2B5EF4-FFF2-40B4-BE49-F238E27FC236}">
                    <a16:creationId xmlns:a16="http://schemas.microsoft.com/office/drawing/2014/main" id="{53698FB9-2A5A-DA22-A87E-AC06AD4005C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5" name="Resim 14">
                <a:extLst>
                  <a:ext uri="{FF2B5EF4-FFF2-40B4-BE49-F238E27FC236}">
                    <a16:creationId xmlns:a16="http://schemas.microsoft.com/office/drawing/2014/main" id="{305DEE13-12DF-4534-EA76-678D6E2B3C8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908AF81D-6761-101E-E6D9-BE6D42A9ECF5}"/>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0732" name="Dikdörtgen 11">
              <a:extLst>
                <a:ext uri="{FF2B5EF4-FFF2-40B4-BE49-F238E27FC236}">
                  <a16:creationId xmlns:a16="http://schemas.microsoft.com/office/drawing/2014/main" id="{11437D40-867E-E008-ED58-FADE6746F5BA}"/>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62A6F26-8E0C-2A20-1822-7C8B689D0070}"/>
              </a:ext>
            </a:extLst>
          </p:cNvPr>
          <p:cNvSpPr>
            <a:spLocks noGrp="1" noChangeArrowheads="1"/>
          </p:cNvSpPr>
          <p:nvPr>
            <p:ph idx="1"/>
          </p:nvPr>
        </p:nvSpPr>
        <p:spPr bwMode="auto">
          <a:xfrm>
            <a:off x="755650" y="620713"/>
            <a:ext cx="7993063" cy="511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just" eaLnBrk="1" hangingPunct="1">
              <a:lnSpc>
                <a:spcPct val="90000"/>
              </a:lnSpc>
            </a:pPr>
            <a:r>
              <a:rPr lang="tr-TR" altLang="tr-TR" sz="2400" dirty="0">
                <a:latin typeface="Times New Roman" panose="02020603050405020304" pitchFamily="18" charset="0"/>
                <a:cs typeface="Times New Roman" panose="02020603050405020304" pitchFamily="18" charset="0"/>
              </a:rPr>
              <a:t> 28 Temmuz 2020 tarihli Cumhurbaşkanlığı Kararı ve </a:t>
            </a:r>
          </a:p>
          <a:p>
            <a:pPr algn="just" eaLnBrk="1" hangingPunct="1">
              <a:lnSpc>
                <a:spcPct val="90000"/>
              </a:lnSpc>
              <a:buFontTx/>
              <a:buNone/>
            </a:pPr>
            <a:r>
              <a:rPr lang="tr-TR" altLang="tr-TR" sz="2400" dirty="0">
                <a:latin typeface="Times New Roman" panose="02020603050405020304" pitchFamily="18" charset="0"/>
                <a:cs typeface="Times New Roman" panose="02020603050405020304" pitchFamily="18" charset="0"/>
              </a:rPr>
              <a:t>     21 Kasım 2020 tarih ve 31311 sayılı Resmi Gazete ’de        yayımlanan </a:t>
            </a:r>
            <a:r>
              <a:rPr lang="tr-TR" altLang="tr-TR" sz="2400" b="1" dirty="0">
                <a:latin typeface="Times New Roman" panose="02020603050405020304" pitchFamily="18" charset="0"/>
                <a:cs typeface="Times New Roman" panose="02020603050405020304" pitchFamily="18" charset="0"/>
              </a:rPr>
              <a:t>“Tarıma Dayalı Ekonomik Yatırımlar”</a:t>
            </a:r>
          </a:p>
          <a:p>
            <a:pPr algn="just" eaLnBrk="1" hangingPunct="1">
              <a:lnSpc>
                <a:spcPct val="90000"/>
              </a:lnSpc>
              <a:buFontTx/>
              <a:buNone/>
            </a:pPr>
            <a:r>
              <a:rPr lang="tr-TR" altLang="tr-TR" sz="2400" b="1" dirty="0">
                <a:latin typeface="Times New Roman" panose="02020603050405020304" pitchFamily="18" charset="0"/>
                <a:cs typeface="Times New Roman" panose="02020603050405020304" pitchFamily="18" charset="0"/>
              </a:rPr>
              <a:t>            </a:t>
            </a:r>
            <a:r>
              <a:rPr lang="tr-TR" altLang="tr-TR" sz="2400" dirty="0">
                <a:latin typeface="Times New Roman" panose="02020603050405020304" pitchFamily="18" charset="0"/>
                <a:cs typeface="Times New Roman" panose="02020603050405020304" pitchFamily="18" charset="0"/>
              </a:rPr>
              <a:t>ve </a:t>
            </a:r>
            <a:r>
              <a:rPr lang="tr-TR" altLang="tr-TR" sz="2400" b="1" dirty="0">
                <a:latin typeface="Times New Roman" panose="02020603050405020304" pitchFamily="18" charset="0"/>
                <a:cs typeface="Times New Roman" panose="02020603050405020304" pitchFamily="18" charset="0"/>
              </a:rPr>
              <a:t>“Kırsal Ekonomik Altyapı Yatırımları” </a:t>
            </a:r>
            <a:r>
              <a:rPr lang="tr-TR" altLang="tr-TR" sz="2400" dirty="0">
                <a:latin typeface="Times New Roman" panose="02020603050405020304" pitchFamily="18" charset="0"/>
                <a:cs typeface="Times New Roman" panose="02020603050405020304" pitchFamily="18" charset="0"/>
              </a:rPr>
              <a:t>tebliğleri ile </a:t>
            </a:r>
            <a:r>
              <a:rPr lang="tr-TR" altLang="tr-TR" sz="2400" b="1" u="sng" dirty="0">
                <a:solidFill>
                  <a:srgbClr val="FF0000"/>
                </a:solidFill>
                <a:latin typeface="Times New Roman" panose="02020603050405020304" pitchFamily="18" charset="0"/>
                <a:cs typeface="Times New Roman" panose="02020603050405020304" pitchFamily="18" charset="0"/>
              </a:rPr>
              <a:t>5 yıl </a:t>
            </a:r>
            <a:r>
              <a:rPr lang="tr-TR" altLang="tr-TR" sz="2400" dirty="0">
                <a:latin typeface="Times New Roman" panose="02020603050405020304" pitchFamily="18" charset="0"/>
                <a:cs typeface="Times New Roman" panose="02020603050405020304" pitchFamily="18" charset="0"/>
              </a:rPr>
              <a:t>boyunca yürütülecek programın ana esasları belirlenmiştir.</a:t>
            </a:r>
          </a:p>
          <a:p>
            <a:pPr algn="just" eaLnBrk="1" hangingPunct="1">
              <a:lnSpc>
                <a:spcPct val="90000"/>
              </a:lnSpc>
              <a:buFontTx/>
              <a:buNone/>
            </a:pPr>
            <a:endParaRPr lang="tr-TR" altLang="tr-TR" sz="2400" dirty="0">
              <a:latin typeface="Times New Roman" panose="02020603050405020304" pitchFamily="18" charset="0"/>
              <a:cs typeface="Times New Roman" panose="02020603050405020304" pitchFamily="18" charset="0"/>
            </a:endParaRPr>
          </a:p>
          <a:p>
            <a:pPr algn="just" eaLnBrk="1" hangingPunct="1">
              <a:lnSpc>
                <a:spcPct val="90000"/>
              </a:lnSpc>
            </a:pPr>
            <a:r>
              <a:rPr lang="tr-TR" altLang="tr-TR" sz="2400" b="1" dirty="0">
                <a:solidFill>
                  <a:srgbClr val="FF0000"/>
                </a:solidFill>
                <a:latin typeface="Times New Roman" panose="02020603050405020304" pitchFamily="18" charset="0"/>
                <a:cs typeface="Times New Roman" panose="02020603050405020304" pitchFamily="18" charset="0"/>
              </a:rPr>
              <a:t>2024 yılı için </a:t>
            </a:r>
            <a:r>
              <a:rPr lang="tr-TR" altLang="tr-TR" sz="2400" u="sng" dirty="0">
                <a:latin typeface="Times New Roman" panose="02020603050405020304" pitchFamily="18" charset="0"/>
                <a:cs typeface="Times New Roman" panose="02020603050405020304" pitchFamily="18" charset="0"/>
              </a:rPr>
              <a:t>29 Aralık 2023 </a:t>
            </a:r>
            <a:r>
              <a:rPr lang="tr-TR" altLang="tr-TR" sz="2400" dirty="0">
                <a:latin typeface="Times New Roman" panose="02020603050405020304" pitchFamily="18" charset="0"/>
                <a:cs typeface="Times New Roman" panose="02020603050405020304" pitchFamily="18" charset="0"/>
              </a:rPr>
              <a:t>tarih ve 32414 sayılı Resmi Gazete’ de</a:t>
            </a:r>
          </a:p>
          <a:p>
            <a:pPr algn="just" eaLnBrk="1" hangingPunct="1">
              <a:lnSpc>
                <a:spcPct val="90000"/>
              </a:lnSpc>
              <a:buFontTx/>
              <a:buNone/>
            </a:pPr>
            <a:r>
              <a:rPr lang="tr-TR" altLang="tr-TR" sz="2400" dirty="0">
                <a:latin typeface="Times New Roman" panose="02020603050405020304" pitchFamily="18" charset="0"/>
                <a:cs typeface="Times New Roman" panose="02020603050405020304" pitchFamily="18" charset="0"/>
              </a:rPr>
              <a:t>‘</a:t>
            </a:r>
            <a:r>
              <a:rPr lang="tr-TR" altLang="tr-TR" sz="2400" dirty="0">
                <a:solidFill>
                  <a:srgbClr val="0000CC"/>
                </a:solidFill>
                <a:latin typeface="Times New Roman" panose="02020603050405020304" pitchFamily="18" charset="0"/>
                <a:cs typeface="Times New Roman" panose="02020603050405020304" pitchFamily="18" charset="0"/>
              </a:rPr>
              <a:t>Kırsal Kalkınma Destekleri Kapsamında Tarıma Dayalı        Yatırımların Desteklenmesi Hakkında Tebliğ’</a:t>
            </a:r>
          </a:p>
          <a:p>
            <a:pPr algn="just" eaLnBrk="1" hangingPunct="1">
              <a:lnSpc>
                <a:spcPct val="90000"/>
              </a:lnSpc>
              <a:buFontTx/>
              <a:buNone/>
            </a:pPr>
            <a:r>
              <a:rPr lang="tr-TR" altLang="tr-TR" sz="2400" dirty="0">
                <a:solidFill>
                  <a:srgbClr val="0000CC"/>
                </a:solidFill>
                <a:latin typeface="Times New Roman" panose="02020603050405020304" pitchFamily="18" charset="0"/>
                <a:cs typeface="Times New Roman" panose="02020603050405020304" pitchFamily="18" charset="0"/>
              </a:rPr>
              <a:t>(Tebliğ No: 2023/51) </a:t>
            </a:r>
            <a:r>
              <a:rPr lang="tr-TR" altLang="tr-TR" sz="2400" dirty="0">
                <a:latin typeface="Times New Roman" panose="02020603050405020304" pitchFamily="18" charset="0"/>
                <a:cs typeface="Times New Roman" panose="02020603050405020304" pitchFamily="18" charset="0"/>
              </a:rPr>
              <a:t>yayımlanmıştır.</a:t>
            </a:r>
          </a:p>
          <a:p>
            <a:pPr algn="just" eaLnBrk="1" hangingPunct="1">
              <a:lnSpc>
                <a:spcPct val="90000"/>
              </a:lnSpc>
              <a:buFontTx/>
              <a:buNone/>
            </a:pPr>
            <a:endParaRPr lang="tr-TR" altLang="tr-TR" sz="2400" dirty="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tr-TR" altLang="tr-TR" sz="2400" dirty="0">
                <a:latin typeface="Times New Roman" panose="02020603050405020304" pitchFamily="18" charset="0"/>
                <a:cs typeface="Times New Roman" panose="02020603050405020304" pitchFamily="18" charset="0"/>
              </a:rPr>
              <a:t>  </a:t>
            </a:r>
          </a:p>
          <a:p>
            <a:pPr algn="ctr" eaLnBrk="1" hangingPunct="1">
              <a:lnSpc>
                <a:spcPct val="90000"/>
              </a:lnSpc>
              <a:buFontTx/>
              <a:buNone/>
            </a:pPr>
            <a:endParaRPr lang="tr-TR" altLang="tr-TR" sz="2400" b="1" i="1" dirty="0">
              <a:solidFill>
                <a:schemeClr val="bg2"/>
              </a:solidFill>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74109B54-FEB7-F93C-739F-65ACF7A1003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19460" name="Grup 4">
            <a:extLst>
              <a:ext uri="{FF2B5EF4-FFF2-40B4-BE49-F238E27FC236}">
                <a16:creationId xmlns:a16="http://schemas.microsoft.com/office/drawing/2014/main" id="{D768F8DB-331A-EEC0-7971-B12023DC6BD3}"/>
              </a:ext>
            </a:extLst>
          </p:cNvPr>
          <p:cNvGrpSpPr>
            <a:grpSpLocks/>
          </p:cNvGrpSpPr>
          <p:nvPr/>
        </p:nvGrpSpPr>
        <p:grpSpPr bwMode="auto">
          <a:xfrm>
            <a:off x="34925" y="6021388"/>
            <a:ext cx="9063038" cy="663575"/>
            <a:chOff x="0" y="6182509"/>
            <a:chExt cx="12192000" cy="663388"/>
          </a:xfrm>
        </p:grpSpPr>
        <p:grpSp>
          <p:nvGrpSpPr>
            <p:cNvPr id="19461" name="Grup 5">
              <a:extLst>
                <a:ext uri="{FF2B5EF4-FFF2-40B4-BE49-F238E27FC236}">
                  <a16:creationId xmlns:a16="http://schemas.microsoft.com/office/drawing/2014/main" id="{031F2142-636A-AEB0-D115-9B212D0A66F1}"/>
                </a:ext>
              </a:extLst>
            </p:cNvPr>
            <p:cNvGrpSpPr>
              <a:grpSpLocks/>
            </p:cNvGrpSpPr>
            <p:nvPr/>
          </p:nvGrpSpPr>
          <p:grpSpPr bwMode="auto">
            <a:xfrm>
              <a:off x="0" y="6182509"/>
              <a:ext cx="12192000" cy="663388"/>
              <a:chOff x="0" y="6182509"/>
              <a:chExt cx="12192000" cy="663388"/>
            </a:xfrm>
          </p:grpSpPr>
          <p:grpSp>
            <p:nvGrpSpPr>
              <p:cNvPr id="19464" name="Grup 8">
                <a:extLst>
                  <a:ext uri="{FF2B5EF4-FFF2-40B4-BE49-F238E27FC236}">
                    <a16:creationId xmlns:a16="http://schemas.microsoft.com/office/drawing/2014/main" id="{DFC312DD-FE79-08FF-8706-AE3CAE6E5F1C}"/>
                  </a:ext>
                </a:extLst>
              </p:cNvPr>
              <p:cNvGrpSpPr>
                <a:grpSpLocks/>
              </p:cNvGrpSpPr>
              <p:nvPr/>
            </p:nvGrpSpPr>
            <p:grpSpPr bwMode="auto">
              <a:xfrm>
                <a:off x="0" y="6182509"/>
                <a:ext cx="12192000" cy="663388"/>
                <a:chOff x="0" y="6182509"/>
                <a:chExt cx="12192000" cy="663388"/>
              </a:xfrm>
            </p:grpSpPr>
            <p:grpSp>
              <p:nvGrpSpPr>
                <p:cNvPr id="19467" name="Grup 11">
                  <a:extLst>
                    <a:ext uri="{FF2B5EF4-FFF2-40B4-BE49-F238E27FC236}">
                      <a16:creationId xmlns:a16="http://schemas.microsoft.com/office/drawing/2014/main" id="{8E233661-68AE-0CC9-0EBE-2793173C8209}"/>
                    </a:ext>
                  </a:extLst>
                </p:cNvPr>
                <p:cNvGrpSpPr>
                  <a:grpSpLocks/>
                </p:cNvGrpSpPr>
                <p:nvPr/>
              </p:nvGrpSpPr>
              <p:grpSpPr bwMode="auto">
                <a:xfrm>
                  <a:off x="0" y="6182509"/>
                  <a:ext cx="12192000" cy="663388"/>
                  <a:chOff x="0" y="6182509"/>
                  <a:chExt cx="12192000" cy="663388"/>
                </a:xfrm>
              </p:grpSpPr>
              <p:sp>
                <p:nvSpPr>
                  <p:cNvPr id="14" name="Dikdörtgen 13">
                    <a:extLst>
                      <a:ext uri="{FF2B5EF4-FFF2-40B4-BE49-F238E27FC236}">
                        <a16:creationId xmlns:a16="http://schemas.microsoft.com/office/drawing/2014/main" id="{4E6A5FCA-5757-0A99-6034-AEC27E6B9BC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19470" name="Resim 14">
                    <a:extLst>
                      <a:ext uri="{FF2B5EF4-FFF2-40B4-BE49-F238E27FC236}">
                        <a16:creationId xmlns:a16="http://schemas.microsoft.com/office/drawing/2014/main" id="{00056464-4D8D-212A-9E7C-0B3D4CC53C89}"/>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1" name="Resim 15">
                    <a:extLst>
                      <a:ext uri="{FF2B5EF4-FFF2-40B4-BE49-F238E27FC236}">
                        <a16:creationId xmlns:a16="http://schemas.microsoft.com/office/drawing/2014/main" id="{5B82AB2F-6AEA-7F73-3C24-B924B2530B17}"/>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2" name="Resim 16">
                    <a:extLst>
                      <a:ext uri="{FF2B5EF4-FFF2-40B4-BE49-F238E27FC236}">
                        <a16:creationId xmlns:a16="http://schemas.microsoft.com/office/drawing/2014/main" id="{1A9E74E7-D16A-94B8-D96B-3CBEBB3C620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Resim 17">
                    <a:extLst>
                      <a:ext uri="{FF2B5EF4-FFF2-40B4-BE49-F238E27FC236}">
                        <a16:creationId xmlns:a16="http://schemas.microsoft.com/office/drawing/2014/main" id="{00FD7363-7301-E998-8F6A-23411F27319A}"/>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19474" name="Resim 18">
                    <a:extLst>
                      <a:ext uri="{FF2B5EF4-FFF2-40B4-BE49-F238E27FC236}">
                        <a16:creationId xmlns:a16="http://schemas.microsoft.com/office/drawing/2014/main" id="{74509544-993D-2603-67AC-A3C9D9F8C90D}"/>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5" name="Resim 19">
                    <a:extLst>
                      <a:ext uri="{FF2B5EF4-FFF2-40B4-BE49-F238E27FC236}">
                        <a16:creationId xmlns:a16="http://schemas.microsoft.com/office/drawing/2014/main" id="{E1A4B2FB-C20E-F30A-E852-65E7CC476DBE}"/>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6" name="Resim 20">
                    <a:extLst>
                      <a:ext uri="{FF2B5EF4-FFF2-40B4-BE49-F238E27FC236}">
                        <a16:creationId xmlns:a16="http://schemas.microsoft.com/office/drawing/2014/main" id="{B904F33E-9296-B8B2-3C29-8DA45511EB68}"/>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8" name="Resim 12">
                  <a:extLst>
                    <a:ext uri="{FF2B5EF4-FFF2-40B4-BE49-F238E27FC236}">
                      <a16:creationId xmlns:a16="http://schemas.microsoft.com/office/drawing/2014/main" id="{DCEBF21E-9079-D306-0DD3-5458B9E05C3D}"/>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5" name="Resim 9">
                <a:extLst>
                  <a:ext uri="{FF2B5EF4-FFF2-40B4-BE49-F238E27FC236}">
                    <a16:creationId xmlns:a16="http://schemas.microsoft.com/office/drawing/2014/main" id="{B6E983F6-5F32-4A05-ACC0-ACD6316F2C75}"/>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Resim 10">
                <a:extLst>
                  <a:ext uri="{FF2B5EF4-FFF2-40B4-BE49-F238E27FC236}">
                    <a16:creationId xmlns:a16="http://schemas.microsoft.com/office/drawing/2014/main" id="{FDE4F04E-E511-942F-592A-945A32496994}"/>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Resim 6">
              <a:extLst>
                <a:ext uri="{FF2B5EF4-FFF2-40B4-BE49-F238E27FC236}">
                  <a16:creationId xmlns:a16="http://schemas.microsoft.com/office/drawing/2014/main" id="{C5C39A79-7005-ACDA-640C-1D560F00FE03}"/>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19463" name="Dikdörtgen 7">
              <a:extLst>
                <a:ext uri="{FF2B5EF4-FFF2-40B4-BE49-F238E27FC236}">
                  <a16:creationId xmlns:a16="http://schemas.microsoft.com/office/drawing/2014/main" id="{44B06430-ADAA-D1A5-320F-7BD8ED76AED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solidFill>
                    <a:srgbClr val="000000"/>
                  </a:solidFill>
                  <a:latin typeface="Akrobat Black" pitchFamily="2" charset="-94"/>
                  <a:ea typeface="Calibri" panose="020F0502020204030204" pitchFamily="34" charset="0"/>
                  <a:cs typeface="Times New Roman" panose="02020603050405020304" pitchFamily="18" charset="0"/>
                </a:rPr>
                <a:t>mersintarim</a:t>
              </a:r>
              <a:r>
                <a:rPr lang="tr-TR" altLang="tr-TR" sz="2000" b="1">
                  <a:solidFill>
                    <a:srgbClr val="000000"/>
                  </a:solidFill>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DCD508C9-FBDD-6582-01EA-8C9E745E99F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Rectangle 1078">
            <a:extLst>
              <a:ext uri="{FF2B5EF4-FFF2-40B4-BE49-F238E27FC236}">
                <a16:creationId xmlns:a16="http://schemas.microsoft.com/office/drawing/2014/main" id="{A72270E0-511B-A117-CE3D-F5943B1147F1}"/>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4" name="Rectangle 2237">
            <a:extLst>
              <a:ext uri="{FF2B5EF4-FFF2-40B4-BE49-F238E27FC236}">
                <a16:creationId xmlns:a16="http://schemas.microsoft.com/office/drawing/2014/main" id="{866BAD7B-7372-CC61-C5F0-147BF88FB197}"/>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5" name="Rectangle 3309">
            <a:extLst>
              <a:ext uri="{FF2B5EF4-FFF2-40B4-BE49-F238E27FC236}">
                <a16:creationId xmlns:a16="http://schemas.microsoft.com/office/drawing/2014/main" id="{D6D555E2-DC24-6329-3F09-84DCA2030A7B}"/>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6" name="Text Box 4310">
            <a:extLst>
              <a:ext uri="{FF2B5EF4-FFF2-40B4-BE49-F238E27FC236}">
                <a16:creationId xmlns:a16="http://schemas.microsoft.com/office/drawing/2014/main" id="{9824E923-0973-7982-2DBF-655B0534E98D}"/>
              </a:ext>
            </a:extLst>
          </p:cNvPr>
          <p:cNvSpPr txBox="1">
            <a:spLocks noChangeArrowheads="1"/>
          </p:cNvSpPr>
          <p:nvPr/>
        </p:nvSpPr>
        <p:spPr bwMode="auto">
          <a:xfrm>
            <a:off x="34925" y="1905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 KONULARI</a:t>
            </a:r>
          </a:p>
        </p:txBody>
      </p:sp>
      <p:sp>
        <p:nvSpPr>
          <p:cNvPr id="30727" name="Dikdörtgen 1">
            <a:extLst>
              <a:ext uri="{FF2B5EF4-FFF2-40B4-BE49-F238E27FC236}">
                <a16:creationId xmlns:a16="http://schemas.microsoft.com/office/drawing/2014/main" id="{AFACF47D-C5D1-97EB-D6D2-752EC7904808}"/>
              </a:ext>
            </a:extLst>
          </p:cNvPr>
          <p:cNvSpPr>
            <a:spLocks noChangeArrowheads="1"/>
          </p:cNvSpPr>
          <p:nvPr/>
        </p:nvSpPr>
        <p:spPr bwMode="auto">
          <a:xfrm>
            <a:off x="539750" y="651463"/>
            <a:ext cx="8401050" cy="5324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indent="-228600" algn="just">
              <a:lnSpc>
                <a:spcPts val="1370"/>
              </a:lnSpc>
              <a:spcBef>
                <a:spcPts val="25"/>
              </a:spcBef>
              <a:buSzPts val="1200"/>
              <a:tabLst>
                <a:tab pos="548005" algn="l"/>
              </a:tabLst>
            </a:pPr>
            <a:r>
              <a:rPr lang="tr-TR" sz="2000" b="1" spc="0" dirty="0">
                <a:solidFill>
                  <a:srgbClr val="FF0000"/>
                </a:solidFill>
                <a:effectLst/>
                <a:latin typeface="Times New Roman" panose="02020603050405020304" pitchFamily="18" charset="0"/>
                <a:ea typeface="Times New Roman" panose="02020603050405020304" pitchFamily="18" charset="0"/>
              </a:rPr>
              <a:t>D) SU</a:t>
            </a:r>
            <a:r>
              <a:rPr lang="tr-TR" sz="2000" b="1" spc="-20"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ÜRÜNLERİ</a:t>
            </a:r>
            <a:r>
              <a:rPr lang="tr-TR" sz="2000" b="1" spc="-15"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YETİŞTİRİCİLİĞİNE</a:t>
            </a:r>
            <a:r>
              <a:rPr lang="tr-TR" sz="2000" b="1" spc="-25" dirty="0">
                <a:solidFill>
                  <a:srgbClr val="FF0000"/>
                </a:solidFill>
                <a:effectLst/>
                <a:latin typeface="Times New Roman" panose="02020603050405020304" pitchFamily="18" charset="0"/>
                <a:ea typeface="Times New Roman" panose="02020603050405020304" pitchFamily="18" charset="0"/>
              </a:rPr>
              <a:t> </a:t>
            </a:r>
            <a:r>
              <a:rPr lang="tr-TR" sz="2000" b="1" spc="0" dirty="0">
                <a:solidFill>
                  <a:srgbClr val="FF0000"/>
                </a:solidFill>
                <a:effectLst/>
                <a:latin typeface="Times New Roman" panose="02020603050405020304" pitchFamily="18" charset="0"/>
                <a:ea typeface="Times New Roman" panose="02020603050405020304" pitchFamily="18" charset="0"/>
              </a:rPr>
              <a:t>YÖNELİK</a:t>
            </a:r>
            <a:r>
              <a:rPr lang="tr-TR" sz="2000" b="1" spc="-10" dirty="0">
                <a:solidFill>
                  <a:srgbClr val="FF0000"/>
                </a:solidFill>
                <a:effectLst/>
                <a:latin typeface="Times New Roman" panose="02020603050405020304" pitchFamily="18" charset="0"/>
                <a:ea typeface="Times New Roman" panose="02020603050405020304" pitchFamily="18" charset="0"/>
              </a:rPr>
              <a:t> YATIRIMLAR</a:t>
            </a:r>
          </a:p>
          <a:p>
            <a:pPr marL="914400" lvl="2" indent="0" algn="just">
              <a:lnSpc>
                <a:spcPts val="1370"/>
              </a:lnSpc>
              <a:spcBef>
                <a:spcPts val="25"/>
              </a:spcBef>
              <a:buSzPts val="1200"/>
              <a:tabLst>
                <a:tab pos="548005" algn="l"/>
              </a:tabLst>
            </a:pPr>
            <a:endParaRPr lang="tr-TR" sz="2000" b="1" u="sng" spc="0" dirty="0">
              <a:solidFill>
                <a:srgbClr val="FF0000"/>
              </a:solidFill>
              <a:effectLst/>
              <a:latin typeface="Times New Roman" panose="02020603050405020304" pitchFamily="18" charset="0"/>
              <a:ea typeface="Times New Roman" panose="02020603050405020304" pitchFamily="18" charset="0"/>
            </a:endParaRPr>
          </a:p>
          <a:p>
            <a:pPr marR="298450" lvl="0" indent="0" algn="just">
              <a:spcAft>
                <a:spcPts val="0"/>
              </a:spcAft>
              <a:buSzPts val="1200"/>
              <a:tabLst>
                <a:tab pos="611505" algn="l"/>
              </a:tabLst>
            </a:pPr>
            <a:r>
              <a:rPr lang="tr-TR" sz="2000" b="1" u="sng" spc="-5" dirty="0">
                <a:latin typeface="Times New Roman" panose="02020603050405020304" pitchFamily="18" charset="0"/>
                <a:ea typeface="Times New Roman" panose="02020603050405020304" pitchFamily="18" charset="0"/>
              </a:rPr>
              <a:t>1-</a:t>
            </a:r>
            <a:r>
              <a:rPr lang="tr-TR" sz="2000" b="1" u="sng" spc="-5" dirty="0">
                <a:effectLst/>
                <a:latin typeface="Times New Roman" panose="02020603050405020304" pitchFamily="18" charset="0"/>
                <a:ea typeface="Times New Roman" panose="02020603050405020304" pitchFamily="18" charset="0"/>
              </a:rPr>
              <a:t>) Denizlerde yetiştiricilik konusunda yapılacak proje başvurularında;</a:t>
            </a:r>
          </a:p>
          <a:p>
            <a:pPr marR="298450" lvl="0" indent="0" algn="just">
              <a:spcAft>
                <a:spcPts val="0"/>
              </a:spcAft>
              <a:buSzPts val="1200"/>
              <a:tabLst>
                <a:tab pos="611505" algn="l"/>
              </a:tabLst>
            </a:pPr>
            <a:r>
              <a:rPr lang="tr-TR" sz="2000" spc="0" dirty="0">
                <a:effectLst/>
                <a:latin typeface="Times New Roman" panose="02020603050405020304" pitchFamily="18" charset="0"/>
                <a:ea typeface="Times New Roman" panose="02020603050405020304" pitchFamily="18" charset="0"/>
              </a:rPr>
              <a:t>Bu yatırımlar; çipura, levrek, </a:t>
            </a:r>
            <a:r>
              <a:rPr lang="tr-TR" sz="2000" spc="0" dirty="0" err="1">
                <a:effectLst/>
                <a:latin typeface="Times New Roman" panose="02020603050405020304" pitchFamily="18" charset="0"/>
                <a:ea typeface="Times New Roman" panose="02020603050405020304" pitchFamily="18" charset="0"/>
              </a:rPr>
              <a:t>granyöz</a:t>
            </a:r>
            <a:r>
              <a:rPr lang="tr-TR" sz="2000" spc="0" dirty="0">
                <a:effectLst/>
                <a:latin typeface="Times New Roman" panose="02020603050405020304" pitchFamily="18" charset="0"/>
                <a:ea typeface="Times New Roman" panose="02020603050405020304" pitchFamily="18" charset="0"/>
              </a:rPr>
              <a:t>,</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istiridye, midye</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ve</a:t>
            </a:r>
            <a:r>
              <a:rPr lang="tr-TR" sz="2000" spc="-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alabalık</a:t>
            </a:r>
            <a:r>
              <a:rPr lang="tr-TR" sz="2000"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türleri</a:t>
            </a:r>
            <a:r>
              <a:rPr lang="tr-TR" sz="2000" spc="-15"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üretimi</a:t>
            </a:r>
            <a:r>
              <a:rPr lang="tr-TR" sz="2000" spc="-10" dirty="0">
                <a:effectLst/>
                <a:latin typeface="Times New Roman" panose="02020603050405020304" pitchFamily="18" charset="0"/>
                <a:ea typeface="Times New Roman" panose="02020603050405020304" pitchFamily="18" charset="0"/>
              </a:rPr>
              <a:t> </a:t>
            </a:r>
            <a:r>
              <a:rPr lang="tr-TR" sz="2000" spc="0" dirty="0">
                <a:effectLst/>
                <a:latin typeface="Times New Roman" panose="02020603050405020304" pitchFamily="18" charset="0"/>
                <a:ea typeface="Times New Roman" panose="02020603050405020304" pitchFamily="18" charset="0"/>
              </a:rPr>
              <a:t>ve yetiştirilmesi amacıyla yapılan sabit yatırımları kapsamaktadır.</a:t>
            </a:r>
          </a:p>
          <a:p>
            <a:pPr marR="294005" lvl="0" indent="0" algn="just">
              <a:lnSpc>
                <a:spcPct val="98000"/>
              </a:lnSpc>
              <a:spcBef>
                <a:spcPts val="45"/>
              </a:spcBef>
              <a:spcAft>
                <a:spcPts val="0"/>
              </a:spcAft>
              <a:buSzPts val="1200"/>
              <a:tabLst>
                <a:tab pos="611505" algn="l"/>
              </a:tabLst>
            </a:pPr>
            <a:r>
              <a:rPr lang="tr-TR" sz="2000" b="1" spc="0" dirty="0">
                <a:effectLst/>
                <a:latin typeface="Times New Roman" panose="02020603050405020304" pitchFamily="18" charset="0"/>
                <a:ea typeface="Symbol" panose="05050102010706020507" pitchFamily="18" charset="2"/>
                <a:cs typeface="Symbol" panose="05050102010706020507" pitchFamily="18" charset="2"/>
              </a:rPr>
              <a:t>Ağ kafeslerde balık yetiştiriciliği için hibe desteği kapsamında değerlendirilecek makine ve ekipmanlar</a:t>
            </a:r>
          </a:p>
          <a:p>
            <a:pPr marR="294005" lvl="0" indent="0" algn="just">
              <a:lnSpc>
                <a:spcPct val="98000"/>
              </a:lnSpc>
              <a:spcBef>
                <a:spcPts val="45"/>
              </a:spcBef>
              <a:spcAft>
                <a:spcPts val="0"/>
              </a:spcAft>
              <a:buSzPts val="1200"/>
              <a:tabLst>
                <a:tab pos="611505" algn="l"/>
              </a:tabLst>
            </a:pPr>
            <a:r>
              <a:rPr lang="tr-TR" sz="2000" dirty="0">
                <a:effectLst/>
                <a:latin typeface="Times New Roman" panose="02020603050405020304" pitchFamily="18" charset="0"/>
                <a:ea typeface="Times New Roman" panose="02020603050405020304" pitchFamily="18" charset="0"/>
              </a:rPr>
              <a:t>Kafes, kafes ağı, kafes bağlantı elemanları (şamandıra, kolektör, halat, çakar, flaşör, zincir kilidi, zincir, çapa, radansa), kuş ağı kulesi, ağ yıkama makineleri, su kalitesi ölçüm cihazı, balık nakil tankı, tüp dolum kompresörü, balık boylama makinesi, boyut ölçme cihazı, balık</a:t>
            </a:r>
            <a:r>
              <a:rPr lang="tr-TR" sz="2000" spc="-6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gözlem</a:t>
            </a:r>
            <a:r>
              <a:rPr lang="tr-TR" sz="2000" spc="-6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aynası,</a:t>
            </a:r>
            <a:r>
              <a:rPr lang="tr-TR" sz="2000" spc="-6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buzlama</a:t>
            </a:r>
            <a:r>
              <a:rPr lang="tr-TR" sz="2000" spc="-7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makinesi,</a:t>
            </a:r>
            <a:r>
              <a:rPr lang="tr-TR" sz="2000" spc="-6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balık</a:t>
            </a:r>
            <a:r>
              <a:rPr lang="tr-TR" sz="2000" spc="-6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pompası,</a:t>
            </a:r>
            <a:r>
              <a:rPr lang="tr-TR" sz="2000" spc="-5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platformlara</a:t>
            </a:r>
            <a:r>
              <a:rPr lang="tr-TR" sz="2000" spc="-7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ve</a:t>
            </a:r>
            <a:r>
              <a:rPr lang="tr-TR" sz="2000" spc="-7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en</a:t>
            </a:r>
            <a:r>
              <a:rPr lang="tr-TR" sz="2000" spc="-6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az</a:t>
            </a:r>
            <a:r>
              <a:rPr lang="tr-TR" sz="2000" spc="-6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10</a:t>
            </a:r>
            <a:r>
              <a:rPr lang="tr-TR" sz="2000" spc="-65"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metre</a:t>
            </a:r>
            <a:r>
              <a:rPr lang="tr-TR" sz="2000" spc="-7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boyunda ruhsatlı teknelere hidrolik yükleme ve boşaltma aparatı, aşılama makinesi ve ekipmanları, mikroskop, otomatik yemleme makinesi, ısı ve ışık yalıtımlı yem deposu, insansız sualtı aracı hibe desteği kapsamında değerlendirilecek makine ve ekipmanlardır.</a:t>
            </a:r>
          </a:p>
          <a:p>
            <a:pPr marL="742950" marR="290830" lvl="1" indent="-285750" algn="just">
              <a:spcAft>
                <a:spcPts val="0"/>
              </a:spcAft>
              <a:buSzPts val="1200"/>
              <a:buFont typeface="Times New Roman" panose="02020603050405020304" pitchFamily="18" charset="0"/>
              <a:buAutoNum type="arabicPeriod"/>
              <a:tabLst>
                <a:tab pos="792480" algn="l"/>
              </a:tabLst>
            </a:pPr>
            <a:endParaRPr lang="tr-TR" sz="2000" spc="0" dirty="0">
              <a:effectLst/>
              <a:latin typeface="Times New Roman" panose="02020603050405020304" pitchFamily="18" charset="0"/>
              <a:ea typeface="Times New Roman" panose="02020603050405020304" pitchFamily="18" charset="0"/>
            </a:endParaRPr>
          </a:p>
          <a:p>
            <a:pPr algn="just">
              <a:lnSpc>
                <a:spcPct val="115000"/>
              </a:lnSpc>
            </a:pPr>
            <a:endParaRPr lang="tr-TR" altLang="tr-TR" sz="2000" dirty="0">
              <a:solidFill>
                <a:srgbClr val="FF0000"/>
              </a:solidFill>
            </a:endParaRPr>
          </a:p>
        </p:txBody>
      </p:sp>
      <p:pic>
        <p:nvPicPr>
          <p:cNvPr id="8" name="Resim 7">
            <a:extLst>
              <a:ext uri="{FF2B5EF4-FFF2-40B4-BE49-F238E27FC236}">
                <a16:creationId xmlns:a16="http://schemas.microsoft.com/office/drawing/2014/main" id="{889B6BCC-F2C9-4577-30D4-AF529250160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0729" name="Grup 8">
            <a:extLst>
              <a:ext uri="{FF2B5EF4-FFF2-40B4-BE49-F238E27FC236}">
                <a16:creationId xmlns:a16="http://schemas.microsoft.com/office/drawing/2014/main" id="{9420DC5D-B656-2797-B206-843C7FBB68F1}"/>
              </a:ext>
            </a:extLst>
          </p:cNvPr>
          <p:cNvGrpSpPr>
            <a:grpSpLocks/>
          </p:cNvGrpSpPr>
          <p:nvPr/>
        </p:nvGrpSpPr>
        <p:grpSpPr bwMode="auto">
          <a:xfrm>
            <a:off x="34925" y="6021388"/>
            <a:ext cx="9063038" cy="663575"/>
            <a:chOff x="0" y="6182509"/>
            <a:chExt cx="12192000" cy="663388"/>
          </a:xfrm>
        </p:grpSpPr>
        <p:grpSp>
          <p:nvGrpSpPr>
            <p:cNvPr id="30730" name="Grup 9">
              <a:extLst>
                <a:ext uri="{FF2B5EF4-FFF2-40B4-BE49-F238E27FC236}">
                  <a16:creationId xmlns:a16="http://schemas.microsoft.com/office/drawing/2014/main" id="{31B11FDE-2B5E-8457-C340-89B65C8E28CC}"/>
                </a:ext>
              </a:extLst>
            </p:cNvPr>
            <p:cNvGrpSpPr>
              <a:grpSpLocks/>
            </p:cNvGrpSpPr>
            <p:nvPr/>
          </p:nvGrpSpPr>
          <p:grpSpPr bwMode="auto">
            <a:xfrm>
              <a:off x="0" y="6182509"/>
              <a:ext cx="12192000" cy="663388"/>
              <a:chOff x="0" y="6182509"/>
              <a:chExt cx="12192000" cy="663388"/>
            </a:xfrm>
          </p:grpSpPr>
          <p:grpSp>
            <p:nvGrpSpPr>
              <p:cNvPr id="30733" name="Grup 12">
                <a:extLst>
                  <a:ext uri="{FF2B5EF4-FFF2-40B4-BE49-F238E27FC236}">
                    <a16:creationId xmlns:a16="http://schemas.microsoft.com/office/drawing/2014/main" id="{16B852E3-5258-5BBD-66E7-7B093D0E3575}"/>
                  </a:ext>
                </a:extLst>
              </p:cNvPr>
              <p:cNvGrpSpPr>
                <a:grpSpLocks/>
              </p:cNvGrpSpPr>
              <p:nvPr/>
            </p:nvGrpSpPr>
            <p:grpSpPr bwMode="auto">
              <a:xfrm>
                <a:off x="0" y="6182509"/>
                <a:ext cx="12192000" cy="663388"/>
                <a:chOff x="0" y="6182509"/>
                <a:chExt cx="12192000" cy="663388"/>
              </a:xfrm>
            </p:grpSpPr>
            <p:grpSp>
              <p:nvGrpSpPr>
                <p:cNvPr id="30736" name="Grup 15">
                  <a:extLst>
                    <a:ext uri="{FF2B5EF4-FFF2-40B4-BE49-F238E27FC236}">
                      <a16:creationId xmlns:a16="http://schemas.microsoft.com/office/drawing/2014/main" id="{C5660954-ECCF-44ED-B011-0886CF84958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15BF91E6-7BE2-13BA-0EA0-8781C458DB3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0739" name="Resim 18">
                    <a:extLst>
                      <a:ext uri="{FF2B5EF4-FFF2-40B4-BE49-F238E27FC236}">
                        <a16:creationId xmlns:a16="http://schemas.microsoft.com/office/drawing/2014/main" id="{4C684648-1A67-F6FD-E004-FA4FF1EC19E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0" name="Resim 19">
                    <a:extLst>
                      <a:ext uri="{FF2B5EF4-FFF2-40B4-BE49-F238E27FC236}">
                        <a16:creationId xmlns:a16="http://schemas.microsoft.com/office/drawing/2014/main" id="{1BB4F516-2CC0-A341-2887-F1DDFFFA72A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1" name="Resim 20">
                    <a:extLst>
                      <a:ext uri="{FF2B5EF4-FFF2-40B4-BE49-F238E27FC236}">
                        <a16:creationId xmlns:a16="http://schemas.microsoft.com/office/drawing/2014/main" id="{9F1959D9-2C1B-5277-5459-95325BABF1E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A01EE26B-4EDF-EF3C-5A8B-642771AE73A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0743" name="Resim 22">
                    <a:extLst>
                      <a:ext uri="{FF2B5EF4-FFF2-40B4-BE49-F238E27FC236}">
                        <a16:creationId xmlns:a16="http://schemas.microsoft.com/office/drawing/2014/main" id="{B4E2B03D-A18E-B637-1E2F-49FAA6040657}"/>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4" name="Resim 23">
                    <a:extLst>
                      <a:ext uri="{FF2B5EF4-FFF2-40B4-BE49-F238E27FC236}">
                        <a16:creationId xmlns:a16="http://schemas.microsoft.com/office/drawing/2014/main" id="{7C2663F6-1C09-7633-936B-03CF14E452D7}"/>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5" name="Resim 24">
                    <a:extLst>
                      <a:ext uri="{FF2B5EF4-FFF2-40B4-BE49-F238E27FC236}">
                        <a16:creationId xmlns:a16="http://schemas.microsoft.com/office/drawing/2014/main" id="{B2F26583-25AF-BCDE-C8BF-E97965B3E14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7" name="Resim 16">
                  <a:extLst>
                    <a:ext uri="{FF2B5EF4-FFF2-40B4-BE49-F238E27FC236}">
                      <a16:creationId xmlns:a16="http://schemas.microsoft.com/office/drawing/2014/main" id="{76C1FCAF-216B-42D9-FA95-7BE75900285E}"/>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4" name="Resim 13">
                <a:extLst>
                  <a:ext uri="{FF2B5EF4-FFF2-40B4-BE49-F238E27FC236}">
                    <a16:creationId xmlns:a16="http://schemas.microsoft.com/office/drawing/2014/main" id="{53698FB9-2A5A-DA22-A87E-AC06AD4005C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5" name="Resim 14">
                <a:extLst>
                  <a:ext uri="{FF2B5EF4-FFF2-40B4-BE49-F238E27FC236}">
                    <a16:creationId xmlns:a16="http://schemas.microsoft.com/office/drawing/2014/main" id="{305DEE13-12DF-4534-EA76-678D6E2B3C8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908AF81D-6761-101E-E6D9-BE6D42A9ECF5}"/>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0732" name="Dikdörtgen 11">
              <a:extLst>
                <a:ext uri="{FF2B5EF4-FFF2-40B4-BE49-F238E27FC236}">
                  <a16:creationId xmlns:a16="http://schemas.microsoft.com/office/drawing/2014/main" id="{11437D40-867E-E008-ED58-FADE6746F5BA}"/>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423749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DCD508C9-FBDD-6582-01EA-8C9E745E99F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Rectangle 1078">
            <a:extLst>
              <a:ext uri="{FF2B5EF4-FFF2-40B4-BE49-F238E27FC236}">
                <a16:creationId xmlns:a16="http://schemas.microsoft.com/office/drawing/2014/main" id="{A72270E0-511B-A117-CE3D-F5943B1147F1}"/>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4" name="Rectangle 2237">
            <a:extLst>
              <a:ext uri="{FF2B5EF4-FFF2-40B4-BE49-F238E27FC236}">
                <a16:creationId xmlns:a16="http://schemas.microsoft.com/office/drawing/2014/main" id="{866BAD7B-7372-CC61-C5F0-147BF88FB197}"/>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5" name="Rectangle 3309">
            <a:extLst>
              <a:ext uri="{FF2B5EF4-FFF2-40B4-BE49-F238E27FC236}">
                <a16:creationId xmlns:a16="http://schemas.microsoft.com/office/drawing/2014/main" id="{D6D555E2-DC24-6329-3F09-84DCA2030A7B}"/>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6" name="Text Box 4310">
            <a:extLst>
              <a:ext uri="{FF2B5EF4-FFF2-40B4-BE49-F238E27FC236}">
                <a16:creationId xmlns:a16="http://schemas.microsoft.com/office/drawing/2014/main" id="{9824E923-0973-7982-2DBF-655B0534E98D}"/>
              </a:ext>
            </a:extLst>
          </p:cNvPr>
          <p:cNvSpPr txBox="1">
            <a:spLocks noChangeArrowheads="1"/>
          </p:cNvSpPr>
          <p:nvPr/>
        </p:nvSpPr>
        <p:spPr bwMode="auto">
          <a:xfrm>
            <a:off x="34925" y="1905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 KONULARI</a:t>
            </a:r>
          </a:p>
        </p:txBody>
      </p:sp>
      <p:sp>
        <p:nvSpPr>
          <p:cNvPr id="30727" name="Dikdörtgen 1">
            <a:extLst>
              <a:ext uri="{FF2B5EF4-FFF2-40B4-BE49-F238E27FC236}">
                <a16:creationId xmlns:a16="http://schemas.microsoft.com/office/drawing/2014/main" id="{AFACF47D-C5D1-97EB-D6D2-752EC7904808}"/>
              </a:ext>
            </a:extLst>
          </p:cNvPr>
          <p:cNvSpPr>
            <a:spLocks noChangeArrowheads="1"/>
          </p:cNvSpPr>
          <p:nvPr/>
        </p:nvSpPr>
        <p:spPr bwMode="auto">
          <a:xfrm>
            <a:off x="539750" y="651463"/>
            <a:ext cx="8289925" cy="537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914400" lvl="2" indent="0" algn="just">
              <a:lnSpc>
                <a:spcPts val="1370"/>
              </a:lnSpc>
              <a:spcBef>
                <a:spcPts val="25"/>
              </a:spcBef>
              <a:buSzPts val="1200"/>
              <a:tabLst>
                <a:tab pos="548005" algn="l"/>
              </a:tabLst>
            </a:pPr>
            <a:endParaRPr lang="tr-TR" sz="1600" b="1" spc="0" dirty="0">
              <a:solidFill>
                <a:srgbClr val="FF0000"/>
              </a:solidFill>
              <a:effectLst/>
              <a:latin typeface="Times New Roman" panose="02020603050405020304" pitchFamily="18" charset="0"/>
              <a:ea typeface="Times New Roman" panose="02020603050405020304" pitchFamily="18" charset="0"/>
            </a:endParaRPr>
          </a:p>
          <a:p>
            <a:pPr lvl="0" indent="0" algn="just">
              <a:buSzPts val="1200"/>
              <a:tabLst>
                <a:tab pos="610870" algn="l"/>
              </a:tabLst>
            </a:pPr>
            <a:r>
              <a:rPr lang="tr-TR" sz="2000" b="1" u="sng" spc="-5" dirty="0">
                <a:latin typeface="Times New Roman" panose="02020603050405020304" pitchFamily="18" charset="0"/>
                <a:ea typeface="Times New Roman" panose="02020603050405020304" pitchFamily="18" charset="0"/>
              </a:rPr>
              <a:t>2</a:t>
            </a:r>
            <a:r>
              <a:rPr lang="tr-TR" sz="2000" b="1" u="sng" spc="-5" dirty="0">
                <a:effectLst/>
                <a:latin typeface="Times New Roman" panose="02020603050405020304" pitchFamily="18" charset="0"/>
                <a:ea typeface="Times New Roman" panose="02020603050405020304" pitchFamily="18" charset="0"/>
              </a:rPr>
              <a:t>-) İç</a:t>
            </a:r>
            <a:r>
              <a:rPr lang="tr-TR" sz="2000" b="1" u="sng" spc="-20" dirty="0">
                <a:effectLst/>
                <a:latin typeface="Times New Roman" panose="02020603050405020304" pitchFamily="18" charset="0"/>
                <a:ea typeface="Times New Roman" panose="02020603050405020304" pitchFamily="18" charset="0"/>
              </a:rPr>
              <a:t> </a:t>
            </a:r>
            <a:r>
              <a:rPr lang="tr-TR" sz="2000" b="1" u="sng" spc="-5" dirty="0">
                <a:effectLst/>
                <a:latin typeface="Times New Roman" panose="02020603050405020304" pitchFamily="18" charset="0"/>
                <a:ea typeface="Times New Roman" panose="02020603050405020304" pitchFamily="18" charset="0"/>
              </a:rPr>
              <a:t>sularda</a:t>
            </a:r>
            <a:r>
              <a:rPr lang="tr-TR" sz="2000" b="1" u="sng" spc="-10" dirty="0">
                <a:effectLst/>
                <a:latin typeface="Times New Roman" panose="02020603050405020304" pitchFamily="18" charset="0"/>
                <a:ea typeface="Times New Roman" panose="02020603050405020304" pitchFamily="18" charset="0"/>
              </a:rPr>
              <a:t> </a:t>
            </a:r>
            <a:r>
              <a:rPr lang="tr-TR" sz="2000" b="1" u="sng" spc="-5" dirty="0">
                <a:effectLst/>
                <a:latin typeface="Times New Roman" panose="02020603050405020304" pitchFamily="18" charset="0"/>
                <a:ea typeface="Times New Roman" panose="02020603050405020304" pitchFamily="18" charset="0"/>
              </a:rPr>
              <a:t>yetiştiricilik konularında</a:t>
            </a:r>
            <a:r>
              <a:rPr lang="tr-TR" sz="2000" b="1" u="sng" spc="5" dirty="0">
                <a:effectLst/>
                <a:latin typeface="Times New Roman" panose="02020603050405020304" pitchFamily="18" charset="0"/>
                <a:ea typeface="Times New Roman" panose="02020603050405020304" pitchFamily="18" charset="0"/>
              </a:rPr>
              <a:t> </a:t>
            </a:r>
            <a:r>
              <a:rPr lang="tr-TR" sz="2000" b="1" u="sng" spc="-5" dirty="0">
                <a:effectLst/>
                <a:latin typeface="Times New Roman" panose="02020603050405020304" pitchFamily="18" charset="0"/>
                <a:ea typeface="Times New Roman" panose="02020603050405020304" pitchFamily="18" charset="0"/>
              </a:rPr>
              <a:t>yapılacak</a:t>
            </a:r>
            <a:r>
              <a:rPr lang="tr-TR" sz="2000" b="1" u="sng" spc="-15" dirty="0">
                <a:effectLst/>
                <a:latin typeface="Times New Roman" panose="02020603050405020304" pitchFamily="18" charset="0"/>
                <a:ea typeface="Times New Roman" panose="02020603050405020304" pitchFamily="18" charset="0"/>
              </a:rPr>
              <a:t> </a:t>
            </a:r>
            <a:r>
              <a:rPr lang="tr-TR" sz="2000" b="1" u="sng" spc="-5" dirty="0">
                <a:effectLst/>
                <a:latin typeface="Times New Roman" panose="02020603050405020304" pitchFamily="18" charset="0"/>
                <a:ea typeface="Times New Roman" panose="02020603050405020304" pitchFamily="18" charset="0"/>
              </a:rPr>
              <a:t>proje</a:t>
            </a:r>
            <a:r>
              <a:rPr lang="tr-TR" sz="2000" b="1" u="sng" spc="-15" dirty="0">
                <a:effectLst/>
                <a:latin typeface="Times New Roman" panose="02020603050405020304" pitchFamily="18" charset="0"/>
                <a:ea typeface="Times New Roman" panose="02020603050405020304" pitchFamily="18" charset="0"/>
              </a:rPr>
              <a:t> </a:t>
            </a:r>
            <a:r>
              <a:rPr lang="tr-TR" sz="2000" b="1" u="sng" spc="-10" dirty="0">
                <a:effectLst/>
                <a:latin typeface="Times New Roman" panose="02020603050405020304" pitchFamily="18" charset="0"/>
                <a:ea typeface="Times New Roman" panose="02020603050405020304" pitchFamily="18" charset="0"/>
              </a:rPr>
              <a:t>başvurularında;</a:t>
            </a:r>
            <a:endParaRPr lang="tr-TR" sz="2000" b="1" u="sng" spc="-5" dirty="0">
              <a:latin typeface="Times New Roman" panose="02020603050405020304" pitchFamily="18" charset="0"/>
              <a:ea typeface="Times New Roman" panose="02020603050405020304" pitchFamily="18" charset="0"/>
            </a:endParaRPr>
          </a:p>
          <a:p>
            <a:pPr lvl="0" indent="0" algn="just">
              <a:buSzPts val="1200"/>
              <a:tabLst>
                <a:tab pos="610870" algn="l"/>
              </a:tabLst>
            </a:pPr>
            <a:r>
              <a:rPr lang="tr-TR" sz="1600" spc="0" dirty="0">
                <a:effectLst/>
                <a:latin typeface="Times New Roman" panose="02020603050405020304" pitchFamily="18" charset="0"/>
                <a:ea typeface="Times New Roman" panose="02020603050405020304" pitchFamily="18" charset="0"/>
              </a:rPr>
              <a:t>Bu yatırımlar; iç sularda alabalık türleri, yayın balığı, mersin balığı, sazan, </a:t>
            </a:r>
            <a:r>
              <a:rPr lang="tr-TR" sz="1600" spc="0" dirty="0" err="1">
                <a:effectLst/>
                <a:latin typeface="Times New Roman" panose="02020603050405020304" pitchFamily="18" charset="0"/>
                <a:ea typeface="Times New Roman" panose="02020603050405020304" pitchFamily="18" charset="0"/>
              </a:rPr>
              <a:t>tilapya</a:t>
            </a:r>
            <a:r>
              <a:rPr lang="tr-TR" sz="1600" spc="0" dirty="0">
                <a:effectLst/>
                <a:latin typeface="Times New Roman" panose="02020603050405020304" pitchFamily="18" charset="0"/>
                <a:ea typeface="Times New Roman" panose="02020603050405020304" pitchFamily="18" charset="0"/>
              </a:rPr>
              <a:t>, karabalık,</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makro</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mikro</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algler,</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karides,</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kara</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salyangozu;</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toprak</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havuzlarda</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ise</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alabalık, çipura, levrek, sarıağız, </a:t>
            </a:r>
            <a:r>
              <a:rPr lang="tr-TR" sz="1600" spc="0" dirty="0" err="1">
                <a:effectLst/>
                <a:latin typeface="Times New Roman" panose="02020603050405020304" pitchFamily="18" charset="0"/>
                <a:ea typeface="Times New Roman" panose="02020603050405020304" pitchFamily="18" charset="0"/>
              </a:rPr>
              <a:t>minekop</a:t>
            </a:r>
            <a:r>
              <a:rPr lang="tr-TR" sz="1600" spc="0" dirty="0">
                <a:effectLst/>
                <a:latin typeface="Times New Roman" panose="02020603050405020304" pitchFamily="18" charset="0"/>
                <a:ea typeface="Times New Roman" panose="02020603050405020304" pitchFamily="18" charset="0"/>
              </a:rPr>
              <a:t>, fangri, mercan, </a:t>
            </a:r>
            <a:r>
              <a:rPr lang="tr-TR" sz="1600" spc="0" dirty="0" err="1">
                <a:effectLst/>
                <a:latin typeface="Times New Roman" panose="02020603050405020304" pitchFamily="18" charset="0"/>
                <a:ea typeface="Times New Roman" panose="02020603050405020304" pitchFamily="18" charset="0"/>
              </a:rPr>
              <a:t>sinagrit</a:t>
            </a:r>
            <a:r>
              <a:rPr lang="tr-TR" sz="1600" spc="0" dirty="0">
                <a:effectLst/>
                <a:latin typeface="Times New Roman" panose="02020603050405020304" pitchFamily="18" charset="0"/>
                <a:ea typeface="Times New Roman" panose="02020603050405020304" pitchFamily="18" charset="0"/>
              </a:rPr>
              <a:t>, </a:t>
            </a:r>
            <a:r>
              <a:rPr lang="tr-TR" sz="1600" spc="0" dirty="0" err="1">
                <a:effectLst/>
                <a:latin typeface="Times New Roman" panose="02020603050405020304" pitchFamily="18" charset="0"/>
                <a:ea typeface="Times New Roman" panose="02020603050405020304" pitchFamily="18" charset="0"/>
              </a:rPr>
              <a:t>sivriburun</a:t>
            </a:r>
            <a:r>
              <a:rPr lang="tr-TR" sz="1600" spc="0" dirty="0">
                <a:effectLst/>
                <a:latin typeface="Times New Roman" panose="02020603050405020304" pitchFamily="18" charset="0"/>
                <a:ea typeface="Times New Roman" panose="02020603050405020304" pitchFamily="18" charset="0"/>
              </a:rPr>
              <a:t> karagöz, eşkine, </a:t>
            </a:r>
            <a:r>
              <a:rPr lang="tr-TR" sz="1600" spc="0" dirty="0" err="1">
                <a:effectLst/>
                <a:latin typeface="Times New Roman" panose="02020603050405020304" pitchFamily="18" charset="0"/>
                <a:ea typeface="Times New Roman" panose="02020603050405020304" pitchFamily="18" charset="0"/>
              </a:rPr>
              <a:t>sargoz</a:t>
            </a:r>
            <a:r>
              <a:rPr lang="tr-TR" sz="1600" spc="0" dirty="0">
                <a:effectLst/>
                <a:latin typeface="Times New Roman" panose="02020603050405020304" pitchFamily="18" charset="0"/>
                <a:ea typeface="Times New Roman" panose="02020603050405020304" pitchFamily="18" charset="0"/>
              </a:rPr>
              <a:t>, mırmır, sarıkuyruk, trança üretimi ve yetiştirilmesi amacıyla yapılan sabit yatırımları ve balıkçı barınaklarını kapsamaktadır.</a:t>
            </a:r>
            <a:endParaRPr lang="tr-TR" sz="1600" spc="0" dirty="0">
              <a:solidFill>
                <a:srgbClr val="FF0000"/>
              </a:solidFill>
              <a:effectLst/>
              <a:latin typeface="Times New Roman" panose="02020603050405020304" pitchFamily="18" charset="0"/>
              <a:ea typeface="Times New Roman" panose="02020603050405020304" pitchFamily="18" charset="0"/>
            </a:endParaRPr>
          </a:p>
          <a:p>
            <a:pPr marR="291465" lvl="0" indent="0" algn="just">
              <a:spcBef>
                <a:spcPts val="25"/>
              </a:spcBef>
              <a:buSzPts val="1200"/>
              <a:tabLst>
                <a:tab pos="611505" algn="l"/>
              </a:tabLst>
            </a:pPr>
            <a:r>
              <a:rPr lang="tr-TR" sz="1600" b="1" spc="0" dirty="0">
                <a:effectLst/>
                <a:latin typeface="Times New Roman" panose="02020603050405020304" pitchFamily="18" charset="0"/>
                <a:ea typeface="Symbol" panose="05050102010706020507" pitchFamily="18" charset="2"/>
                <a:cs typeface="Symbol" panose="05050102010706020507" pitchFamily="18" charset="2"/>
              </a:rPr>
              <a:t>Karada su ürünleri yetiştiricilik tesisleri için hibe desteği kapsamında değerlendirilecek makine ve ekipmanlar</a:t>
            </a:r>
          </a:p>
          <a:p>
            <a:pPr marR="291465" lvl="0" indent="0" algn="just">
              <a:spcBef>
                <a:spcPts val="25"/>
              </a:spcBef>
              <a:buSzPts val="1200"/>
              <a:tabLst>
                <a:tab pos="611505" algn="l"/>
              </a:tabLst>
            </a:pPr>
            <a:r>
              <a:rPr lang="tr-TR" sz="1600" dirty="0">
                <a:effectLst/>
                <a:latin typeface="Times New Roman" panose="02020603050405020304" pitchFamily="18" charset="0"/>
                <a:ea typeface="Times New Roman" panose="02020603050405020304" pitchFamily="18" charset="0"/>
              </a:rPr>
              <a:t>İnşaat gideri</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olarak</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havuz yapımı,</a:t>
            </a:r>
            <a:r>
              <a:rPr lang="tr-TR" sz="1600" spc="-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kuluçka</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dolabı,</a:t>
            </a:r>
            <a:r>
              <a:rPr lang="tr-TR" sz="1600" spc="-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buzlama</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makinesi,</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balık</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nakil</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tankı, balık</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boylama</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makinesi,</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balık</a:t>
            </a:r>
            <a:r>
              <a:rPr lang="tr-TR" sz="1600" spc="-1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yetiştirme</a:t>
            </a:r>
            <a:r>
              <a:rPr lang="tr-TR" sz="1600" spc="-3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tankı,</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balık</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pompası,</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su</a:t>
            </a:r>
            <a:r>
              <a:rPr lang="tr-TR" sz="1600" spc="-3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dağıtım</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sistemi</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(boru,</a:t>
            </a:r>
            <a:r>
              <a:rPr lang="tr-TR" sz="1600" spc="-2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vana), su kalitesi ölçüm cihazı, su filtrasyon, oksijenlendirme ve geri kazanım sistemleri ve elektrik </a:t>
            </a:r>
            <a:r>
              <a:rPr lang="tr-TR" sz="1600" dirty="0" err="1">
                <a:effectLst/>
                <a:latin typeface="Times New Roman" panose="02020603050405020304" pitchFamily="18" charset="0"/>
                <a:ea typeface="Times New Roman" panose="02020603050405020304" pitchFamily="18" charset="0"/>
              </a:rPr>
              <a:t>sistemleri,GES</a:t>
            </a:r>
            <a:r>
              <a:rPr lang="tr-TR" sz="1600" dirty="0">
                <a:effectLst/>
                <a:latin typeface="Times New Roman" panose="02020603050405020304" pitchFamily="18" charset="0"/>
                <a:ea typeface="Times New Roman" panose="02020603050405020304" pitchFamily="18" charset="0"/>
              </a:rPr>
              <a:t> panelleri,</a:t>
            </a:r>
            <a:r>
              <a:rPr lang="tr-TR" sz="1600" spc="7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aşılama</a:t>
            </a:r>
            <a:r>
              <a:rPr lang="tr-TR" sz="1600" spc="7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makinesi</a:t>
            </a:r>
          </a:p>
          <a:p>
            <a:pPr marR="291465" lvl="0" indent="0" algn="just">
              <a:spcBef>
                <a:spcPts val="25"/>
              </a:spcBef>
              <a:buSzPts val="1200"/>
              <a:tabLst>
                <a:tab pos="611505" algn="l"/>
              </a:tabLst>
            </a:pPr>
            <a:r>
              <a:rPr lang="tr-TR" sz="1600" b="1" spc="0" dirty="0">
                <a:effectLst/>
                <a:latin typeface="Times New Roman" panose="02020603050405020304" pitchFamily="18" charset="0"/>
                <a:ea typeface="Symbol" panose="05050102010706020507" pitchFamily="18" charset="2"/>
                <a:cs typeface="Symbol" panose="05050102010706020507" pitchFamily="18" charset="2"/>
              </a:rPr>
              <a:t>Kuluçkahaneler için hibe desteği kapsamında değerlendirilecek makine ve </a:t>
            </a:r>
            <a:r>
              <a:rPr lang="tr-TR" sz="1600" b="1" spc="-10" dirty="0">
                <a:effectLst/>
                <a:latin typeface="Times New Roman" panose="02020603050405020304" pitchFamily="18" charset="0"/>
                <a:ea typeface="Symbol" panose="05050102010706020507" pitchFamily="18" charset="2"/>
                <a:cs typeface="Symbol" panose="05050102010706020507" pitchFamily="18" charset="2"/>
              </a:rPr>
              <a:t>ekipmanlar</a:t>
            </a:r>
            <a:endParaRPr lang="tr-TR" sz="1600" b="1" dirty="0">
              <a:latin typeface="Times New Roman" panose="02020603050405020304" pitchFamily="18" charset="0"/>
              <a:ea typeface="Symbol" panose="05050102010706020507" pitchFamily="18" charset="2"/>
              <a:cs typeface="Symbol" panose="05050102010706020507" pitchFamily="18" charset="2"/>
            </a:endParaRPr>
          </a:p>
          <a:p>
            <a:pPr marR="288925" lvl="0" indent="0" algn="just">
              <a:spcBef>
                <a:spcPts val="35"/>
              </a:spcBef>
              <a:spcAft>
                <a:spcPts val="0"/>
              </a:spcAft>
              <a:buSzPts val="1200"/>
              <a:tabLst>
                <a:tab pos="619760" algn="l"/>
              </a:tabLst>
            </a:pPr>
            <a:r>
              <a:rPr lang="tr-TR" sz="1600" dirty="0">
                <a:effectLst/>
                <a:latin typeface="Times New Roman" panose="02020603050405020304" pitchFamily="18" charset="0"/>
                <a:ea typeface="Times New Roman" panose="02020603050405020304" pitchFamily="18" charset="0"/>
              </a:rPr>
              <a:t>İnşaat gideri olarak havuz yapımı, kuluçka dolabı, yavru tankı, su filtrasyon, oksijenlendirme</a:t>
            </a:r>
            <a:r>
              <a:rPr lang="tr-TR" sz="1600" spc="-5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ve</a:t>
            </a:r>
            <a:r>
              <a:rPr lang="tr-TR" sz="1600" spc="-4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geri</a:t>
            </a:r>
            <a:r>
              <a:rPr lang="tr-TR" sz="1600" spc="-5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kazanım</a:t>
            </a:r>
            <a:r>
              <a:rPr lang="tr-TR" sz="1600" spc="-5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sistemleri,</a:t>
            </a:r>
            <a:r>
              <a:rPr lang="tr-TR" sz="1600" spc="-5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balık</a:t>
            </a:r>
            <a:r>
              <a:rPr lang="tr-TR" sz="1600" spc="-5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boylama</a:t>
            </a:r>
            <a:r>
              <a:rPr lang="tr-TR" sz="1600" spc="-4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makinesi,</a:t>
            </a:r>
            <a:r>
              <a:rPr lang="tr-TR" sz="1600" spc="-5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balık</a:t>
            </a:r>
            <a:r>
              <a:rPr lang="tr-TR" sz="1600" spc="-5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pompası,</a:t>
            </a:r>
            <a:r>
              <a:rPr lang="tr-TR" sz="1600" spc="-5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su</a:t>
            </a:r>
            <a:r>
              <a:rPr lang="tr-TR" sz="1600" spc="-50"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dağıtım sistemi (boru, vana), balık nakil tankı ve elektrik sistemleri, güneş enerjisi panelleri, yumurta seçme makineleri, dezenfeksiyon makineleri, markalama makinesi, mikroskop hibe desteği kapsamında</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değerlendirilecek</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makine</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ve</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ekipmanlardır.</a:t>
            </a:r>
            <a:r>
              <a:rPr lang="tr-TR" sz="1600" spc="-1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İdari</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bina</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inşaat</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giderleri</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hibe</a:t>
            </a:r>
            <a:r>
              <a:rPr lang="tr-TR" sz="1600" spc="-25"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desteği kapsamında değerlendirilmemektedir.</a:t>
            </a:r>
          </a:p>
          <a:p>
            <a:pPr lvl="0" indent="0" algn="just">
              <a:buSzPts val="1200"/>
              <a:tabLst>
                <a:tab pos="610870" algn="l"/>
              </a:tabLst>
            </a:pPr>
            <a:endParaRPr lang="tr-TR" sz="1600" spc="0" dirty="0">
              <a:effectLst/>
              <a:latin typeface="Times New Roman" panose="02020603050405020304" pitchFamily="18" charset="0"/>
              <a:ea typeface="Times New Roman" panose="02020603050405020304" pitchFamily="18" charset="0"/>
            </a:endParaRPr>
          </a:p>
        </p:txBody>
      </p:sp>
      <p:pic>
        <p:nvPicPr>
          <p:cNvPr id="8" name="Resim 7">
            <a:extLst>
              <a:ext uri="{FF2B5EF4-FFF2-40B4-BE49-F238E27FC236}">
                <a16:creationId xmlns:a16="http://schemas.microsoft.com/office/drawing/2014/main" id="{889B6BCC-F2C9-4577-30D4-AF529250160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0729" name="Grup 8">
            <a:extLst>
              <a:ext uri="{FF2B5EF4-FFF2-40B4-BE49-F238E27FC236}">
                <a16:creationId xmlns:a16="http://schemas.microsoft.com/office/drawing/2014/main" id="{9420DC5D-B656-2797-B206-843C7FBB68F1}"/>
              </a:ext>
            </a:extLst>
          </p:cNvPr>
          <p:cNvGrpSpPr>
            <a:grpSpLocks/>
          </p:cNvGrpSpPr>
          <p:nvPr/>
        </p:nvGrpSpPr>
        <p:grpSpPr bwMode="auto">
          <a:xfrm>
            <a:off x="34925" y="6021388"/>
            <a:ext cx="9063038" cy="663575"/>
            <a:chOff x="0" y="6182509"/>
            <a:chExt cx="12192000" cy="663388"/>
          </a:xfrm>
        </p:grpSpPr>
        <p:grpSp>
          <p:nvGrpSpPr>
            <p:cNvPr id="30730" name="Grup 9">
              <a:extLst>
                <a:ext uri="{FF2B5EF4-FFF2-40B4-BE49-F238E27FC236}">
                  <a16:creationId xmlns:a16="http://schemas.microsoft.com/office/drawing/2014/main" id="{31B11FDE-2B5E-8457-C340-89B65C8E28CC}"/>
                </a:ext>
              </a:extLst>
            </p:cNvPr>
            <p:cNvGrpSpPr>
              <a:grpSpLocks/>
            </p:cNvGrpSpPr>
            <p:nvPr/>
          </p:nvGrpSpPr>
          <p:grpSpPr bwMode="auto">
            <a:xfrm>
              <a:off x="0" y="6182509"/>
              <a:ext cx="12192000" cy="663388"/>
              <a:chOff x="0" y="6182509"/>
              <a:chExt cx="12192000" cy="663388"/>
            </a:xfrm>
          </p:grpSpPr>
          <p:grpSp>
            <p:nvGrpSpPr>
              <p:cNvPr id="30733" name="Grup 12">
                <a:extLst>
                  <a:ext uri="{FF2B5EF4-FFF2-40B4-BE49-F238E27FC236}">
                    <a16:creationId xmlns:a16="http://schemas.microsoft.com/office/drawing/2014/main" id="{16B852E3-5258-5BBD-66E7-7B093D0E3575}"/>
                  </a:ext>
                </a:extLst>
              </p:cNvPr>
              <p:cNvGrpSpPr>
                <a:grpSpLocks/>
              </p:cNvGrpSpPr>
              <p:nvPr/>
            </p:nvGrpSpPr>
            <p:grpSpPr bwMode="auto">
              <a:xfrm>
                <a:off x="0" y="6182509"/>
                <a:ext cx="12192000" cy="663388"/>
                <a:chOff x="0" y="6182509"/>
                <a:chExt cx="12192000" cy="663388"/>
              </a:xfrm>
            </p:grpSpPr>
            <p:grpSp>
              <p:nvGrpSpPr>
                <p:cNvPr id="30736" name="Grup 15">
                  <a:extLst>
                    <a:ext uri="{FF2B5EF4-FFF2-40B4-BE49-F238E27FC236}">
                      <a16:creationId xmlns:a16="http://schemas.microsoft.com/office/drawing/2014/main" id="{C5660954-ECCF-44ED-B011-0886CF84958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15BF91E6-7BE2-13BA-0EA0-8781C458DB3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0739" name="Resim 18">
                    <a:extLst>
                      <a:ext uri="{FF2B5EF4-FFF2-40B4-BE49-F238E27FC236}">
                        <a16:creationId xmlns:a16="http://schemas.microsoft.com/office/drawing/2014/main" id="{4C684648-1A67-F6FD-E004-FA4FF1EC19E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0" name="Resim 19">
                    <a:extLst>
                      <a:ext uri="{FF2B5EF4-FFF2-40B4-BE49-F238E27FC236}">
                        <a16:creationId xmlns:a16="http://schemas.microsoft.com/office/drawing/2014/main" id="{1BB4F516-2CC0-A341-2887-F1DDFFFA72A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1" name="Resim 20">
                    <a:extLst>
                      <a:ext uri="{FF2B5EF4-FFF2-40B4-BE49-F238E27FC236}">
                        <a16:creationId xmlns:a16="http://schemas.microsoft.com/office/drawing/2014/main" id="{9F1959D9-2C1B-5277-5459-95325BABF1E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A01EE26B-4EDF-EF3C-5A8B-642771AE73A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0743" name="Resim 22">
                    <a:extLst>
                      <a:ext uri="{FF2B5EF4-FFF2-40B4-BE49-F238E27FC236}">
                        <a16:creationId xmlns:a16="http://schemas.microsoft.com/office/drawing/2014/main" id="{B4E2B03D-A18E-B637-1E2F-49FAA6040657}"/>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4" name="Resim 23">
                    <a:extLst>
                      <a:ext uri="{FF2B5EF4-FFF2-40B4-BE49-F238E27FC236}">
                        <a16:creationId xmlns:a16="http://schemas.microsoft.com/office/drawing/2014/main" id="{7C2663F6-1C09-7633-936B-03CF14E452D7}"/>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5" name="Resim 24">
                    <a:extLst>
                      <a:ext uri="{FF2B5EF4-FFF2-40B4-BE49-F238E27FC236}">
                        <a16:creationId xmlns:a16="http://schemas.microsoft.com/office/drawing/2014/main" id="{B2F26583-25AF-BCDE-C8BF-E97965B3E14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7" name="Resim 16">
                  <a:extLst>
                    <a:ext uri="{FF2B5EF4-FFF2-40B4-BE49-F238E27FC236}">
                      <a16:creationId xmlns:a16="http://schemas.microsoft.com/office/drawing/2014/main" id="{76C1FCAF-216B-42D9-FA95-7BE75900285E}"/>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4" name="Resim 13">
                <a:extLst>
                  <a:ext uri="{FF2B5EF4-FFF2-40B4-BE49-F238E27FC236}">
                    <a16:creationId xmlns:a16="http://schemas.microsoft.com/office/drawing/2014/main" id="{53698FB9-2A5A-DA22-A87E-AC06AD4005C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5" name="Resim 14">
                <a:extLst>
                  <a:ext uri="{FF2B5EF4-FFF2-40B4-BE49-F238E27FC236}">
                    <a16:creationId xmlns:a16="http://schemas.microsoft.com/office/drawing/2014/main" id="{305DEE13-12DF-4534-EA76-678D6E2B3C8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908AF81D-6761-101E-E6D9-BE6D42A9ECF5}"/>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0732" name="Dikdörtgen 11">
              <a:extLst>
                <a:ext uri="{FF2B5EF4-FFF2-40B4-BE49-F238E27FC236}">
                  <a16:creationId xmlns:a16="http://schemas.microsoft.com/office/drawing/2014/main" id="{11437D40-867E-E008-ED58-FADE6746F5BA}"/>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862098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DCD508C9-FBDD-6582-01EA-8C9E745E99FD}"/>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Rectangle 1078">
            <a:extLst>
              <a:ext uri="{FF2B5EF4-FFF2-40B4-BE49-F238E27FC236}">
                <a16:creationId xmlns:a16="http://schemas.microsoft.com/office/drawing/2014/main" id="{A72270E0-511B-A117-CE3D-F5943B1147F1}"/>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4" name="Rectangle 2237">
            <a:extLst>
              <a:ext uri="{FF2B5EF4-FFF2-40B4-BE49-F238E27FC236}">
                <a16:creationId xmlns:a16="http://schemas.microsoft.com/office/drawing/2014/main" id="{866BAD7B-7372-CC61-C5F0-147BF88FB197}"/>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5" name="Rectangle 3309">
            <a:extLst>
              <a:ext uri="{FF2B5EF4-FFF2-40B4-BE49-F238E27FC236}">
                <a16:creationId xmlns:a16="http://schemas.microsoft.com/office/drawing/2014/main" id="{D6D555E2-DC24-6329-3F09-84DCA2030A7B}"/>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6" name="Text Box 4310">
            <a:extLst>
              <a:ext uri="{FF2B5EF4-FFF2-40B4-BE49-F238E27FC236}">
                <a16:creationId xmlns:a16="http://schemas.microsoft.com/office/drawing/2014/main" id="{9824E923-0973-7982-2DBF-655B0534E98D}"/>
              </a:ext>
            </a:extLst>
          </p:cNvPr>
          <p:cNvSpPr txBox="1">
            <a:spLocks noChangeArrowheads="1"/>
          </p:cNvSpPr>
          <p:nvPr/>
        </p:nvSpPr>
        <p:spPr bwMode="auto">
          <a:xfrm>
            <a:off x="34925" y="1905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 KONULARI</a:t>
            </a:r>
          </a:p>
        </p:txBody>
      </p:sp>
      <p:sp>
        <p:nvSpPr>
          <p:cNvPr id="30727" name="Dikdörtgen 1">
            <a:extLst>
              <a:ext uri="{FF2B5EF4-FFF2-40B4-BE49-F238E27FC236}">
                <a16:creationId xmlns:a16="http://schemas.microsoft.com/office/drawing/2014/main" id="{AFACF47D-C5D1-97EB-D6D2-752EC7904808}"/>
              </a:ext>
            </a:extLst>
          </p:cNvPr>
          <p:cNvSpPr>
            <a:spLocks noChangeArrowheads="1"/>
          </p:cNvSpPr>
          <p:nvPr/>
        </p:nvSpPr>
        <p:spPr bwMode="auto">
          <a:xfrm>
            <a:off x="539750" y="651463"/>
            <a:ext cx="828992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58775">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143000" indent="-228600">
              <a:tabLst>
                <a:tab pos="358775" algn="l"/>
              </a:tabLst>
              <a:defRPr>
                <a:solidFill>
                  <a:schemeClr val="tx1"/>
                </a:solidFill>
                <a:latin typeface="Arial" panose="020B0604020202020204" pitchFamily="34" charset="0"/>
              </a:defRPr>
            </a:lvl3pPr>
            <a:lvl4pPr marL="1600200" indent="-2286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R="287655" indent="-228600">
              <a:spcBef>
                <a:spcPts val="25"/>
              </a:spcBef>
              <a:spcAft>
                <a:spcPts val="0"/>
              </a:spcAft>
              <a:buSzPts val="1200"/>
              <a:tabLst>
                <a:tab pos="548005" algn="l"/>
              </a:tabLst>
            </a:pPr>
            <a:r>
              <a:rPr lang="tr-TR" b="1" dirty="0">
                <a:solidFill>
                  <a:srgbClr val="FF0000"/>
                </a:solidFill>
                <a:latin typeface="Times New Roman" panose="02020603050405020304" pitchFamily="18" charset="0"/>
                <a:ea typeface="Times New Roman" panose="02020603050405020304" pitchFamily="18" charset="0"/>
              </a:rPr>
              <a:t>E) </a:t>
            </a:r>
            <a:r>
              <a:rPr lang="tr-TR" b="1" spc="0" dirty="0">
                <a:solidFill>
                  <a:srgbClr val="FF0000"/>
                </a:solidFill>
                <a:effectLst/>
                <a:latin typeface="Times New Roman" panose="02020603050405020304" pitchFamily="18" charset="0"/>
                <a:ea typeface="Times New Roman" panose="02020603050405020304" pitchFamily="18" charset="0"/>
              </a:rPr>
              <a:t>HAYVANSAL VE BİTKİSEL ORİJİNLİ GÜBRE İŞLENMESİ, PAKETLENMESİ VE DEPOLANMASINA YÖNELİK YATIRIMLAR</a:t>
            </a:r>
          </a:p>
          <a:p>
            <a:pPr marL="914400" marR="287655" lvl="2" indent="0" algn="just">
              <a:spcBef>
                <a:spcPts val="25"/>
              </a:spcBef>
              <a:spcAft>
                <a:spcPts val="0"/>
              </a:spcAft>
              <a:buSzPts val="1200"/>
              <a:tabLst>
                <a:tab pos="548005" algn="l"/>
              </a:tabLst>
            </a:pPr>
            <a:endParaRPr lang="tr-TR" b="1" spc="0" dirty="0">
              <a:solidFill>
                <a:srgbClr val="FF0000"/>
              </a:solidFill>
              <a:effectLst/>
              <a:latin typeface="Times New Roman" panose="02020603050405020304" pitchFamily="18" charset="0"/>
              <a:ea typeface="Times New Roman" panose="02020603050405020304" pitchFamily="18" charset="0"/>
            </a:endParaRPr>
          </a:p>
          <a:p>
            <a:pPr lvl="0" indent="0" algn="just">
              <a:buSzPts val="1200"/>
              <a:tabLst>
                <a:tab pos="611505" algn="l"/>
              </a:tabLst>
            </a:pPr>
            <a:r>
              <a:rPr lang="tr-TR" b="1" spc="-5" dirty="0">
                <a:effectLst/>
                <a:latin typeface="Times New Roman" panose="02020603050405020304" pitchFamily="18" charset="0"/>
                <a:ea typeface="Times New Roman" panose="02020603050405020304" pitchFamily="18" charset="0"/>
              </a:rPr>
              <a:t>Solucan</a:t>
            </a:r>
            <a:r>
              <a:rPr lang="tr-TR" b="1" spc="-2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gübresi</a:t>
            </a:r>
            <a:r>
              <a:rPr lang="tr-TR" spc="-1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başvuruları</a:t>
            </a:r>
            <a:r>
              <a:rPr lang="tr-TR"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hibe</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desteği</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kapsamı </a:t>
            </a:r>
            <a:r>
              <a:rPr lang="tr-TR" b="1" spc="-10" dirty="0">
                <a:effectLst/>
                <a:latin typeface="Times New Roman" panose="02020603050405020304" pitchFamily="18" charset="0"/>
                <a:ea typeface="Times New Roman" panose="02020603050405020304" pitchFamily="18" charset="0"/>
              </a:rPr>
              <a:t>dışındadır.</a:t>
            </a:r>
            <a:endParaRPr lang="tr-TR" b="1" spc="-5" dirty="0">
              <a:effectLst/>
              <a:latin typeface="Times New Roman" panose="02020603050405020304" pitchFamily="18" charset="0"/>
              <a:ea typeface="Times New Roman" panose="02020603050405020304" pitchFamily="18" charset="0"/>
            </a:endParaRPr>
          </a:p>
          <a:p>
            <a:pPr marR="288290" lvl="0" indent="0" algn="just">
              <a:buSzPts val="1200"/>
              <a:tabLst>
                <a:tab pos="610870" algn="l"/>
              </a:tabLst>
            </a:pPr>
            <a:r>
              <a:rPr lang="tr-TR" spc="-5" dirty="0">
                <a:effectLst/>
                <a:latin typeface="Times New Roman" panose="02020603050405020304" pitchFamily="18" charset="0"/>
                <a:ea typeface="Times New Roman" panose="02020603050405020304" pitchFamily="18" charset="0"/>
              </a:rPr>
              <a:t>Hayvansal ve bitkisel orijinli gübrelerin işlenmesi, paketlenmesi ve depolanmasına yönelik tüm yatırım niteliklerindeki başvurulara hibe desteği verilmektedir. </a:t>
            </a:r>
          </a:p>
          <a:p>
            <a:pPr marR="288290" lvl="0" indent="0" algn="just">
              <a:buSzPts val="1200"/>
              <a:tabLst>
                <a:tab pos="610870" algn="l"/>
              </a:tabLst>
            </a:pPr>
            <a:r>
              <a:rPr lang="tr-TR" spc="-5" dirty="0">
                <a:effectLst/>
                <a:latin typeface="Times New Roman" panose="02020603050405020304" pitchFamily="18" charset="0"/>
                <a:ea typeface="Times New Roman" panose="02020603050405020304" pitchFamily="18" charset="0"/>
              </a:rPr>
              <a:t>sunulan projede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işleme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ve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paketleme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üniteleri</a:t>
            </a:r>
            <a:r>
              <a:rPr lang="tr-TR" spc="-4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mutlaka</a:t>
            </a:r>
            <a:r>
              <a:rPr lang="tr-TR" spc="-5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birlikte</a:t>
            </a:r>
            <a:r>
              <a:rPr lang="tr-TR" spc="-3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yer</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almalıdır;</a:t>
            </a:r>
            <a:r>
              <a:rPr lang="tr-TR" spc="-4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sadece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işleme</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veya</a:t>
            </a:r>
            <a:r>
              <a:rPr lang="tr-TR" spc="-4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sadece paketleme tesisi projelendirildiğinde başvuru uygun kabul edilmez.</a:t>
            </a:r>
          </a:p>
          <a:p>
            <a:pPr marR="289560" lvl="0" indent="0" algn="just">
              <a:spcBef>
                <a:spcPts val="5"/>
              </a:spcBef>
              <a:spcAft>
                <a:spcPts val="0"/>
              </a:spcAft>
              <a:buSzPts val="1200"/>
              <a:tabLst>
                <a:tab pos="611505" algn="l"/>
              </a:tabLst>
            </a:pPr>
            <a:r>
              <a:rPr lang="tr-TR" spc="-5" dirty="0">
                <a:effectLst/>
                <a:latin typeface="Times New Roman" panose="02020603050405020304" pitchFamily="18" charset="0"/>
                <a:ea typeface="Times New Roman" panose="02020603050405020304" pitchFamily="18" charset="0"/>
              </a:rPr>
              <a:t>Hayvansal ve</a:t>
            </a:r>
            <a:r>
              <a:rPr lang="tr-TR" spc="-1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bitkisel orijinli gübrelerin her</a:t>
            </a:r>
            <a:r>
              <a:rPr lang="tr-TR" spc="-1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biri için tek</a:t>
            </a:r>
            <a:r>
              <a:rPr lang="tr-TR" spc="-1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başvuru yapılabileceği gibi iki </a:t>
            </a:r>
            <a:r>
              <a:rPr lang="tr-TR" spc="-10" dirty="0">
                <a:effectLst/>
                <a:latin typeface="Times New Roman" panose="02020603050405020304" pitchFamily="18" charset="0"/>
                <a:ea typeface="Times New Roman" panose="02020603050405020304" pitchFamily="18" charset="0"/>
              </a:rPr>
              <a:t>konuyu</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birlikte</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içeren</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başvuru</a:t>
            </a:r>
            <a:r>
              <a:rPr lang="tr-TR" spc="-30"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da</a:t>
            </a:r>
            <a:r>
              <a:rPr lang="tr-TR" spc="-1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yapılabilir.</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Bu</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durumda,</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iki</a:t>
            </a:r>
            <a:r>
              <a:rPr lang="tr-TR" spc="-20"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konudan</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kapasitesi yüksek</a:t>
            </a:r>
            <a:r>
              <a:rPr lang="tr-TR" spc="-2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olanın </a:t>
            </a:r>
            <a:r>
              <a:rPr lang="tr-TR" spc="-5" dirty="0">
                <a:effectLst/>
                <a:latin typeface="Times New Roman" panose="02020603050405020304" pitchFamily="18" charset="0"/>
                <a:ea typeface="Times New Roman" panose="02020603050405020304" pitchFamily="18" charset="0"/>
              </a:rPr>
              <a:t>konu kodu ile giriş yapılır.</a:t>
            </a:r>
            <a:endParaRPr lang="tr-TR" spc="-5" dirty="0">
              <a:latin typeface="Times New Roman" panose="02020603050405020304" pitchFamily="18" charset="0"/>
              <a:ea typeface="Times New Roman" panose="02020603050405020304" pitchFamily="18" charset="0"/>
            </a:endParaRPr>
          </a:p>
          <a:p>
            <a:pPr marR="289560" lvl="0" indent="0" algn="just">
              <a:spcBef>
                <a:spcPts val="5"/>
              </a:spcBef>
              <a:spcAft>
                <a:spcPts val="0"/>
              </a:spcAft>
              <a:buSzPts val="1200"/>
              <a:tabLst>
                <a:tab pos="611505" algn="l"/>
              </a:tabLst>
            </a:pPr>
            <a:r>
              <a:rPr lang="tr-TR" b="1" spc="-5" dirty="0">
                <a:effectLst/>
                <a:latin typeface="Times New Roman" panose="02020603050405020304" pitchFamily="18" charset="0"/>
                <a:ea typeface="Times New Roman" panose="02020603050405020304" pitchFamily="18" charset="0"/>
              </a:rPr>
              <a:t>a-Hayvansal</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orijinli</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gübre</a:t>
            </a:r>
            <a:r>
              <a:rPr lang="tr-TR" b="1" spc="-10" dirty="0">
                <a:effectLst/>
                <a:latin typeface="Times New Roman" panose="02020603050405020304" pitchFamily="18" charset="0"/>
                <a:ea typeface="Times New Roman" panose="02020603050405020304" pitchFamily="18" charset="0"/>
              </a:rPr>
              <a:t> işlenmesi:</a:t>
            </a:r>
            <a:endParaRPr lang="tr-TR" b="1" spc="-5" dirty="0">
              <a:latin typeface="Times New Roman" panose="02020603050405020304" pitchFamily="18" charset="0"/>
              <a:ea typeface="Times New Roman" panose="02020603050405020304" pitchFamily="18" charset="0"/>
            </a:endParaRPr>
          </a:p>
          <a:p>
            <a:pPr marR="289560" lvl="0" indent="0" algn="just">
              <a:spcBef>
                <a:spcPts val="5"/>
              </a:spcBef>
              <a:spcAft>
                <a:spcPts val="0"/>
              </a:spcAft>
              <a:buSzPts val="1200"/>
              <a:tabLst>
                <a:tab pos="611505" algn="l"/>
              </a:tabLst>
            </a:pPr>
            <a:r>
              <a:rPr lang="tr-TR" spc="-5" dirty="0">
                <a:effectLst/>
                <a:latin typeface="Times New Roman" panose="02020603050405020304" pitchFamily="18" charset="0"/>
                <a:ea typeface="Times New Roman" panose="02020603050405020304" pitchFamily="18" charset="0"/>
              </a:rPr>
              <a:t>Hayvansal</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orijinli</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gübreler,</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hayvanların</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dışkıları</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ile</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yataklıklarının</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artıklarından</a:t>
            </a:r>
            <a:r>
              <a:rPr lang="tr-TR" spc="-75"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elde edilen gübrelerdir (Ahır gübresi veya çiftlik gübresi).</a:t>
            </a:r>
            <a:endParaRPr lang="tr-TR" spc="-5" dirty="0">
              <a:latin typeface="Times New Roman" panose="02020603050405020304" pitchFamily="18" charset="0"/>
              <a:ea typeface="Times New Roman" panose="02020603050405020304" pitchFamily="18" charset="0"/>
            </a:endParaRPr>
          </a:p>
          <a:p>
            <a:pPr marR="289560" lvl="0" indent="0" algn="just">
              <a:spcBef>
                <a:spcPts val="5"/>
              </a:spcBef>
              <a:spcAft>
                <a:spcPts val="0"/>
              </a:spcAft>
              <a:buSzPts val="1200"/>
              <a:tabLst>
                <a:tab pos="611505" algn="l"/>
              </a:tabLst>
            </a:pPr>
            <a:r>
              <a:rPr lang="tr-TR" b="1" spc="-5" dirty="0">
                <a:effectLst/>
                <a:latin typeface="Times New Roman" panose="02020603050405020304" pitchFamily="18" charset="0"/>
                <a:ea typeface="Times New Roman" panose="02020603050405020304" pitchFamily="18" charset="0"/>
              </a:rPr>
              <a:t>b-Bitkisel</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orijinli gübre</a:t>
            </a:r>
            <a:r>
              <a:rPr lang="tr-TR" b="1" spc="-10" dirty="0">
                <a:effectLst/>
                <a:latin typeface="Times New Roman" panose="02020603050405020304" pitchFamily="18" charset="0"/>
                <a:ea typeface="Times New Roman" panose="02020603050405020304" pitchFamily="18" charset="0"/>
              </a:rPr>
              <a:t> işlenmesi:</a:t>
            </a:r>
            <a:endParaRPr lang="tr-TR" spc="-5" dirty="0">
              <a:latin typeface="Times New Roman" panose="02020603050405020304" pitchFamily="18" charset="0"/>
              <a:ea typeface="Times New Roman" panose="02020603050405020304" pitchFamily="18" charset="0"/>
            </a:endParaRPr>
          </a:p>
          <a:p>
            <a:pPr marR="289560" lvl="0" indent="0" algn="just">
              <a:spcBef>
                <a:spcPts val="5"/>
              </a:spcBef>
              <a:spcAft>
                <a:spcPts val="0"/>
              </a:spcAft>
              <a:buSzPts val="1200"/>
              <a:tabLst>
                <a:tab pos="611505" algn="l"/>
              </a:tabLst>
            </a:pPr>
            <a:r>
              <a:rPr lang="tr-TR" spc="-5" dirty="0">
                <a:effectLst/>
                <a:latin typeface="Times New Roman" panose="02020603050405020304" pitchFamily="18" charset="0"/>
                <a:ea typeface="Times New Roman" panose="02020603050405020304" pitchFamily="18" charset="0"/>
              </a:rPr>
              <a:t>Bitkisel orijinli gübreler, tarımsal amaçlı yetiştirilen bitkilerin kendisinden ya da işlenmesi sonrası elde edilen yan ürünlerden elde edilen gübrelerdir (Sera veya budama atıkları vb.).</a:t>
            </a:r>
          </a:p>
          <a:p>
            <a:pPr lvl="0" indent="0" algn="just">
              <a:buSzPts val="1200"/>
              <a:tabLst>
                <a:tab pos="610870" algn="l"/>
              </a:tabLst>
            </a:pPr>
            <a:endParaRPr lang="tr-TR" spc="0" dirty="0">
              <a:effectLst/>
              <a:latin typeface="Times New Roman" panose="02020603050405020304" pitchFamily="18" charset="0"/>
              <a:ea typeface="Times New Roman" panose="02020603050405020304" pitchFamily="18" charset="0"/>
            </a:endParaRPr>
          </a:p>
        </p:txBody>
      </p:sp>
      <p:pic>
        <p:nvPicPr>
          <p:cNvPr id="8" name="Resim 7">
            <a:extLst>
              <a:ext uri="{FF2B5EF4-FFF2-40B4-BE49-F238E27FC236}">
                <a16:creationId xmlns:a16="http://schemas.microsoft.com/office/drawing/2014/main" id="{889B6BCC-F2C9-4577-30D4-AF529250160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0729" name="Grup 8">
            <a:extLst>
              <a:ext uri="{FF2B5EF4-FFF2-40B4-BE49-F238E27FC236}">
                <a16:creationId xmlns:a16="http://schemas.microsoft.com/office/drawing/2014/main" id="{9420DC5D-B656-2797-B206-843C7FBB68F1}"/>
              </a:ext>
            </a:extLst>
          </p:cNvPr>
          <p:cNvGrpSpPr>
            <a:grpSpLocks/>
          </p:cNvGrpSpPr>
          <p:nvPr/>
        </p:nvGrpSpPr>
        <p:grpSpPr bwMode="auto">
          <a:xfrm>
            <a:off x="34925" y="6021388"/>
            <a:ext cx="9063038" cy="663575"/>
            <a:chOff x="0" y="6182509"/>
            <a:chExt cx="12192000" cy="663388"/>
          </a:xfrm>
        </p:grpSpPr>
        <p:grpSp>
          <p:nvGrpSpPr>
            <p:cNvPr id="30730" name="Grup 9">
              <a:extLst>
                <a:ext uri="{FF2B5EF4-FFF2-40B4-BE49-F238E27FC236}">
                  <a16:creationId xmlns:a16="http://schemas.microsoft.com/office/drawing/2014/main" id="{31B11FDE-2B5E-8457-C340-89B65C8E28CC}"/>
                </a:ext>
              </a:extLst>
            </p:cNvPr>
            <p:cNvGrpSpPr>
              <a:grpSpLocks/>
            </p:cNvGrpSpPr>
            <p:nvPr/>
          </p:nvGrpSpPr>
          <p:grpSpPr bwMode="auto">
            <a:xfrm>
              <a:off x="0" y="6182509"/>
              <a:ext cx="12192000" cy="663388"/>
              <a:chOff x="0" y="6182509"/>
              <a:chExt cx="12192000" cy="663388"/>
            </a:xfrm>
          </p:grpSpPr>
          <p:grpSp>
            <p:nvGrpSpPr>
              <p:cNvPr id="30733" name="Grup 12">
                <a:extLst>
                  <a:ext uri="{FF2B5EF4-FFF2-40B4-BE49-F238E27FC236}">
                    <a16:creationId xmlns:a16="http://schemas.microsoft.com/office/drawing/2014/main" id="{16B852E3-5258-5BBD-66E7-7B093D0E3575}"/>
                  </a:ext>
                </a:extLst>
              </p:cNvPr>
              <p:cNvGrpSpPr>
                <a:grpSpLocks/>
              </p:cNvGrpSpPr>
              <p:nvPr/>
            </p:nvGrpSpPr>
            <p:grpSpPr bwMode="auto">
              <a:xfrm>
                <a:off x="0" y="6182509"/>
                <a:ext cx="12192000" cy="663388"/>
                <a:chOff x="0" y="6182509"/>
                <a:chExt cx="12192000" cy="663388"/>
              </a:xfrm>
            </p:grpSpPr>
            <p:grpSp>
              <p:nvGrpSpPr>
                <p:cNvPr id="30736" name="Grup 15">
                  <a:extLst>
                    <a:ext uri="{FF2B5EF4-FFF2-40B4-BE49-F238E27FC236}">
                      <a16:creationId xmlns:a16="http://schemas.microsoft.com/office/drawing/2014/main" id="{C5660954-ECCF-44ED-B011-0886CF84958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15BF91E6-7BE2-13BA-0EA0-8781C458DB3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0739" name="Resim 18">
                    <a:extLst>
                      <a:ext uri="{FF2B5EF4-FFF2-40B4-BE49-F238E27FC236}">
                        <a16:creationId xmlns:a16="http://schemas.microsoft.com/office/drawing/2014/main" id="{4C684648-1A67-F6FD-E004-FA4FF1EC19E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0" name="Resim 19">
                    <a:extLst>
                      <a:ext uri="{FF2B5EF4-FFF2-40B4-BE49-F238E27FC236}">
                        <a16:creationId xmlns:a16="http://schemas.microsoft.com/office/drawing/2014/main" id="{1BB4F516-2CC0-A341-2887-F1DDFFFA72A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1" name="Resim 20">
                    <a:extLst>
                      <a:ext uri="{FF2B5EF4-FFF2-40B4-BE49-F238E27FC236}">
                        <a16:creationId xmlns:a16="http://schemas.microsoft.com/office/drawing/2014/main" id="{9F1959D9-2C1B-5277-5459-95325BABF1E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A01EE26B-4EDF-EF3C-5A8B-642771AE73A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0743" name="Resim 22">
                    <a:extLst>
                      <a:ext uri="{FF2B5EF4-FFF2-40B4-BE49-F238E27FC236}">
                        <a16:creationId xmlns:a16="http://schemas.microsoft.com/office/drawing/2014/main" id="{B4E2B03D-A18E-B637-1E2F-49FAA6040657}"/>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4" name="Resim 23">
                    <a:extLst>
                      <a:ext uri="{FF2B5EF4-FFF2-40B4-BE49-F238E27FC236}">
                        <a16:creationId xmlns:a16="http://schemas.microsoft.com/office/drawing/2014/main" id="{7C2663F6-1C09-7633-936B-03CF14E452D7}"/>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5" name="Resim 24">
                    <a:extLst>
                      <a:ext uri="{FF2B5EF4-FFF2-40B4-BE49-F238E27FC236}">
                        <a16:creationId xmlns:a16="http://schemas.microsoft.com/office/drawing/2014/main" id="{B2F26583-25AF-BCDE-C8BF-E97965B3E14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7" name="Resim 16">
                  <a:extLst>
                    <a:ext uri="{FF2B5EF4-FFF2-40B4-BE49-F238E27FC236}">
                      <a16:creationId xmlns:a16="http://schemas.microsoft.com/office/drawing/2014/main" id="{76C1FCAF-216B-42D9-FA95-7BE75900285E}"/>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4" name="Resim 13">
                <a:extLst>
                  <a:ext uri="{FF2B5EF4-FFF2-40B4-BE49-F238E27FC236}">
                    <a16:creationId xmlns:a16="http://schemas.microsoft.com/office/drawing/2014/main" id="{53698FB9-2A5A-DA22-A87E-AC06AD4005C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5" name="Resim 14">
                <a:extLst>
                  <a:ext uri="{FF2B5EF4-FFF2-40B4-BE49-F238E27FC236}">
                    <a16:creationId xmlns:a16="http://schemas.microsoft.com/office/drawing/2014/main" id="{305DEE13-12DF-4534-EA76-678D6E2B3C8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908AF81D-6761-101E-E6D9-BE6D42A9ECF5}"/>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0732" name="Dikdörtgen 11">
              <a:extLst>
                <a:ext uri="{FF2B5EF4-FFF2-40B4-BE49-F238E27FC236}">
                  <a16:creationId xmlns:a16="http://schemas.microsoft.com/office/drawing/2014/main" id="{11437D40-867E-E008-ED58-FADE6746F5BA}"/>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87872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09C4730-98CB-530F-53D7-14B46C65024E}"/>
              </a:ext>
            </a:extLst>
          </p:cNvPr>
          <p:cNvSpPr>
            <a:spLocks noGrp="1" noChangeArrowheads="1"/>
          </p:cNvSpPr>
          <p:nvPr>
            <p:ph type="title"/>
          </p:nvPr>
        </p:nvSpPr>
        <p:spPr bwMode="auto">
          <a:xfrm>
            <a:off x="493713" y="260350"/>
            <a:ext cx="8394700" cy="1008063"/>
          </a:xfrm>
          <a:noFill/>
          <a:ln>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r>
              <a:rPr lang="tr-TR" altLang="tr-TR" sz="2800" b="1">
                <a:solidFill>
                  <a:srgbClr val="0033CC"/>
                </a:solidFill>
              </a:rPr>
              <a:t>HİBEYE ESAS PROJE TUTARI</a:t>
            </a:r>
          </a:p>
        </p:txBody>
      </p:sp>
      <p:sp>
        <p:nvSpPr>
          <p:cNvPr id="30723" name="Dikdörtgen 1">
            <a:extLst>
              <a:ext uri="{FF2B5EF4-FFF2-40B4-BE49-F238E27FC236}">
                <a16:creationId xmlns:a16="http://schemas.microsoft.com/office/drawing/2014/main" id="{F2B06943-12A5-338C-8677-114F593DE6BA}"/>
              </a:ext>
            </a:extLst>
          </p:cNvPr>
          <p:cNvSpPr>
            <a:spLocks noChangeArrowheads="1"/>
          </p:cNvSpPr>
          <p:nvPr/>
        </p:nvSpPr>
        <p:spPr bwMode="auto">
          <a:xfrm>
            <a:off x="971550" y="1268413"/>
            <a:ext cx="7916863" cy="4770437"/>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2000" dirty="0"/>
              <a:t>	</a:t>
            </a:r>
          </a:p>
          <a:p>
            <a:pPr marL="342900" indent="-342900">
              <a:lnSpc>
                <a:spcPct val="150000"/>
              </a:lnSpc>
              <a:buFont typeface="Arial" panose="020B0604020202020204" pitchFamily="34" charset="0"/>
              <a:buChar char="•"/>
              <a:defRPr/>
            </a:pPr>
            <a:r>
              <a:rPr lang="tr-TR" altLang="tr-TR" sz="2400" b="1" dirty="0"/>
              <a:t>Yeni Yatırımlar				:</a:t>
            </a:r>
            <a:r>
              <a:rPr lang="tr-TR" altLang="tr-TR" sz="2400" b="1" dirty="0">
                <a:solidFill>
                  <a:srgbClr val="FF0000"/>
                </a:solidFill>
              </a:rPr>
              <a:t>14.000.000-TL</a:t>
            </a:r>
          </a:p>
          <a:p>
            <a:pPr marL="342900" indent="-342900">
              <a:lnSpc>
                <a:spcPct val="150000"/>
              </a:lnSpc>
              <a:buFont typeface="Arial" panose="020B0604020202020204" pitchFamily="34" charset="0"/>
              <a:buChar char="•"/>
              <a:defRPr/>
            </a:pPr>
            <a:r>
              <a:rPr lang="tr-TR" altLang="tr-TR" sz="2400" b="1" dirty="0"/>
              <a:t>Tamamlama Yatırımları			:</a:t>
            </a:r>
            <a:r>
              <a:rPr lang="tr-TR" altLang="tr-TR" sz="2400" b="1" dirty="0">
                <a:solidFill>
                  <a:srgbClr val="FF0000"/>
                </a:solidFill>
              </a:rPr>
              <a:t>12.000.000-TL</a:t>
            </a:r>
          </a:p>
          <a:p>
            <a:pPr marL="342900" indent="-342900">
              <a:lnSpc>
                <a:spcPct val="150000"/>
              </a:lnSpc>
              <a:buFont typeface="Arial" panose="020B0604020202020204" pitchFamily="34" charset="0"/>
              <a:buChar char="•"/>
              <a:defRPr/>
            </a:pPr>
            <a:r>
              <a:rPr lang="tr-TR" altLang="tr-TR" sz="2400" b="1" dirty="0"/>
              <a:t>Kapasite Artırımı Yatırımları		:</a:t>
            </a:r>
            <a:r>
              <a:rPr lang="tr-TR" altLang="tr-TR" sz="2400" b="1" dirty="0">
                <a:solidFill>
                  <a:srgbClr val="FF0000"/>
                </a:solidFill>
              </a:rPr>
              <a:t>10.000.000-TL</a:t>
            </a:r>
          </a:p>
          <a:p>
            <a:pPr marL="342900" indent="-342900">
              <a:lnSpc>
                <a:spcPct val="150000"/>
              </a:lnSpc>
              <a:buFont typeface="Arial" panose="020B0604020202020204" pitchFamily="34" charset="0"/>
              <a:buChar char="•"/>
              <a:defRPr/>
            </a:pPr>
            <a:r>
              <a:rPr lang="tr-TR" altLang="tr-TR" sz="2400" b="1" dirty="0"/>
              <a:t>Teknoloji Yenileme/Modernizasyon	:</a:t>
            </a:r>
            <a:r>
              <a:rPr lang="tr-TR" altLang="tr-TR" sz="2400" b="1" dirty="0">
                <a:solidFill>
                  <a:srgbClr val="FF0000"/>
                </a:solidFill>
              </a:rPr>
              <a:t>10.000.000-TL</a:t>
            </a:r>
          </a:p>
          <a:p>
            <a:pPr>
              <a:defRPr/>
            </a:pPr>
            <a:endParaRPr lang="tr-TR" altLang="tr-TR" sz="2000" dirty="0"/>
          </a:p>
          <a:p>
            <a:pPr algn="just">
              <a:defRPr/>
            </a:pPr>
            <a:endParaRPr lang="tr-TR" altLang="tr-TR" sz="2000" dirty="0"/>
          </a:p>
          <a:p>
            <a:pPr algn="just">
              <a:defRPr/>
            </a:pPr>
            <a:r>
              <a:rPr lang="tr-TR" altLang="tr-TR" sz="2000" dirty="0"/>
              <a:t>*Hibeye esas proje tutarının </a:t>
            </a:r>
            <a:r>
              <a:rPr lang="tr-TR" altLang="tr-TR" sz="2000" b="1" dirty="0">
                <a:latin typeface="Times New Roman" panose="02020603050405020304" pitchFamily="18" charset="0"/>
                <a:cs typeface="Times New Roman" panose="02020603050405020304" pitchFamily="18" charset="0"/>
              </a:rPr>
              <a:t>KDV hariç</a:t>
            </a:r>
            <a:r>
              <a:rPr lang="tr-TR" altLang="tr-TR" sz="2000" dirty="0"/>
              <a:t> </a:t>
            </a:r>
            <a:r>
              <a:rPr lang="tr-TR" altLang="tr-TR" sz="2000" b="1" dirty="0"/>
              <a:t>%50</a:t>
            </a:r>
            <a:r>
              <a:rPr lang="tr-TR" altLang="tr-TR" sz="2000" dirty="0"/>
              <a:t>’sine </a:t>
            </a:r>
            <a:r>
              <a:rPr lang="tr-TR" altLang="tr-TR" sz="2000" b="1" dirty="0"/>
              <a:t>Proje tamamlandığında </a:t>
            </a:r>
            <a:r>
              <a:rPr lang="tr-TR" altLang="tr-TR" sz="2000" dirty="0"/>
              <a:t>hibe desteği sağlanacaktır.</a:t>
            </a:r>
          </a:p>
          <a:p>
            <a:pPr algn="just">
              <a:defRPr/>
            </a:pPr>
            <a:endParaRPr lang="tr-TR" altLang="tr-TR" sz="2000" dirty="0"/>
          </a:p>
          <a:p>
            <a:pPr algn="just">
              <a:defRPr/>
            </a:pPr>
            <a:r>
              <a:rPr lang="tr-TR" altLang="tr-TR" sz="2000" dirty="0"/>
              <a:t>*Hibeye esas proje tutarı alt limiti en az </a:t>
            </a:r>
            <a:r>
              <a:rPr lang="tr-TR" altLang="tr-TR" sz="2000" b="1" dirty="0">
                <a:solidFill>
                  <a:srgbClr val="FF0000"/>
                </a:solidFill>
              </a:rPr>
              <a:t>3.000.001 TL</a:t>
            </a:r>
            <a:r>
              <a:rPr lang="tr-TR" altLang="tr-TR" sz="2000" dirty="0"/>
              <a:t>’dir.</a:t>
            </a:r>
          </a:p>
          <a:p>
            <a:pPr algn="just">
              <a:defRPr/>
            </a:pPr>
            <a:endParaRPr lang="tr-TR" altLang="tr-TR" sz="2000" dirty="0"/>
          </a:p>
        </p:txBody>
      </p:sp>
      <p:pic>
        <p:nvPicPr>
          <p:cNvPr id="5" name="Resim 4">
            <a:extLst>
              <a:ext uri="{FF2B5EF4-FFF2-40B4-BE49-F238E27FC236}">
                <a16:creationId xmlns:a16="http://schemas.microsoft.com/office/drawing/2014/main" id="{14F0BD5C-00C3-AEBB-458B-15D26245C6E0}"/>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2773" name="Grup 5">
            <a:extLst>
              <a:ext uri="{FF2B5EF4-FFF2-40B4-BE49-F238E27FC236}">
                <a16:creationId xmlns:a16="http://schemas.microsoft.com/office/drawing/2014/main" id="{6DF885CE-CBFC-E0C8-9917-635FE0BEBDA8}"/>
              </a:ext>
            </a:extLst>
          </p:cNvPr>
          <p:cNvGrpSpPr>
            <a:grpSpLocks/>
          </p:cNvGrpSpPr>
          <p:nvPr/>
        </p:nvGrpSpPr>
        <p:grpSpPr bwMode="auto">
          <a:xfrm>
            <a:off x="34925" y="6021388"/>
            <a:ext cx="9063038" cy="663575"/>
            <a:chOff x="0" y="6182509"/>
            <a:chExt cx="12192000" cy="663388"/>
          </a:xfrm>
        </p:grpSpPr>
        <p:grpSp>
          <p:nvGrpSpPr>
            <p:cNvPr id="32774" name="Grup 6">
              <a:extLst>
                <a:ext uri="{FF2B5EF4-FFF2-40B4-BE49-F238E27FC236}">
                  <a16:creationId xmlns:a16="http://schemas.microsoft.com/office/drawing/2014/main" id="{DC3EF012-5170-68E0-42C2-117E1F7C77B2}"/>
                </a:ext>
              </a:extLst>
            </p:cNvPr>
            <p:cNvGrpSpPr>
              <a:grpSpLocks/>
            </p:cNvGrpSpPr>
            <p:nvPr/>
          </p:nvGrpSpPr>
          <p:grpSpPr bwMode="auto">
            <a:xfrm>
              <a:off x="0" y="6182509"/>
              <a:ext cx="12192000" cy="663388"/>
              <a:chOff x="0" y="6182509"/>
              <a:chExt cx="12192000" cy="663388"/>
            </a:xfrm>
          </p:grpSpPr>
          <p:grpSp>
            <p:nvGrpSpPr>
              <p:cNvPr id="32777" name="Grup 9">
                <a:extLst>
                  <a:ext uri="{FF2B5EF4-FFF2-40B4-BE49-F238E27FC236}">
                    <a16:creationId xmlns:a16="http://schemas.microsoft.com/office/drawing/2014/main" id="{A3BAFCBB-CE9A-F491-1A25-990B06A735D2}"/>
                  </a:ext>
                </a:extLst>
              </p:cNvPr>
              <p:cNvGrpSpPr>
                <a:grpSpLocks/>
              </p:cNvGrpSpPr>
              <p:nvPr/>
            </p:nvGrpSpPr>
            <p:grpSpPr bwMode="auto">
              <a:xfrm>
                <a:off x="0" y="6182509"/>
                <a:ext cx="12192000" cy="663388"/>
                <a:chOff x="0" y="6182509"/>
                <a:chExt cx="12192000" cy="663388"/>
              </a:xfrm>
            </p:grpSpPr>
            <p:grpSp>
              <p:nvGrpSpPr>
                <p:cNvPr id="32780" name="Grup 12">
                  <a:extLst>
                    <a:ext uri="{FF2B5EF4-FFF2-40B4-BE49-F238E27FC236}">
                      <a16:creationId xmlns:a16="http://schemas.microsoft.com/office/drawing/2014/main" id="{0326340B-593D-5FA8-A6C0-E9A3BE3999D8}"/>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F1780375-A84C-DD3B-7E0C-0DE05019C515}"/>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2783" name="Resim 15">
                    <a:extLst>
                      <a:ext uri="{FF2B5EF4-FFF2-40B4-BE49-F238E27FC236}">
                        <a16:creationId xmlns:a16="http://schemas.microsoft.com/office/drawing/2014/main" id="{B59AE336-68CC-C57E-9308-2B7D290E9CFD}"/>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4" name="Resim 16">
                    <a:extLst>
                      <a:ext uri="{FF2B5EF4-FFF2-40B4-BE49-F238E27FC236}">
                        <a16:creationId xmlns:a16="http://schemas.microsoft.com/office/drawing/2014/main" id="{FFC74550-8EF2-CC0F-999D-E663BBFEF369}"/>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5" name="Resim 17">
                    <a:extLst>
                      <a:ext uri="{FF2B5EF4-FFF2-40B4-BE49-F238E27FC236}">
                        <a16:creationId xmlns:a16="http://schemas.microsoft.com/office/drawing/2014/main" id="{A4992609-F9D7-E426-94DA-F9E4F7E0A16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FFBE1A99-7001-7246-BBE9-FD7564BDFC03}"/>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2787" name="Resim 19">
                    <a:extLst>
                      <a:ext uri="{FF2B5EF4-FFF2-40B4-BE49-F238E27FC236}">
                        <a16:creationId xmlns:a16="http://schemas.microsoft.com/office/drawing/2014/main" id="{591A38F3-1EBA-955B-05E0-921094DC4B6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8" name="Resim 20">
                    <a:extLst>
                      <a:ext uri="{FF2B5EF4-FFF2-40B4-BE49-F238E27FC236}">
                        <a16:creationId xmlns:a16="http://schemas.microsoft.com/office/drawing/2014/main" id="{907E7E21-1E21-9208-4FDF-1DD20B697E39}"/>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9" name="Resim 21">
                    <a:extLst>
                      <a:ext uri="{FF2B5EF4-FFF2-40B4-BE49-F238E27FC236}">
                        <a16:creationId xmlns:a16="http://schemas.microsoft.com/office/drawing/2014/main" id="{2C4ACE20-1D44-49B7-6DB7-8D833B47286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2781" name="Resim 13">
                  <a:extLst>
                    <a:ext uri="{FF2B5EF4-FFF2-40B4-BE49-F238E27FC236}">
                      <a16:creationId xmlns:a16="http://schemas.microsoft.com/office/drawing/2014/main" id="{ED30CE85-21DA-EB76-1D32-81981935CBE0}"/>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2778" name="Resim 10">
                <a:extLst>
                  <a:ext uri="{FF2B5EF4-FFF2-40B4-BE49-F238E27FC236}">
                    <a16:creationId xmlns:a16="http://schemas.microsoft.com/office/drawing/2014/main" id="{C04A7C18-9277-A0A4-E602-74C8EE2D8DE9}"/>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Resim 11">
                <a:extLst>
                  <a:ext uri="{FF2B5EF4-FFF2-40B4-BE49-F238E27FC236}">
                    <a16:creationId xmlns:a16="http://schemas.microsoft.com/office/drawing/2014/main" id="{7171966B-0455-9E3E-690D-4D66300B767F}"/>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A6B3EB0E-7C92-2EB3-6113-7C7951E53404}"/>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2776" name="Dikdörtgen 8">
              <a:extLst>
                <a:ext uri="{FF2B5EF4-FFF2-40B4-BE49-F238E27FC236}">
                  <a16:creationId xmlns:a16="http://schemas.microsoft.com/office/drawing/2014/main" id="{0E98607A-4A00-7EED-4A3A-837FACB1EE3B}"/>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kdörtgen 1">
            <a:extLst>
              <a:ext uri="{FF2B5EF4-FFF2-40B4-BE49-F238E27FC236}">
                <a16:creationId xmlns:a16="http://schemas.microsoft.com/office/drawing/2014/main" id="{A52F29EE-AC08-53A9-9E46-4DB696828CBF}"/>
              </a:ext>
            </a:extLst>
          </p:cNvPr>
          <p:cNvSpPr>
            <a:spLocks noChangeArrowheads="1"/>
          </p:cNvSpPr>
          <p:nvPr/>
        </p:nvSpPr>
        <p:spPr bwMode="auto">
          <a:xfrm>
            <a:off x="698500" y="749300"/>
            <a:ext cx="8178800" cy="584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sz="2200" b="1" u="sng" dirty="0">
                <a:solidFill>
                  <a:srgbClr val="FF0000"/>
                </a:solidFill>
                <a:latin typeface="Times New Roman" panose="02020603050405020304" pitchFamily="18" charset="0"/>
                <a:cs typeface="Times New Roman" panose="02020603050405020304" pitchFamily="18" charset="0"/>
              </a:rPr>
              <a:t>Yeni tesis: </a:t>
            </a:r>
            <a:r>
              <a:rPr lang="tr-TR" altLang="tr-TR" sz="2200" dirty="0">
                <a:latin typeface="Times New Roman" panose="02020603050405020304" pitchFamily="18" charset="0"/>
                <a:cs typeface="Times New Roman" panose="02020603050405020304" pitchFamily="18" charset="0"/>
              </a:rPr>
              <a:t>Uygulama rehberi yayımlanma tarihi itibarıyla yapı ruhsatı alınmış veya alınmamış, inşaat ile ilgili herhangi bir faaliyette bulunulmamış, </a:t>
            </a:r>
            <a:r>
              <a:rPr lang="tr-TR" altLang="tr-TR" sz="2200" b="1" dirty="0">
                <a:latin typeface="Times New Roman" panose="02020603050405020304" pitchFamily="18" charset="0"/>
                <a:cs typeface="Times New Roman" panose="02020603050405020304" pitchFamily="18" charset="0"/>
              </a:rPr>
              <a:t>temelden yapılacak inşaat işleri ile makine ve ekipman alımını kapsayan</a:t>
            </a:r>
            <a:r>
              <a:rPr lang="tr-TR" altLang="tr-TR" sz="2200" dirty="0">
                <a:latin typeface="Times New Roman" panose="02020603050405020304" pitchFamily="18" charset="0"/>
                <a:cs typeface="Times New Roman" panose="02020603050405020304" pitchFamily="18" charset="0"/>
              </a:rPr>
              <a:t>, hibeye esas proje tutarının en fazla %80’i inşaat giderlerinden oluşan ve belirli bir tarımsal ürün grubunun işlenmesi, paketlenmesi ve depolanması ile tarımsal üretim amaçlı sabit yatırım tesisini</a:t>
            </a:r>
            <a:r>
              <a:rPr lang="tr-TR" altLang="tr-TR" sz="2200" dirty="0"/>
              <a:t>	</a:t>
            </a:r>
          </a:p>
          <a:p>
            <a:pPr algn="just"/>
            <a:endParaRPr lang="tr-TR" altLang="tr-TR" sz="2200" dirty="0"/>
          </a:p>
          <a:p>
            <a:pPr algn="just"/>
            <a:r>
              <a:rPr lang="tr-TR" altLang="tr-TR" sz="2200" b="1" u="sng" dirty="0">
                <a:solidFill>
                  <a:srgbClr val="FF0000"/>
                </a:solidFill>
                <a:latin typeface="Times New Roman" panose="02020603050405020304" pitchFamily="18" charset="0"/>
                <a:cs typeface="Times New Roman" panose="02020603050405020304" pitchFamily="18" charset="0"/>
              </a:rPr>
              <a:t>Kısmen yapılmış yatırımların tamamlanmasına yönelik yatırım: </a:t>
            </a:r>
            <a:r>
              <a:rPr lang="tr-TR" altLang="tr-TR" sz="2200" dirty="0">
                <a:latin typeface="Times New Roman" panose="02020603050405020304" pitchFamily="18" charset="0"/>
                <a:cs typeface="Times New Roman" panose="02020603050405020304" pitchFamily="18" charset="0"/>
              </a:rPr>
              <a:t>Belli bir tarımsal ürünün işlenmesi, paketlenmesi ve depolanması ile tarımsal üretime yönelik, yapı ruhsatı ya da yapı kullanma izin belgesi başvuru sahibi adına alınmış, </a:t>
            </a:r>
            <a:r>
              <a:rPr lang="tr-TR" altLang="tr-TR" sz="2200" b="1" dirty="0">
                <a:latin typeface="Times New Roman" panose="02020603050405020304" pitchFamily="18" charset="0"/>
                <a:cs typeface="Times New Roman" panose="02020603050405020304" pitchFamily="18" charset="0"/>
              </a:rPr>
              <a:t>inşaatı yarım kalmış tesislerin inşaatının tamamlanması ve gerekli makine ve ekipmanının alımını </a:t>
            </a:r>
            <a:r>
              <a:rPr lang="tr-TR" altLang="tr-TR" sz="2200" dirty="0">
                <a:latin typeface="Times New Roman" panose="02020603050405020304" pitchFamily="18" charset="0"/>
                <a:cs typeface="Times New Roman" panose="02020603050405020304" pitchFamily="18" charset="0"/>
              </a:rPr>
              <a:t>ya da inşaatı tamamlanmış ancak üretime geçmemiş tesislerin makine ve ekipman alımlarını içeren projeyi,</a:t>
            </a:r>
            <a:endParaRPr lang="tr-TR" altLang="tr-TR" sz="2200" dirty="0">
              <a:latin typeface="Calibri" panose="020F0502020204030204" pitchFamily="34" charset="0"/>
              <a:cs typeface="Times New Roman" panose="02020603050405020304" pitchFamily="18" charset="0"/>
            </a:endParaRPr>
          </a:p>
          <a:p>
            <a:pPr algn="just"/>
            <a:endParaRPr lang="tr-TR" altLang="tr-TR" sz="2200" dirty="0"/>
          </a:p>
          <a:p>
            <a:pPr algn="just"/>
            <a:endParaRPr lang="tr-TR" altLang="tr-TR" sz="2200" dirty="0"/>
          </a:p>
        </p:txBody>
      </p:sp>
      <p:pic>
        <p:nvPicPr>
          <p:cNvPr id="5" name="Resim 4">
            <a:extLst>
              <a:ext uri="{FF2B5EF4-FFF2-40B4-BE49-F238E27FC236}">
                <a16:creationId xmlns:a16="http://schemas.microsoft.com/office/drawing/2014/main" id="{8488FC74-7D7D-6234-F233-8AC59B5ACB6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sp>
        <p:nvSpPr>
          <p:cNvPr id="33796" name="Text Box 4310">
            <a:extLst>
              <a:ext uri="{FF2B5EF4-FFF2-40B4-BE49-F238E27FC236}">
                <a16:creationId xmlns:a16="http://schemas.microsoft.com/office/drawing/2014/main" id="{6417F9DF-CB3D-0C97-3586-8B0C04BEE2BC}"/>
              </a:ext>
            </a:extLst>
          </p:cNvPr>
          <p:cNvSpPr txBox="1">
            <a:spLocks noChangeArrowheads="1"/>
          </p:cNvSpPr>
          <p:nvPr/>
        </p:nvSpPr>
        <p:spPr bwMode="auto">
          <a:xfrm>
            <a:off x="0" y="241300"/>
            <a:ext cx="9148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a:t>
            </a:r>
            <a:r>
              <a:rPr lang="tr-TR" altLang="tr-TR" sz="2400" b="1" dirty="0">
                <a:solidFill>
                  <a:srgbClr val="0033CC"/>
                </a:solidFill>
              </a:rPr>
              <a:t> </a:t>
            </a:r>
            <a:r>
              <a:rPr lang="tr-TR" altLang="tr-TR" sz="2800" b="1" dirty="0">
                <a:solidFill>
                  <a:srgbClr val="0033CC"/>
                </a:solidFill>
              </a:rPr>
              <a:t>NİTELİKLERİ</a:t>
            </a:r>
            <a:endParaRPr lang="tr-TR" altLang="tr-TR" sz="2400" b="1" dirty="0">
              <a:solidFill>
                <a:srgbClr val="0033CC"/>
              </a:solidFill>
            </a:endParaRPr>
          </a:p>
        </p:txBody>
      </p:sp>
      <p:grpSp>
        <p:nvGrpSpPr>
          <p:cNvPr id="33797" name="Grup 5">
            <a:extLst>
              <a:ext uri="{FF2B5EF4-FFF2-40B4-BE49-F238E27FC236}">
                <a16:creationId xmlns:a16="http://schemas.microsoft.com/office/drawing/2014/main" id="{A729F829-DD5D-3AFF-D22C-E2B4CBF41894}"/>
              </a:ext>
            </a:extLst>
          </p:cNvPr>
          <p:cNvGrpSpPr>
            <a:grpSpLocks/>
          </p:cNvGrpSpPr>
          <p:nvPr/>
        </p:nvGrpSpPr>
        <p:grpSpPr bwMode="auto">
          <a:xfrm>
            <a:off x="34925" y="6021388"/>
            <a:ext cx="9063038" cy="663575"/>
            <a:chOff x="0" y="6182509"/>
            <a:chExt cx="12192000" cy="663388"/>
          </a:xfrm>
        </p:grpSpPr>
        <p:grpSp>
          <p:nvGrpSpPr>
            <p:cNvPr id="33798" name="Grup 6">
              <a:extLst>
                <a:ext uri="{FF2B5EF4-FFF2-40B4-BE49-F238E27FC236}">
                  <a16:creationId xmlns:a16="http://schemas.microsoft.com/office/drawing/2014/main" id="{EE933721-4DF6-C432-F451-D92995BFC055}"/>
                </a:ext>
              </a:extLst>
            </p:cNvPr>
            <p:cNvGrpSpPr>
              <a:grpSpLocks/>
            </p:cNvGrpSpPr>
            <p:nvPr/>
          </p:nvGrpSpPr>
          <p:grpSpPr bwMode="auto">
            <a:xfrm>
              <a:off x="0" y="6182509"/>
              <a:ext cx="12192000" cy="663388"/>
              <a:chOff x="0" y="6182509"/>
              <a:chExt cx="12192000" cy="663388"/>
            </a:xfrm>
          </p:grpSpPr>
          <p:grpSp>
            <p:nvGrpSpPr>
              <p:cNvPr id="33801" name="Grup 9">
                <a:extLst>
                  <a:ext uri="{FF2B5EF4-FFF2-40B4-BE49-F238E27FC236}">
                    <a16:creationId xmlns:a16="http://schemas.microsoft.com/office/drawing/2014/main" id="{E306F887-89AC-33D7-5F6B-72BD899D45F5}"/>
                  </a:ext>
                </a:extLst>
              </p:cNvPr>
              <p:cNvGrpSpPr>
                <a:grpSpLocks/>
              </p:cNvGrpSpPr>
              <p:nvPr/>
            </p:nvGrpSpPr>
            <p:grpSpPr bwMode="auto">
              <a:xfrm>
                <a:off x="0" y="6182509"/>
                <a:ext cx="12192000" cy="663388"/>
                <a:chOff x="0" y="6182509"/>
                <a:chExt cx="12192000" cy="663388"/>
              </a:xfrm>
            </p:grpSpPr>
            <p:grpSp>
              <p:nvGrpSpPr>
                <p:cNvPr id="33804" name="Grup 12">
                  <a:extLst>
                    <a:ext uri="{FF2B5EF4-FFF2-40B4-BE49-F238E27FC236}">
                      <a16:creationId xmlns:a16="http://schemas.microsoft.com/office/drawing/2014/main" id="{BE099281-4E84-E280-687E-461E21D881EB}"/>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C82F6A90-48C3-DC80-99CE-FC3B08338A8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3807" name="Resim 15">
                    <a:extLst>
                      <a:ext uri="{FF2B5EF4-FFF2-40B4-BE49-F238E27FC236}">
                        <a16:creationId xmlns:a16="http://schemas.microsoft.com/office/drawing/2014/main" id="{9EA7BA98-7AF1-D9C3-F8E8-A73E27AE140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Resim 16">
                    <a:extLst>
                      <a:ext uri="{FF2B5EF4-FFF2-40B4-BE49-F238E27FC236}">
                        <a16:creationId xmlns:a16="http://schemas.microsoft.com/office/drawing/2014/main" id="{4A5EAE7F-CD83-2662-4BB6-D10B7D548D88}"/>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9" name="Resim 17">
                    <a:extLst>
                      <a:ext uri="{FF2B5EF4-FFF2-40B4-BE49-F238E27FC236}">
                        <a16:creationId xmlns:a16="http://schemas.microsoft.com/office/drawing/2014/main" id="{D3D85173-45E5-4498-62B5-A5357BF8E55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1CDEA474-D1EA-E284-52D6-436C729A24DE}"/>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3811" name="Resim 19">
                    <a:extLst>
                      <a:ext uri="{FF2B5EF4-FFF2-40B4-BE49-F238E27FC236}">
                        <a16:creationId xmlns:a16="http://schemas.microsoft.com/office/drawing/2014/main" id="{C13527AE-F422-9367-3A71-94BC96E33548}"/>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2" name="Resim 20">
                    <a:extLst>
                      <a:ext uri="{FF2B5EF4-FFF2-40B4-BE49-F238E27FC236}">
                        <a16:creationId xmlns:a16="http://schemas.microsoft.com/office/drawing/2014/main" id="{E2F3C6C8-1008-8B04-0AD9-88AC5C1F2AB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3" name="Resim 21">
                    <a:extLst>
                      <a:ext uri="{FF2B5EF4-FFF2-40B4-BE49-F238E27FC236}">
                        <a16:creationId xmlns:a16="http://schemas.microsoft.com/office/drawing/2014/main" id="{DC710192-7C70-B0A8-ED20-F5D0B8F4A44B}"/>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3805" name="Resim 13">
                  <a:extLst>
                    <a:ext uri="{FF2B5EF4-FFF2-40B4-BE49-F238E27FC236}">
                      <a16:creationId xmlns:a16="http://schemas.microsoft.com/office/drawing/2014/main" id="{3D40A30E-7D82-D5DF-E5D1-BCF2D47F17A6}"/>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3802" name="Resim 10">
                <a:extLst>
                  <a:ext uri="{FF2B5EF4-FFF2-40B4-BE49-F238E27FC236}">
                    <a16:creationId xmlns:a16="http://schemas.microsoft.com/office/drawing/2014/main" id="{8BD03C38-B5AA-A4D7-F050-A54A0E05304E}"/>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Resim 11">
                <a:extLst>
                  <a:ext uri="{FF2B5EF4-FFF2-40B4-BE49-F238E27FC236}">
                    <a16:creationId xmlns:a16="http://schemas.microsoft.com/office/drawing/2014/main" id="{F69E6F4B-16B8-930B-B97E-35BA4C290990}"/>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9E581272-2DDA-2425-2D04-A4C813E67DE5}"/>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3800" name="Dikdörtgen 8">
              <a:extLst>
                <a:ext uri="{FF2B5EF4-FFF2-40B4-BE49-F238E27FC236}">
                  <a16:creationId xmlns:a16="http://schemas.microsoft.com/office/drawing/2014/main" id="{ADF6A756-9331-9C03-EFF3-0E9F801A7A0E}"/>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ikdörtgen 1">
            <a:extLst>
              <a:ext uri="{FF2B5EF4-FFF2-40B4-BE49-F238E27FC236}">
                <a16:creationId xmlns:a16="http://schemas.microsoft.com/office/drawing/2014/main" id="{12583486-66F8-FB92-8BB6-57D7C3898971}"/>
              </a:ext>
            </a:extLst>
          </p:cNvPr>
          <p:cNvSpPr>
            <a:spLocks noChangeArrowheads="1"/>
          </p:cNvSpPr>
          <p:nvPr/>
        </p:nvSpPr>
        <p:spPr bwMode="auto">
          <a:xfrm>
            <a:off x="698500" y="752475"/>
            <a:ext cx="81788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sz="2200" b="1" u="sng">
                <a:solidFill>
                  <a:srgbClr val="FF0000"/>
                </a:solidFill>
                <a:latin typeface="Times New Roman" panose="02020603050405020304" pitchFamily="18" charset="0"/>
                <a:cs typeface="Times New Roman" panose="02020603050405020304" pitchFamily="18" charset="0"/>
              </a:rPr>
              <a:t>Kapasite artırımına yönelik yatırım: </a:t>
            </a:r>
            <a:r>
              <a:rPr lang="tr-TR" altLang="tr-TR" sz="2200" b="1">
                <a:latin typeface="Times New Roman" panose="02020603050405020304" pitchFamily="18" charset="0"/>
                <a:cs typeface="Times New Roman" panose="02020603050405020304" pitchFamily="18" charset="0"/>
              </a:rPr>
              <a:t>Faal olan</a:t>
            </a:r>
            <a:r>
              <a:rPr lang="tr-TR" altLang="tr-TR" sz="2200">
                <a:latin typeface="Times New Roman" panose="02020603050405020304" pitchFamily="18" charset="0"/>
                <a:cs typeface="Times New Roman" panose="02020603050405020304" pitchFamily="18" charset="0"/>
              </a:rPr>
              <a:t>, yapı kullanma izin belgesi olan, işyeri açma ve çalışma ruhsatı ile işletme kayıt/onay belgesi ve benzeri yasal izin ve ruhsatlar başvuru sahibi adına olmak üzere yasal izinleri alınmış, Program kapsamında yer alan yatırım konularında faaliyet gösteren ve gerekli olması </a:t>
            </a:r>
            <a:r>
              <a:rPr lang="tr-TR" altLang="tr-TR" sz="2200" b="1">
                <a:latin typeface="Times New Roman" panose="02020603050405020304" pitchFamily="18" charset="0"/>
                <a:cs typeface="Times New Roman" panose="02020603050405020304" pitchFamily="18" charset="0"/>
              </a:rPr>
              <a:t>halinde en fazla %60’a kadar inşaat giderlerini</a:t>
            </a:r>
            <a:r>
              <a:rPr lang="tr-TR" altLang="tr-TR" sz="2200">
                <a:latin typeface="Times New Roman" panose="02020603050405020304" pitchFamily="18" charset="0"/>
                <a:cs typeface="Times New Roman" panose="02020603050405020304" pitchFamily="18" charset="0"/>
              </a:rPr>
              <a:t> kapsayan yatırımı,</a:t>
            </a:r>
            <a:endParaRPr lang="tr-TR" altLang="tr-TR" sz="2200">
              <a:latin typeface="Calibri" panose="020F0502020204030204" pitchFamily="34" charset="0"/>
              <a:cs typeface="Times New Roman" panose="02020603050405020304" pitchFamily="18" charset="0"/>
            </a:endParaRPr>
          </a:p>
          <a:p>
            <a:pPr algn="just"/>
            <a:endParaRPr lang="tr-TR" altLang="tr-TR" sz="2200">
              <a:latin typeface="Times New Roman" panose="02020603050405020304" pitchFamily="18" charset="0"/>
              <a:cs typeface="Times New Roman" panose="02020603050405020304" pitchFamily="18" charset="0"/>
            </a:endParaRPr>
          </a:p>
          <a:p>
            <a:pPr algn="just"/>
            <a:r>
              <a:rPr lang="tr-TR" altLang="tr-TR" sz="2200" b="1" u="sng">
                <a:solidFill>
                  <a:srgbClr val="FF0000"/>
                </a:solidFill>
                <a:latin typeface="Times New Roman" panose="02020603050405020304" pitchFamily="18" charset="0"/>
                <a:cs typeface="Times New Roman" panose="02020603050405020304" pitchFamily="18" charset="0"/>
              </a:rPr>
              <a:t>Teknoloji yenileme ve/veya modernizasyona yönelik yatırım: </a:t>
            </a:r>
            <a:r>
              <a:rPr lang="tr-TR" altLang="tr-TR" sz="2200" b="1">
                <a:latin typeface="Times New Roman" panose="02020603050405020304" pitchFamily="18" charset="0"/>
                <a:cs typeface="Times New Roman" panose="02020603050405020304" pitchFamily="18" charset="0"/>
              </a:rPr>
              <a:t>Faal olan</a:t>
            </a:r>
            <a:r>
              <a:rPr lang="tr-TR" altLang="tr-TR" sz="2200">
                <a:latin typeface="Times New Roman" panose="02020603050405020304" pitchFamily="18" charset="0"/>
                <a:cs typeface="Times New Roman" panose="02020603050405020304" pitchFamily="18" charset="0"/>
              </a:rPr>
              <a:t>, işyeri açma ve çalışma ruhsatı ile işletme kayıt/onay belgesi ve benzeri yasal izin ve ruhsatlar başvuru sahibi adına olmak üzere yasal izinleri alınmış, yapı kullanma izin belgesine sahip, Program kapsamında yer alan yatırım konularında faaliyet gösteren tesislerde teknoloji yenilemeyi kapsayan ve gerekli olması halinde </a:t>
            </a:r>
            <a:r>
              <a:rPr lang="tr-TR" altLang="tr-TR" sz="2200" b="1">
                <a:latin typeface="Times New Roman" panose="02020603050405020304" pitchFamily="18" charset="0"/>
                <a:cs typeface="Times New Roman" panose="02020603050405020304" pitchFamily="18" charset="0"/>
              </a:rPr>
              <a:t>en fazla %20’ye kadar inşaat giderlerini</a:t>
            </a:r>
            <a:r>
              <a:rPr lang="tr-TR" altLang="tr-TR" sz="2200">
                <a:latin typeface="Times New Roman" panose="02020603050405020304" pitchFamily="18" charset="0"/>
                <a:cs typeface="Times New Roman" panose="02020603050405020304" pitchFamily="18" charset="0"/>
              </a:rPr>
              <a:t> kapsayan yatırımı,</a:t>
            </a:r>
            <a:endParaRPr lang="tr-TR" altLang="tr-TR" sz="2200">
              <a:latin typeface="Calibri" panose="020F0502020204030204" pitchFamily="34" charset="0"/>
              <a:cs typeface="Times New Roman" panose="02020603050405020304" pitchFamily="18" charset="0"/>
            </a:endParaRPr>
          </a:p>
          <a:p>
            <a:pPr algn="just"/>
            <a:endParaRPr lang="tr-TR" altLang="tr-TR" sz="2200"/>
          </a:p>
          <a:p>
            <a:pPr algn="just"/>
            <a:endParaRPr lang="tr-TR" altLang="tr-TR" sz="2200"/>
          </a:p>
        </p:txBody>
      </p:sp>
      <p:pic>
        <p:nvPicPr>
          <p:cNvPr id="5" name="Resim 4">
            <a:extLst>
              <a:ext uri="{FF2B5EF4-FFF2-40B4-BE49-F238E27FC236}">
                <a16:creationId xmlns:a16="http://schemas.microsoft.com/office/drawing/2014/main" id="{F675A0CA-34BA-592B-6B7B-60CC80006B0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sp>
        <p:nvSpPr>
          <p:cNvPr id="34820" name="Text Box 4310">
            <a:extLst>
              <a:ext uri="{FF2B5EF4-FFF2-40B4-BE49-F238E27FC236}">
                <a16:creationId xmlns:a16="http://schemas.microsoft.com/office/drawing/2014/main" id="{FEDFC778-DD5F-4856-B2B8-0C99AE86CCA6}"/>
              </a:ext>
            </a:extLst>
          </p:cNvPr>
          <p:cNvSpPr txBox="1">
            <a:spLocks noChangeArrowheads="1"/>
          </p:cNvSpPr>
          <p:nvPr/>
        </p:nvSpPr>
        <p:spPr bwMode="auto">
          <a:xfrm>
            <a:off x="0" y="241300"/>
            <a:ext cx="9148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a:solidFill>
                  <a:srgbClr val="0033CC"/>
                </a:solidFill>
              </a:rPr>
              <a:t>YATIRIM</a:t>
            </a:r>
            <a:r>
              <a:rPr lang="tr-TR" altLang="tr-TR" sz="2400" b="1">
                <a:solidFill>
                  <a:srgbClr val="0033CC"/>
                </a:solidFill>
              </a:rPr>
              <a:t> </a:t>
            </a:r>
            <a:r>
              <a:rPr lang="tr-TR" altLang="tr-TR" sz="2800" b="1">
                <a:solidFill>
                  <a:srgbClr val="0033CC"/>
                </a:solidFill>
              </a:rPr>
              <a:t>NİTELİKLERİ</a:t>
            </a:r>
            <a:endParaRPr lang="tr-TR" altLang="tr-TR" sz="2400" b="1">
              <a:solidFill>
                <a:srgbClr val="0033CC"/>
              </a:solidFill>
            </a:endParaRPr>
          </a:p>
        </p:txBody>
      </p:sp>
      <p:grpSp>
        <p:nvGrpSpPr>
          <p:cNvPr id="34821" name="Grup 5">
            <a:extLst>
              <a:ext uri="{FF2B5EF4-FFF2-40B4-BE49-F238E27FC236}">
                <a16:creationId xmlns:a16="http://schemas.microsoft.com/office/drawing/2014/main" id="{6DAE9C28-F468-AC1F-3537-11D299B49E10}"/>
              </a:ext>
            </a:extLst>
          </p:cNvPr>
          <p:cNvGrpSpPr>
            <a:grpSpLocks/>
          </p:cNvGrpSpPr>
          <p:nvPr/>
        </p:nvGrpSpPr>
        <p:grpSpPr bwMode="auto">
          <a:xfrm>
            <a:off x="34925" y="6021388"/>
            <a:ext cx="9063038" cy="663575"/>
            <a:chOff x="0" y="6182509"/>
            <a:chExt cx="12192000" cy="663388"/>
          </a:xfrm>
        </p:grpSpPr>
        <p:grpSp>
          <p:nvGrpSpPr>
            <p:cNvPr id="34822" name="Grup 6">
              <a:extLst>
                <a:ext uri="{FF2B5EF4-FFF2-40B4-BE49-F238E27FC236}">
                  <a16:creationId xmlns:a16="http://schemas.microsoft.com/office/drawing/2014/main" id="{49F7058E-530F-5EC1-820A-EA666B0D3A7F}"/>
                </a:ext>
              </a:extLst>
            </p:cNvPr>
            <p:cNvGrpSpPr>
              <a:grpSpLocks/>
            </p:cNvGrpSpPr>
            <p:nvPr/>
          </p:nvGrpSpPr>
          <p:grpSpPr bwMode="auto">
            <a:xfrm>
              <a:off x="0" y="6182509"/>
              <a:ext cx="12192000" cy="663388"/>
              <a:chOff x="0" y="6182509"/>
              <a:chExt cx="12192000" cy="663388"/>
            </a:xfrm>
          </p:grpSpPr>
          <p:grpSp>
            <p:nvGrpSpPr>
              <p:cNvPr id="34825" name="Grup 9">
                <a:extLst>
                  <a:ext uri="{FF2B5EF4-FFF2-40B4-BE49-F238E27FC236}">
                    <a16:creationId xmlns:a16="http://schemas.microsoft.com/office/drawing/2014/main" id="{C309BC13-CEED-B71B-3083-B91AFD22DDB9}"/>
                  </a:ext>
                </a:extLst>
              </p:cNvPr>
              <p:cNvGrpSpPr>
                <a:grpSpLocks/>
              </p:cNvGrpSpPr>
              <p:nvPr/>
            </p:nvGrpSpPr>
            <p:grpSpPr bwMode="auto">
              <a:xfrm>
                <a:off x="0" y="6182509"/>
                <a:ext cx="12192000" cy="663388"/>
                <a:chOff x="0" y="6182509"/>
                <a:chExt cx="12192000" cy="663388"/>
              </a:xfrm>
            </p:grpSpPr>
            <p:grpSp>
              <p:nvGrpSpPr>
                <p:cNvPr id="34828" name="Grup 12">
                  <a:extLst>
                    <a:ext uri="{FF2B5EF4-FFF2-40B4-BE49-F238E27FC236}">
                      <a16:creationId xmlns:a16="http://schemas.microsoft.com/office/drawing/2014/main" id="{85145A42-B862-6D5A-1AF9-E4D98250A7E2}"/>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6BEA8043-3CCC-B247-5834-C35015C1A90A}"/>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4831" name="Resim 15">
                    <a:extLst>
                      <a:ext uri="{FF2B5EF4-FFF2-40B4-BE49-F238E27FC236}">
                        <a16:creationId xmlns:a16="http://schemas.microsoft.com/office/drawing/2014/main" id="{9A5AC377-09C9-E7D1-1AC9-B4FD4D306FE1}"/>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2" name="Resim 16">
                    <a:extLst>
                      <a:ext uri="{FF2B5EF4-FFF2-40B4-BE49-F238E27FC236}">
                        <a16:creationId xmlns:a16="http://schemas.microsoft.com/office/drawing/2014/main" id="{33184C2A-49CB-B80F-B074-669F5746F7DC}"/>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3" name="Resim 17">
                    <a:extLst>
                      <a:ext uri="{FF2B5EF4-FFF2-40B4-BE49-F238E27FC236}">
                        <a16:creationId xmlns:a16="http://schemas.microsoft.com/office/drawing/2014/main" id="{5EF1AA4B-4F8F-2F8D-E0FC-F5C3EB27EF9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BB629F98-3915-3D3F-DE1D-E809AAE6AAF2}"/>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4835" name="Resim 19">
                    <a:extLst>
                      <a:ext uri="{FF2B5EF4-FFF2-40B4-BE49-F238E27FC236}">
                        <a16:creationId xmlns:a16="http://schemas.microsoft.com/office/drawing/2014/main" id="{4A30DD06-FEA2-FCB4-0A27-F1542B4B4F21}"/>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6" name="Resim 20">
                    <a:extLst>
                      <a:ext uri="{FF2B5EF4-FFF2-40B4-BE49-F238E27FC236}">
                        <a16:creationId xmlns:a16="http://schemas.microsoft.com/office/drawing/2014/main" id="{DD90EB3B-6C08-48E2-78DD-9B6F81C0CAF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7" name="Resim 21">
                    <a:extLst>
                      <a:ext uri="{FF2B5EF4-FFF2-40B4-BE49-F238E27FC236}">
                        <a16:creationId xmlns:a16="http://schemas.microsoft.com/office/drawing/2014/main" id="{0B00D679-0023-B43C-8E62-2FA1A37B7B49}"/>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4829" name="Resim 13">
                  <a:extLst>
                    <a:ext uri="{FF2B5EF4-FFF2-40B4-BE49-F238E27FC236}">
                      <a16:creationId xmlns:a16="http://schemas.microsoft.com/office/drawing/2014/main" id="{CFC669B1-2836-ABFD-C2CA-AB37544C7F1B}"/>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4826" name="Resim 10">
                <a:extLst>
                  <a:ext uri="{FF2B5EF4-FFF2-40B4-BE49-F238E27FC236}">
                    <a16:creationId xmlns:a16="http://schemas.microsoft.com/office/drawing/2014/main" id="{C5E9598B-982B-D633-13CB-F3B70EFD0E1D}"/>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7" name="Resim 11">
                <a:extLst>
                  <a:ext uri="{FF2B5EF4-FFF2-40B4-BE49-F238E27FC236}">
                    <a16:creationId xmlns:a16="http://schemas.microsoft.com/office/drawing/2014/main" id="{1F96D253-4C82-88BE-A85B-2809903DB24D}"/>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53013AC2-A019-5624-2A7A-62AFE6A02B66}"/>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4824" name="Dikdörtgen 8">
              <a:extLst>
                <a:ext uri="{FF2B5EF4-FFF2-40B4-BE49-F238E27FC236}">
                  <a16:creationId xmlns:a16="http://schemas.microsoft.com/office/drawing/2014/main" id="{A33B1C48-2E7C-97F8-C606-2A635B127C20}"/>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a:extLst>
              <a:ext uri="{FF2B5EF4-FFF2-40B4-BE49-F238E27FC236}">
                <a16:creationId xmlns:a16="http://schemas.microsoft.com/office/drawing/2014/main" id="{872E044D-BF43-B5FD-6B68-A03B3C8BBB59}"/>
              </a:ext>
            </a:extLst>
          </p:cNvPr>
          <p:cNvSpPr>
            <a:spLocks noGrp="1"/>
          </p:cNvSpPr>
          <p:nvPr>
            <p:ph type="title"/>
          </p:nvPr>
        </p:nvSpPr>
        <p:spPr bwMode="auto">
          <a:xfrm>
            <a:off x="0" y="255588"/>
            <a:ext cx="9144000" cy="58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KİMLER BAŞVURABİLİR</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1F301614-2F23-1E17-0B82-AAF121F190BA}"/>
              </a:ext>
            </a:extLst>
          </p:cNvPr>
          <p:cNvSpPr>
            <a:spLocks noGrp="1"/>
          </p:cNvSpPr>
          <p:nvPr>
            <p:ph idx="1"/>
          </p:nvPr>
        </p:nvSpPr>
        <p:spPr bwMode="auto">
          <a:xfrm>
            <a:off x="611188" y="1052513"/>
            <a:ext cx="8353425" cy="4968875"/>
          </a:xfrm>
        </p:spPr>
        <p:txBody>
          <a:bodyPr vert="horz" wrap="square" lIns="91440" tIns="45720" rIns="91440" bIns="45720" numCol="1" anchor="t" anchorCtr="0" compatLnSpc="1">
            <a:prstTxWarp prst="textNoShape">
              <a:avLst/>
            </a:prstTxWarp>
          </a:bodyPr>
          <a:lstStyle/>
          <a:p>
            <a:pPr defTabSz="355600">
              <a:buFont typeface="Arial" panose="020B0604020202020204" pitchFamily="34" charset="0"/>
              <a:buChar char="•"/>
              <a:defRPr/>
            </a:pPr>
            <a:r>
              <a:rPr lang="tr-TR" altLang="tr-TR" sz="2400" dirty="0"/>
              <a:t>	Gerçek Kişiler(Bireysel Başvuru)</a:t>
            </a:r>
          </a:p>
          <a:p>
            <a:pPr>
              <a:lnSpc>
                <a:spcPct val="200000"/>
              </a:lnSpc>
              <a:defRPr/>
            </a:pPr>
            <a:r>
              <a:rPr lang="tr-TR" altLang="tr-TR" sz="2400" dirty="0"/>
              <a:t>Tüzel Kişiler</a:t>
            </a:r>
          </a:p>
          <a:p>
            <a:pPr marL="723900" indent="-190500">
              <a:defRPr/>
            </a:pPr>
            <a:r>
              <a:rPr lang="tr-TR" altLang="tr-TR" sz="2400" dirty="0"/>
              <a:t>Kollektif, Limited ve Anonim Şirketler, </a:t>
            </a:r>
          </a:p>
          <a:p>
            <a:pPr marL="723900" indent="-190500">
              <a:defRPr/>
            </a:pPr>
            <a:r>
              <a:rPr lang="tr-TR" altLang="tr-TR" sz="2400" dirty="0"/>
              <a:t>Tarımsal Amaçlı Kooperatifler, </a:t>
            </a:r>
          </a:p>
          <a:p>
            <a:pPr marL="723900" indent="-190500">
              <a:defRPr/>
            </a:pPr>
            <a:r>
              <a:rPr lang="tr-TR" altLang="tr-TR" sz="2400" dirty="0"/>
              <a:t>Tarım Kredi Kooperatifleri ve Birlikleri</a:t>
            </a:r>
          </a:p>
          <a:p>
            <a:pPr marL="723900" indent="-190500">
              <a:defRPr/>
            </a:pPr>
            <a:r>
              <a:rPr lang="tr-TR" altLang="tr-TR" sz="2400" dirty="0"/>
              <a:t>Tarım Satış Kooperatifleri ve Birlikleri</a:t>
            </a:r>
          </a:p>
          <a:p>
            <a:pPr marL="723900" indent="-190500">
              <a:defRPr/>
            </a:pPr>
            <a:r>
              <a:rPr lang="tr-TR" altLang="tr-TR" sz="2400" dirty="0"/>
              <a:t>Islah Amaçlı Yetiştirici Birlikleri</a:t>
            </a:r>
          </a:p>
          <a:p>
            <a:pPr marL="723900" indent="-190500">
              <a:defRPr/>
            </a:pPr>
            <a:r>
              <a:rPr lang="tr-TR" altLang="tr-TR" sz="2400" dirty="0"/>
              <a:t>Tarımsal Üretici Birlikleri İktisadi Teşekkülleri</a:t>
            </a:r>
          </a:p>
          <a:p>
            <a:pPr marL="723900" indent="-190500">
              <a:defRPr/>
            </a:pPr>
            <a:r>
              <a:rPr lang="tr-TR" altLang="tr-TR" sz="2400" dirty="0"/>
              <a:t>Tohumculuk Birlikleri</a:t>
            </a:r>
          </a:p>
          <a:p>
            <a:pPr marL="723900" indent="-190500">
              <a:defRPr/>
            </a:pPr>
            <a:r>
              <a:rPr lang="tr-TR" altLang="tr-TR" sz="2400" dirty="0"/>
              <a:t>Ziraat Odaları</a:t>
            </a:r>
          </a:p>
          <a:p>
            <a:pPr marL="723900" indent="-190500">
              <a:defRPr/>
            </a:pPr>
            <a:endParaRPr lang="tr-TR" altLang="tr-TR" sz="2400" dirty="0"/>
          </a:p>
          <a:p>
            <a:pPr marL="723900" indent="-190500">
              <a:defRPr/>
            </a:pPr>
            <a:endParaRPr lang="tr-TR" altLang="tr-TR" sz="2400" dirty="0"/>
          </a:p>
          <a:p>
            <a:pPr marL="533400" indent="0" algn="just">
              <a:buFontTx/>
              <a:buNone/>
              <a:defRPr/>
            </a:pPr>
            <a:endParaRPr lang="tr-TR" altLang="tr-TR" sz="2400" dirty="0"/>
          </a:p>
        </p:txBody>
      </p:sp>
      <p:pic>
        <p:nvPicPr>
          <p:cNvPr id="5" name="Resim 4">
            <a:extLst>
              <a:ext uri="{FF2B5EF4-FFF2-40B4-BE49-F238E27FC236}">
                <a16:creationId xmlns:a16="http://schemas.microsoft.com/office/drawing/2014/main" id="{D4A01DEE-732A-EABA-CF6C-FB473FDE55A1}"/>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5845" name="Grup 5">
            <a:extLst>
              <a:ext uri="{FF2B5EF4-FFF2-40B4-BE49-F238E27FC236}">
                <a16:creationId xmlns:a16="http://schemas.microsoft.com/office/drawing/2014/main" id="{A6CAB517-ED83-1187-F29E-313570452AB5}"/>
              </a:ext>
            </a:extLst>
          </p:cNvPr>
          <p:cNvGrpSpPr>
            <a:grpSpLocks/>
          </p:cNvGrpSpPr>
          <p:nvPr/>
        </p:nvGrpSpPr>
        <p:grpSpPr bwMode="auto">
          <a:xfrm>
            <a:off x="34925" y="6021388"/>
            <a:ext cx="9063038" cy="663575"/>
            <a:chOff x="0" y="6182509"/>
            <a:chExt cx="12192000" cy="663388"/>
          </a:xfrm>
        </p:grpSpPr>
        <p:grpSp>
          <p:nvGrpSpPr>
            <p:cNvPr id="35846" name="Grup 6">
              <a:extLst>
                <a:ext uri="{FF2B5EF4-FFF2-40B4-BE49-F238E27FC236}">
                  <a16:creationId xmlns:a16="http://schemas.microsoft.com/office/drawing/2014/main" id="{FF0AEBFD-A1DD-A4FA-D091-955033403AA5}"/>
                </a:ext>
              </a:extLst>
            </p:cNvPr>
            <p:cNvGrpSpPr>
              <a:grpSpLocks/>
            </p:cNvGrpSpPr>
            <p:nvPr/>
          </p:nvGrpSpPr>
          <p:grpSpPr bwMode="auto">
            <a:xfrm>
              <a:off x="0" y="6182509"/>
              <a:ext cx="12192000" cy="663388"/>
              <a:chOff x="0" y="6182509"/>
              <a:chExt cx="12192000" cy="663388"/>
            </a:xfrm>
          </p:grpSpPr>
          <p:grpSp>
            <p:nvGrpSpPr>
              <p:cNvPr id="35849" name="Grup 9">
                <a:extLst>
                  <a:ext uri="{FF2B5EF4-FFF2-40B4-BE49-F238E27FC236}">
                    <a16:creationId xmlns:a16="http://schemas.microsoft.com/office/drawing/2014/main" id="{1B65B2EE-017D-9951-EBE9-FB39B9F058DC}"/>
                  </a:ext>
                </a:extLst>
              </p:cNvPr>
              <p:cNvGrpSpPr>
                <a:grpSpLocks/>
              </p:cNvGrpSpPr>
              <p:nvPr/>
            </p:nvGrpSpPr>
            <p:grpSpPr bwMode="auto">
              <a:xfrm>
                <a:off x="0" y="6182509"/>
                <a:ext cx="12192000" cy="663388"/>
                <a:chOff x="0" y="6182509"/>
                <a:chExt cx="12192000" cy="663388"/>
              </a:xfrm>
            </p:grpSpPr>
            <p:grpSp>
              <p:nvGrpSpPr>
                <p:cNvPr id="35852" name="Grup 12">
                  <a:extLst>
                    <a:ext uri="{FF2B5EF4-FFF2-40B4-BE49-F238E27FC236}">
                      <a16:creationId xmlns:a16="http://schemas.microsoft.com/office/drawing/2014/main" id="{FDDC9BCB-4484-8BBD-6A35-84EDF2DD765D}"/>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6BD861AB-6D69-1FE9-D696-CAD418AB6773}"/>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5855" name="Resim 15">
                    <a:extLst>
                      <a:ext uri="{FF2B5EF4-FFF2-40B4-BE49-F238E27FC236}">
                        <a16:creationId xmlns:a16="http://schemas.microsoft.com/office/drawing/2014/main" id="{DF93D519-F1EB-66ED-CA2D-F28AC561F29F}"/>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6" name="Resim 16">
                    <a:extLst>
                      <a:ext uri="{FF2B5EF4-FFF2-40B4-BE49-F238E27FC236}">
                        <a16:creationId xmlns:a16="http://schemas.microsoft.com/office/drawing/2014/main" id="{28CE1542-0C34-CD0F-3888-35FE6BD953BB}"/>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7" name="Resim 17">
                    <a:extLst>
                      <a:ext uri="{FF2B5EF4-FFF2-40B4-BE49-F238E27FC236}">
                        <a16:creationId xmlns:a16="http://schemas.microsoft.com/office/drawing/2014/main" id="{B0B5B858-DBF2-82AD-5C52-BC269D664AC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971C79F3-C7C8-8B9B-C345-2EE4A9D12E47}"/>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5859" name="Resim 19">
                    <a:extLst>
                      <a:ext uri="{FF2B5EF4-FFF2-40B4-BE49-F238E27FC236}">
                        <a16:creationId xmlns:a16="http://schemas.microsoft.com/office/drawing/2014/main" id="{2F2AD9E1-F0A4-894E-8818-26539B307BB4}"/>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0" name="Resim 20">
                    <a:extLst>
                      <a:ext uri="{FF2B5EF4-FFF2-40B4-BE49-F238E27FC236}">
                        <a16:creationId xmlns:a16="http://schemas.microsoft.com/office/drawing/2014/main" id="{FE731ED1-6C96-F593-DB9E-4BAEA3067F66}"/>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1" name="Resim 21">
                    <a:extLst>
                      <a:ext uri="{FF2B5EF4-FFF2-40B4-BE49-F238E27FC236}">
                        <a16:creationId xmlns:a16="http://schemas.microsoft.com/office/drawing/2014/main" id="{733A71A5-D244-6ECB-A247-29B4B923069F}"/>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5853" name="Resim 13">
                  <a:extLst>
                    <a:ext uri="{FF2B5EF4-FFF2-40B4-BE49-F238E27FC236}">
                      <a16:creationId xmlns:a16="http://schemas.microsoft.com/office/drawing/2014/main" id="{947B2047-7AB1-7A3E-8998-37B0B15EBC66}"/>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5850" name="Resim 10">
                <a:extLst>
                  <a:ext uri="{FF2B5EF4-FFF2-40B4-BE49-F238E27FC236}">
                    <a16:creationId xmlns:a16="http://schemas.microsoft.com/office/drawing/2014/main" id="{7292B70C-A52A-9488-BFC7-224EF0778294}"/>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1" name="Resim 11">
                <a:extLst>
                  <a:ext uri="{FF2B5EF4-FFF2-40B4-BE49-F238E27FC236}">
                    <a16:creationId xmlns:a16="http://schemas.microsoft.com/office/drawing/2014/main" id="{766915DF-C78E-35D8-3E1E-2A322C2C5B83}"/>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0B09A8CE-9309-8A14-8E21-E6449240D526}"/>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5848" name="Dikdörtgen 8">
              <a:extLst>
                <a:ext uri="{FF2B5EF4-FFF2-40B4-BE49-F238E27FC236}">
                  <a16:creationId xmlns:a16="http://schemas.microsoft.com/office/drawing/2014/main" id="{C3DF1809-93E6-FFAB-0435-801CAA64D926}"/>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a:extLst>
              <a:ext uri="{FF2B5EF4-FFF2-40B4-BE49-F238E27FC236}">
                <a16:creationId xmlns:a16="http://schemas.microsoft.com/office/drawing/2014/main" id="{769F8C9C-28D7-838C-698B-1EFE16128C6A}"/>
              </a:ext>
            </a:extLst>
          </p:cNvPr>
          <p:cNvSpPr>
            <a:spLocks noGrp="1"/>
          </p:cNvSpPr>
          <p:nvPr>
            <p:ph type="title"/>
          </p:nvPr>
        </p:nvSpPr>
        <p:spPr bwMode="auto">
          <a:xfrm>
            <a:off x="-26988" y="255588"/>
            <a:ext cx="9144001" cy="58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KİMLER BAŞVURABİLİR</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0092EBC8-388F-1D06-9503-1ACF3B760C3C}"/>
              </a:ext>
            </a:extLst>
          </p:cNvPr>
          <p:cNvSpPr>
            <a:spLocks noGrp="1"/>
          </p:cNvSpPr>
          <p:nvPr>
            <p:ph idx="1"/>
          </p:nvPr>
        </p:nvSpPr>
        <p:spPr bwMode="auto">
          <a:xfrm>
            <a:off x="60325" y="1263650"/>
            <a:ext cx="8929688" cy="4397375"/>
          </a:xfrm>
        </p:spPr>
        <p:txBody>
          <a:bodyPr vert="horz" wrap="square" lIns="91440" tIns="45720" rIns="91440" bIns="45720" numCol="1" anchor="t" anchorCtr="0" compatLnSpc="1">
            <a:prstTxWarp prst="textNoShape">
              <a:avLst/>
            </a:prstTxWarp>
          </a:bodyPr>
          <a:lstStyle/>
          <a:p>
            <a:pPr marL="285750" indent="-285750" algn="just">
              <a:buFont typeface="Wingdings" panose="05000000000000000000" pitchFamily="2" charset="2"/>
              <a:buChar char="v"/>
            </a:pPr>
            <a:r>
              <a:rPr lang="tr-TR" altLang="tr-TR" sz="2200">
                <a:latin typeface="Times New Roman" panose="02020603050405020304" pitchFamily="18" charset="0"/>
                <a:cs typeface="Times New Roman" panose="02020603050405020304" pitchFamily="18" charset="0"/>
              </a:rPr>
              <a:t> Belirtilen tüzel kişilikler </a:t>
            </a:r>
            <a:r>
              <a:rPr lang="tr-TR" altLang="tr-TR" sz="2200" b="1">
                <a:solidFill>
                  <a:srgbClr val="FF0000"/>
                </a:solidFill>
                <a:latin typeface="Times New Roman" panose="02020603050405020304" pitchFamily="18" charset="0"/>
                <a:cs typeface="Times New Roman" panose="02020603050405020304" pitchFamily="18" charset="0"/>
              </a:rPr>
              <a:t>kuruluş tüzüklerinde/ana sözleşmelerinde belirtilen</a:t>
            </a:r>
            <a:r>
              <a:rPr lang="tr-TR" altLang="tr-TR" sz="2200">
                <a:latin typeface="Times New Roman" panose="02020603050405020304" pitchFamily="18" charset="0"/>
                <a:cs typeface="Times New Roman" panose="02020603050405020304" pitchFamily="18" charset="0"/>
              </a:rPr>
              <a:t> faaliyet alanları ile ilgili yatırım konularına başvurabilir.</a:t>
            </a:r>
          </a:p>
          <a:p>
            <a:pPr marL="285750" indent="-285750" algn="just">
              <a:buFontTx/>
              <a:buNone/>
            </a:pPr>
            <a:endParaRPr lang="tr-TR" altLang="tr-TR" sz="220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tr-TR" altLang="tr-TR" sz="2200">
                <a:latin typeface="Times New Roman" panose="02020603050405020304" pitchFamily="18" charset="0"/>
                <a:cs typeface="Times New Roman" panose="02020603050405020304" pitchFamily="18" charset="0"/>
              </a:rPr>
              <a:t>Tüm yatırımlara yönelik proje konularına başvurabilecek tüzel kişilerin </a:t>
            </a:r>
            <a:r>
              <a:rPr lang="tr-TR" altLang="tr-TR" sz="2200" b="1">
                <a:solidFill>
                  <a:srgbClr val="FF0000"/>
                </a:solidFill>
                <a:latin typeface="Times New Roman" panose="02020603050405020304" pitchFamily="18" charset="0"/>
                <a:cs typeface="Times New Roman" panose="02020603050405020304" pitchFamily="18" charset="0"/>
              </a:rPr>
              <a:t>idari ve mali açıdan kamudan bağımsız olması </a:t>
            </a:r>
            <a:r>
              <a:rPr lang="tr-TR" altLang="tr-TR" sz="2200">
                <a:latin typeface="Times New Roman" panose="02020603050405020304" pitchFamily="18" charset="0"/>
                <a:cs typeface="Times New Roman" panose="02020603050405020304" pitchFamily="18" charset="0"/>
              </a:rPr>
              <a:t>gerekmekte olup bu hususla ilgili olarak başvuru aşamasında idari ve mali açıdan kamudan bağımsız olduklarına dair taahhütname alınacaktır.</a:t>
            </a:r>
          </a:p>
          <a:p>
            <a:pPr marL="285750" indent="-285750" algn="just">
              <a:buFontTx/>
              <a:buNone/>
            </a:pPr>
            <a:endParaRPr lang="tr-TR" altLang="tr-TR" sz="220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tr-TR" altLang="tr-TR" sz="2200" b="1">
                <a:latin typeface="Times New Roman" panose="02020603050405020304" pitchFamily="18" charset="0"/>
                <a:cs typeface="Times New Roman" panose="02020603050405020304" pitchFamily="18" charset="0"/>
              </a:rPr>
              <a:t>Şirketler, Kooperatifler, Birlikler; </a:t>
            </a:r>
            <a:r>
              <a:rPr lang="tr-TR" altLang="tr-TR" sz="2200">
                <a:latin typeface="Times New Roman" panose="02020603050405020304" pitchFamily="18" charset="0"/>
                <a:cs typeface="Times New Roman" panose="02020603050405020304" pitchFamily="18" charset="0"/>
              </a:rPr>
              <a:t>hibe sözleşmesi imzalanması ve uygulamaların gerçekleştirilmesi konularında </a:t>
            </a:r>
            <a:r>
              <a:rPr lang="tr-TR" altLang="tr-TR" sz="2200" b="1">
                <a:solidFill>
                  <a:srgbClr val="FF0000"/>
                </a:solidFill>
                <a:latin typeface="Times New Roman" panose="02020603050405020304" pitchFamily="18" charset="0"/>
                <a:cs typeface="Times New Roman" panose="02020603050405020304" pitchFamily="18" charset="0"/>
              </a:rPr>
              <a:t>yetkili kurullarından son başvuru tarihinden önce karar almış </a:t>
            </a:r>
            <a:r>
              <a:rPr lang="tr-TR" altLang="tr-TR" sz="2200">
                <a:latin typeface="Times New Roman" panose="02020603050405020304" pitchFamily="18" charset="0"/>
                <a:cs typeface="Times New Roman" panose="02020603050405020304" pitchFamily="18" charset="0"/>
              </a:rPr>
              <a:t>ve bu kararın alındığına dair belgeyi proje başvurularında ibraz etmiş olmaları gerekir.</a:t>
            </a:r>
            <a:endParaRPr lang="tr-TR" altLang="tr-TR" sz="2200">
              <a:latin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v"/>
            </a:pPr>
            <a:endParaRPr lang="tr-TR" altLang="tr-TR" sz="2200">
              <a:latin typeface="Times New Roman" panose="02020603050405020304" pitchFamily="18" charset="0"/>
              <a:cs typeface="Times New Roman" panose="02020603050405020304" pitchFamily="18" charset="0"/>
            </a:endParaRPr>
          </a:p>
          <a:p>
            <a:pPr marL="285750" indent="-285750" algn="just">
              <a:buFontTx/>
              <a:buNone/>
            </a:pPr>
            <a:endParaRPr lang="tr-TR" altLang="tr-TR" sz="2200"/>
          </a:p>
        </p:txBody>
      </p:sp>
      <p:pic>
        <p:nvPicPr>
          <p:cNvPr id="5" name="Resim 4">
            <a:extLst>
              <a:ext uri="{FF2B5EF4-FFF2-40B4-BE49-F238E27FC236}">
                <a16:creationId xmlns:a16="http://schemas.microsoft.com/office/drawing/2014/main" id="{930DECB3-819A-B284-90F5-6CF6898FE12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7893" name="Grup 5">
            <a:extLst>
              <a:ext uri="{FF2B5EF4-FFF2-40B4-BE49-F238E27FC236}">
                <a16:creationId xmlns:a16="http://schemas.microsoft.com/office/drawing/2014/main" id="{D4D77B7B-22BE-AF8A-DF77-A4CFD34EEE96}"/>
              </a:ext>
            </a:extLst>
          </p:cNvPr>
          <p:cNvGrpSpPr>
            <a:grpSpLocks/>
          </p:cNvGrpSpPr>
          <p:nvPr/>
        </p:nvGrpSpPr>
        <p:grpSpPr bwMode="auto">
          <a:xfrm>
            <a:off x="34925" y="6021388"/>
            <a:ext cx="9063038" cy="663575"/>
            <a:chOff x="0" y="6182509"/>
            <a:chExt cx="12192000" cy="663388"/>
          </a:xfrm>
        </p:grpSpPr>
        <p:grpSp>
          <p:nvGrpSpPr>
            <p:cNvPr id="37894" name="Grup 6">
              <a:extLst>
                <a:ext uri="{FF2B5EF4-FFF2-40B4-BE49-F238E27FC236}">
                  <a16:creationId xmlns:a16="http://schemas.microsoft.com/office/drawing/2014/main" id="{C0896F40-9E65-F88F-0E92-9FB2F15BC619}"/>
                </a:ext>
              </a:extLst>
            </p:cNvPr>
            <p:cNvGrpSpPr>
              <a:grpSpLocks/>
            </p:cNvGrpSpPr>
            <p:nvPr/>
          </p:nvGrpSpPr>
          <p:grpSpPr bwMode="auto">
            <a:xfrm>
              <a:off x="0" y="6182509"/>
              <a:ext cx="12192000" cy="663388"/>
              <a:chOff x="0" y="6182509"/>
              <a:chExt cx="12192000" cy="663388"/>
            </a:xfrm>
          </p:grpSpPr>
          <p:grpSp>
            <p:nvGrpSpPr>
              <p:cNvPr id="37897" name="Grup 9">
                <a:extLst>
                  <a:ext uri="{FF2B5EF4-FFF2-40B4-BE49-F238E27FC236}">
                    <a16:creationId xmlns:a16="http://schemas.microsoft.com/office/drawing/2014/main" id="{7A758E5C-9818-8D07-0BC9-766159CF02F4}"/>
                  </a:ext>
                </a:extLst>
              </p:cNvPr>
              <p:cNvGrpSpPr>
                <a:grpSpLocks/>
              </p:cNvGrpSpPr>
              <p:nvPr/>
            </p:nvGrpSpPr>
            <p:grpSpPr bwMode="auto">
              <a:xfrm>
                <a:off x="0" y="6182509"/>
                <a:ext cx="12192000" cy="663388"/>
                <a:chOff x="0" y="6182509"/>
                <a:chExt cx="12192000" cy="663388"/>
              </a:xfrm>
            </p:grpSpPr>
            <p:grpSp>
              <p:nvGrpSpPr>
                <p:cNvPr id="37900" name="Grup 12">
                  <a:extLst>
                    <a:ext uri="{FF2B5EF4-FFF2-40B4-BE49-F238E27FC236}">
                      <a16:creationId xmlns:a16="http://schemas.microsoft.com/office/drawing/2014/main" id="{569C9E89-A8EC-1C95-8647-AB1DAAD55AEC}"/>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DB23388C-A035-E25A-C5EE-817F17D0F622}"/>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7903" name="Resim 15">
                    <a:extLst>
                      <a:ext uri="{FF2B5EF4-FFF2-40B4-BE49-F238E27FC236}">
                        <a16:creationId xmlns:a16="http://schemas.microsoft.com/office/drawing/2014/main" id="{BE6209FC-AA35-4CD0-42CE-AA6B8A13D21B}"/>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4" name="Resim 16">
                    <a:extLst>
                      <a:ext uri="{FF2B5EF4-FFF2-40B4-BE49-F238E27FC236}">
                        <a16:creationId xmlns:a16="http://schemas.microsoft.com/office/drawing/2014/main" id="{A5827F9E-D270-6695-5E22-646E62BC2DC8}"/>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5" name="Resim 17">
                    <a:extLst>
                      <a:ext uri="{FF2B5EF4-FFF2-40B4-BE49-F238E27FC236}">
                        <a16:creationId xmlns:a16="http://schemas.microsoft.com/office/drawing/2014/main" id="{639E1B68-BBA8-2FC2-4D2D-E23D90DA9FE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1573A4E3-702B-6F02-1793-8BE9C11AAB72}"/>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7907" name="Resim 19">
                    <a:extLst>
                      <a:ext uri="{FF2B5EF4-FFF2-40B4-BE49-F238E27FC236}">
                        <a16:creationId xmlns:a16="http://schemas.microsoft.com/office/drawing/2014/main" id="{F7975075-A1A4-32E4-C651-912AB634D4CF}"/>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8" name="Resim 20">
                    <a:extLst>
                      <a:ext uri="{FF2B5EF4-FFF2-40B4-BE49-F238E27FC236}">
                        <a16:creationId xmlns:a16="http://schemas.microsoft.com/office/drawing/2014/main" id="{FC3F958B-9F16-7D21-C837-46E8132B576B}"/>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9" name="Resim 21">
                    <a:extLst>
                      <a:ext uri="{FF2B5EF4-FFF2-40B4-BE49-F238E27FC236}">
                        <a16:creationId xmlns:a16="http://schemas.microsoft.com/office/drawing/2014/main" id="{7233552D-2B42-12F3-FDA8-5C68CC7F09A2}"/>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7901" name="Resim 13">
                  <a:extLst>
                    <a:ext uri="{FF2B5EF4-FFF2-40B4-BE49-F238E27FC236}">
                      <a16:creationId xmlns:a16="http://schemas.microsoft.com/office/drawing/2014/main" id="{7B2EBBD3-6EA2-14AC-3C2A-6DEDD9E9411E}"/>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7898" name="Resim 10">
                <a:extLst>
                  <a:ext uri="{FF2B5EF4-FFF2-40B4-BE49-F238E27FC236}">
                    <a16:creationId xmlns:a16="http://schemas.microsoft.com/office/drawing/2014/main" id="{A58A4DEA-F593-D15E-9E56-5C54E616B5A7}"/>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Resim 11">
                <a:extLst>
                  <a:ext uri="{FF2B5EF4-FFF2-40B4-BE49-F238E27FC236}">
                    <a16:creationId xmlns:a16="http://schemas.microsoft.com/office/drawing/2014/main" id="{22DD93E1-FC19-9F6E-6E42-DC1944D5F800}"/>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133ED2CC-5821-84A8-2521-C770F6BA4DC6}"/>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7896" name="Dikdörtgen 8">
              <a:extLst>
                <a:ext uri="{FF2B5EF4-FFF2-40B4-BE49-F238E27FC236}">
                  <a16:creationId xmlns:a16="http://schemas.microsoft.com/office/drawing/2014/main" id="{BFEF19F6-1AAD-1F80-3DF9-05CD8BE69F27}"/>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a:extLst>
              <a:ext uri="{FF2B5EF4-FFF2-40B4-BE49-F238E27FC236}">
                <a16:creationId xmlns:a16="http://schemas.microsoft.com/office/drawing/2014/main" id="{09E0D47D-44CF-1EF5-38DA-5D10275776EB}"/>
              </a:ext>
            </a:extLst>
          </p:cNvPr>
          <p:cNvSpPr>
            <a:spLocks noGrp="1"/>
          </p:cNvSpPr>
          <p:nvPr>
            <p:ph type="title"/>
          </p:nvPr>
        </p:nvSpPr>
        <p:spPr bwMode="auto">
          <a:xfrm>
            <a:off x="-26988" y="255588"/>
            <a:ext cx="9144001" cy="58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KİMLER BAŞVURAMAZ</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96DD91FE-1EF5-2096-8233-495A9E82FB1A}"/>
              </a:ext>
            </a:extLst>
          </p:cNvPr>
          <p:cNvSpPr>
            <a:spLocks noGrp="1"/>
          </p:cNvSpPr>
          <p:nvPr>
            <p:ph idx="1"/>
          </p:nvPr>
        </p:nvSpPr>
        <p:spPr bwMode="auto">
          <a:xfrm>
            <a:off x="106363" y="901700"/>
            <a:ext cx="8929687" cy="4830763"/>
          </a:xfrm>
        </p:spPr>
        <p:txBody>
          <a:bodyPr vert="horz" wrap="square" lIns="91440" tIns="45720" rIns="91440" bIns="45720" numCol="1" anchor="t" anchorCtr="0" compatLnSpc="1">
            <a:prstTxWarp prst="textNoShape">
              <a:avLst/>
            </a:prstTxWarp>
          </a:bodyPr>
          <a:lstStyle/>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 </a:t>
            </a:r>
            <a:r>
              <a:rPr lang="tr-TR" altLang="tr-TR" sz="2200" b="1" dirty="0">
                <a:solidFill>
                  <a:srgbClr val="FF0000"/>
                </a:solidFill>
                <a:latin typeface="Times New Roman" panose="02020603050405020304" pitchFamily="18" charset="0"/>
                <a:cs typeface="Times New Roman" panose="02020603050405020304" pitchFamily="18" charset="0"/>
              </a:rPr>
              <a:t>Kamu görevi yürütenler</a:t>
            </a:r>
            <a:r>
              <a:rPr lang="tr-TR" altLang="tr-TR" sz="2200" dirty="0">
                <a:solidFill>
                  <a:srgbClr val="FF0000"/>
                </a:solidFill>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cs typeface="Times New Roman" panose="02020603050405020304" pitchFamily="18" charset="0"/>
              </a:rPr>
              <a:t>devlet memurları, kamu işçileri veya devlet üniversitelerinde görevli öğretim görevlileri,</a:t>
            </a:r>
          </a:p>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-Hibe sözleşmesi imzalayan başvuruların başladığı tarihe kadar yatırımını </a:t>
            </a:r>
            <a:r>
              <a:rPr lang="tr-TR" altLang="tr-TR" sz="2200" b="1" dirty="0">
                <a:latin typeface="Times New Roman" panose="02020603050405020304" pitchFamily="18" charset="0"/>
                <a:cs typeface="Times New Roman" panose="02020603050405020304" pitchFamily="18" charset="0"/>
              </a:rPr>
              <a:t>nihai rapora bağlayamayan</a:t>
            </a:r>
            <a:r>
              <a:rPr lang="tr-TR" altLang="tr-TR" sz="2200" dirty="0">
                <a:latin typeface="Times New Roman" panose="02020603050405020304" pitchFamily="18" charset="0"/>
                <a:cs typeface="Times New Roman" panose="02020603050405020304" pitchFamily="18" charset="0"/>
              </a:rPr>
              <a:t>, önceki tebliğler kapsamında hibe desteğinden yararlanmış ancak projesi </a:t>
            </a:r>
            <a:r>
              <a:rPr lang="tr-TR" altLang="tr-TR" sz="2200" b="1" dirty="0">
                <a:solidFill>
                  <a:srgbClr val="FF0000"/>
                </a:solidFill>
                <a:latin typeface="Times New Roman" panose="02020603050405020304" pitchFamily="18" charset="0"/>
                <a:cs typeface="Times New Roman" panose="02020603050405020304" pitchFamily="18" charset="0"/>
              </a:rPr>
              <a:t>fesih sürecinde bulunanlar</a:t>
            </a:r>
            <a:r>
              <a:rPr lang="tr-TR" altLang="tr-TR" sz="2200" dirty="0">
                <a:latin typeface="Times New Roman" panose="02020603050405020304" pitchFamily="18" charset="0"/>
                <a:cs typeface="Times New Roman" panose="02020603050405020304" pitchFamily="18" charset="0"/>
              </a:rPr>
              <a:t>,</a:t>
            </a:r>
          </a:p>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 Tüzel kişi olarak başvuru yapanların gerçek ve tüzel kişi ortakları ile bu kişilerin oluşturdukları ya da oluşturacakları farklı tüzel kişiler/ortaklar,</a:t>
            </a:r>
          </a:p>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İl özel idaresi ve belediye </a:t>
            </a:r>
            <a:r>
              <a:rPr lang="tr-TR" altLang="tr-TR" sz="2200" dirty="0">
                <a:latin typeface="Times New Roman" panose="02020603050405020304" pitchFamily="18" charset="0"/>
                <a:cs typeface="Times New Roman" panose="02020603050405020304" pitchFamily="18" charset="0"/>
              </a:rPr>
              <a:t>gibi kamu kurum ve kuruluşları, </a:t>
            </a:r>
            <a:r>
              <a:rPr lang="tr-TR" altLang="tr-TR" sz="2200" b="1" dirty="0">
                <a:solidFill>
                  <a:srgbClr val="FF0000"/>
                </a:solidFill>
                <a:latin typeface="Times New Roman" panose="02020603050405020304" pitchFamily="18" charset="0"/>
                <a:cs typeface="Times New Roman" panose="02020603050405020304" pitchFamily="18" charset="0"/>
              </a:rPr>
              <a:t>bunların vakıf ve birlik benzeri teşekkülleri </a:t>
            </a:r>
            <a:r>
              <a:rPr lang="tr-TR" altLang="tr-TR" sz="2200" dirty="0">
                <a:latin typeface="Times New Roman" panose="02020603050405020304" pitchFamily="18" charset="0"/>
                <a:cs typeface="Times New Roman" panose="02020603050405020304" pitchFamily="18" charset="0"/>
              </a:rPr>
              <a:t>ile içinde bulundukları ortaklıklar,</a:t>
            </a:r>
          </a:p>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-Vadesi geçmiş </a:t>
            </a:r>
            <a:r>
              <a:rPr lang="tr-TR" altLang="tr-TR" sz="2200" b="1" dirty="0">
                <a:solidFill>
                  <a:srgbClr val="FF0000"/>
                </a:solidFill>
                <a:latin typeface="Times New Roman" panose="02020603050405020304" pitchFamily="18" charset="0"/>
                <a:cs typeface="Times New Roman" panose="02020603050405020304" pitchFamily="18" charset="0"/>
              </a:rPr>
              <a:t>vergi borcu </a:t>
            </a:r>
            <a:r>
              <a:rPr lang="tr-TR" altLang="tr-TR" sz="2200" dirty="0">
                <a:latin typeface="Times New Roman" panose="02020603050405020304" pitchFamily="18" charset="0"/>
                <a:cs typeface="Times New Roman" panose="02020603050405020304" pitchFamily="18" charset="0"/>
              </a:rPr>
              <a:t>ile Sosyal Güvenlik Kurumuna vadesi geçmiş </a:t>
            </a:r>
            <a:r>
              <a:rPr lang="tr-TR" altLang="tr-TR" sz="2200" b="1" dirty="0">
                <a:solidFill>
                  <a:srgbClr val="FF0000"/>
                </a:solidFill>
                <a:latin typeface="Times New Roman" panose="02020603050405020304" pitchFamily="18" charset="0"/>
                <a:cs typeface="Times New Roman" panose="02020603050405020304" pitchFamily="18" charset="0"/>
              </a:rPr>
              <a:t>prim borcu </a:t>
            </a:r>
            <a:r>
              <a:rPr lang="tr-TR" altLang="tr-TR" sz="2200" dirty="0">
                <a:latin typeface="Times New Roman" panose="02020603050405020304" pitchFamily="18" charset="0"/>
                <a:cs typeface="Times New Roman" panose="02020603050405020304" pitchFamily="18" charset="0"/>
              </a:rPr>
              <a:t>bulunan yatırımcılar</a:t>
            </a:r>
          </a:p>
          <a:p>
            <a:pPr marL="0" indent="0" algn="just" defTabSz="355600">
              <a:buFontTx/>
              <a:buNone/>
              <a:defRPr/>
            </a:pPr>
            <a:r>
              <a:rPr lang="tr-TR" altLang="tr-TR" sz="2200" dirty="0">
                <a:latin typeface="Times New Roman" panose="02020603050405020304" pitchFamily="18" charset="0"/>
                <a:cs typeface="Times New Roman" panose="02020603050405020304" pitchFamily="18" charset="0"/>
              </a:rPr>
              <a:t>                           </a:t>
            </a:r>
            <a:r>
              <a:rPr lang="tr-TR" altLang="tr-TR" sz="2800" b="1" dirty="0">
                <a:latin typeface="Times New Roman" panose="02020603050405020304" pitchFamily="18" charset="0"/>
                <a:cs typeface="Times New Roman" panose="02020603050405020304" pitchFamily="18" charset="0"/>
              </a:rPr>
              <a:t>hibe desteğinden faydalanamazlar.</a:t>
            </a:r>
          </a:p>
          <a:p>
            <a:pPr marL="533400" indent="0" algn="just">
              <a:buFontTx/>
              <a:buNone/>
              <a:defRPr/>
            </a:pPr>
            <a:endParaRPr lang="tr-TR" altLang="tr-TR" sz="2200" dirty="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1B7FA757-C90C-0F74-3DAC-7920E5B8150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39941" name="Grup 5">
            <a:extLst>
              <a:ext uri="{FF2B5EF4-FFF2-40B4-BE49-F238E27FC236}">
                <a16:creationId xmlns:a16="http://schemas.microsoft.com/office/drawing/2014/main" id="{F60DF46A-2CED-6F8D-71E7-9E2F48312497}"/>
              </a:ext>
            </a:extLst>
          </p:cNvPr>
          <p:cNvGrpSpPr>
            <a:grpSpLocks/>
          </p:cNvGrpSpPr>
          <p:nvPr/>
        </p:nvGrpSpPr>
        <p:grpSpPr bwMode="auto">
          <a:xfrm>
            <a:off x="34925" y="6021388"/>
            <a:ext cx="9063038" cy="663575"/>
            <a:chOff x="0" y="6182509"/>
            <a:chExt cx="12192000" cy="663388"/>
          </a:xfrm>
        </p:grpSpPr>
        <p:grpSp>
          <p:nvGrpSpPr>
            <p:cNvPr id="39942" name="Grup 6">
              <a:extLst>
                <a:ext uri="{FF2B5EF4-FFF2-40B4-BE49-F238E27FC236}">
                  <a16:creationId xmlns:a16="http://schemas.microsoft.com/office/drawing/2014/main" id="{5E1B64BA-87F6-61CB-9CDB-36B54346C344}"/>
                </a:ext>
              </a:extLst>
            </p:cNvPr>
            <p:cNvGrpSpPr>
              <a:grpSpLocks/>
            </p:cNvGrpSpPr>
            <p:nvPr/>
          </p:nvGrpSpPr>
          <p:grpSpPr bwMode="auto">
            <a:xfrm>
              <a:off x="0" y="6182509"/>
              <a:ext cx="12192000" cy="663388"/>
              <a:chOff x="0" y="6182509"/>
              <a:chExt cx="12192000" cy="663388"/>
            </a:xfrm>
          </p:grpSpPr>
          <p:grpSp>
            <p:nvGrpSpPr>
              <p:cNvPr id="39945" name="Grup 9">
                <a:extLst>
                  <a:ext uri="{FF2B5EF4-FFF2-40B4-BE49-F238E27FC236}">
                    <a16:creationId xmlns:a16="http://schemas.microsoft.com/office/drawing/2014/main" id="{D5A337DD-9F4E-3CC9-4D16-BB4B3CAC9E0F}"/>
                  </a:ext>
                </a:extLst>
              </p:cNvPr>
              <p:cNvGrpSpPr>
                <a:grpSpLocks/>
              </p:cNvGrpSpPr>
              <p:nvPr/>
            </p:nvGrpSpPr>
            <p:grpSpPr bwMode="auto">
              <a:xfrm>
                <a:off x="0" y="6182509"/>
                <a:ext cx="12192000" cy="663388"/>
                <a:chOff x="0" y="6182509"/>
                <a:chExt cx="12192000" cy="663388"/>
              </a:xfrm>
            </p:grpSpPr>
            <p:grpSp>
              <p:nvGrpSpPr>
                <p:cNvPr id="39948" name="Grup 12">
                  <a:extLst>
                    <a:ext uri="{FF2B5EF4-FFF2-40B4-BE49-F238E27FC236}">
                      <a16:creationId xmlns:a16="http://schemas.microsoft.com/office/drawing/2014/main" id="{32700527-97B1-D4A7-6831-86C9A4403438}"/>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D98B0350-1D44-76F0-74DC-AF5668657692}"/>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39951" name="Resim 15">
                    <a:extLst>
                      <a:ext uri="{FF2B5EF4-FFF2-40B4-BE49-F238E27FC236}">
                        <a16:creationId xmlns:a16="http://schemas.microsoft.com/office/drawing/2014/main" id="{403018F8-7400-AD52-4DD9-4487B49AA4E1}"/>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2" name="Resim 16">
                    <a:extLst>
                      <a:ext uri="{FF2B5EF4-FFF2-40B4-BE49-F238E27FC236}">
                        <a16:creationId xmlns:a16="http://schemas.microsoft.com/office/drawing/2014/main" id="{2CC65C12-E57A-A7C9-0CE4-EA613D05583D}"/>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3" name="Resim 17">
                    <a:extLst>
                      <a:ext uri="{FF2B5EF4-FFF2-40B4-BE49-F238E27FC236}">
                        <a16:creationId xmlns:a16="http://schemas.microsoft.com/office/drawing/2014/main" id="{BDF34BD0-77BC-B67E-6C55-ABA14565C49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431D76D2-4CFD-D720-ECBB-79F9AD4697AB}"/>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39955" name="Resim 19">
                    <a:extLst>
                      <a:ext uri="{FF2B5EF4-FFF2-40B4-BE49-F238E27FC236}">
                        <a16:creationId xmlns:a16="http://schemas.microsoft.com/office/drawing/2014/main" id="{4C94CBDB-8CCE-8C74-F72C-32246C772D9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6" name="Resim 20">
                    <a:extLst>
                      <a:ext uri="{FF2B5EF4-FFF2-40B4-BE49-F238E27FC236}">
                        <a16:creationId xmlns:a16="http://schemas.microsoft.com/office/drawing/2014/main" id="{DD6D96D8-934C-C3D8-BCC0-83A7B8CD233C}"/>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7" name="Resim 21">
                    <a:extLst>
                      <a:ext uri="{FF2B5EF4-FFF2-40B4-BE49-F238E27FC236}">
                        <a16:creationId xmlns:a16="http://schemas.microsoft.com/office/drawing/2014/main" id="{7C4C75B0-9040-027E-A831-267D9BF0844A}"/>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9949" name="Resim 13">
                  <a:extLst>
                    <a:ext uri="{FF2B5EF4-FFF2-40B4-BE49-F238E27FC236}">
                      <a16:creationId xmlns:a16="http://schemas.microsoft.com/office/drawing/2014/main" id="{90A4C63B-714A-A213-8AC8-CD8B9DB82166}"/>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9946" name="Resim 10">
                <a:extLst>
                  <a:ext uri="{FF2B5EF4-FFF2-40B4-BE49-F238E27FC236}">
                    <a16:creationId xmlns:a16="http://schemas.microsoft.com/office/drawing/2014/main" id="{DDA64DE1-2805-01E0-334F-C8B690408FB2}"/>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7" name="Resim 11">
                <a:extLst>
                  <a:ext uri="{FF2B5EF4-FFF2-40B4-BE49-F238E27FC236}">
                    <a16:creationId xmlns:a16="http://schemas.microsoft.com/office/drawing/2014/main" id="{78B4DA72-49DA-5983-B8B2-4167AB1C9F33}"/>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AB000048-3023-21C1-FF2E-43F440ECF8B7}"/>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39944" name="Dikdörtgen 8">
              <a:extLst>
                <a:ext uri="{FF2B5EF4-FFF2-40B4-BE49-F238E27FC236}">
                  <a16:creationId xmlns:a16="http://schemas.microsoft.com/office/drawing/2014/main" id="{824591C0-CF1D-3883-6120-366F246F645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a:extLst>
              <a:ext uri="{FF2B5EF4-FFF2-40B4-BE49-F238E27FC236}">
                <a16:creationId xmlns:a16="http://schemas.microsoft.com/office/drawing/2014/main" id="{22935CF8-B684-9244-C3CE-8139B18C83EC}"/>
              </a:ext>
            </a:extLst>
          </p:cNvPr>
          <p:cNvSpPr>
            <a:spLocks noGrp="1"/>
          </p:cNvSpPr>
          <p:nvPr>
            <p:ph type="title"/>
          </p:nvPr>
        </p:nvSpPr>
        <p:spPr bwMode="auto">
          <a:xfrm>
            <a:off x="-39688" y="53975"/>
            <a:ext cx="9144001" cy="582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YATIRIM YERİ ÖZELLİKLERİ</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76FA6D66-8BBD-A906-A031-1E68655BAF1C}"/>
              </a:ext>
            </a:extLst>
          </p:cNvPr>
          <p:cNvSpPr>
            <a:spLocks noGrp="1"/>
          </p:cNvSpPr>
          <p:nvPr>
            <p:ph idx="1"/>
          </p:nvPr>
        </p:nvSpPr>
        <p:spPr bwMode="auto">
          <a:xfrm>
            <a:off x="106363" y="822325"/>
            <a:ext cx="8929687" cy="4997450"/>
          </a:xfrm>
        </p:spPr>
        <p:txBody>
          <a:bodyPr vert="horz" wrap="square" lIns="91440" tIns="45720" rIns="91440" bIns="45720" numCol="1" anchor="t" anchorCtr="0" compatLnSpc="1">
            <a:prstTxWarp prst="textNoShape">
              <a:avLst/>
            </a:prstTxWarp>
          </a:bodyPr>
          <a:lstStyle/>
          <a:p>
            <a:pPr marL="0" indent="0" algn="ctr">
              <a:buFontTx/>
              <a:buNone/>
              <a:defRPr/>
            </a:pPr>
            <a:r>
              <a:rPr lang="tr-TR" sz="2000" b="1" dirty="0">
                <a:solidFill>
                  <a:srgbClr val="FF3300"/>
                </a:solidFill>
                <a:latin typeface="Times New Roman" panose="02020603050405020304" pitchFamily="18" charset="0"/>
                <a:cs typeface="Times New Roman" panose="02020603050405020304" pitchFamily="18" charset="0"/>
              </a:rPr>
              <a:t> D İ K </a:t>
            </a:r>
            <a:r>
              <a:rPr lang="tr-TR" sz="2000" b="1" dirty="0" err="1">
                <a:solidFill>
                  <a:srgbClr val="FF3300"/>
                </a:solidFill>
                <a:latin typeface="Times New Roman" panose="02020603050405020304" pitchFamily="18" charset="0"/>
                <a:cs typeface="Times New Roman" panose="02020603050405020304" pitchFamily="18" charset="0"/>
              </a:rPr>
              <a:t>K</a:t>
            </a:r>
            <a:r>
              <a:rPr lang="tr-TR" sz="2000" b="1" dirty="0">
                <a:solidFill>
                  <a:srgbClr val="FF3300"/>
                </a:solidFill>
                <a:latin typeface="Times New Roman" panose="02020603050405020304" pitchFamily="18" charset="0"/>
                <a:cs typeface="Times New Roman" panose="02020603050405020304" pitchFamily="18" charset="0"/>
              </a:rPr>
              <a:t> A T	</a:t>
            </a:r>
          </a:p>
          <a:p>
            <a:pPr algn="ctr">
              <a:defRPr/>
            </a:pPr>
            <a:r>
              <a:rPr lang="tr-TR" sz="2000" b="1" dirty="0"/>
              <a:t>Su ürünleri yetiştiriciliğine yönelik yatırım konularında yapılacak başvurular hariç;</a:t>
            </a:r>
          </a:p>
          <a:p>
            <a:pPr algn="ctr">
              <a:defRPr/>
            </a:pPr>
            <a:r>
              <a:rPr lang="tr-TR" sz="2000" b="1" dirty="0">
                <a:solidFill>
                  <a:srgbClr val="FF3300"/>
                </a:solidFill>
              </a:rPr>
              <a:t> </a:t>
            </a:r>
            <a:r>
              <a:rPr lang="tr-TR" sz="2000" b="1" u="sng" dirty="0"/>
              <a:t>yatırım yeri sadece </a:t>
            </a:r>
            <a:r>
              <a:rPr lang="tr-TR" sz="2000" b="1" u="sng" dirty="0">
                <a:solidFill>
                  <a:srgbClr val="FF0000"/>
                </a:solidFill>
              </a:rPr>
              <a:t>Tarıma Dayalı İhtisas Organize Sanayi Bölgesi </a:t>
            </a:r>
            <a:r>
              <a:rPr lang="tr-TR" sz="2000" b="1" dirty="0"/>
              <a:t>veya </a:t>
            </a:r>
            <a:r>
              <a:rPr lang="tr-TR" sz="2000" b="1" u="sng" dirty="0">
                <a:solidFill>
                  <a:srgbClr val="FF0000"/>
                </a:solidFill>
              </a:rPr>
              <a:t>kırsal alanda </a:t>
            </a:r>
            <a:r>
              <a:rPr lang="tr-TR" sz="2000" b="1" dirty="0"/>
              <a:t>ise başvuru yapılabilir. </a:t>
            </a:r>
          </a:p>
          <a:p>
            <a:pPr algn="just">
              <a:defRPr/>
            </a:pPr>
            <a:r>
              <a:rPr lang="tr-TR" sz="2000" b="1" u="sng" dirty="0">
                <a:solidFill>
                  <a:srgbClr val="0000CC"/>
                </a:solidFill>
              </a:rPr>
              <a:t>Kırsal Alan: </a:t>
            </a:r>
          </a:p>
          <a:p>
            <a:pPr marL="285750" indent="-285750" algn="just">
              <a:buFont typeface="Wingdings" panose="05000000000000000000" pitchFamily="2" charset="2"/>
              <a:buChar char="q"/>
              <a:defRPr/>
            </a:pPr>
            <a:r>
              <a:rPr lang="tr-TR" sz="2000" dirty="0"/>
              <a:t>Köy,</a:t>
            </a:r>
          </a:p>
          <a:p>
            <a:pPr marL="285750" indent="-285750" algn="just">
              <a:buFont typeface="Wingdings" panose="05000000000000000000" pitchFamily="2" charset="2"/>
              <a:buChar char="q"/>
              <a:defRPr/>
            </a:pPr>
            <a:r>
              <a:rPr lang="tr-TR" sz="2000" dirty="0"/>
              <a:t>Belde,</a:t>
            </a:r>
          </a:p>
          <a:p>
            <a:pPr marL="285750" indent="-285750" algn="just">
              <a:buFont typeface="Wingdings" panose="05000000000000000000" pitchFamily="2" charset="2"/>
              <a:buChar char="q"/>
              <a:defRPr/>
            </a:pPr>
            <a:r>
              <a:rPr lang="tr-TR" sz="2000" dirty="0"/>
              <a:t>Kırsal Mahalle,</a:t>
            </a:r>
          </a:p>
          <a:p>
            <a:pPr marL="285750" indent="-285750" algn="just">
              <a:buFont typeface="Wingdings" panose="05000000000000000000" pitchFamily="2" charset="2"/>
              <a:buChar char="q"/>
              <a:defRPr/>
            </a:pPr>
            <a:r>
              <a:rPr lang="tr-TR" sz="2000" dirty="0"/>
              <a:t>31/12/2022 Tarihli Adrese Dayalı Nüfus Kayıt Sistemi (ADNKS) tarafından </a:t>
            </a:r>
            <a:r>
              <a:rPr lang="tr-TR" sz="2000" b="1" dirty="0">
                <a:solidFill>
                  <a:srgbClr val="FF3300"/>
                </a:solidFill>
                <a:effectLst>
                  <a:outerShdw blurRad="38100" dist="38100" dir="2700000" algn="tl">
                    <a:srgbClr val="000000">
                      <a:alpha val="43137"/>
                    </a:srgbClr>
                  </a:outerShdw>
                </a:effectLst>
              </a:rPr>
              <a:t>Kır</a:t>
            </a:r>
            <a:r>
              <a:rPr lang="tr-TR" sz="2000" dirty="0"/>
              <a:t> veya </a:t>
            </a:r>
            <a:r>
              <a:rPr lang="tr-TR" sz="2000" b="1" dirty="0">
                <a:solidFill>
                  <a:srgbClr val="FF3300"/>
                </a:solidFill>
                <a:effectLst>
                  <a:outerShdw blurRad="38100" dist="38100" dir="2700000" algn="tl">
                    <a:srgbClr val="000000">
                      <a:alpha val="43137"/>
                    </a:srgbClr>
                  </a:outerShdw>
                </a:effectLst>
              </a:rPr>
              <a:t>Orta Yoğun Kent </a:t>
            </a:r>
            <a:r>
              <a:rPr lang="tr-TR" sz="2000" dirty="0"/>
              <a:t>olarak tanımlanmış yerleşim birimleri ile</a:t>
            </a:r>
          </a:p>
          <a:p>
            <a:pPr marL="285750" indent="-285750" algn="just">
              <a:buFont typeface="Wingdings" panose="05000000000000000000" pitchFamily="2" charset="2"/>
              <a:buChar char="q"/>
              <a:defRPr/>
            </a:pPr>
            <a:r>
              <a:rPr lang="tr-TR" sz="2000" dirty="0"/>
              <a:t>31/12/2012 tarihli TÜİK verilerine göre nüfusu 20.000’den az olan yerleşim yerlerinde olan</a:t>
            </a:r>
          </a:p>
          <a:p>
            <a:pPr marL="285750" indent="-285750" algn="just">
              <a:buFont typeface="Wingdings" panose="05000000000000000000" pitchFamily="2" charset="2"/>
              <a:buChar char="q"/>
              <a:defRPr/>
            </a:pPr>
            <a:r>
              <a:rPr lang="tr-TR" sz="2000" dirty="0"/>
              <a:t> Mülkiyeti </a:t>
            </a:r>
            <a:r>
              <a:rPr lang="tr-TR" sz="2000" b="1" dirty="0">
                <a:solidFill>
                  <a:srgbClr val="FF0000"/>
                </a:solidFill>
              </a:rPr>
              <a:t>Kendi adına </a:t>
            </a:r>
            <a:r>
              <a:rPr lang="tr-TR" sz="2000" dirty="0"/>
              <a:t>ve </a:t>
            </a:r>
            <a:r>
              <a:rPr lang="tr-TR" sz="2000" b="1" dirty="0">
                <a:solidFill>
                  <a:srgbClr val="FF0000"/>
                </a:solidFill>
              </a:rPr>
              <a:t>kiralanmış</a:t>
            </a:r>
            <a:r>
              <a:rPr lang="tr-TR" sz="2000" dirty="0"/>
              <a:t> parselde yatırım yapılabilir  </a:t>
            </a:r>
          </a:p>
          <a:p>
            <a:pPr marL="0" indent="0" algn="just">
              <a:buFontTx/>
              <a:buNone/>
              <a:defRPr/>
            </a:pPr>
            <a:r>
              <a:rPr lang="tr-TR" sz="2000" dirty="0"/>
              <a:t>                     </a:t>
            </a:r>
            <a:endParaRPr lang="tr-TR" sz="2000" dirty="0">
              <a:latin typeface="Times New Roman" panose="02020603050405020304" pitchFamily="18" charset="0"/>
              <a:cs typeface="Times New Roman" panose="02020603050405020304" pitchFamily="18" charset="0"/>
            </a:endParaRPr>
          </a:p>
          <a:p>
            <a:pPr marL="533400" indent="0" algn="just">
              <a:buFontTx/>
              <a:buNone/>
              <a:defRPr/>
            </a:pPr>
            <a:endParaRPr lang="tr-TR" altLang="tr-TR" sz="2000" dirty="0"/>
          </a:p>
        </p:txBody>
      </p:sp>
      <p:pic>
        <p:nvPicPr>
          <p:cNvPr id="5" name="Resim 4">
            <a:extLst>
              <a:ext uri="{FF2B5EF4-FFF2-40B4-BE49-F238E27FC236}">
                <a16:creationId xmlns:a16="http://schemas.microsoft.com/office/drawing/2014/main" id="{2C59C91D-60DA-76D7-CE22-A01538D0A28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41989" name="Grup 5">
            <a:extLst>
              <a:ext uri="{FF2B5EF4-FFF2-40B4-BE49-F238E27FC236}">
                <a16:creationId xmlns:a16="http://schemas.microsoft.com/office/drawing/2014/main" id="{9E819C9B-3CED-914E-5383-50896AA11100}"/>
              </a:ext>
            </a:extLst>
          </p:cNvPr>
          <p:cNvGrpSpPr>
            <a:grpSpLocks/>
          </p:cNvGrpSpPr>
          <p:nvPr/>
        </p:nvGrpSpPr>
        <p:grpSpPr bwMode="auto">
          <a:xfrm>
            <a:off x="34925" y="6021388"/>
            <a:ext cx="9063038" cy="663575"/>
            <a:chOff x="0" y="6182509"/>
            <a:chExt cx="12192000" cy="663388"/>
          </a:xfrm>
        </p:grpSpPr>
        <p:grpSp>
          <p:nvGrpSpPr>
            <p:cNvPr id="41990" name="Grup 6">
              <a:extLst>
                <a:ext uri="{FF2B5EF4-FFF2-40B4-BE49-F238E27FC236}">
                  <a16:creationId xmlns:a16="http://schemas.microsoft.com/office/drawing/2014/main" id="{E127BE5D-8267-9505-2C86-437849431899}"/>
                </a:ext>
              </a:extLst>
            </p:cNvPr>
            <p:cNvGrpSpPr>
              <a:grpSpLocks/>
            </p:cNvGrpSpPr>
            <p:nvPr/>
          </p:nvGrpSpPr>
          <p:grpSpPr bwMode="auto">
            <a:xfrm>
              <a:off x="0" y="6182509"/>
              <a:ext cx="12192000" cy="663388"/>
              <a:chOff x="0" y="6182509"/>
              <a:chExt cx="12192000" cy="663388"/>
            </a:xfrm>
          </p:grpSpPr>
          <p:grpSp>
            <p:nvGrpSpPr>
              <p:cNvPr id="41993" name="Grup 9">
                <a:extLst>
                  <a:ext uri="{FF2B5EF4-FFF2-40B4-BE49-F238E27FC236}">
                    <a16:creationId xmlns:a16="http://schemas.microsoft.com/office/drawing/2014/main" id="{36B9856C-F831-014D-142B-1CA612519081}"/>
                  </a:ext>
                </a:extLst>
              </p:cNvPr>
              <p:cNvGrpSpPr>
                <a:grpSpLocks/>
              </p:cNvGrpSpPr>
              <p:nvPr/>
            </p:nvGrpSpPr>
            <p:grpSpPr bwMode="auto">
              <a:xfrm>
                <a:off x="0" y="6182509"/>
                <a:ext cx="12192000" cy="663388"/>
                <a:chOff x="0" y="6182509"/>
                <a:chExt cx="12192000" cy="663388"/>
              </a:xfrm>
            </p:grpSpPr>
            <p:grpSp>
              <p:nvGrpSpPr>
                <p:cNvPr id="41996" name="Grup 12">
                  <a:extLst>
                    <a:ext uri="{FF2B5EF4-FFF2-40B4-BE49-F238E27FC236}">
                      <a16:creationId xmlns:a16="http://schemas.microsoft.com/office/drawing/2014/main" id="{D9B037BF-3D12-480E-FFD2-83F0B2E37D98}"/>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E4F14E03-C1E9-EE4C-361E-BCE0A0D4333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41999" name="Resim 15">
                    <a:extLst>
                      <a:ext uri="{FF2B5EF4-FFF2-40B4-BE49-F238E27FC236}">
                        <a16:creationId xmlns:a16="http://schemas.microsoft.com/office/drawing/2014/main" id="{A3109EE5-5A2E-0524-58AB-7EB2463FD6C4}"/>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0" name="Resim 16">
                    <a:extLst>
                      <a:ext uri="{FF2B5EF4-FFF2-40B4-BE49-F238E27FC236}">
                        <a16:creationId xmlns:a16="http://schemas.microsoft.com/office/drawing/2014/main" id="{B9317445-FD0F-0CD2-A804-2D349D90CEE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1" name="Resim 17">
                    <a:extLst>
                      <a:ext uri="{FF2B5EF4-FFF2-40B4-BE49-F238E27FC236}">
                        <a16:creationId xmlns:a16="http://schemas.microsoft.com/office/drawing/2014/main" id="{E2C7D2F1-105B-05F6-661F-CC4629BA950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83BC8AF8-00C5-CC5C-1AB1-A43C4E1776EE}"/>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42003" name="Resim 19">
                    <a:extLst>
                      <a:ext uri="{FF2B5EF4-FFF2-40B4-BE49-F238E27FC236}">
                        <a16:creationId xmlns:a16="http://schemas.microsoft.com/office/drawing/2014/main" id="{53CD95F7-67B9-AAF3-6F1B-6EE7E78744DF}"/>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4" name="Resim 20">
                    <a:extLst>
                      <a:ext uri="{FF2B5EF4-FFF2-40B4-BE49-F238E27FC236}">
                        <a16:creationId xmlns:a16="http://schemas.microsoft.com/office/drawing/2014/main" id="{67E66F00-FFF4-86B1-6890-85C8C7D0FCD2}"/>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5" name="Resim 21">
                    <a:extLst>
                      <a:ext uri="{FF2B5EF4-FFF2-40B4-BE49-F238E27FC236}">
                        <a16:creationId xmlns:a16="http://schemas.microsoft.com/office/drawing/2014/main" id="{3F26E76B-FC27-11CD-856F-01ADC994F213}"/>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997" name="Resim 13">
                  <a:extLst>
                    <a:ext uri="{FF2B5EF4-FFF2-40B4-BE49-F238E27FC236}">
                      <a16:creationId xmlns:a16="http://schemas.microsoft.com/office/drawing/2014/main" id="{E185C1ED-E197-2839-9865-6CFED179A94E}"/>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994" name="Resim 10">
                <a:extLst>
                  <a:ext uri="{FF2B5EF4-FFF2-40B4-BE49-F238E27FC236}">
                    <a16:creationId xmlns:a16="http://schemas.microsoft.com/office/drawing/2014/main" id="{DDC83CD6-8DBC-73F7-9FBE-69E5F79685C9}"/>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5" name="Resim 11">
                <a:extLst>
                  <a:ext uri="{FF2B5EF4-FFF2-40B4-BE49-F238E27FC236}">
                    <a16:creationId xmlns:a16="http://schemas.microsoft.com/office/drawing/2014/main" id="{650E0AB0-36AA-8331-90A7-F46AE9BA44AD}"/>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77943EDD-12AB-541C-DC8E-6AB675408AC0}"/>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41992" name="Dikdörtgen 8">
              <a:extLst>
                <a:ext uri="{FF2B5EF4-FFF2-40B4-BE49-F238E27FC236}">
                  <a16:creationId xmlns:a16="http://schemas.microsoft.com/office/drawing/2014/main" id="{051F354B-3382-E4C1-A71D-09F73519E32C}"/>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1C7CD3A2-158D-7BE1-3BE9-C8CC6C28B865}"/>
              </a:ext>
            </a:extLst>
          </p:cNvPr>
          <p:cNvSpPr>
            <a:spLocks noGrp="1" noChangeArrowheads="1"/>
          </p:cNvSpPr>
          <p:nvPr>
            <p:ph type="title"/>
          </p:nvPr>
        </p:nvSpPr>
        <p:spPr bwMode="auto">
          <a:xfrm>
            <a:off x="1789113" y="173038"/>
            <a:ext cx="5846762" cy="79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r>
              <a:rPr lang="tr-TR" altLang="tr-TR" b="1" i="1">
                <a:solidFill>
                  <a:srgbClr val="0033CC"/>
                </a:solidFill>
              </a:rPr>
              <a:t>KKYDP -  Türkiye</a:t>
            </a:r>
          </a:p>
        </p:txBody>
      </p:sp>
      <p:sp>
        <p:nvSpPr>
          <p:cNvPr id="21507" name="Dikdörtgen 1">
            <a:extLst>
              <a:ext uri="{FF2B5EF4-FFF2-40B4-BE49-F238E27FC236}">
                <a16:creationId xmlns:a16="http://schemas.microsoft.com/office/drawing/2014/main" id="{E0A8B915-D051-EFE0-98C3-2B7763F4FA0E}"/>
              </a:ext>
            </a:extLst>
          </p:cNvPr>
          <p:cNvSpPr>
            <a:spLocks noChangeArrowheads="1"/>
          </p:cNvSpPr>
          <p:nvPr/>
        </p:nvSpPr>
        <p:spPr bwMode="auto">
          <a:xfrm>
            <a:off x="468313" y="1165225"/>
            <a:ext cx="8408987"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Bef>
                <a:spcPts val="600"/>
              </a:spcBef>
              <a:spcAft>
                <a:spcPts val="600"/>
              </a:spcAft>
              <a:buFont typeface="Arial" panose="020B0604020202020204" pitchFamily="34" charset="0"/>
              <a:buChar char="•"/>
            </a:pPr>
            <a:r>
              <a:rPr lang="tr-TR" altLang="tr-TR" sz="2400">
                <a:latin typeface="Times New Roman" panose="02020603050405020304" pitchFamily="18" charset="0"/>
                <a:cs typeface="Calibri" panose="020F0502020204030204" pitchFamily="34" charset="0"/>
              </a:rPr>
              <a:t>Kırsal Kalkınma Yatırımlarının Desteklenmesi Programı (KKYDP) kapsamında </a:t>
            </a:r>
            <a:r>
              <a:rPr lang="tr-TR" altLang="tr-TR" sz="2400" b="1">
                <a:latin typeface="Times New Roman" panose="02020603050405020304" pitchFamily="18" charset="0"/>
                <a:cs typeface="Calibri" panose="020F0502020204030204" pitchFamily="34" charset="0"/>
              </a:rPr>
              <a:t>2006-2022 </a:t>
            </a:r>
            <a:r>
              <a:rPr lang="tr-TR" altLang="tr-TR" sz="2400">
                <a:latin typeface="Times New Roman" panose="02020603050405020304" pitchFamily="18" charset="0"/>
                <a:cs typeface="Calibri" panose="020F0502020204030204" pitchFamily="34" charset="0"/>
              </a:rPr>
              <a:t>yıllarında toplam </a:t>
            </a:r>
            <a:r>
              <a:rPr lang="tr-TR" altLang="tr-TR" sz="2400" b="1">
                <a:solidFill>
                  <a:srgbClr val="FF0000"/>
                </a:solidFill>
                <a:latin typeface="Times New Roman" panose="02020603050405020304" pitchFamily="18" charset="0"/>
                <a:cs typeface="Calibri" panose="020F0502020204030204" pitchFamily="34" charset="0"/>
              </a:rPr>
              <a:t>17.268</a:t>
            </a:r>
            <a:r>
              <a:rPr lang="tr-TR" altLang="tr-TR" sz="2400">
                <a:latin typeface="Times New Roman" panose="02020603050405020304" pitchFamily="18" charset="0"/>
                <a:cs typeface="Calibri" panose="020F0502020204030204" pitchFamily="34" charset="0"/>
              </a:rPr>
              <a:t> adet tarıma dayalı ekonomik yatırım tesisi tamamlanmış ve devam eden projeler de dâhil olmak üzere;</a:t>
            </a:r>
          </a:p>
          <a:p>
            <a:pPr algn="just">
              <a:spcBef>
                <a:spcPts val="600"/>
              </a:spcBef>
              <a:spcAft>
                <a:spcPts val="600"/>
              </a:spcAft>
              <a:buFont typeface="Arial" panose="020B0604020202020204" pitchFamily="34" charset="0"/>
              <a:buChar char="•"/>
            </a:pPr>
            <a:r>
              <a:rPr lang="tr-TR" altLang="tr-TR" sz="2400">
                <a:latin typeface="Times New Roman" panose="02020603050405020304" pitchFamily="18" charset="0"/>
                <a:cs typeface="Calibri" panose="020F0502020204030204" pitchFamily="34" charset="0"/>
              </a:rPr>
              <a:t> </a:t>
            </a:r>
            <a:r>
              <a:rPr lang="tr-TR" altLang="tr-TR" sz="2400" b="1">
                <a:solidFill>
                  <a:srgbClr val="FF0000"/>
                </a:solidFill>
                <a:latin typeface="Times New Roman" panose="02020603050405020304" pitchFamily="18" charset="0"/>
                <a:cs typeface="Calibri" panose="020F0502020204030204" pitchFamily="34" charset="0"/>
              </a:rPr>
              <a:t>5 milyar TL hibe ödemesi </a:t>
            </a:r>
            <a:r>
              <a:rPr lang="tr-TR" altLang="tr-TR" sz="2400">
                <a:latin typeface="Times New Roman" panose="02020603050405020304" pitchFamily="18" charset="0"/>
                <a:cs typeface="Calibri" panose="020F0502020204030204" pitchFamily="34" charset="0"/>
              </a:rPr>
              <a:t>yapılmıştır.</a:t>
            </a:r>
            <a:endParaRPr lang="tr-TR" altLang="tr-TR" sz="2400"/>
          </a:p>
        </p:txBody>
      </p:sp>
      <p:pic>
        <p:nvPicPr>
          <p:cNvPr id="7" name="Resim 6">
            <a:extLst>
              <a:ext uri="{FF2B5EF4-FFF2-40B4-BE49-F238E27FC236}">
                <a16:creationId xmlns:a16="http://schemas.microsoft.com/office/drawing/2014/main" id="{1536C3C3-301B-FC88-B041-2EFDE423596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1509" name="Grup 4">
            <a:extLst>
              <a:ext uri="{FF2B5EF4-FFF2-40B4-BE49-F238E27FC236}">
                <a16:creationId xmlns:a16="http://schemas.microsoft.com/office/drawing/2014/main" id="{9AD5FF4E-806C-E259-FE25-930F89240D23}"/>
              </a:ext>
            </a:extLst>
          </p:cNvPr>
          <p:cNvGrpSpPr>
            <a:grpSpLocks/>
          </p:cNvGrpSpPr>
          <p:nvPr/>
        </p:nvGrpSpPr>
        <p:grpSpPr bwMode="auto">
          <a:xfrm>
            <a:off x="34925" y="6021388"/>
            <a:ext cx="9063038" cy="663575"/>
            <a:chOff x="0" y="6182509"/>
            <a:chExt cx="12192000" cy="663388"/>
          </a:xfrm>
        </p:grpSpPr>
        <p:grpSp>
          <p:nvGrpSpPr>
            <p:cNvPr id="21524" name="Grup 5">
              <a:extLst>
                <a:ext uri="{FF2B5EF4-FFF2-40B4-BE49-F238E27FC236}">
                  <a16:creationId xmlns:a16="http://schemas.microsoft.com/office/drawing/2014/main" id="{379F486F-E24E-3F1F-52B5-0BCC620ADB66}"/>
                </a:ext>
              </a:extLst>
            </p:cNvPr>
            <p:cNvGrpSpPr>
              <a:grpSpLocks/>
            </p:cNvGrpSpPr>
            <p:nvPr/>
          </p:nvGrpSpPr>
          <p:grpSpPr bwMode="auto">
            <a:xfrm>
              <a:off x="0" y="6182509"/>
              <a:ext cx="12192000" cy="663388"/>
              <a:chOff x="0" y="6182509"/>
              <a:chExt cx="12192000" cy="663388"/>
            </a:xfrm>
          </p:grpSpPr>
          <p:grpSp>
            <p:nvGrpSpPr>
              <p:cNvPr id="21527" name="Grup 9">
                <a:extLst>
                  <a:ext uri="{FF2B5EF4-FFF2-40B4-BE49-F238E27FC236}">
                    <a16:creationId xmlns:a16="http://schemas.microsoft.com/office/drawing/2014/main" id="{69103A39-BD54-255C-1D5F-BE049DB69353}"/>
                  </a:ext>
                </a:extLst>
              </p:cNvPr>
              <p:cNvGrpSpPr>
                <a:grpSpLocks/>
              </p:cNvGrpSpPr>
              <p:nvPr/>
            </p:nvGrpSpPr>
            <p:grpSpPr bwMode="auto">
              <a:xfrm>
                <a:off x="0" y="6182509"/>
                <a:ext cx="12192000" cy="663388"/>
                <a:chOff x="0" y="6182509"/>
                <a:chExt cx="12192000" cy="663388"/>
              </a:xfrm>
            </p:grpSpPr>
            <p:grpSp>
              <p:nvGrpSpPr>
                <p:cNvPr id="21530" name="Grup 12">
                  <a:extLst>
                    <a:ext uri="{FF2B5EF4-FFF2-40B4-BE49-F238E27FC236}">
                      <a16:creationId xmlns:a16="http://schemas.microsoft.com/office/drawing/2014/main" id="{C109278C-972E-067B-D364-5A8492701A30}"/>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DD9565BD-A2C9-F2FA-C2A7-7E125CF8195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1533" name="Resim 15">
                    <a:extLst>
                      <a:ext uri="{FF2B5EF4-FFF2-40B4-BE49-F238E27FC236}">
                        <a16:creationId xmlns:a16="http://schemas.microsoft.com/office/drawing/2014/main" id="{BBE74F01-70C2-AC74-F8AC-C96CBAED3902}"/>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4" name="Resim 16">
                    <a:extLst>
                      <a:ext uri="{FF2B5EF4-FFF2-40B4-BE49-F238E27FC236}">
                        <a16:creationId xmlns:a16="http://schemas.microsoft.com/office/drawing/2014/main" id="{B81F6A2B-9B5C-9923-AABE-B6D0A50A45E6}"/>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5" name="Resim 17">
                    <a:extLst>
                      <a:ext uri="{FF2B5EF4-FFF2-40B4-BE49-F238E27FC236}">
                        <a16:creationId xmlns:a16="http://schemas.microsoft.com/office/drawing/2014/main" id="{38EB3E03-3FC0-9033-D2A9-D30A73B83DD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FF1583E1-F9DB-34D2-7AD5-04A16A3FB03C}"/>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1537" name="Resim 19">
                    <a:extLst>
                      <a:ext uri="{FF2B5EF4-FFF2-40B4-BE49-F238E27FC236}">
                        <a16:creationId xmlns:a16="http://schemas.microsoft.com/office/drawing/2014/main" id="{40B842C2-6381-FCF3-80BB-FC4E61E46279}"/>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8" name="Resim 20">
                    <a:extLst>
                      <a:ext uri="{FF2B5EF4-FFF2-40B4-BE49-F238E27FC236}">
                        <a16:creationId xmlns:a16="http://schemas.microsoft.com/office/drawing/2014/main" id="{95D0D192-3FCE-978F-FD4E-6C3D548CA29F}"/>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9" name="Resim 21">
                    <a:extLst>
                      <a:ext uri="{FF2B5EF4-FFF2-40B4-BE49-F238E27FC236}">
                        <a16:creationId xmlns:a16="http://schemas.microsoft.com/office/drawing/2014/main" id="{FB306AA8-C2C7-B962-EFDB-AB630E162E97}"/>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531" name="Resim 13">
                  <a:extLst>
                    <a:ext uri="{FF2B5EF4-FFF2-40B4-BE49-F238E27FC236}">
                      <a16:creationId xmlns:a16="http://schemas.microsoft.com/office/drawing/2014/main" id="{29F43154-B736-5C90-BCD4-06EB4775ABFA}"/>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528" name="Resim 10">
                <a:extLst>
                  <a:ext uri="{FF2B5EF4-FFF2-40B4-BE49-F238E27FC236}">
                    <a16:creationId xmlns:a16="http://schemas.microsoft.com/office/drawing/2014/main" id="{8892510C-9B04-5F52-39ED-116BBD9E70E5}"/>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9" name="Resim 11">
                <a:extLst>
                  <a:ext uri="{FF2B5EF4-FFF2-40B4-BE49-F238E27FC236}">
                    <a16:creationId xmlns:a16="http://schemas.microsoft.com/office/drawing/2014/main" id="{24DE8BE0-99E2-7E83-1285-D627AF540871}"/>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9D61E724-67E3-B788-8958-7E9659887398}"/>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1526" name="Dikdörtgen 8">
              <a:extLst>
                <a:ext uri="{FF2B5EF4-FFF2-40B4-BE49-F238E27FC236}">
                  <a16:creationId xmlns:a16="http://schemas.microsoft.com/office/drawing/2014/main" id="{95F5A86B-D0EA-D711-5E86-3E853189319F}"/>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graphicFrame>
        <p:nvGraphicFramePr>
          <p:cNvPr id="2" name="Tablo 2">
            <a:extLst>
              <a:ext uri="{FF2B5EF4-FFF2-40B4-BE49-F238E27FC236}">
                <a16:creationId xmlns:a16="http://schemas.microsoft.com/office/drawing/2014/main" id="{E3FB1EBE-DB08-6E1F-0E67-373DD50EC587}"/>
              </a:ext>
            </a:extLst>
          </p:cNvPr>
          <p:cNvGraphicFramePr>
            <a:graphicFrameLocks noGrp="1"/>
          </p:cNvGraphicFramePr>
          <p:nvPr/>
        </p:nvGraphicFramePr>
        <p:xfrm>
          <a:off x="358775" y="4203700"/>
          <a:ext cx="8626475" cy="1281114"/>
        </p:xfrm>
        <a:graphic>
          <a:graphicData uri="http://schemas.openxmlformats.org/drawingml/2006/table">
            <a:tbl>
              <a:tblPr firstRow="1" bandRow="1">
                <a:tableStyleId>{5C22544A-7EE6-4342-B048-85BDC9FD1C3A}</a:tableStyleId>
              </a:tblPr>
              <a:tblGrid>
                <a:gridCol w="4104430">
                  <a:extLst>
                    <a:ext uri="{9D8B030D-6E8A-4147-A177-3AD203B41FA5}">
                      <a16:colId xmlns:a16="http://schemas.microsoft.com/office/drawing/2014/main" val="20000"/>
                    </a:ext>
                  </a:extLst>
                </a:gridCol>
                <a:gridCol w="2304241">
                  <a:extLst>
                    <a:ext uri="{9D8B030D-6E8A-4147-A177-3AD203B41FA5}">
                      <a16:colId xmlns:a16="http://schemas.microsoft.com/office/drawing/2014/main" val="20001"/>
                    </a:ext>
                  </a:extLst>
                </a:gridCol>
                <a:gridCol w="2217804">
                  <a:extLst>
                    <a:ext uri="{9D8B030D-6E8A-4147-A177-3AD203B41FA5}">
                      <a16:colId xmlns:a16="http://schemas.microsoft.com/office/drawing/2014/main" val="20002"/>
                    </a:ext>
                  </a:extLst>
                </a:gridCol>
              </a:tblGrid>
              <a:tr h="6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2006 - 2023 Yılı</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 sayısı (Adet)</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Hibe (TL)</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extLst>
                  <a:ext uri="{0D108BD9-81ED-4DB2-BD59-A6C34878D82A}">
                    <a16:rowId xmlns:a16="http://schemas.microsoft.com/office/drawing/2014/main" val="10000"/>
                  </a:ext>
                </a:extLst>
              </a:tr>
              <a:tr h="6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Ekonomik Yatırımlar (Tamamlanan) </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17.268</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milyar 999 milyon </a:t>
                      </a:r>
                      <a:endParaRPr lang="tr-T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tr-TR" sz="1800" dirty="0"/>
                    </a:p>
                  </a:txBody>
                  <a:tcPr marL="91439" marR="91439" marT="45754" marB="45754"/>
                </a:tc>
                <a:extLst>
                  <a:ext uri="{0D108BD9-81ED-4DB2-BD59-A6C34878D82A}">
                    <a16:rowId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a:extLst>
              <a:ext uri="{FF2B5EF4-FFF2-40B4-BE49-F238E27FC236}">
                <a16:creationId xmlns:a16="http://schemas.microsoft.com/office/drawing/2014/main" id="{CF69784C-16F7-15F3-79F4-AEAC3000CDC5}"/>
              </a:ext>
            </a:extLst>
          </p:cNvPr>
          <p:cNvSpPr>
            <a:spLocks noGrp="1"/>
          </p:cNvSpPr>
          <p:nvPr>
            <p:ph type="title"/>
          </p:nvPr>
        </p:nvSpPr>
        <p:spPr bwMode="auto">
          <a:xfrm>
            <a:off x="-39688" y="53975"/>
            <a:ext cx="9144001" cy="582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YATIRIM ÖZELLİKLERİ</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ACC5AB6D-B163-8C1B-32D3-C8328A65EDA9}"/>
              </a:ext>
            </a:extLst>
          </p:cNvPr>
          <p:cNvSpPr>
            <a:spLocks noGrp="1"/>
          </p:cNvSpPr>
          <p:nvPr>
            <p:ph idx="1"/>
          </p:nvPr>
        </p:nvSpPr>
        <p:spPr bwMode="auto">
          <a:xfrm>
            <a:off x="150813" y="920750"/>
            <a:ext cx="8929687" cy="4997450"/>
          </a:xfrm>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tr-TR" altLang="tr-TR" sz="2200">
                <a:latin typeface="Times New Roman" panose="02020603050405020304" pitchFamily="18" charset="0"/>
                <a:cs typeface="Times New Roman" panose="02020603050405020304" pitchFamily="18" charset="0"/>
              </a:rPr>
              <a:t>Alınmış veya alınacak olan </a:t>
            </a:r>
            <a:r>
              <a:rPr lang="tr-TR" altLang="tr-TR" sz="2200" b="1">
                <a:solidFill>
                  <a:srgbClr val="FF0000"/>
                </a:solidFill>
                <a:latin typeface="Times New Roman" panose="02020603050405020304" pitchFamily="18" charset="0"/>
                <a:cs typeface="Times New Roman" panose="02020603050405020304" pitchFamily="18" charset="0"/>
              </a:rPr>
              <a:t>yapı ruhsatı </a:t>
            </a:r>
            <a:r>
              <a:rPr lang="tr-TR" altLang="tr-TR" sz="2200" b="1">
                <a:latin typeface="Times New Roman" panose="02020603050405020304" pitchFamily="18" charset="0"/>
                <a:cs typeface="Times New Roman" panose="02020603050405020304" pitchFamily="18" charset="0"/>
              </a:rPr>
              <a:t>ve</a:t>
            </a:r>
            <a:r>
              <a:rPr lang="tr-TR" altLang="tr-TR" sz="2200" b="1">
                <a:solidFill>
                  <a:srgbClr val="FF0000"/>
                </a:solidFill>
                <a:latin typeface="Times New Roman" panose="02020603050405020304" pitchFamily="18" charset="0"/>
                <a:cs typeface="Times New Roman" panose="02020603050405020304" pitchFamily="18" charset="0"/>
              </a:rPr>
              <a:t> yapı kullanım izin belgelerinin </a:t>
            </a:r>
            <a:r>
              <a:rPr lang="tr-TR" altLang="tr-TR" sz="2200">
                <a:latin typeface="Times New Roman" panose="02020603050405020304" pitchFamily="18" charset="0"/>
                <a:cs typeface="Times New Roman" panose="02020603050405020304" pitchFamily="18" charset="0"/>
              </a:rPr>
              <a:t>ve/veya </a:t>
            </a:r>
            <a:r>
              <a:rPr lang="tr-TR" altLang="tr-TR" sz="2200" b="1">
                <a:solidFill>
                  <a:srgbClr val="FF0000"/>
                </a:solidFill>
                <a:latin typeface="Times New Roman" panose="02020603050405020304" pitchFamily="18" charset="0"/>
                <a:cs typeface="Times New Roman" panose="02020603050405020304" pitchFamily="18" charset="0"/>
              </a:rPr>
              <a:t>yapı kayıt belgesinin </a:t>
            </a:r>
            <a:r>
              <a:rPr lang="tr-TR" altLang="tr-TR" sz="2200">
                <a:latin typeface="Times New Roman" panose="02020603050405020304" pitchFamily="18" charset="0"/>
                <a:cs typeface="Times New Roman" panose="02020603050405020304" pitchFamily="18" charset="0"/>
              </a:rPr>
              <a:t>mutlaka </a:t>
            </a:r>
            <a:r>
              <a:rPr lang="tr-TR" altLang="tr-TR" sz="2200" b="1">
                <a:latin typeface="Times New Roman" panose="02020603050405020304" pitchFamily="18" charset="0"/>
                <a:cs typeface="Times New Roman" panose="02020603050405020304" pitchFamily="18" charset="0"/>
              </a:rPr>
              <a:t>başvuru konusu ile uyumlu olması gerekir.</a:t>
            </a:r>
          </a:p>
          <a:p>
            <a:pPr algn="just">
              <a:buFont typeface="Wingdings" panose="05000000000000000000" pitchFamily="2" charset="2"/>
              <a:buChar char="v"/>
            </a:pPr>
            <a:endParaRPr lang="tr-TR" altLang="tr-TR" sz="2200" b="1">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altLang="tr-TR" sz="2200">
                <a:latin typeface="Times New Roman" panose="02020603050405020304" pitchFamily="18" charset="0"/>
                <a:cs typeface="Times New Roman" panose="02020603050405020304" pitchFamily="18" charset="0"/>
              </a:rPr>
              <a:t>Kapasite artırımı ile teknoloji yenileme ve/veya modernizasyon niteliğinde proje sunan yatırımcıların </a:t>
            </a:r>
            <a:r>
              <a:rPr lang="tr-TR" altLang="tr-TR" sz="2200" b="1">
                <a:latin typeface="Times New Roman" panose="02020603050405020304" pitchFamily="18" charset="0"/>
                <a:cs typeface="Times New Roman" panose="02020603050405020304" pitchFamily="18" charset="0"/>
              </a:rPr>
              <a:t>Yapı Kullanma İzin Belgesi</a:t>
            </a:r>
            <a:r>
              <a:rPr lang="tr-TR" altLang="tr-TR" sz="2200">
                <a:latin typeface="Times New Roman" panose="02020603050405020304" pitchFamily="18" charset="0"/>
                <a:cs typeface="Times New Roman" panose="02020603050405020304" pitchFamily="18" charset="0"/>
              </a:rPr>
              <a:t>, </a:t>
            </a:r>
            <a:r>
              <a:rPr lang="tr-TR" altLang="tr-TR" sz="2200" b="1">
                <a:latin typeface="Times New Roman" panose="02020603050405020304" pitchFamily="18" charset="0"/>
                <a:cs typeface="Times New Roman" panose="02020603050405020304" pitchFamily="18" charset="0"/>
              </a:rPr>
              <a:t>İşyeri Açma ve Çalışma Ruhsatı</a:t>
            </a:r>
            <a:r>
              <a:rPr lang="tr-TR" altLang="tr-TR" sz="2200">
                <a:latin typeface="Times New Roman" panose="02020603050405020304" pitchFamily="18" charset="0"/>
                <a:cs typeface="Times New Roman" panose="02020603050405020304" pitchFamily="18" charset="0"/>
              </a:rPr>
              <a:t>, </a:t>
            </a:r>
            <a:r>
              <a:rPr lang="tr-TR" altLang="tr-TR" sz="2200" b="1">
                <a:latin typeface="Times New Roman" panose="02020603050405020304" pitchFamily="18" charset="0"/>
                <a:cs typeface="Times New Roman" panose="02020603050405020304" pitchFamily="18" charset="0"/>
              </a:rPr>
              <a:t>İşletme Kayıt/Onay Belgesi</a:t>
            </a:r>
            <a:r>
              <a:rPr lang="tr-TR" altLang="tr-TR" sz="2200">
                <a:latin typeface="Times New Roman" panose="02020603050405020304" pitchFamily="18" charset="0"/>
                <a:cs typeface="Times New Roman" panose="02020603050405020304" pitchFamily="18" charset="0"/>
              </a:rPr>
              <a:t>, vb. güncel ulusal mevzuat kapsamında almaları gereken izin ve ruhsatlara sahip olmaları şarttır.</a:t>
            </a:r>
          </a:p>
          <a:p>
            <a:pPr algn="just">
              <a:buFont typeface="Wingdings" panose="05000000000000000000" pitchFamily="2" charset="2"/>
              <a:buChar char="v"/>
            </a:pPr>
            <a:endParaRPr lang="tr-TR" altLang="tr-TR" sz="220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altLang="tr-TR" sz="2200">
                <a:latin typeface="Times New Roman" panose="02020603050405020304" pitchFamily="18" charset="0"/>
                <a:cs typeface="Times New Roman" panose="02020603050405020304" pitchFamily="18" charset="0"/>
              </a:rPr>
              <a:t>Yatırım yerinin tapu kaydında </a:t>
            </a:r>
            <a:r>
              <a:rPr lang="tr-TR" altLang="tr-TR" sz="2200" b="1">
                <a:latin typeface="Times New Roman" panose="02020603050405020304" pitchFamily="18" charset="0"/>
                <a:cs typeface="Times New Roman" panose="02020603050405020304" pitchFamily="18" charset="0"/>
              </a:rPr>
              <a:t>ipotek, haciz, ihtiyati tedbir </a:t>
            </a:r>
            <a:r>
              <a:rPr lang="tr-TR" altLang="tr-TR" sz="2200">
                <a:latin typeface="Times New Roman" panose="02020603050405020304" pitchFamily="18" charset="0"/>
                <a:cs typeface="Times New Roman" panose="02020603050405020304" pitchFamily="18" charset="0"/>
              </a:rPr>
              <a:t>ve yatırımın sürdürebilirliğini etkileyebilecek </a:t>
            </a:r>
            <a:r>
              <a:rPr lang="tr-TR" altLang="tr-TR" sz="2200" b="1">
                <a:latin typeface="Times New Roman" panose="02020603050405020304" pitchFamily="18" charset="0"/>
                <a:cs typeface="Times New Roman" panose="02020603050405020304" pitchFamily="18" charset="0"/>
              </a:rPr>
              <a:t>mahkeme dava şerhleri </a:t>
            </a:r>
            <a:r>
              <a:rPr lang="tr-TR" altLang="tr-TR" sz="2200">
                <a:latin typeface="Times New Roman" panose="02020603050405020304" pitchFamily="18" charset="0"/>
                <a:cs typeface="Times New Roman" panose="02020603050405020304" pitchFamily="18" charset="0"/>
              </a:rPr>
              <a:t>bulunmaması gerekir</a:t>
            </a:r>
          </a:p>
          <a:p>
            <a:pPr algn="just">
              <a:buFontTx/>
              <a:buNone/>
            </a:pPr>
            <a:endParaRPr lang="tr-TR" altLang="tr-TR" sz="220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FF548468-470D-47A8-B126-04A90FDD774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44037" name="Grup 5">
            <a:extLst>
              <a:ext uri="{FF2B5EF4-FFF2-40B4-BE49-F238E27FC236}">
                <a16:creationId xmlns:a16="http://schemas.microsoft.com/office/drawing/2014/main" id="{80238D00-7616-B60E-8680-17EBA04946F1}"/>
              </a:ext>
            </a:extLst>
          </p:cNvPr>
          <p:cNvGrpSpPr>
            <a:grpSpLocks/>
          </p:cNvGrpSpPr>
          <p:nvPr/>
        </p:nvGrpSpPr>
        <p:grpSpPr bwMode="auto">
          <a:xfrm>
            <a:off x="34925" y="6021388"/>
            <a:ext cx="9063038" cy="663575"/>
            <a:chOff x="0" y="6182509"/>
            <a:chExt cx="12192000" cy="663388"/>
          </a:xfrm>
        </p:grpSpPr>
        <p:grpSp>
          <p:nvGrpSpPr>
            <p:cNvPr id="44038" name="Grup 6">
              <a:extLst>
                <a:ext uri="{FF2B5EF4-FFF2-40B4-BE49-F238E27FC236}">
                  <a16:creationId xmlns:a16="http://schemas.microsoft.com/office/drawing/2014/main" id="{3F625671-2FAF-2DA6-408C-42E82D426A9E}"/>
                </a:ext>
              </a:extLst>
            </p:cNvPr>
            <p:cNvGrpSpPr>
              <a:grpSpLocks/>
            </p:cNvGrpSpPr>
            <p:nvPr/>
          </p:nvGrpSpPr>
          <p:grpSpPr bwMode="auto">
            <a:xfrm>
              <a:off x="0" y="6182509"/>
              <a:ext cx="12192000" cy="663388"/>
              <a:chOff x="0" y="6182509"/>
              <a:chExt cx="12192000" cy="663388"/>
            </a:xfrm>
          </p:grpSpPr>
          <p:grpSp>
            <p:nvGrpSpPr>
              <p:cNvPr id="44041" name="Grup 9">
                <a:extLst>
                  <a:ext uri="{FF2B5EF4-FFF2-40B4-BE49-F238E27FC236}">
                    <a16:creationId xmlns:a16="http://schemas.microsoft.com/office/drawing/2014/main" id="{9B11EA12-9C66-2454-ABB3-BE16E029815B}"/>
                  </a:ext>
                </a:extLst>
              </p:cNvPr>
              <p:cNvGrpSpPr>
                <a:grpSpLocks/>
              </p:cNvGrpSpPr>
              <p:nvPr/>
            </p:nvGrpSpPr>
            <p:grpSpPr bwMode="auto">
              <a:xfrm>
                <a:off x="0" y="6182509"/>
                <a:ext cx="12192000" cy="663388"/>
                <a:chOff x="0" y="6182509"/>
                <a:chExt cx="12192000" cy="663388"/>
              </a:xfrm>
            </p:grpSpPr>
            <p:grpSp>
              <p:nvGrpSpPr>
                <p:cNvPr id="44044" name="Grup 12">
                  <a:extLst>
                    <a:ext uri="{FF2B5EF4-FFF2-40B4-BE49-F238E27FC236}">
                      <a16:creationId xmlns:a16="http://schemas.microsoft.com/office/drawing/2014/main" id="{1DD8017C-7D97-4A17-E5E7-527A9787C111}"/>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C143062D-3AB9-137A-8AC1-812BD9854E85}"/>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44047" name="Resim 15">
                    <a:extLst>
                      <a:ext uri="{FF2B5EF4-FFF2-40B4-BE49-F238E27FC236}">
                        <a16:creationId xmlns:a16="http://schemas.microsoft.com/office/drawing/2014/main" id="{29923C4C-E991-3E6C-613B-523629625BAD}"/>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8" name="Resim 16">
                    <a:extLst>
                      <a:ext uri="{FF2B5EF4-FFF2-40B4-BE49-F238E27FC236}">
                        <a16:creationId xmlns:a16="http://schemas.microsoft.com/office/drawing/2014/main" id="{75EA6793-5B7F-3F4C-12F8-C90DB86DE365}"/>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9" name="Resim 17">
                    <a:extLst>
                      <a:ext uri="{FF2B5EF4-FFF2-40B4-BE49-F238E27FC236}">
                        <a16:creationId xmlns:a16="http://schemas.microsoft.com/office/drawing/2014/main" id="{EE2FF130-CCE7-5EB6-48CF-8D3C37065A8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18434182-E71A-BEE5-6EBB-4DC567C13208}"/>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44051" name="Resim 19">
                    <a:extLst>
                      <a:ext uri="{FF2B5EF4-FFF2-40B4-BE49-F238E27FC236}">
                        <a16:creationId xmlns:a16="http://schemas.microsoft.com/office/drawing/2014/main" id="{FCF45743-400B-38C7-B9DB-6D874C0D7DC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2" name="Resim 20">
                    <a:extLst>
                      <a:ext uri="{FF2B5EF4-FFF2-40B4-BE49-F238E27FC236}">
                        <a16:creationId xmlns:a16="http://schemas.microsoft.com/office/drawing/2014/main" id="{A8504A1F-A3C4-3BA8-605A-B28A58CF17F9}"/>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3" name="Resim 21">
                    <a:extLst>
                      <a:ext uri="{FF2B5EF4-FFF2-40B4-BE49-F238E27FC236}">
                        <a16:creationId xmlns:a16="http://schemas.microsoft.com/office/drawing/2014/main" id="{9B283320-FCBD-65C4-7F14-84842097EC69}"/>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4045" name="Resim 13">
                  <a:extLst>
                    <a:ext uri="{FF2B5EF4-FFF2-40B4-BE49-F238E27FC236}">
                      <a16:creationId xmlns:a16="http://schemas.microsoft.com/office/drawing/2014/main" id="{190CF298-5384-DA9B-B84D-557A80D267A9}"/>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4042" name="Resim 10">
                <a:extLst>
                  <a:ext uri="{FF2B5EF4-FFF2-40B4-BE49-F238E27FC236}">
                    <a16:creationId xmlns:a16="http://schemas.microsoft.com/office/drawing/2014/main" id="{EF0369F2-268A-960D-FECD-E4B29641D72B}"/>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3" name="Resim 11">
                <a:extLst>
                  <a:ext uri="{FF2B5EF4-FFF2-40B4-BE49-F238E27FC236}">
                    <a16:creationId xmlns:a16="http://schemas.microsoft.com/office/drawing/2014/main" id="{7951E422-78E0-51C4-882A-5144317CD3E8}"/>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3E9C64D5-C7DA-CE01-DDA2-671EB106EFBC}"/>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44040" name="Dikdörtgen 8">
              <a:extLst>
                <a:ext uri="{FF2B5EF4-FFF2-40B4-BE49-F238E27FC236}">
                  <a16:creationId xmlns:a16="http://schemas.microsoft.com/office/drawing/2014/main" id="{60028A85-E82E-F057-6505-F53836C165B3}"/>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1">
            <a:extLst>
              <a:ext uri="{FF2B5EF4-FFF2-40B4-BE49-F238E27FC236}">
                <a16:creationId xmlns:a16="http://schemas.microsoft.com/office/drawing/2014/main" id="{C078268E-8721-1EE6-C01F-F162B48E967A}"/>
              </a:ext>
            </a:extLst>
          </p:cNvPr>
          <p:cNvSpPr>
            <a:spLocks noGrp="1"/>
          </p:cNvSpPr>
          <p:nvPr>
            <p:ph type="title"/>
          </p:nvPr>
        </p:nvSpPr>
        <p:spPr bwMode="auto">
          <a:xfrm>
            <a:off x="-39688" y="53975"/>
            <a:ext cx="9144001" cy="582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YATIRIM YERİ ÖZELLİKLERİ</a:t>
            </a:r>
            <a:endParaRPr lang="tr-TR" altLang="tr-TR" b="1">
              <a:solidFill>
                <a:srgbClr val="0033CC"/>
              </a:solidFill>
            </a:endParaRPr>
          </a:p>
        </p:txBody>
      </p:sp>
      <p:sp>
        <p:nvSpPr>
          <p:cNvPr id="10243" name="İçerik Yer Tutucusu 1">
            <a:extLst>
              <a:ext uri="{FF2B5EF4-FFF2-40B4-BE49-F238E27FC236}">
                <a16:creationId xmlns:a16="http://schemas.microsoft.com/office/drawing/2014/main" id="{D6680AC8-F037-2B10-20A3-28C7DA498FE2}"/>
              </a:ext>
            </a:extLst>
          </p:cNvPr>
          <p:cNvSpPr>
            <a:spLocks noGrp="1"/>
          </p:cNvSpPr>
          <p:nvPr>
            <p:ph idx="1"/>
          </p:nvPr>
        </p:nvSpPr>
        <p:spPr bwMode="auto">
          <a:xfrm>
            <a:off x="150813" y="920750"/>
            <a:ext cx="8597900" cy="4997450"/>
          </a:xfrm>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tr-TR" altLang="tr-TR" sz="1800" b="1" dirty="0">
                <a:solidFill>
                  <a:srgbClr val="FF0000"/>
                </a:solidFill>
                <a:latin typeface="Times New Roman" panose="02020603050405020304" pitchFamily="18" charset="0"/>
                <a:cs typeface="Times New Roman" panose="02020603050405020304" pitchFamily="18" charset="0"/>
              </a:rPr>
              <a:t>Kira ise :</a:t>
            </a:r>
            <a:r>
              <a:rPr lang="tr-TR" altLang="tr-TR" sz="1800" dirty="0">
                <a:latin typeface="Times New Roman" panose="02020603050405020304" pitchFamily="18" charset="0"/>
                <a:cs typeface="Times New Roman" panose="02020603050405020304" pitchFamily="18" charset="0"/>
              </a:rPr>
              <a:t>Kiralama süresinin başvuruların </a:t>
            </a:r>
            <a:r>
              <a:rPr lang="tr-TR" altLang="tr-TR" sz="1800" b="1" dirty="0">
                <a:latin typeface="Times New Roman" panose="02020603050405020304" pitchFamily="18" charset="0"/>
                <a:cs typeface="Times New Roman" panose="02020603050405020304" pitchFamily="18" charset="0"/>
              </a:rPr>
              <a:t>başladığı tarihten itibaren </a:t>
            </a:r>
            <a:r>
              <a:rPr lang="tr-TR" altLang="tr-TR" sz="1800" b="1" dirty="0">
                <a:solidFill>
                  <a:srgbClr val="FF0000"/>
                </a:solidFill>
                <a:latin typeface="Times New Roman" panose="02020603050405020304" pitchFamily="18" charset="0"/>
                <a:cs typeface="Times New Roman" panose="02020603050405020304" pitchFamily="18" charset="0"/>
              </a:rPr>
              <a:t>en az yedi yılı </a:t>
            </a:r>
            <a:r>
              <a:rPr lang="tr-TR" altLang="tr-TR" sz="1800" dirty="0">
                <a:latin typeface="Times New Roman" panose="02020603050405020304" pitchFamily="18" charset="0"/>
                <a:cs typeface="Times New Roman" panose="02020603050405020304" pitchFamily="18" charset="0"/>
              </a:rPr>
              <a:t>kapsaması ve yatırımcının hibe sözleşmesi imzalanması aşamasında </a:t>
            </a:r>
            <a:r>
              <a:rPr lang="tr-TR" altLang="tr-TR" sz="1800" b="1" dirty="0">
                <a:solidFill>
                  <a:srgbClr val="FF0000"/>
                </a:solidFill>
                <a:latin typeface="Times New Roman" panose="02020603050405020304" pitchFamily="18" charset="0"/>
                <a:cs typeface="Times New Roman" panose="02020603050405020304" pitchFamily="18" charset="0"/>
              </a:rPr>
              <a:t>noter onaylı kira sözleşmesini</a:t>
            </a:r>
            <a:r>
              <a:rPr lang="tr-TR" altLang="tr-TR" sz="1800" dirty="0">
                <a:latin typeface="Times New Roman" panose="02020603050405020304" pitchFamily="18" charset="0"/>
                <a:cs typeface="Times New Roman" panose="02020603050405020304" pitchFamily="18" charset="0"/>
              </a:rPr>
              <a:t> ibraz etmesi gerekir. Nihai raporda ödeme talep dosyası ekinde </a:t>
            </a:r>
            <a:r>
              <a:rPr lang="tr-TR" altLang="tr-TR" sz="1800" b="1" dirty="0">
                <a:latin typeface="Times New Roman" panose="02020603050405020304" pitchFamily="18" charset="0"/>
                <a:cs typeface="Times New Roman" panose="02020603050405020304" pitchFamily="18" charset="0"/>
              </a:rPr>
              <a:t>üst hakkı veya kiralamanın tapuya şerh edilme şartı aranır</a:t>
            </a:r>
            <a:r>
              <a:rPr lang="tr-TR" altLang="tr-TR" sz="1800" dirty="0">
                <a:latin typeface="Times New Roman" panose="02020603050405020304" pitchFamily="18" charset="0"/>
                <a:cs typeface="Times New Roman" panose="02020603050405020304" pitchFamily="18" charset="0"/>
              </a:rPr>
              <a:t>. Kira sözleşmesi yerine tahsis/kullanma izin/irtifak hakkı belgesi bulunması halinde bu belgeler ilgili kurum ve kuruluşun bağlı oldukları mevzuata göre alınır.</a:t>
            </a:r>
          </a:p>
          <a:p>
            <a:pPr algn="just">
              <a:buFont typeface="Wingdings" panose="05000000000000000000" pitchFamily="2" charset="2"/>
              <a:buChar char="v"/>
            </a:pPr>
            <a:r>
              <a:rPr lang="tr-TR" altLang="tr-TR" sz="1800" b="1" dirty="0">
                <a:solidFill>
                  <a:srgbClr val="FF0000"/>
                </a:solidFill>
                <a:latin typeface="Times New Roman" panose="02020603050405020304" pitchFamily="18" charset="0"/>
                <a:cs typeface="Times New Roman" panose="02020603050405020304" pitchFamily="18" charset="0"/>
              </a:rPr>
              <a:t>Yatırım yeri hisseli ise</a:t>
            </a:r>
            <a:r>
              <a:rPr lang="tr-TR" altLang="tr-TR" sz="1800" dirty="0">
                <a:latin typeface="Times New Roman" panose="02020603050405020304" pitchFamily="18" charset="0"/>
                <a:cs typeface="Times New Roman" panose="02020603050405020304" pitchFamily="18" charset="0"/>
              </a:rPr>
              <a:t>; hissedarlardan birisinin başvuruda bulunması halinde </a:t>
            </a:r>
            <a:r>
              <a:rPr lang="tr-TR" altLang="tr-TR" sz="1800" b="1" dirty="0">
                <a:latin typeface="Times New Roman" panose="02020603050405020304" pitchFamily="18" charset="0"/>
                <a:cs typeface="Times New Roman" panose="02020603050405020304" pitchFamily="18" charset="0"/>
              </a:rPr>
              <a:t>diğer hissedarların yatırımcıya muvafakat verdiklerini</a:t>
            </a:r>
            <a:r>
              <a:rPr lang="tr-TR" altLang="tr-TR" sz="1800" dirty="0">
                <a:latin typeface="Times New Roman" panose="02020603050405020304" pitchFamily="18" charset="0"/>
                <a:cs typeface="Times New Roman" panose="02020603050405020304" pitchFamily="18" charset="0"/>
              </a:rPr>
              <a:t>, sahibi oldukları arsa üzerinde inşaat yapılmasına rızaları olduğunu ve tesis faaliyete geçtikten sonra en az yedi yıl süreyle tesisin faaliyetine engel olabilecek ölçüde başka bir tesis kurmayacaklarını beyan ettikleri taahhütnamenin başvuru aşamasında veri giriş sistemine yüklenmesi, noter onaylı taahhütnamenin ise hibe sözleşmesi aşamasında sunulması gerekmektedir.</a:t>
            </a:r>
          </a:p>
          <a:p>
            <a:pPr algn="just">
              <a:buFont typeface="Wingdings" panose="05000000000000000000" pitchFamily="2" charset="2"/>
              <a:buChar char="v"/>
            </a:pPr>
            <a:r>
              <a:rPr lang="tr-TR" altLang="tr-TR" sz="1800" dirty="0">
                <a:latin typeface="Times New Roman" panose="02020603050405020304" pitchFamily="18" charset="0"/>
                <a:cs typeface="Times New Roman" panose="02020603050405020304" pitchFamily="18" charset="0"/>
              </a:rPr>
              <a:t>Tarım arazileri üzerinde yapılacak yatırımlar için, 5403 sayılı Kanun kapsamında alınan izin belgesi </a:t>
            </a:r>
            <a:r>
              <a:rPr lang="tr-TR" altLang="tr-TR" sz="1800" b="1" u="sng" dirty="0">
                <a:latin typeface="Times New Roman" panose="02020603050405020304" pitchFamily="18" charset="0"/>
                <a:cs typeface="Times New Roman" panose="02020603050405020304" pitchFamily="18" charset="0"/>
              </a:rPr>
              <a:t>başvuru aşamasında</a:t>
            </a:r>
            <a:r>
              <a:rPr lang="tr-TR" altLang="tr-TR" sz="1800" dirty="0">
                <a:latin typeface="Times New Roman" panose="02020603050405020304" pitchFamily="18" charset="0"/>
                <a:cs typeface="Times New Roman" panose="02020603050405020304" pitchFamily="18" charset="0"/>
              </a:rPr>
              <a:t> veri giriş sistemine yüklenecektir.</a:t>
            </a:r>
          </a:p>
          <a:p>
            <a:pPr algn="just">
              <a:buFont typeface="Wingdings" panose="05000000000000000000" pitchFamily="2" charset="2"/>
              <a:buChar char="v"/>
            </a:pPr>
            <a:r>
              <a:rPr lang="tr-TR" altLang="tr-TR" sz="1800" dirty="0">
                <a:latin typeface="Times New Roman" panose="02020603050405020304" pitchFamily="18" charset="0"/>
                <a:cs typeface="Times New Roman" panose="02020603050405020304" pitchFamily="18" charset="0"/>
              </a:rPr>
              <a:t>Entegre bir tesis için yapılacak başvurular hibe desteği kapsamında değerlendirilmez.</a:t>
            </a:r>
          </a:p>
          <a:p>
            <a:pPr algn="just">
              <a:buFontTx/>
              <a:buNone/>
            </a:pPr>
            <a:endParaRPr lang="tr-TR" altLang="tr-TR" sz="1800" dirty="0">
              <a:latin typeface="Times New Roman" panose="02020603050405020304" pitchFamily="18" charset="0"/>
              <a:cs typeface="Times New Roman" panose="02020603050405020304" pitchFamily="18" charset="0"/>
            </a:endParaRPr>
          </a:p>
          <a:p>
            <a:pPr algn="just">
              <a:buFontTx/>
              <a:buNone/>
            </a:pPr>
            <a:endParaRPr lang="tr-TR" altLang="tr-TR" sz="1800" dirty="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7E986515-43B7-A0B8-4276-655796AD4CA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46085" name="Grup 5">
            <a:extLst>
              <a:ext uri="{FF2B5EF4-FFF2-40B4-BE49-F238E27FC236}">
                <a16:creationId xmlns:a16="http://schemas.microsoft.com/office/drawing/2014/main" id="{547A458E-32FB-F7BD-B230-8A97A843F66C}"/>
              </a:ext>
            </a:extLst>
          </p:cNvPr>
          <p:cNvGrpSpPr>
            <a:grpSpLocks/>
          </p:cNvGrpSpPr>
          <p:nvPr/>
        </p:nvGrpSpPr>
        <p:grpSpPr bwMode="auto">
          <a:xfrm>
            <a:off x="34925" y="6021388"/>
            <a:ext cx="9063038" cy="663575"/>
            <a:chOff x="0" y="6182509"/>
            <a:chExt cx="12192000" cy="663388"/>
          </a:xfrm>
        </p:grpSpPr>
        <p:grpSp>
          <p:nvGrpSpPr>
            <p:cNvPr id="46086" name="Grup 6">
              <a:extLst>
                <a:ext uri="{FF2B5EF4-FFF2-40B4-BE49-F238E27FC236}">
                  <a16:creationId xmlns:a16="http://schemas.microsoft.com/office/drawing/2014/main" id="{55F9A0A9-4FA1-4630-9C80-3169E7D35F65}"/>
                </a:ext>
              </a:extLst>
            </p:cNvPr>
            <p:cNvGrpSpPr>
              <a:grpSpLocks/>
            </p:cNvGrpSpPr>
            <p:nvPr/>
          </p:nvGrpSpPr>
          <p:grpSpPr bwMode="auto">
            <a:xfrm>
              <a:off x="0" y="6182509"/>
              <a:ext cx="12192000" cy="663388"/>
              <a:chOff x="0" y="6182509"/>
              <a:chExt cx="12192000" cy="663388"/>
            </a:xfrm>
          </p:grpSpPr>
          <p:grpSp>
            <p:nvGrpSpPr>
              <p:cNvPr id="46089" name="Grup 9">
                <a:extLst>
                  <a:ext uri="{FF2B5EF4-FFF2-40B4-BE49-F238E27FC236}">
                    <a16:creationId xmlns:a16="http://schemas.microsoft.com/office/drawing/2014/main" id="{AF0CA08D-0991-A3F7-132A-9A3352E5A241}"/>
                  </a:ext>
                </a:extLst>
              </p:cNvPr>
              <p:cNvGrpSpPr>
                <a:grpSpLocks/>
              </p:cNvGrpSpPr>
              <p:nvPr/>
            </p:nvGrpSpPr>
            <p:grpSpPr bwMode="auto">
              <a:xfrm>
                <a:off x="0" y="6182509"/>
                <a:ext cx="12192000" cy="663388"/>
                <a:chOff x="0" y="6182509"/>
                <a:chExt cx="12192000" cy="663388"/>
              </a:xfrm>
            </p:grpSpPr>
            <p:grpSp>
              <p:nvGrpSpPr>
                <p:cNvPr id="46092" name="Grup 12">
                  <a:extLst>
                    <a:ext uri="{FF2B5EF4-FFF2-40B4-BE49-F238E27FC236}">
                      <a16:creationId xmlns:a16="http://schemas.microsoft.com/office/drawing/2014/main" id="{485EBFE9-0CB9-D89D-8766-0EB40481BD27}"/>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1734C319-EC9F-53D1-70A7-72538FF7D49C}"/>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46095" name="Resim 15">
                    <a:extLst>
                      <a:ext uri="{FF2B5EF4-FFF2-40B4-BE49-F238E27FC236}">
                        <a16:creationId xmlns:a16="http://schemas.microsoft.com/office/drawing/2014/main" id="{2770FDEE-10DD-07A6-2336-D63746591C6F}"/>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6" name="Resim 16">
                    <a:extLst>
                      <a:ext uri="{FF2B5EF4-FFF2-40B4-BE49-F238E27FC236}">
                        <a16:creationId xmlns:a16="http://schemas.microsoft.com/office/drawing/2014/main" id="{4BAA3AB6-2A3D-711D-3ACB-A0A8E6383AB1}"/>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7" name="Resim 17">
                    <a:extLst>
                      <a:ext uri="{FF2B5EF4-FFF2-40B4-BE49-F238E27FC236}">
                        <a16:creationId xmlns:a16="http://schemas.microsoft.com/office/drawing/2014/main" id="{5688E358-25A3-B6A6-891D-724DADF2150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A83820D5-1902-C316-C33B-DAECE048A7E0}"/>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46099" name="Resim 19">
                    <a:extLst>
                      <a:ext uri="{FF2B5EF4-FFF2-40B4-BE49-F238E27FC236}">
                        <a16:creationId xmlns:a16="http://schemas.microsoft.com/office/drawing/2014/main" id="{6E3D22BA-5F58-D30E-161A-C5D7E30AB53A}"/>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0" name="Resim 20">
                    <a:extLst>
                      <a:ext uri="{FF2B5EF4-FFF2-40B4-BE49-F238E27FC236}">
                        <a16:creationId xmlns:a16="http://schemas.microsoft.com/office/drawing/2014/main" id="{61436E16-14AB-618B-339B-A3ABC2E74E76}"/>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1" name="Resim 21">
                    <a:extLst>
                      <a:ext uri="{FF2B5EF4-FFF2-40B4-BE49-F238E27FC236}">
                        <a16:creationId xmlns:a16="http://schemas.microsoft.com/office/drawing/2014/main" id="{6580E3A3-2D23-CF48-D086-36809D7DE2A2}"/>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6093" name="Resim 13">
                  <a:extLst>
                    <a:ext uri="{FF2B5EF4-FFF2-40B4-BE49-F238E27FC236}">
                      <a16:creationId xmlns:a16="http://schemas.microsoft.com/office/drawing/2014/main" id="{214C83F0-F8B9-EA25-9AD5-367E18622D83}"/>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6090" name="Resim 10">
                <a:extLst>
                  <a:ext uri="{FF2B5EF4-FFF2-40B4-BE49-F238E27FC236}">
                    <a16:creationId xmlns:a16="http://schemas.microsoft.com/office/drawing/2014/main" id="{A0E84AB9-7815-AA58-84AC-A2F8F446C548}"/>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1" name="Resim 11">
                <a:extLst>
                  <a:ext uri="{FF2B5EF4-FFF2-40B4-BE49-F238E27FC236}">
                    <a16:creationId xmlns:a16="http://schemas.microsoft.com/office/drawing/2014/main" id="{A94F43B4-D8E5-5557-170D-F5E1AB2D46B7}"/>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181A9C8A-269F-7539-E814-311E772861ED}"/>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46088" name="Dikdörtgen 8">
              <a:extLst>
                <a:ext uri="{FF2B5EF4-FFF2-40B4-BE49-F238E27FC236}">
                  <a16:creationId xmlns:a16="http://schemas.microsoft.com/office/drawing/2014/main" id="{70D093E6-10AB-ED1F-B700-A759317DDFAB}"/>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1">
            <a:extLst>
              <a:ext uri="{FF2B5EF4-FFF2-40B4-BE49-F238E27FC236}">
                <a16:creationId xmlns:a16="http://schemas.microsoft.com/office/drawing/2014/main" id="{AFD48413-FCC6-9CA9-66B6-CF4BD498B3AF}"/>
              </a:ext>
            </a:extLst>
          </p:cNvPr>
          <p:cNvSpPr>
            <a:spLocks noGrp="1"/>
          </p:cNvSpPr>
          <p:nvPr>
            <p:ph type="title"/>
          </p:nvPr>
        </p:nvSpPr>
        <p:spPr bwMode="auto">
          <a:xfrm>
            <a:off x="-39688" y="53975"/>
            <a:ext cx="9144001" cy="582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dirty="0">
                <a:solidFill>
                  <a:srgbClr val="0033CC"/>
                </a:solidFill>
              </a:rPr>
              <a:t>PROJE GİDERLERİ</a:t>
            </a:r>
            <a:endParaRPr lang="tr-TR" altLang="tr-TR" b="1" dirty="0">
              <a:solidFill>
                <a:srgbClr val="0033CC"/>
              </a:solidFill>
            </a:endParaRPr>
          </a:p>
        </p:txBody>
      </p:sp>
      <p:sp>
        <p:nvSpPr>
          <p:cNvPr id="10243" name="İçerik Yer Tutucusu 1">
            <a:extLst>
              <a:ext uri="{FF2B5EF4-FFF2-40B4-BE49-F238E27FC236}">
                <a16:creationId xmlns:a16="http://schemas.microsoft.com/office/drawing/2014/main" id="{BFDF4668-9766-C67E-EF1E-FBAE2C567DD6}"/>
              </a:ext>
            </a:extLst>
          </p:cNvPr>
          <p:cNvSpPr>
            <a:spLocks noGrp="1"/>
          </p:cNvSpPr>
          <p:nvPr>
            <p:ph idx="1"/>
          </p:nvPr>
        </p:nvSpPr>
        <p:spPr bwMode="auto">
          <a:xfrm>
            <a:off x="150813" y="920750"/>
            <a:ext cx="8597900" cy="4997450"/>
          </a:xfrm>
        </p:spPr>
        <p:txBody>
          <a:bodyPr vert="horz" wrap="square" lIns="91440" tIns="45720" rIns="91440" bIns="45720" numCol="1" anchor="t" anchorCtr="0" compatLnSpc="1">
            <a:prstTxWarp prst="textNoShape">
              <a:avLst/>
            </a:prstTxWarp>
          </a:bodyPr>
          <a:lstStyle/>
          <a:p>
            <a:pPr algn="just"/>
            <a:r>
              <a:rPr lang="tr-TR" altLang="tr-TR" sz="2000" b="1">
                <a:solidFill>
                  <a:srgbClr val="FF0000"/>
                </a:solidFill>
                <a:latin typeface="Times New Roman" panose="02020603050405020304" pitchFamily="18" charset="0"/>
                <a:cs typeface="Times New Roman" panose="02020603050405020304" pitchFamily="18" charset="0"/>
              </a:rPr>
              <a:t>İnşaat işleri alım giderleri</a:t>
            </a:r>
          </a:p>
          <a:p>
            <a:pPr algn="just">
              <a:buFontTx/>
              <a:buNone/>
            </a:pPr>
            <a:r>
              <a:rPr lang="tr-TR" altLang="tr-TR" sz="2000">
                <a:latin typeface="Times New Roman" panose="02020603050405020304" pitchFamily="18" charset="0"/>
                <a:cs typeface="Times New Roman" panose="02020603050405020304" pitchFamily="18" charset="0"/>
              </a:rPr>
              <a:t>-İnşaat gideri, yeni tesis ve kısmen yapılmış yatırımların tamamlanmasına yönelik yatırımlarda hibeye esas proje tutarının </a:t>
            </a:r>
            <a:r>
              <a:rPr lang="tr-TR" altLang="tr-TR" sz="2000" b="1">
                <a:latin typeface="Times New Roman" panose="02020603050405020304" pitchFamily="18" charset="0"/>
                <a:cs typeface="Times New Roman" panose="02020603050405020304" pitchFamily="18" charset="0"/>
              </a:rPr>
              <a:t>%80</a:t>
            </a:r>
            <a:r>
              <a:rPr lang="tr-TR" altLang="tr-TR" sz="2000">
                <a:latin typeface="Times New Roman" panose="02020603050405020304" pitchFamily="18" charset="0"/>
                <a:cs typeface="Times New Roman" panose="02020603050405020304" pitchFamily="18" charset="0"/>
              </a:rPr>
              <a:t>’inden, kapasite artırımına yönelik yatırımlarda </a:t>
            </a:r>
            <a:r>
              <a:rPr lang="tr-TR" altLang="tr-TR" sz="2000" b="1">
                <a:latin typeface="Times New Roman" panose="02020603050405020304" pitchFamily="18" charset="0"/>
                <a:cs typeface="Times New Roman" panose="02020603050405020304" pitchFamily="18" charset="0"/>
              </a:rPr>
              <a:t>%60</a:t>
            </a:r>
            <a:r>
              <a:rPr lang="tr-TR" altLang="tr-TR" sz="2000">
                <a:latin typeface="Times New Roman" panose="02020603050405020304" pitchFamily="18" charset="0"/>
                <a:cs typeface="Times New Roman" panose="02020603050405020304" pitchFamily="18" charset="0"/>
              </a:rPr>
              <a:t>’ından, teknoloji yenileme ve/veya modernizasyona yönelik yatırımlarda ise </a:t>
            </a:r>
            <a:r>
              <a:rPr lang="tr-TR" altLang="tr-TR" sz="2000" b="1">
                <a:latin typeface="Times New Roman" panose="02020603050405020304" pitchFamily="18" charset="0"/>
                <a:cs typeface="Times New Roman" panose="02020603050405020304" pitchFamily="18" charset="0"/>
              </a:rPr>
              <a:t>%20</a:t>
            </a:r>
            <a:r>
              <a:rPr lang="tr-TR" altLang="tr-TR" sz="2000">
                <a:latin typeface="Times New Roman" panose="02020603050405020304" pitchFamily="18" charset="0"/>
                <a:cs typeface="Times New Roman" panose="02020603050405020304" pitchFamily="18" charset="0"/>
              </a:rPr>
              <a:t>’sinden fazla olamaz. </a:t>
            </a:r>
          </a:p>
          <a:p>
            <a:pPr algn="just">
              <a:buFontTx/>
              <a:buNone/>
            </a:pPr>
            <a:r>
              <a:rPr lang="tr-TR" altLang="tr-TR" sz="2000">
                <a:latin typeface="Times New Roman" panose="02020603050405020304" pitchFamily="18" charset="0"/>
                <a:cs typeface="Times New Roman" panose="02020603050405020304" pitchFamily="18" charset="0"/>
              </a:rPr>
              <a:t>-çelik silo, soğuk hava deposu ve kapalı ortamda bitkisel üretim tesisi yatırımları sadece inşaat faaliyetinden ibaret olabilir.</a:t>
            </a:r>
          </a:p>
          <a:p>
            <a:pPr algn="just">
              <a:buFontTx/>
              <a:buNone/>
            </a:pPr>
            <a:endParaRPr lang="tr-TR" altLang="tr-TR" sz="2000">
              <a:latin typeface="Times New Roman" panose="02020603050405020304" pitchFamily="18" charset="0"/>
              <a:cs typeface="Times New Roman" panose="02020603050405020304" pitchFamily="18" charset="0"/>
            </a:endParaRPr>
          </a:p>
          <a:p>
            <a:pPr algn="just"/>
            <a:r>
              <a:rPr lang="tr-TR" altLang="tr-TR" sz="2000" b="1">
                <a:solidFill>
                  <a:srgbClr val="FF0000"/>
                </a:solidFill>
                <a:latin typeface="Times New Roman" panose="02020603050405020304" pitchFamily="18" charset="0"/>
                <a:cs typeface="Times New Roman" panose="02020603050405020304" pitchFamily="18" charset="0"/>
              </a:rPr>
              <a:t>Makine, ekipman ve malzeme alım giderleri</a:t>
            </a:r>
          </a:p>
          <a:p>
            <a:pPr algn="just">
              <a:buFontTx/>
              <a:buNone/>
            </a:pPr>
            <a:r>
              <a:rPr lang="tr-TR" altLang="tr-TR" sz="2000">
                <a:latin typeface="Times New Roman" panose="02020603050405020304" pitchFamily="18" charset="0"/>
                <a:cs typeface="Times New Roman" panose="02020603050405020304" pitchFamily="18" charset="0"/>
              </a:rPr>
              <a:t>Yeni tesis başvurularında (su ürünleri projeleri hariç) proje gideri sadece makine ve ekipman alımından ibaret olamaz.</a:t>
            </a:r>
          </a:p>
          <a:p>
            <a:pPr algn="just">
              <a:buFontTx/>
              <a:buNone/>
            </a:pPr>
            <a:r>
              <a:rPr lang="tr-TR" altLang="tr-TR" sz="2000">
                <a:latin typeface="Times New Roman" panose="02020603050405020304" pitchFamily="18" charset="0"/>
                <a:cs typeface="Times New Roman" panose="02020603050405020304" pitchFamily="18" charset="0"/>
              </a:rPr>
              <a:t>Tamamlama, kapasite artırımı ile teknoloji yenileme ve/veya modernizasyon başvurularında proje tutarının tamamı makine ve ekipman alım giderinden ibaret olabilir.</a:t>
            </a:r>
          </a:p>
          <a:p>
            <a:pPr algn="just">
              <a:buFont typeface="Wingdings" panose="05000000000000000000" pitchFamily="2" charset="2"/>
              <a:buChar char="v"/>
            </a:pPr>
            <a:endParaRPr lang="tr-TR" altLang="tr-TR" sz="2000">
              <a:latin typeface="Times New Roman" panose="02020603050405020304" pitchFamily="18" charset="0"/>
              <a:cs typeface="Times New Roman" panose="02020603050405020304" pitchFamily="18" charset="0"/>
            </a:endParaRPr>
          </a:p>
          <a:p>
            <a:pPr algn="just"/>
            <a:endParaRPr lang="tr-TR" altLang="tr-TR" sz="2000">
              <a:latin typeface="Times New Roman" panose="02020603050405020304" pitchFamily="18" charset="0"/>
              <a:cs typeface="Times New Roman" panose="02020603050405020304" pitchFamily="18" charset="0"/>
            </a:endParaRPr>
          </a:p>
          <a:p>
            <a:pPr algn="just">
              <a:buFontTx/>
              <a:buNone/>
            </a:pPr>
            <a:endParaRPr lang="tr-TR" altLang="tr-TR" sz="200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BAD17052-110E-A43B-5098-4744E02EB79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48133" name="Grup 5">
            <a:extLst>
              <a:ext uri="{FF2B5EF4-FFF2-40B4-BE49-F238E27FC236}">
                <a16:creationId xmlns:a16="http://schemas.microsoft.com/office/drawing/2014/main" id="{3FD875EC-5D82-7C67-C28A-565A909C1FF4}"/>
              </a:ext>
            </a:extLst>
          </p:cNvPr>
          <p:cNvGrpSpPr>
            <a:grpSpLocks/>
          </p:cNvGrpSpPr>
          <p:nvPr/>
        </p:nvGrpSpPr>
        <p:grpSpPr bwMode="auto">
          <a:xfrm>
            <a:off x="34925" y="6021388"/>
            <a:ext cx="9063038" cy="663575"/>
            <a:chOff x="0" y="6182509"/>
            <a:chExt cx="12192000" cy="663388"/>
          </a:xfrm>
        </p:grpSpPr>
        <p:grpSp>
          <p:nvGrpSpPr>
            <p:cNvPr id="48134" name="Grup 6">
              <a:extLst>
                <a:ext uri="{FF2B5EF4-FFF2-40B4-BE49-F238E27FC236}">
                  <a16:creationId xmlns:a16="http://schemas.microsoft.com/office/drawing/2014/main" id="{ECD52AA4-ADC3-104C-296E-22219A736C42}"/>
                </a:ext>
              </a:extLst>
            </p:cNvPr>
            <p:cNvGrpSpPr>
              <a:grpSpLocks/>
            </p:cNvGrpSpPr>
            <p:nvPr/>
          </p:nvGrpSpPr>
          <p:grpSpPr bwMode="auto">
            <a:xfrm>
              <a:off x="0" y="6182509"/>
              <a:ext cx="12192000" cy="663388"/>
              <a:chOff x="0" y="6182509"/>
              <a:chExt cx="12192000" cy="663388"/>
            </a:xfrm>
          </p:grpSpPr>
          <p:grpSp>
            <p:nvGrpSpPr>
              <p:cNvPr id="48137" name="Grup 9">
                <a:extLst>
                  <a:ext uri="{FF2B5EF4-FFF2-40B4-BE49-F238E27FC236}">
                    <a16:creationId xmlns:a16="http://schemas.microsoft.com/office/drawing/2014/main" id="{B2788B06-2970-AE80-0F59-A2306FE55942}"/>
                  </a:ext>
                </a:extLst>
              </p:cNvPr>
              <p:cNvGrpSpPr>
                <a:grpSpLocks/>
              </p:cNvGrpSpPr>
              <p:nvPr/>
            </p:nvGrpSpPr>
            <p:grpSpPr bwMode="auto">
              <a:xfrm>
                <a:off x="0" y="6182509"/>
                <a:ext cx="12192000" cy="663388"/>
                <a:chOff x="0" y="6182509"/>
                <a:chExt cx="12192000" cy="663388"/>
              </a:xfrm>
            </p:grpSpPr>
            <p:grpSp>
              <p:nvGrpSpPr>
                <p:cNvPr id="48140" name="Grup 12">
                  <a:extLst>
                    <a:ext uri="{FF2B5EF4-FFF2-40B4-BE49-F238E27FC236}">
                      <a16:creationId xmlns:a16="http://schemas.microsoft.com/office/drawing/2014/main" id="{B4F5FCCF-1CAD-6EE8-6AC5-C00FE72A74E0}"/>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7E1C8B33-2BA3-687B-ACFD-E5ADD031D524}"/>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48143" name="Resim 15">
                    <a:extLst>
                      <a:ext uri="{FF2B5EF4-FFF2-40B4-BE49-F238E27FC236}">
                        <a16:creationId xmlns:a16="http://schemas.microsoft.com/office/drawing/2014/main" id="{66936DBA-C1D3-5949-8A9C-7B154EFBF806}"/>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4" name="Resim 16">
                    <a:extLst>
                      <a:ext uri="{FF2B5EF4-FFF2-40B4-BE49-F238E27FC236}">
                        <a16:creationId xmlns:a16="http://schemas.microsoft.com/office/drawing/2014/main" id="{1B45AA37-27A9-AFEE-06E2-A372296F8DDD}"/>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5" name="Resim 17">
                    <a:extLst>
                      <a:ext uri="{FF2B5EF4-FFF2-40B4-BE49-F238E27FC236}">
                        <a16:creationId xmlns:a16="http://schemas.microsoft.com/office/drawing/2014/main" id="{72AAC237-0739-EADC-C8DB-7C1ABB315EC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78B09035-0B48-EFA4-D277-63217070A39B}"/>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48147" name="Resim 19">
                    <a:extLst>
                      <a:ext uri="{FF2B5EF4-FFF2-40B4-BE49-F238E27FC236}">
                        <a16:creationId xmlns:a16="http://schemas.microsoft.com/office/drawing/2014/main" id="{CA039F59-1159-A326-B35F-FECBB72D70E1}"/>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8" name="Resim 20">
                    <a:extLst>
                      <a:ext uri="{FF2B5EF4-FFF2-40B4-BE49-F238E27FC236}">
                        <a16:creationId xmlns:a16="http://schemas.microsoft.com/office/drawing/2014/main" id="{5225007F-3AF8-F64E-8ED0-A3127511A143}"/>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9" name="Resim 21">
                    <a:extLst>
                      <a:ext uri="{FF2B5EF4-FFF2-40B4-BE49-F238E27FC236}">
                        <a16:creationId xmlns:a16="http://schemas.microsoft.com/office/drawing/2014/main" id="{0AC0AA37-935F-6735-95F2-5CCA98000158}"/>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8141" name="Resim 13">
                  <a:extLst>
                    <a:ext uri="{FF2B5EF4-FFF2-40B4-BE49-F238E27FC236}">
                      <a16:creationId xmlns:a16="http://schemas.microsoft.com/office/drawing/2014/main" id="{37F32963-5C3E-A9F2-1402-5714D91506D3}"/>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8138" name="Resim 10">
                <a:extLst>
                  <a:ext uri="{FF2B5EF4-FFF2-40B4-BE49-F238E27FC236}">
                    <a16:creationId xmlns:a16="http://schemas.microsoft.com/office/drawing/2014/main" id="{DB6EA7B9-73ED-378D-49A8-5A0FF47CB570}"/>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9" name="Resim 11">
                <a:extLst>
                  <a:ext uri="{FF2B5EF4-FFF2-40B4-BE49-F238E27FC236}">
                    <a16:creationId xmlns:a16="http://schemas.microsoft.com/office/drawing/2014/main" id="{0F3D5691-3E84-0BDD-D4AD-8D3159E0D656}"/>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AA1BABA2-6247-D25F-B612-F5A864B5E2F8}"/>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48136" name="Dikdörtgen 8">
              <a:extLst>
                <a:ext uri="{FF2B5EF4-FFF2-40B4-BE49-F238E27FC236}">
                  <a16:creationId xmlns:a16="http://schemas.microsoft.com/office/drawing/2014/main" id="{061AC412-3B92-0CD5-E6F4-CABFA1B3EAAB}"/>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03FEB885-3E2A-2A7A-2BDE-A847574C5CB4}"/>
              </a:ext>
            </a:extLst>
          </p:cNvPr>
          <p:cNvSpPr>
            <a:spLocks noGrp="1" noChangeArrowheads="1"/>
          </p:cNvSpPr>
          <p:nvPr>
            <p:ph type="title"/>
          </p:nvPr>
        </p:nvSpPr>
        <p:spPr bwMode="auto">
          <a:xfrm>
            <a:off x="1187450" y="190500"/>
            <a:ext cx="6840538" cy="647700"/>
          </a:xfrm>
          <a:ln>
            <a:solidFill>
              <a:schemeClr val="bg1"/>
            </a:solidFill>
            <a:miter lim="800000"/>
            <a:headEnd/>
            <a:tailEnd/>
          </a:ln>
        </p:spPr>
        <p:txBody>
          <a:bodyPr vert="horz" wrap="square" lIns="91440" tIns="45720" rIns="91440" bIns="45720" numCol="1" anchor="t" anchorCtr="0" compatLnSpc="1">
            <a:prstTxWarp prst="textNoShape">
              <a:avLst/>
            </a:prstTxWarp>
            <a:noAutofit/>
          </a:bodyPr>
          <a:lstStyle/>
          <a:p>
            <a:pPr eaLnBrk="1" hangingPunct="1">
              <a:defRPr/>
            </a:pPr>
            <a:r>
              <a:rPr lang="tr-TR" sz="2800" b="1" dirty="0">
                <a:solidFill>
                  <a:srgbClr val="0033CC"/>
                </a:solidFill>
              </a:rPr>
              <a:t>BAŞVURU ZAMANI VE ŞEKLİ</a:t>
            </a:r>
            <a:br>
              <a:rPr lang="tr-TR" sz="2800" b="1" dirty="0">
                <a:solidFill>
                  <a:srgbClr val="0033CC"/>
                </a:solidFill>
              </a:rPr>
            </a:br>
            <a:endParaRPr lang="tr-TR" sz="2800" b="1" dirty="0">
              <a:solidFill>
                <a:srgbClr val="0033CC"/>
              </a:solidFill>
              <a:effectLst>
                <a:outerShdw blurRad="38100" dist="38100" dir="2700000" algn="tl">
                  <a:srgbClr val="C0C0C0"/>
                </a:outerShdw>
              </a:effectLst>
            </a:endParaRPr>
          </a:p>
        </p:txBody>
      </p:sp>
      <p:sp>
        <p:nvSpPr>
          <p:cNvPr id="52227" name="Text Box 3">
            <a:extLst>
              <a:ext uri="{FF2B5EF4-FFF2-40B4-BE49-F238E27FC236}">
                <a16:creationId xmlns:a16="http://schemas.microsoft.com/office/drawing/2014/main" id="{EB4D6C0D-DFE4-5057-596E-682B35BFA23E}"/>
              </a:ext>
            </a:extLst>
          </p:cNvPr>
          <p:cNvSpPr txBox="1">
            <a:spLocks noChangeArrowheads="1"/>
          </p:cNvSpPr>
          <p:nvPr/>
        </p:nvSpPr>
        <p:spPr bwMode="auto">
          <a:xfrm>
            <a:off x="250825" y="1047750"/>
            <a:ext cx="8626475" cy="52006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sz="2400">
                <a:latin typeface="Times New Roman" panose="02020603050405020304" pitchFamily="18" charset="0"/>
                <a:cs typeface="Times New Roman" panose="02020603050405020304" pitchFamily="18" charset="0"/>
              </a:rPr>
              <a:t> Başvurular  </a:t>
            </a:r>
            <a:r>
              <a:rPr lang="tr-TR" altLang="tr-TR" sz="2400" b="1">
                <a:latin typeface="Times New Roman" panose="02020603050405020304" pitchFamily="18" charset="0"/>
                <a:cs typeface="Times New Roman" panose="02020603050405020304" pitchFamily="18" charset="0"/>
              </a:rPr>
              <a:t>03.01.2024</a:t>
            </a:r>
            <a:r>
              <a:rPr lang="tr-TR" altLang="tr-TR" sz="2400">
                <a:latin typeface="Times New Roman" panose="02020603050405020304" pitchFamily="18" charset="0"/>
                <a:cs typeface="Times New Roman" panose="02020603050405020304" pitchFamily="18" charset="0"/>
              </a:rPr>
              <a:t>  tarihinde başlamış olup</a:t>
            </a:r>
          </a:p>
          <a:p>
            <a:pPr algn="just"/>
            <a:endParaRPr lang="tr-TR" altLang="tr-TR" sz="2400">
              <a:latin typeface="Times New Roman" panose="02020603050405020304" pitchFamily="18" charset="0"/>
              <a:cs typeface="Times New Roman" panose="02020603050405020304" pitchFamily="18" charset="0"/>
            </a:endParaRPr>
          </a:p>
          <a:p>
            <a:pPr algn="just"/>
            <a:r>
              <a:rPr lang="tr-TR" altLang="tr-TR" sz="2400">
                <a:latin typeface="Times New Roman" panose="02020603050405020304" pitchFamily="18" charset="0"/>
                <a:cs typeface="Times New Roman" panose="02020603050405020304" pitchFamily="18" charset="0"/>
              </a:rPr>
              <a:t>                    </a:t>
            </a:r>
            <a:r>
              <a:rPr lang="tr-TR" altLang="tr-TR" sz="2400" b="1">
                <a:solidFill>
                  <a:srgbClr val="FF0000"/>
                </a:solidFill>
                <a:latin typeface="Times New Roman" panose="02020603050405020304" pitchFamily="18" charset="0"/>
                <a:cs typeface="Times New Roman" panose="02020603050405020304" pitchFamily="18" charset="0"/>
              </a:rPr>
              <a:t>19.02.2024 (Saat 23:59) </a:t>
            </a:r>
            <a:r>
              <a:rPr lang="tr-TR" altLang="tr-TR" sz="2400">
                <a:latin typeface="Times New Roman" panose="02020603050405020304" pitchFamily="18" charset="0"/>
                <a:cs typeface="Times New Roman" panose="02020603050405020304" pitchFamily="18" charset="0"/>
              </a:rPr>
              <a:t>tarihine kadar</a:t>
            </a:r>
          </a:p>
          <a:p>
            <a:pPr algn="just"/>
            <a:endParaRPr lang="tr-TR" altLang="tr-TR" sz="2400">
              <a:latin typeface="Times New Roman" panose="02020603050405020304" pitchFamily="18" charset="0"/>
              <a:cs typeface="Times New Roman" panose="02020603050405020304" pitchFamily="18" charset="0"/>
            </a:endParaRPr>
          </a:p>
          <a:p>
            <a:pPr algn="just"/>
            <a:r>
              <a:rPr lang="tr-TR" altLang="tr-TR" sz="2400">
                <a:latin typeface="Times New Roman" panose="02020603050405020304" pitchFamily="18" charset="0"/>
                <a:cs typeface="Times New Roman" panose="02020603050405020304" pitchFamily="18" charset="0"/>
              </a:rPr>
              <a:t>Başvuruların sisteme online olarak girilip tamamlanması gerekmektedir.</a:t>
            </a:r>
          </a:p>
          <a:p>
            <a:pPr algn="ctr"/>
            <a:endParaRPr lang="tr-TR" altLang="tr-TR" sz="2400">
              <a:latin typeface="Times New Roman" panose="02020603050405020304" pitchFamily="18" charset="0"/>
              <a:cs typeface="Times New Roman" panose="02020603050405020304" pitchFamily="18" charset="0"/>
            </a:endParaRPr>
          </a:p>
          <a:p>
            <a:pPr algn="ctr"/>
            <a:r>
              <a:rPr lang="tr-TR" altLang="tr-TR" sz="2400" b="1" u="sng">
                <a:latin typeface="Times New Roman" panose="02020603050405020304" pitchFamily="18" charset="0"/>
                <a:cs typeface="Times New Roman" panose="02020603050405020304" pitchFamily="18" charset="0"/>
              </a:rPr>
              <a:t>Başvuru adresi;</a:t>
            </a:r>
          </a:p>
          <a:p>
            <a:pPr algn="ctr"/>
            <a:r>
              <a:rPr lang="tr-TR" altLang="tr-TR" sz="2400">
                <a:latin typeface="Times New Roman" panose="02020603050405020304" pitchFamily="18" charset="0"/>
                <a:cs typeface="Times New Roman" panose="02020603050405020304" pitchFamily="18" charset="0"/>
              </a:rPr>
              <a:t> </a:t>
            </a:r>
            <a:r>
              <a:rPr lang="tr-TR" altLang="tr-TR" sz="2400" b="1">
                <a:latin typeface="Times New Roman" panose="02020603050405020304" pitchFamily="18" charset="0"/>
                <a:cs typeface="Times New Roman" panose="02020603050405020304" pitchFamily="18" charset="0"/>
              </a:rPr>
              <a:t>www.tarimorman.gov.tr</a:t>
            </a:r>
          </a:p>
          <a:p>
            <a:pPr algn="ctr"/>
            <a:endParaRPr lang="tr-TR" altLang="tr-TR" sz="2400" b="1">
              <a:solidFill>
                <a:srgbClr val="FF0000"/>
              </a:solidFill>
              <a:latin typeface="Times New Roman" panose="02020603050405020304" pitchFamily="18" charset="0"/>
              <a:cs typeface="Times New Roman" panose="02020603050405020304" pitchFamily="18" charset="0"/>
            </a:endParaRPr>
          </a:p>
          <a:p>
            <a:pPr algn="ctr"/>
            <a:r>
              <a:rPr lang="tr-TR" altLang="tr-TR" sz="2000" b="1">
                <a:solidFill>
                  <a:srgbClr val="FF0000"/>
                </a:solidFill>
                <a:latin typeface="Times New Roman" panose="02020603050405020304" pitchFamily="18" charset="0"/>
                <a:cs typeface="Times New Roman" panose="02020603050405020304" pitchFamily="18" charset="0"/>
              </a:rPr>
              <a:t>(https://hibedestek.tarimorman.gov.tr/Tarim/onlinebasvuru.aspx?tip=3) </a:t>
            </a:r>
          </a:p>
          <a:p>
            <a:pPr algn="ctr"/>
            <a:endParaRPr lang="tr-TR" altLang="tr-TR" sz="2400" b="1">
              <a:solidFill>
                <a:srgbClr val="FF0000"/>
              </a:solidFill>
              <a:latin typeface="Times New Roman" panose="02020603050405020304" pitchFamily="18" charset="0"/>
              <a:cs typeface="Times New Roman" panose="02020603050405020304" pitchFamily="18" charset="0"/>
            </a:endParaRPr>
          </a:p>
          <a:p>
            <a:pPr algn="ctr"/>
            <a:r>
              <a:rPr lang="tr-TR" altLang="tr-TR" sz="2400">
                <a:latin typeface="Times New Roman" panose="02020603050405020304" pitchFamily="18" charset="0"/>
                <a:cs typeface="Times New Roman" panose="02020603050405020304" pitchFamily="18" charset="0"/>
              </a:rPr>
              <a:t>internet adresinden yapılacaktır.</a:t>
            </a:r>
          </a:p>
          <a:p>
            <a:pPr algn="ctr"/>
            <a:endParaRPr lang="tr-TR" altLang="tr-TR" sz="240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59544A89-0CC3-4F90-DE88-24ABE4EC692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52229" name="Grup 8">
            <a:extLst>
              <a:ext uri="{FF2B5EF4-FFF2-40B4-BE49-F238E27FC236}">
                <a16:creationId xmlns:a16="http://schemas.microsoft.com/office/drawing/2014/main" id="{F6A678F7-8431-BD61-4B21-86EB7BF659B7}"/>
              </a:ext>
            </a:extLst>
          </p:cNvPr>
          <p:cNvGrpSpPr>
            <a:grpSpLocks/>
          </p:cNvGrpSpPr>
          <p:nvPr/>
        </p:nvGrpSpPr>
        <p:grpSpPr bwMode="auto">
          <a:xfrm>
            <a:off x="34925" y="6021388"/>
            <a:ext cx="9063038" cy="663575"/>
            <a:chOff x="0" y="6182509"/>
            <a:chExt cx="12192000" cy="663388"/>
          </a:xfrm>
        </p:grpSpPr>
        <p:grpSp>
          <p:nvGrpSpPr>
            <p:cNvPr id="52230" name="Grup 9">
              <a:extLst>
                <a:ext uri="{FF2B5EF4-FFF2-40B4-BE49-F238E27FC236}">
                  <a16:creationId xmlns:a16="http://schemas.microsoft.com/office/drawing/2014/main" id="{C9E5C1CD-A9AA-A148-B4A4-F956C9EAD503}"/>
                </a:ext>
              </a:extLst>
            </p:cNvPr>
            <p:cNvGrpSpPr>
              <a:grpSpLocks/>
            </p:cNvGrpSpPr>
            <p:nvPr/>
          </p:nvGrpSpPr>
          <p:grpSpPr bwMode="auto">
            <a:xfrm>
              <a:off x="0" y="6182509"/>
              <a:ext cx="12192000" cy="663388"/>
              <a:chOff x="0" y="6182509"/>
              <a:chExt cx="12192000" cy="663388"/>
            </a:xfrm>
          </p:grpSpPr>
          <p:grpSp>
            <p:nvGrpSpPr>
              <p:cNvPr id="52233" name="Grup 12">
                <a:extLst>
                  <a:ext uri="{FF2B5EF4-FFF2-40B4-BE49-F238E27FC236}">
                    <a16:creationId xmlns:a16="http://schemas.microsoft.com/office/drawing/2014/main" id="{953A60D8-3170-ADA4-59AF-95AA10155CF5}"/>
                  </a:ext>
                </a:extLst>
              </p:cNvPr>
              <p:cNvGrpSpPr>
                <a:grpSpLocks/>
              </p:cNvGrpSpPr>
              <p:nvPr/>
            </p:nvGrpSpPr>
            <p:grpSpPr bwMode="auto">
              <a:xfrm>
                <a:off x="0" y="6182509"/>
                <a:ext cx="12192000" cy="663388"/>
                <a:chOff x="0" y="6182509"/>
                <a:chExt cx="12192000" cy="663388"/>
              </a:xfrm>
            </p:grpSpPr>
            <p:grpSp>
              <p:nvGrpSpPr>
                <p:cNvPr id="52236" name="Grup 15">
                  <a:extLst>
                    <a:ext uri="{FF2B5EF4-FFF2-40B4-BE49-F238E27FC236}">
                      <a16:creationId xmlns:a16="http://schemas.microsoft.com/office/drawing/2014/main" id="{88CBDB4B-A989-123D-17BC-A9F935173333}"/>
                    </a:ext>
                  </a:extLst>
                </p:cNvPr>
                <p:cNvGrpSpPr>
                  <a:grpSpLocks/>
                </p:cNvGrpSpPr>
                <p:nvPr/>
              </p:nvGrpSpPr>
              <p:grpSpPr bwMode="auto">
                <a:xfrm>
                  <a:off x="0" y="6182509"/>
                  <a:ext cx="12192000" cy="663388"/>
                  <a:chOff x="0" y="6182509"/>
                  <a:chExt cx="12192000" cy="663388"/>
                </a:xfrm>
              </p:grpSpPr>
              <p:sp>
                <p:nvSpPr>
                  <p:cNvPr id="16" name="Dikdörtgen 15">
                    <a:extLst>
                      <a:ext uri="{FF2B5EF4-FFF2-40B4-BE49-F238E27FC236}">
                        <a16:creationId xmlns:a16="http://schemas.microsoft.com/office/drawing/2014/main" id="{863E4FCB-316B-A505-C847-6C9634F5323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52239" name="Resim 18">
                    <a:extLst>
                      <a:ext uri="{FF2B5EF4-FFF2-40B4-BE49-F238E27FC236}">
                        <a16:creationId xmlns:a16="http://schemas.microsoft.com/office/drawing/2014/main" id="{695B3874-ADBE-B457-5044-DC000A5D2C41}"/>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0" name="Resim 19">
                    <a:extLst>
                      <a:ext uri="{FF2B5EF4-FFF2-40B4-BE49-F238E27FC236}">
                        <a16:creationId xmlns:a16="http://schemas.microsoft.com/office/drawing/2014/main" id="{0D72390D-C9C3-DC02-F081-B818CA0C4753}"/>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1" name="Resim 20">
                    <a:extLst>
                      <a:ext uri="{FF2B5EF4-FFF2-40B4-BE49-F238E27FC236}">
                        <a16:creationId xmlns:a16="http://schemas.microsoft.com/office/drawing/2014/main" id="{00F0F6C6-1125-0A53-13D2-D2987D296EF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Resim 19">
                    <a:extLst>
                      <a:ext uri="{FF2B5EF4-FFF2-40B4-BE49-F238E27FC236}">
                        <a16:creationId xmlns:a16="http://schemas.microsoft.com/office/drawing/2014/main" id="{61D735A2-BA27-8390-DC5C-68C7EE72EF5B}"/>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52243" name="Resim 22">
                    <a:extLst>
                      <a:ext uri="{FF2B5EF4-FFF2-40B4-BE49-F238E27FC236}">
                        <a16:creationId xmlns:a16="http://schemas.microsoft.com/office/drawing/2014/main" id="{215865C6-BF70-BE4E-0BB2-C41C8307DC59}"/>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4" name="Resim 23">
                    <a:extLst>
                      <a:ext uri="{FF2B5EF4-FFF2-40B4-BE49-F238E27FC236}">
                        <a16:creationId xmlns:a16="http://schemas.microsoft.com/office/drawing/2014/main" id="{60F62450-A8A9-E3BE-B66C-6F2C878B595A}"/>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5" name="Resim 24">
                    <a:extLst>
                      <a:ext uri="{FF2B5EF4-FFF2-40B4-BE49-F238E27FC236}">
                        <a16:creationId xmlns:a16="http://schemas.microsoft.com/office/drawing/2014/main" id="{7752C563-C7D3-5252-981F-146212D88AC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2237" name="Resim 16">
                  <a:extLst>
                    <a:ext uri="{FF2B5EF4-FFF2-40B4-BE49-F238E27FC236}">
                      <a16:creationId xmlns:a16="http://schemas.microsoft.com/office/drawing/2014/main" id="{6A6A277E-971E-065E-DB98-EBE0728421E5}"/>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2234" name="Resim 13">
                <a:extLst>
                  <a:ext uri="{FF2B5EF4-FFF2-40B4-BE49-F238E27FC236}">
                    <a16:creationId xmlns:a16="http://schemas.microsoft.com/office/drawing/2014/main" id="{4684BA8F-11CB-D110-3919-BB6D6F993BB4}"/>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5" name="Resim 14">
                <a:extLst>
                  <a:ext uri="{FF2B5EF4-FFF2-40B4-BE49-F238E27FC236}">
                    <a16:creationId xmlns:a16="http://schemas.microsoft.com/office/drawing/2014/main" id="{23F4E8E7-F04D-9A78-C1F1-DBA6038FECA2}"/>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 name="Resim 8">
              <a:extLst>
                <a:ext uri="{FF2B5EF4-FFF2-40B4-BE49-F238E27FC236}">
                  <a16:creationId xmlns:a16="http://schemas.microsoft.com/office/drawing/2014/main" id="{A097610B-3646-3373-F335-4A61193812FC}"/>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52232" name="Dikdörtgen 11">
              <a:extLst>
                <a:ext uri="{FF2B5EF4-FFF2-40B4-BE49-F238E27FC236}">
                  <a16:creationId xmlns:a16="http://schemas.microsoft.com/office/drawing/2014/main" id="{1C510368-54AC-5B2E-7FDC-15C251B10C3D}"/>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2947C2-C76C-2205-3055-0EF499C5C85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5603" name="Grup 4">
            <a:extLst>
              <a:ext uri="{FF2B5EF4-FFF2-40B4-BE49-F238E27FC236}">
                <a16:creationId xmlns:a16="http://schemas.microsoft.com/office/drawing/2014/main" id="{1093742D-94EA-5994-874F-34331239E94F}"/>
              </a:ext>
            </a:extLst>
          </p:cNvPr>
          <p:cNvGrpSpPr>
            <a:grpSpLocks/>
          </p:cNvGrpSpPr>
          <p:nvPr/>
        </p:nvGrpSpPr>
        <p:grpSpPr bwMode="auto">
          <a:xfrm>
            <a:off x="34925" y="6021388"/>
            <a:ext cx="9063038" cy="663575"/>
            <a:chOff x="0" y="6182509"/>
            <a:chExt cx="12192000" cy="663388"/>
          </a:xfrm>
        </p:grpSpPr>
        <p:grpSp>
          <p:nvGrpSpPr>
            <p:cNvPr id="25605" name="Grup 5">
              <a:extLst>
                <a:ext uri="{FF2B5EF4-FFF2-40B4-BE49-F238E27FC236}">
                  <a16:creationId xmlns:a16="http://schemas.microsoft.com/office/drawing/2014/main" id="{F7082F3C-D5F9-5D75-98C4-7B62DD4BE13F}"/>
                </a:ext>
              </a:extLst>
            </p:cNvPr>
            <p:cNvGrpSpPr>
              <a:grpSpLocks/>
            </p:cNvGrpSpPr>
            <p:nvPr/>
          </p:nvGrpSpPr>
          <p:grpSpPr bwMode="auto">
            <a:xfrm>
              <a:off x="0" y="6182509"/>
              <a:ext cx="12192000" cy="663388"/>
              <a:chOff x="0" y="6182509"/>
              <a:chExt cx="12192000" cy="663388"/>
            </a:xfrm>
          </p:grpSpPr>
          <p:grpSp>
            <p:nvGrpSpPr>
              <p:cNvPr id="25608" name="Grup 9">
                <a:extLst>
                  <a:ext uri="{FF2B5EF4-FFF2-40B4-BE49-F238E27FC236}">
                    <a16:creationId xmlns:a16="http://schemas.microsoft.com/office/drawing/2014/main" id="{9EDF1D46-A91F-08C9-AFBA-690DB588B4E8}"/>
                  </a:ext>
                </a:extLst>
              </p:cNvPr>
              <p:cNvGrpSpPr>
                <a:grpSpLocks/>
              </p:cNvGrpSpPr>
              <p:nvPr/>
            </p:nvGrpSpPr>
            <p:grpSpPr bwMode="auto">
              <a:xfrm>
                <a:off x="0" y="6182509"/>
                <a:ext cx="12192000" cy="663388"/>
                <a:chOff x="0" y="6182509"/>
                <a:chExt cx="12192000" cy="663388"/>
              </a:xfrm>
            </p:grpSpPr>
            <p:grpSp>
              <p:nvGrpSpPr>
                <p:cNvPr id="25611" name="Grup 12">
                  <a:extLst>
                    <a:ext uri="{FF2B5EF4-FFF2-40B4-BE49-F238E27FC236}">
                      <a16:creationId xmlns:a16="http://schemas.microsoft.com/office/drawing/2014/main" id="{CE84D181-A7E4-C836-215E-6DA40D6839EC}"/>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EA544EBB-E378-6173-AB2C-647BF5BBBD03}"/>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5614" name="Resim 15">
                    <a:extLst>
                      <a:ext uri="{FF2B5EF4-FFF2-40B4-BE49-F238E27FC236}">
                        <a16:creationId xmlns:a16="http://schemas.microsoft.com/office/drawing/2014/main" id="{34BC52D3-8229-E0BB-F332-D0CE79381058}"/>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Resim 16">
                    <a:extLst>
                      <a:ext uri="{FF2B5EF4-FFF2-40B4-BE49-F238E27FC236}">
                        <a16:creationId xmlns:a16="http://schemas.microsoft.com/office/drawing/2014/main" id="{E3BBC1DB-7371-EE93-2860-DBA51BE7F84F}"/>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Resim 17">
                    <a:extLst>
                      <a:ext uri="{FF2B5EF4-FFF2-40B4-BE49-F238E27FC236}">
                        <a16:creationId xmlns:a16="http://schemas.microsoft.com/office/drawing/2014/main" id="{933AC15C-B2A0-89BD-ABBD-46ED5E1C806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AB46933C-A1AF-84FB-823C-E532F91326E2}"/>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5618" name="Resim 19">
                    <a:extLst>
                      <a:ext uri="{FF2B5EF4-FFF2-40B4-BE49-F238E27FC236}">
                        <a16:creationId xmlns:a16="http://schemas.microsoft.com/office/drawing/2014/main" id="{1456E645-6BBC-B354-5873-3A6C7A8AA0C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Resim 20">
                    <a:extLst>
                      <a:ext uri="{FF2B5EF4-FFF2-40B4-BE49-F238E27FC236}">
                        <a16:creationId xmlns:a16="http://schemas.microsoft.com/office/drawing/2014/main" id="{B3A5E27D-0E94-F2AD-8EC7-B8EE13E0251D}"/>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Resim 21">
                    <a:extLst>
                      <a:ext uri="{FF2B5EF4-FFF2-40B4-BE49-F238E27FC236}">
                        <a16:creationId xmlns:a16="http://schemas.microsoft.com/office/drawing/2014/main" id="{B5F8FA59-570F-EF68-702E-20C400CB0B3E}"/>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12" name="Resim 13">
                  <a:extLst>
                    <a:ext uri="{FF2B5EF4-FFF2-40B4-BE49-F238E27FC236}">
                      <a16:creationId xmlns:a16="http://schemas.microsoft.com/office/drawing/2014/main" id="{E4FD2745-C046-364E-D406-7510CEC22BF9}"/>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09" name="Resim 10">
                <a:extLst>
                  <a:ext uri="{FF2B5EF4-FFF2-40B4-BE49-F238E27FC236}">
                    <a16:creationId xmlns:a16="http://schemas.microsoft.com/office/drawing/2014/main" id="{09603083-7547-25CD-0AA4-618D94119963}"/>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Resim 11">
                <a:extLst>
                  <a:ext uri="{FF2B5EF4-FFF2-40B4-BE49-F238E27FC236}">
                    <a16:creationId xmlns:a16="http://schemas.microsoft.com/office/drawing/2014/main" id="{A7182E8F-77D5-EDFE-0BE8-6D6E77533347}"/>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0DD5BC59-B9DB-4CA7-5C45-7743B9035409}"/>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5607" name="Dikdörtgen 8">
              <a:extLst>
                <a:ext uri="{FF2B5EF4-FFF2-40B4-BE49-F238E27FC236}">
                  <a16:creationId xmlns:a16="http://schemas.microsoft.com/office/drawing/2014/main" id="{C4756414-0A9F-61DC-9DD6-8721C9B42889}"/>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
        <p:nvSpPr>
          <p:cNvPr id="25604" name="Metin kutusu 23">
            <a:extLst>
              <a:ext uri="{FF2B5EF4-FFF2-40B4-BE49-F238E27FC236}">
                <a16:creationId xmlns:a16="http://schemas.microsoft.com/office/drawing/2014/main" id="{912ADAF1-9F3B-8A68-5DFB-53F38E833598}"/>
              </a:ext>
            </a:extLst>
          </p:cNvPr>
          <p:cNvSpPr txBox="1">
            <a:spLocks noChangeArrowheads="1"/>
          </p:cNvSpPr>
          <p:nvPr/>
        </p:nvSpPr>
        <p:spPr bwMode="auto">
          <a:xfrm>
            <a:off x="499592" y="2276872"/>
            <a:ext cx="8133704" cy="181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ctr">
              <a:buFontTx/>
              <a:buNone/>
            </a:pPr>
            <a:r>
              <a:rPr lang="tr-TR" altLang="tr-TR" sz="4000" b="1" dirty="0">
                <a:solidFill>
                  <a:srgbClr val="0033CC"/>
                </a:solidFill>
              </a:rPr>
              <a:t>KIRSAL EKONOMİK </a:t>
            </a:r>
          </a:p>
          <a:p>
            <a:pPr marL="0" indent="0" algn="ctr">
              <a:buFontTx/>
              <a:buNone/>
            </a:pPr>
            <a:r>
              <a:rPr lang="tr-TR" altLang="tr-TR" sz="4000" b="1" dirty="0">
                <a:solidFill>
                  <a:srgbClr val="0033CC"/>
                </a:solidFill>
              </a:rPr>
              <a:t>ALTYAPI YATIRIMLARI</a:t>
            </a:r>
          </a:p>
          <a:p>
            <a:pPr marL="457200" lvl="1" indent="0" algn="just">
              <a:lnSpc>
                <a:spcPts val="1370"/>
              </a:lnSpc>
              <a:spcBef>
                <a:spcPts val="370"/>
              </a:spcBef>
              <a:spcAft>
                <a:spcPts val="0"/>
              </a:spcAft>
              <a:buSzPts val="1200"/>
              <a:tabLst>
                <a:tab pos="431800" algn="l"/>
              </a:tabLst>
            </a:pPr>
            <a:endParaRPr lang="tr-TR" sz="2400" b="1" spc="0" dirty="0">
              <a:solidFill>
                <a:srgbClr val="0000CC"/>
              </a:solidFill>
              <a:effectLst/>
              <a:latin typeface="Times New Roman" panose="02020603050405020304" pitchFamily="18" charset="0"/>
              <a:ea typeface="Times New Roman" panose="02020603050405020304" pitchFamily="18" charset="0"/>
            </a:endParaRPr>
          </a:p>
          <a:p>
            <a:pPr marL="457200" lvl="1" indent="0" algn="just">
              <a:lnSpc>
                <a:spcPts val="1370"/>
              </a:lnSpc>
              <a:spcBef>
                <a:spcPts val="370"/>
              </a:spcBef>
              <a:spcAft>
                <a:spcPts val="0"/>
              </a:spcAft>
              <a:buSzPts val="1200"/>
              <a:tabLst>
                <a:tab pos="431800" algn="l"/>
              </a:tabLst>
            </a:pPr>
            <a:endParaRPr lang="tr-TR" sz="2400" b="1" spc="0" dirty="0">
              <a:solidFill>
                <a:srgbClr val="0000CC"/>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641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Dikdörtgen 1">
            <a:extLst>
              <a:ext uri="{FF2B5EF4-FFF2-40B4-BE49-F238E27FC236}">
                <a16:creationId xmlns:a16="http://schemas.microsoft.com/office/drawing/2014/main" id="{00E0CF08-B060-FC2A-5E32-C82366724073}"/>
              </a:ext>
            </a:extLst>
          </p:cNvPr>
          <p:cNvSpPr>
            <a:spLocks noChangeArrowheads="1"/>
          </p:cNvSpPr>
          <p:nvPr/>
        </p:nvSpPr>
        <p:spPr bwMode="auto">
          <a:xfrm>
            <a:off x="698500" y="838200"/>
            <a:ext cx="8424863" cy="40011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2000" dirty="0"/>
              <a:t>	</a:t>
            </a:r>
          </a:p>
        </p:txBody>
      </p:sp>
      <p:pic>
        <p:nvPicPr>
          <p:cNvPr id="5" name="Resim 4">
            <a:extLst>
              <a:ext uri="{FF2B5EF4-FFF2-40B4-BE49-F238E27FC236}">
                <a16:creationId xmlns:a16="http://schemas.microsoft.com/office/drawing/2014/main" id="{65C420E7-A3A4-9105-5556-4EAF81434D0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sp>
        <p:nvSpPr>
          <p:cNvPr id="84996" name="Text Box 4310">
            <a:extLst>
              <a:ext uri="{FF2B5EF4-FFF2-40B4-BE49-F238E27FC236}">
                <a16:creationId xmlns:a16="http://schemas.microsoft.com/office/drawing/2014/main" id="{6D200868-1C11-4607-FCE9-B200DC01E038}"/>
              </a:ext>
            </a:extLst>
          </p:cNvPr>
          <p:cNvSpPr txBox="1">
            <a:spLocks noChangeArrowheads="1"/>
          </p:cNvSpPr>
          <p:nvPr/>
        </p:nvSpPr>
        <p:spPr bwMode="auto">
          <a:xfrm>
            <a:off x="1302626" y="215107"/>
            <a:ext cx="699721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sz="2800" b="1" dirty="0">
                <a:solidFill>
                  <a:srgbClr val="0000CC"/>
                </a:solidFill>
                <a:effectLst>
                  <a:outerShdw blurRad="38100" dist="38100" dir="2700000" algn="tl">
                    <a:srgbClr val="C0C0C0"/>
                  </a:outerShdw>
                </a:effectLst>
              </a:rPr>
              <a:t>Yatırım Tutarı ve Destekleme Oranları</a:t>
            </a:r>
            <a:endParaRPr lang="tr-TR" sz="2800" dirty="0">
              <a:solidFill>
                <a:srgbClr val="0000CC"/>
              </a:solidFill>
            </a:endParaRPr>
          </a:p>
        </p:txBody>
      </p:sp>
      <p:grpSp>
        <p:nvGrpSpPr>
          <p:cNvPr id="84997" name="Grup 5">
            <a:extLst>
              <a:ext uri="{FF2B5EF4-FFF2-40B4-BE49-F238E27FC236}">
                <a16:creationId xmlns:a16="http://schemas.microsoft.com/office/drawing/2014/main" id="{E0C63ED4-7C6F-21FF-1DA0-D6A45E49EC54}"/>
              </a:ext>
            </a:extLst>
          </p:cNvPr>
          <p:cNvGrpSpPr>
            <a:grpSpLocks/>
          </p:cNvGrpSpPr>
          <p:nvPr/>
        </p:nvGrpSpPr>
        <p:grpSpPr bwMode="auto">
          <a:xfrm>
            <a:off x="34925" y="6021388"/>
            <a:ext cx="9063038" cy="663575"/>
            <a:chOff x="0" y="6182509"/>
            <a:chExt cx="12192000" cy="663388"/>
          </a:xfrm>
        </p:grpSpPr>
        <p:grpSp>
          <p:nvGrpSpPr>
            <p:cNvPr id="84998" name="Grup 6">
              <a:extLst>
                <a:ext uri="{FF2B5EF4-FFF2-40B4-BE49-F238E27FC236}">
                  <a16:creationId xmlns:a16="http://schemas.microsoft.com/office/drawing/2014/main" id="{D24F2F76-5611-73C3-4116-A1C073E2DBB0}"/>
                </a:ext>
              </a:extLst>
            </p:cNvPr>
            <p:cNvGrpSpPr>
              <a:grpSpLocks/>
            </p:cNvGrpSpPr>
            <p:nvPr/>
          </p:nvGrpSpPr>
          <p:grpSpPr bwMode="auto">
            <a:xfrm>
              <a:off x="0" y="6182509"/>
              <a:ext cx="12192000" cy="663388"/>
              <a:chOff x="0" y="6182509"/>
              <a:chExt cx="12192000" cy="663388"/>
            </a:xfrm>
          </p:grpSpPr>
          <p:grpSp>
            <p:nvGrpSpPr>
              <p:cNvPr id="85001" name="Grup 9">
                <a:extLst>
                  <a:ext uri="{FF2B5EF4-FFF2-40B4-BE49-F238E27FC236}">
                    <a16:creationId xmlns:a16="http://schemas.microsoft.com/office/drawing/2014/main" id="{FF908ECA-B414-B16A-EC1A-D1C306E3D0AD}"/>
                  </a:ext>
                </a:extLst>
              </p:cNvPr>
              <p:cNvGrpSpPr>
                <a:grpSpLocks/>
              </p:cNvGrpSpPr>
              <p:nvPr/>
            </p:nvGrpSpPr>
            <p:grpSpPr bwMode="auto">
              <a:xfrm>
                <a:off x="0" y="6182509"/>
                <a:ext cx="12192000" cy="663388"/>
                <a:chOff x="0" y="6182509"/>
                <a:chExt cx="12192000" cy="663388"/>
              </a:xfrm>
            </p:grpSpPr>
            <p:grpSp>
              <p:nvGrpSpPr>
                <p:cNvPr id="85004" name="Grup 12">
                  <a:extLst>
                    <a:ext uri="{FF2B5EF4-FFF2-40B4-BE49-F238E27FC236}">
                      <a16:creationId xmlns:a16="http://schemas.microsoft.com/office/drawing/2014/main" id="{ABB492F3-8F3C-FCDE-F242-377ACCAC4C51}"/>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DB85D347-3B2B-E745-6B20-5BC489D92BF6}"/>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5007" name="Resim 15">
                    <a:extLst>
                      <a:ext uri="{FF2B5EF4-FFF2-40B4-BE49-F238E27FC236}">
                        <a16:creationId xmlns:a16="http://schemas.microsoft.com/office/drawing/2014/main" id="{C889D29D-4C28-7731-CF7C-677BE94005BF}"/>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8" name="Resim 16">
                    <a:extLst>
                      <a:ext uri="{FF2B5EF4-FFF2-40B4-BE49-F238E27FC236}">
                        <a16:creationId xmlns:a16="http://schemas.microsoft.com/office/drawing/2014/main" id="{863F4946-66B3-5DFF-3676-8E5AD1388A8D}"/>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9" name="Resim 17">
                    <a:extLst>
                      <a:ext uri="{FF2B5EF4-FFF2-40B4-BE49-F238E27FC236}">
                        <a16:creationId xmlns:a16="http://schemas.microsoft.com/office/drawing/2014/main" id="{7419ECCB-A901-2500-AE55-42DE9812F7E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989903AF-B890-4FF4-DB04-459FD7C06533}"/>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5011" name="Resim 19">
                    <a:extLst>
                      <a:ext uri="{FF2B5EF4-FFF2-40B4-BE49-F238E27FC236}">
                        <a16:creationId xmlns:a16="http://schemas.microsoft.com/office/drawing/2014/main" id="{740A20FA-2CD0-B833-1D04-EE41F23C2621}"/>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2" name="Resim 20">
                    <a:extLst>
                      <a:ext uri="{FF2B5EF4-FFF2-40B4-BE49-F238E27FC236}">
                        <a16:creationId xmlns:a16="http://schemas.microsoft.com/office/drawing/2014/main" id="{3C23228D-3B93-6160-A779-989F148D88D4}"/>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3" name="Resim 21">
                    <a:extLst>
                      <a:ext uri="{FF2B5EF4-FFF2-40B4-BE49-F238E27FC236}">
                        <a16:creationId xmlns:a16="http://schemas.microsoft.com/office/drawing/2014/main" id="{D2657079-DB74-8ED9-72AD-CA0C15C510FC}"/>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005" name="Resim 13">
                  <a:extLst>
                    <a:ext uri="{FF2B5EF4-FFF2-40B4-BE49-F238E27FC236}">
                      <a16:creationId xmlns:a16="http://schemas.microsoft.com/office/drawing/2014/main" id="{70B79211-ABDC-3184-3337-2D44DED82414}"/>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002" name="Resim 10">
                <a:extLst>
                  <a:ext uri="{FF2B5EF4-FFF2-40B4-BE49-F238E27FC236}">
                    <a16:creationId xmlns:a16="http://schemas.microsoft.com/office/drawing/2014/main" id="{7944D6D9-82C3-3610-369A-7FFB73084466}"/>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3" name="Resim 11">
                <a:extLst>
                  <a:ext uri="{FF2B5EF4-FFF2-40B4-BE49-F238E27FC236}">
                    <a16:creationId xmlns:a16="http://schemas.microsoft.com/office/drawing/2014/main" id="{95631913-A187-2CAE-D36C-1B74CE6D68E2}"/>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F0AF5E13-ABD8-B092-1453-11C076D8D5E6}"/>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5000" name="Dikdörtgen 8">
              <a:extLst>
                <a:ext uri="{FF2B5EF4-FFF2-40B4-BE49-F238E27FC236}">
                  <a16:creationId xmlns:a16="http://schemas.microsoft.com/office/drawing/2014/main" id="{4C9ACFCB-6F52-EF69-789C-654F7C0D2F26}"/>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
        <p:nvSpPr>
          <p:cNvPr id="3" name="Metin kutusu 2">
            <a:extLst>
              <a:ext uri="{FF2B5EF4-FFF2-40B4-BE49-F238E27FC236}">
                <a16:creationId xmlns:a16="http://schemas.microsoft.com/office/drawing/2014/main" id="{FB7467C7-2767-88D7-C6FA-20D38CF8F685}"/>
              </a:ext>
            </a:extLst>
          </p:cNvPr>
          <p:cNvSpPr txBox="1"/>
          <p:nvPr/>
        </p:nvSpPr>
        <p:spPr>
          <a:xfrm>
            <a:off x="251520" y="1396235"/>
            <a:ext cx="8496944" cy="367216"/>
          </a:xfrm>
          <a:prstGeom prst="rect">
            <a:avLst/>
          </a:prstGeom>
          <a:noFill/>
        </p:spPr>
        <p:txBody>
          <a:bodyPr wrap="square">
            <a:spAutoFit/>
          </a:bodyPr>
          <a:lstStyle/>
          <a:p>
            <a:pPr marL="0" marR="0" indent="0" algn="ctr" rtl="0" eaLnBrk="1" fontAlgn="base" latinLnBrk="0" hangingPunct="1">
              <a:lnSpc>
                <a:spcPct val="107000"/>
              </a:lnSpc>
              <a:spcBef>
                <a:spcPts val="0"/>
              </a:spcBef>
              <a:spcAft>
                <a:spcPts val="0"/>
              </a:spcAft>
            </a:pPr>
            <a:endParaRPr lang="tr-TR" sz="1800" b="0" i="0" u="none" strike="noStrike" dirty="0">
              <a:effectLst/>
              <a:latin typeface="Arial" panose="020B0604020202020204" pitchFamily="34" charset="0"/>
            </a:endParaRPr>
          </a:p>
        </p:txBody>
      </p:sp>
      <p:graphicFrame>
        <p:nvGraphicFramePr>
          <p:cNvPr id="6" name="Tablo 5">
            <a:extLst>
              <a:ext uri="{FF2B5EF4-FFF2-40B4-BE49-F238E27FC236}">
                <a16:creationId xmlns:a16="http://schemas.microsoft.com/office/drawing/2014/main" id="{F2BC460C-17D6-3FDA-2B90-3FB359DE9DCE}"/>
              </a:ext>
            </a:extLst>
          </p:cNvPr>
          <p:cNvGraphicFramePr>
            <a:graphicFrameLocks noGrp="1"/>
          </p:cNvGraphicFramePr>
          <p:nvPr>
            <p:extLst>
              <p:ext uri="{D42A27DB-BD31-4B8C-83A1-F6EECF244321}">
                <p14:modId xmlns:p14="http://schemas.microsoft.com/office/powerpoint/2010/main" val="188753971"/>
              </p:ext>
            </p:extLst>
          </p:nvPr>
        </p:nvGraphicFramePr>
        <p:xfrm>
          <a:off x="467544" y="996125"/>
          <a:ext cx="7920880" cy="2061033"/>
        </p:xfrm>
        <a:graphic>
          <a:graphicData uri="http://schemas.openxmlformats.org/drawingml/2006/table">
            <a:tbl>
              <a:tblPr firstRow="1" bandRow="1">
                <a:tableStyleId>{1FECB4D8-DB02-4DC6-A0A2-4F2EBAE1DC90}</a:tableStyleId>
              </a:tblPr>
              <a:tblGrid>
                <a:gridCol w="3960440">
                  <a:extLst>
                    <a:ext uri="{9D8B030D-6E8A-4147-A177-3AD203B41FA5}">
                      <a16:colId xmlns:a16="http://schemas.microsoft.com/office/drawing/2014/main" val="495528902"/>
                    </a:ext>
                  </a:extLst>
                </a:gridCol>
                <a:gridCol w="3960440">
                  <a:extLst>
                    <a:ext uri="{9D8B030D-6E8A-4147-A177-3AD203B41FA5}">
                      <a16:colId xmlns:a16="http://schemas.microsoft.com/office/drawing/2014/main" val="3770922673"/>
                    </a:ext>
                  </a:extLst>
                </a:gridCol>
              </a:tblGrid>
              <a:tr h="651111">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2000" b="1" i="0" u="sng"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Yatırımcı </a:t>
                      </a:r>
                      <a:endParaRPr kumimoji="0" lang="tr-TR" altLang="tr-TR" sz="2000" b="1" i="0" u="sng"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horzOverflow="overflow"/>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20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Yeni Yatırım/Teknoloji Yenileme/Kapasite Artırımı Yatırımı </a:t>
                      </a:r>
                      <a:endParaRPr kumimoji="0" lang="tr-TR" altLang="tr-TR" sz="20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767927018"/>
                  </a:ext>
                </a:extLst>
              </a:tr>
              <a:tr h="474421">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alt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Tüzel Kişiler (Şirket, </a:t>
                      </a:r>
                      <a:r>
                        <a:rPr kumimoji="0" lang="tr-TR" altLang="tr-TR"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Koop</a:t>
                      </a:r>
                      <a:r>
                        <a:rPr kumimoji="0" lang="tr-TR" alt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Birlik)</a:t>
                      </a:r>
                    </a:p>
                  </a:txBody>
                  <a:tcPr marL="68580" marR="68580" marT="0" marB="0" horzOverflow="overflow"/>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3.000.000 TL</a:t>
                      </a:r>
                      <a:endParaRPr kumimoji="0" lang="tr-TR" altLang="tr-TR"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2169991397"/>
                  </a:ext>
                </a:extLst>
              </a:tr>
              <a:tr h="474421">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alt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Gerçek Kişiler </a:t>
                      </a:r>
                    </a:p>
                    <a:p>
                      <a:pPr marL="0" marR="0" lvl="0" indent="0" algn="just" defTabSz="914400" rtl="0" eaLnBrk="1" fontAlgn="base" latinLnBrk="0" hangingPunct="1">
                        <a:lnSpc>
                          <a:spcPct val="107000"/>
                        </a:lnSpc>
                        <a:spcBef>
                          <a:spcPct val="0"/>
                        </a:spcBef>
                        <a:spcAft>
                          <a:spcPct val="0"/>
                        </a:spcAft>
                        <a:buClrTx/>
                        <a:buSzTx/>
                        <a:buFontTx/>
                        <a:buNone/>
                        <a:tabLst/>
                      </a:pPr>
                      <a:endParaRPr kumimoji="0" lang="tr-TR" altLang="tr-T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horzOverflow="overflow"/>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3.000.000 TL</a:t>
                      </a:r>
                      <a:endParaRPr kumimoji="0" lang="tr-TR" altLang="tr-TR"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814247024"/>
                  </a:ext>
                </a:extLst>
              </a:tr>
            </a:tbl>
          </a:graphicData>
        </a:graphic>
      </p:graphicFrame>
      <p:sp>
        <p:nvSpPr>
          <p:cNvPr id="9" name="Alt Başlık 8">
            <a:extLst>
              <a:ext uri="{FF2B5EF4-FFF2-40B4-BE49-F238E27FC236}">
                <a16:creationId xmlns:a16="http://schemas.microsoft.com/office/drawing/2014/main" id="{00727FC2-D311-30AC-441A-D0CB7495244C}"/>
              </a:ext>
            </a:extLst>
          </p:cNvPr>
          <p:cNvSpPr>
            <a:spLocks noGrp="1"/>
          </p:cNvSpPr>
          <p:nvPr>
            <p:ph type="subTitle" idx="1"/>
          </p:nvPr>
        </p:nvSpPr>
        <p:spPr>
          <a:xfrm>
            <a:off x="381108" y="3706590"/>
            <a:ext cx="8496943" cy="2074494"/>
          </a:xfrm>
        </p:spPr>
        <p:txBody>
          <a:bodyPr/>
          <a:lstStyle/>
          <a:p>
            <a:pPr algn="ctr"/>
            <a:r>
              <a:rPr lang="tr-TR" altLang="tr-TR" sz="2000" dirty="0">
                <a:latin typeface="Times New Roman" panose="02020603050405020304" pitchFamily="18" charset="0"/>
                <a:cs typeface="Times New Roman" panose="02020603050405020304" pitchFamily="18" charset="0"/>
              </a:rPr>
              <a:t>Hibeye esas proje tutarı</a:t>
            </a:r>
            <a:r>
              <a:rPr lang="tr-TR" altLang="tr-TR" sz="2000" b="1" dirty="0">
                <a:latin typeface="Times New Roman" panose="02020603050405020304" pitchFamily="18" charset="0"/>
                <a:cs typeface="Times New Roman" panose="02020603050405020304" pitchFamily="18" charset="0"/>
              </a:rPr>
              <a:t> alt limiti 100.000 TL</a:t>
            </a:r>
            <a:r>
              <a:rPr lang="tr-TR" altLang="tr-TR" sz="2000" dirty="0">
                <a:latin typeface="Times New Roman" panose="02020603050405020304" pitchFamily="18" charset="0"/>
                <a:cs typeface="Times New Roman" panose="02020603050405020304" pitchFamily="18" charset="0"/>
              </a:rPr>
              <a:t>.</a:t>
            </a:r>
          </a:p>
          <a:p>
            <a:pPr algn="ctr"/>
            <a:r>
              <a:rPr lang="tr-TR" altLang="tr-TR" sz="2000" dirty="0">
                <a:latin typeface="Times New Roman" panose="02020603050405020304" pitchFamily="18" charset="0"/>
                <a:cs typeface="Times New Roman" panose="02020603050405020304" pitchFamily="18" charset="0"/>
              </a:rPr>
              <a:t> Bu limitin altındaki başvurular kabul edilmez.</a:t>
            </a:r>
          </a:p>
          <a:p>
            <a:pPr algn="just"/>
            <a:endParaRPr lang="tr-TR" altLang="tr-TR" sz="2000" dirty="0">
              <a:latin typeface="Times New Roman" panose="02020603050405020304" pitchFamily="18" charset="0"/>
              <a:cs typeface="Times New Roman" panose="02020603050405020304" pitchFamily="18" charset="0"/>
            </a:endParaRPr>
          </a:p>
          <a:p>
            <a:pPr algn="just"/>
            <a:r>
              <a:rPr lang="tr-TR" altLang="tr-TR" sz="2000" dirty="0">
                <a:latin typeface="Times New Roman" panose="02020603050405020304" pitchFamily="18" charset="0"/>
                <a:cs typeface="Times New Roman" panose="02020603050405020304" pitchFamily="18" charset="0"/>
              </a:rPr>
              <a:t>Başvuruların kabul edilmesi halinde; hibeye esas proje tutarının </a:t>
            </a:r>
            <a:r>
              <a:rPr lang="tr-TR" altLang="tr-TR" sz="2000" b="1" dirty="0">
                <a:latin typeface="Times New Roman" panose="02020603050405020304" pitchFamily="18" charset="0"/>
                <a:cs typeface="Times New Roman" panose="02020603050405020304" pitchFamily="18" charset="0"/>
              </a:rPr>
              <a:t>KDV hariç %50’sine </a:t>
            </a:r>
            <a:r>
              <a:rPr lang="tr-TR" altLang="tr-TR" sz="2000" dirty="0">
                <a:latin typeface="Times New Roman" panose="02020603050405020304" pitchFamily="18" charset="0"/>
                <a:cs typeface="Times New Roman" panose="02020603050405020304" pitchFamily="18" charset="0"/>
              </a:rPr>
              <a:t>hibe yoluyla destek verilir.</a:t>
            </a:r>
          </a:p>
          <a:p>
            <a:endParaRPr lang="tr-TR" sz="20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Dikdörtgen 1">
            <a:extLst>
              <a:ext uri="{FF2B5EF4-FFF2-40B4-BE49-F238E27FC236}">
                <a16:creationId xmlns:a16="http://schemas.microsoft.com/office/drawing/2014/main" id="{00E0CF08-B060-FC2A-5E32-C82366724073}"/>
              </a:ext>
            </a:extLst>
          </p:cNvPr>
          <p:cNvSpPr>
            <a:spLocks noChangeArrowheads="1"/>
          </p:cNvSpPr>
          <p:nvPr/>
        </p:nvSpPr>
        <p:spPr bwMode="auto">
          <a:xfrm>
            <a:off x="698501" y="838200"/>
            <a:ext cx="8049964" cy="5016758"/>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Aile işletmeciliği faaliyetlerinin geliştirilmesine yönelik altyapı yatırımları,</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Arıcılık ve arı ürünlerine yönelik yatırımlar,</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Bilişim sistemleri ve eğitimi yatırımları,</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El sanatları ve katma değerli ürünlere yönelik yatırımlar,</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İpek böceği yetiştiriciliğine yönelik yatırımlar,</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Su ürünleri yetiştiriciliğine yönelik yatırımlar,</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Tarımsal amaçlı örgütler için makine parkı yatırımları,</a:t>
            </a:r>
          </a:p>
          <a:p>
            <a:pPr marL="457200" indent="-457200" algn="just">
              <a:lnSpc>
                <a:spcPct val="150000"/>
              </a:lnSpc>
              <a:buFont typeface="+mj-lt"/>
              <a:buAutoNum type="alphaUcPeriod"/>
              <a:defRPr/>
            </a:pPr>
            <a:r>
              <a:rPr lang="tr-TR" sz="2000" dirty="0">
                <a:latin typeface="Times New Roman" panose="02020603050405020304" pitchFamily="18" charset="0"/>
                <a:cs typeface="Times New Roman" panose="02020603050405020304" pitchFamily="18" charset="0"/>
              </a:rPr>
              <a:t>Tıbbi ve aromatik bitki yetiştiriciliğine yönelik yatırımlar</a:t>
            </a:r>
          </a:p>
          <a:p>
            <a:pPr indent="0" algn="ctr">
              <a:lnSpc>
                <a:spcPct val="150000"/>
              </a:lnSpc>
              <a:defRPr/>
            </a:pPr>
            <a:r>
              <a:rPr lang="tr-TR" sz="2000" b="1" dirty="0">
                <a:latin typeface="Times New Roman" panose="02020603050405020304" pitchFamily="18" charset="0"/>
                <a:cs typeface="Times New Roman" panose="02020603050405020304" pitchFamily="18" charset="0"/>
              </a:rPr>
              <a:t> olmak üzere 8 ana başlık destek kapsamında değerlendirilecektir. </a:t>
            </a:r>
            <a:r>
              <a:rPr lang="tr-TR" altLang="tr-TR" sz="2000" b="1" dirty="0">
                <a:latin typeface="Times New Roman" panose="02020603050405020304" pitchFamily="18" charset="0"/>
                <a:cs typeface="Times New Roman" panose="02020603050405020304" pitchFamily="18" charset="0"/>
              </a:rPr>
              <a:t> </a:t>
            </a:r>
          </a:p>
          <a:p>
            <a:pPr>
              <a:defRPr/>
            </a:pPr>
            <a:endParaRPr lang="tr-TR" altLang="tr-TR" sz="2000" dirty="0"/>
          </a:p>
        </p:txBody>
      </p:sp>
      <p:pic>
        <p:nvPicPr>
          <p:cNvPr id="5" name="Resim 4">
            <a:extLst>
              <a:ext uri="{FF2B5EF4-FFF2-40B4-BE49-F238E27FC236}">
                <a16:creationId xmlns:a16="http://schemas.microsoft.com/office/drawing/2014/main" id="{65C420E7-A3A4-9105-5556-4EAF81434D0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sp>
        <p:nvSpPr>
          <p:cNvPr id="84996" name="Text Box 4310">
            <a:extLst>
              <a:ext uri="{FF2B5EF4-FFF2-40B4-BE49-F238E27FC236}">
                <a16:creationId xmlns:a16="http://schemas.microsoft.com/office/drawing/2014/main" id="{6D200868-1C11-4607-FCE9-B200DC01E038}"/>
              </a:ext>
            </a:extLst>
          </p:cNvPr>
          <p:cNvSpPr txBox="1">
            <a:spLocks noChangeArrowheads="1"/>
          </p:cNvSpPr>
          <p:nvPr/>
        </p:nvSpPr>
        <p:spPr bwMode="auto">
          <a:xfrm>
            <a:off x="0" y="241300"/>
            <a:ext cx="9148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ALTYAPI YATIRIM</a:t>
            </a:r>
            <a:r>
              <a:rPr lang="tr-TR" altLang="tr-TR" sz="2400" b="1" dirty="0">
                <a:solidFill>
                  <a:srgbClr val="0033CC"/>
                </a:solidFill>
              </a:rPr>
              <a:t> </a:t>
            </a:r>
            <a:r>
              <a:rPr lang="tr-TR" altLang="tr-TR" sz="2800" b="1" dirty="0">
                <a:solidFill>
                  <a:srgbClr val="0033CC"/>
                </a:solidFill>
              </a:rPr>
              <a:t>KONULARI</a:t>
            </a:r>
            <a:endParaRPr lang="tr-TR" altLang="tr-TR" sz="2400" b="1" dirty="0">
              <a:solidFill>
                <a:srgbClr val="0033CC"/>
              </a:solidFill>
            </a:endParaRPr>
          </a:p>
        </p:txBody>
      </p:sp>
      <p:grpSp>
        <p:nvGrpSpPr>
          <p:cNvPr id="84997" name="Grup 5">
            <a:extLst>
              <a:ext uri="{FF2B5EF4-FFF2-40B4-BE49-F238E27FC236}">
                <a16:creationId xmlns:a16="http://schemas.microsoft.com/office/drawing/2014/main" id="{E0C63ED4-7C6F-21FF-1DA0-D6A45E49EC54}"/>
              </a:ext>
            </a:extLst>
          </p:cNvPr>
          <p:cNvGrpSpPr>
            <a:grpSpLocks/>
          </p:cNvGrpSpPr>
          <p:nvPr/>
        </p:nvGrpSpPr>
        <p:grpSpPr bwMode="auto">
          <a:xfrm>
            <a:off x="34925" y="6021388"/>
            <a:ext cx="9063038" cy="663575"/>
            <a:chOff x="0" y="6182509"/>
            <a:chExt cx="12192000" cy="663388"/>
          </a:xfrm>
        </p:grpSpPr>
        <p:grpSp>
          <p:nvGrpSpPr>
            <p:cNvPr id="84998" name="Grup 6">
              <a:extLst>
                <a:ext uri="{FF2B5EF4-FFF2-40B4-BE49-F238E27FC236}">
                  <a16:creationId xmlns:a16="http://schemas.microsoft.com/office/drawing/2014/main" id="{D24F2F76-5611-73C3-4116-A1C073E2DBB0}"/>
                </a:ext>
              </a:extLst>
            </p:cNvPr>
            <p:cNvGrpSpPr>
              <a:grpSpLocks/>
            </p:cNvGrpSpPr>
            <p:nvPr/>
          </p:nvGrpSpPr>
          <p:grpSpPr bwMode="auto">
            <a:xfrm>
              <a:off x="0" y="6182509"/>
              <a:ext cx="12192000" cy="663388"/>
              <a:chOff x="0" y="6182509"/>
              <a:chExt cx="12192000" cy="663388"/>
            </a:xfrm>
          </p:grpSpPr>
          <p:grpSp>
            <p:nvGrpSpPr>
              <p:cNvPr id="85001" name="Grup 9">
                <a:extLst>
                  <a:ext uri="{FF2B5EF4-FFF2-40B4-BE49-F238E27FC236}">
                    <a16:creationId xmlns:a16="http://schemas.microsoft.com/office/drawing/2014/main" id="{FF908ECA-B414-B16A-EC1A-D1C306E3D0AD}"/>
                  </a:ext>
                </a:extLst>
              </p:cNvPr>
              <p:cNvGrpSpPr>
                <a:grpSpLocks/>
              </p:cNvGrpSpPr>
              <p:nvPr/>
            </p:nvGrpSpPr>
            <p:grpSpPr bwMode="auto">
              <a:xfrm>
                <a:off x="0" y="6182509"/>
                <a:ext cx="12192000" cy="663388"/>
                <a:chOff x="0" y="6182509"/>
                <a:chExt cx="12192000" cy="663388"/>
              </a:xfrm>
            </p:grpSpPr>
            <p:grpSp>
              <p:nvGrpSpPr>
                <p:cNvPr id="85004" name="Grup 12">
                  <a:extLst>
                    <a:ext uri="{FF2B5EF4-FFF2-40B4-BE49-F238E27FC236}">
                      <a16:creationId xmlns:a16="http://schemas.microsoft.com/office/drawing/2014/main" id="{ABB492F3-8F3C-FCDE-F242-377ACCAC4C51}"/>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DB85D347-3B2B-E745-6B20-5BC489D92BF6}"/>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5007" name="Resim 15">
                    <a:extLst>
                      <a:ext uri="{FF2B5EF4-FFF2-40B4-BE49-F238E27FC236}">
                        <a16:creationId xmlns:a16="http://schemas.microsoft.com/office/drawing/2014/main" id="{C889D29D-4C28-7731-CF7C-677BE94005BF}"/>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8" name="Resim 16">
                    <a:extLst>
                      <a:ext uri="{FF2B5EF4-FFF2-40B4-BE49-F238E27FC236}">
                        <a16:creationId xmlns:a16="http://schemas.microsoft.com/office/drawing/2014/main" id="{863F4946-66B3-5DFF-3676-8E5AD1388A8D}"/>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9" name="Resim 17">
                    <a:extLst>
                      <a:ext uri="{FF2B5EF4-FFF2-40B4-BE49-F238E27FC236}">
                        <a16:creationId xmlns:a16="http://schemas.microsoft.com/office/drawing/2014/main" id="{7419ECCB-A901-2500-AE55-42DE9812F7E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989903AF-B890-4FF4-DB04-459FD7C06533}"/>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5011" name="Resim 19">
                    <a:extLst>
                      <a:ext uri="{FF2B5EF4-FFF2-40B4-BE49-F238E27FC236}">
                        <a16:creationId xmlns:a16="http://schemas.microsoft.com/office/drawing/2014/main" id="{740A20FA-2CD0-B833-1D04-EE41F23C2621}"/>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2" name="Resim 20">
                    <a:extLst>
                      <a:ext uri="{FF2B5EF4-FFF2-40B4-BE49-F238E27FC236}">
                        <a16:creationId xmlns:a16="http://schemas.microsoft.com/office/drawing/2014/main" id="{3C23228D-3B93-6160-A779-989F148D88D4}"/>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3" name="Resim 21">
                    <a:extLst>
                      <a:ext uri="{FF2B5EF4-FFF2-40B4-BE49-F238E27FC236}">
                        <a16:creationId xmlns:a16="http://schemas.microsoft.com/office/drawing/2014/main" id="{D2657079-DB74-8ED9-72AD-CA0C15C510FC}"/>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005" name="Resim 13">
                  <a:extLst>
                    <a:ext uri="{FF2B5EF4-FFF2-40B4-BE49-F238E27FC236}">
                      <a16:creationId xmlns:a16="http://schemas.microsoft.com/office/drawing/2014/main" id="{70B79211-ABDC-3184-3337-2D44DED82414}"/>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002" name="Resim 10">
                <a:extLst>
                  <a:ext uri="{FF2B5EF4-FFF2-40B4-BE49-F238E27FC236}">
                    <a16:creationId xmlns:a16="http://schemas.microsoft.com/office/drawing/2014/main" id="{7944D6D9-82C3-3610-369A-7FFB73084466}"/>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3" name="Resim 11">
                <a:extLst>
                  <a:ext uri="{FF2B5EF4-FFF2-40B4-BE49-F238E27FC236}">
                    <a16:creationId xmlns:a16="http://schemas.microsoft.com/office/drawing/2014/main" id="{95631913-A187-2CAE-D36C-1B74CE6D68E2}"/>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F0AF5E13-ABD8-B092-1453-11C076D8D5E6}"/>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5000" name="Dikdörtgen 8">
              <a:extLst>
                <a:ext uri="{FF2B5EF4-FFF2-40B4-BE49-F238E27FC236}">
                  <a16:creationId xmlns:a16="http://schemas.microsoft.com/office/drawing/2014/main" id="{4C9ACFCB-6F52-EF69-789C-654F7C0D2F26}"/>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73516752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765175"/>
            <a:ext cx="8482516" cy="5799152"/>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b="1" dirty="0">
                <a:solidFill>
                  <a:srgbClr val="FF0000"/>
                </a:solidFill>
                <a:latin typeface="Times New Roman" panose="02020603050405020304" pitchFamily="18" charset="0"/>
                <a:ea typeface="Times New Roman" panose="02020603050405020304" pitchFamily="18" charset="0"/>
              </a:rPr>
              <a:t>A</a:t>
            </a:r>
            <a:r>
              <a:rPr lang="tr-TR" sz="1800" b="1" dirty="0">
                <a:solidFill>
                  <a:srgbClr val="FF0000"/>
                </a:solidFill>
                <a:effectLst/>
                <a:latin typeface="Times New Roman" panose="02020603050405020304" pitchFamily="18" charset="0"/>
                <a:ea typeface="Times New Roman" panose="02020603050405020304" pitchFamily="18" charset="0"/>
              </a:rPr>
              <a:t>-) Aile</a:t>
            </a:r>
            <a:r>
              <a:rPr lang="tr-TR" sz="1800" b="1" spc="-40" dirty="0">
                <a:solidFill>
                  <a:srgbClr val="FF0000"/>
                </a:solidFill>
                <a:effectLst/>
                <a:latin typeface="Times New Roman" panose="02020603050405020304" pitchFamily="18" charset="0"/>
                <a:ea typeface="Times New Roman" panose="02020603050405020304" pitchFamily="18" charset="0"/>
              </a:rPr>
              <a:t> </a:t>
            </a:r>
            <a:r>
              <a:rPr lang="tr-TR" sz="1800" b="1" dirty="0">
                <a:solidFill>
                  <a:srgbClr val="FF0000"/>
                </a:solidFill>
                <a:effectLst/>
                <a:latin typeface="Times New Roman" panose="02020603050405020304" pitchFamily="18" charset="0"/>
                <a:ea typeface="Times New Roman" panose="02020603050405020304" pitchFamily="18" charset="0"/>
              </a:rPr>
              <a:t>İşletmeciliği</a:t>
            </a:r>
            <a:r>
              <a:rPr lang="tr-TR" sz="1800" b="1" spc="-35" dirty="0">
                <a:solidFill>
                  <a:srgbClr val="FF0000"/>
                </a:solidFill>
                <a:effectLst/>
                <a:latin typeface="Times New Roman" panose="02020603050405020304" pitchFamily="18" charset="0"/>
                <a:ea typeface="Times New Roman" panose="02020603050405020304" pitchFamily="18" charset="0"/>
              </a:rPr>
              <a:t> </a:t>
            </a:r>
            <a:r>
              <a:rPr lang="tr-TR" sz="1800" b="1" dirty="0">
                <a:solidFill>
                  <a:srgbClr val="FF0000"/>
                </a:solidFill>
                <a:effectLst/>
                <a:latin typeface="Times New Roman" panose="02020603050405020304" pitchFamily="18" charset="0"/>
                <a:ea typeface="Times New Roman" panose="02020603050405020304" pitchFamily="18" charset="0"/>
              </a:rPr>
              <a:t>Faaliyetlerinin</a:t>
            </a:r>
            <a:r>
              <a:rPr lang="tr-TR" sz="1800" b="1" spc="-40" dirty="0">
                <a:solidFill>
                  <a:srgbClr val="FF0000"/>
                </a:solidFill>
                <a:effectLst/>
                <a:latin typeface="Times New Roman" panose="02020603050405020304" pitchFamily="18" charset="0"/>
                <a:ea typeface="Times New Roman" panose="02020603050405020304" pitchFamily="18" charset="0"/>
              </a:rPr>
              <a:t> </a:t>
            </a:r>
            <a:r>
              <a:rPr lang="tr-TR" sz="1800" b="1" dirty="0">
                <a:solidFill>
                  <a:srgbClr val="FF0000"/>
                </a:solidFill>
                <a:effectLst/>
                <a:latin typeface="Times New Roman" panose="02020603050405020304" pitchFamily="18" charset="0"/>
                <a:ea typeface="Times New Roman" panose="02020603050405020304" pitchFamily="18" charset="0"/>
              </a:rPr>
              <a:t>Geliştirilmesine</a:t>
            </a:r>
            <a:r>
              <a:rPr lang="tr-TR" sz="1800" b="1" spc="-40" dirty="0">
                <a:solidFill>
                  <a:srgbClr val="FF0000"/>
                </a:solidFill>
                <a:effectLst/>
                <a:latin typeface="Times New Roman" panose="02020603050405020304" pitchFamily="18" charset="0"/>
                <a:ea typeface="Times New Roman" panose="02020603050405020304" pitchFamily="18" charset="0"/>
              </a:rPr>
              <a:t> </a:t>
            </a:r>
            <a:r>
              <a:rPr lang="tr-TR" sz="1800" b="1" dirty="0">
                <a:solidFill>
                  <a:srgbClr val="FF0000"/>
                </a:solidFill>
                <a:effectLst/>
                <a:latin typeface="Times New Roman" panose="02020603050405020304" pitchFamily="18" charset="0"/>
                <a:ea typeface="Times New Roman" panose="02020603050405020304" pitchFamily="18" charset="0"/>
              </a:rPr>
              <a:t>Yönelik</a:t>
            </a:r>
            <a:r>
              <a:rPr lang="tr-TR" sz="1800" b="1" spc="-40" dirty="0">
                <a:solidFill>
                  <a:srgbClr val="FF0000"/>
                </a:solidFill>
                <a:effectLst/>
                <a:latin typeface="Times New Roman" panose="02020603050405020304" pitchFamily="18" charset="0"/>
                <a:ea typeface="Times New Roman" panose="02020603050405020304" pitchFamily="18" charset="0"/>
              </a:rPr>
              <a:t> </a:t>
            </a:r>
            <a:r>
              <a:rPr lang="tr-TR" sz="1800" b="1" dirty="0">
                <a:solidFill>
                  <a:srgbClr val="FF0000"/>
                </a:solidFill>
                <a:effectLst/>
                <a:latin typeface="Times New Roman" panose="02020603050405020304" pitchFamily="18" charset="0"/>
                <a:ea typeface="Times New Roman" panose="02020603050405020304" pitchFamily="18" charset="0"/>
              </a:rPr>
              <a:t>Altyapı </a:t>
            </a:r>
            <a:r>
              <a:rPr lang="tr-TR" sz="1800" b="1" spc="-10" dirty="0">
                <a:solidFill>
                  <a:srgbClr val="FF0000"/>
                </a:solidFill>
                <a:effectLst/>
                <a:latin typeface="Times New Roman" panose="02020603050405020304" pitchFamily="18" charset="0"/>
                <a:ea typeface="Times New Roman" panose="02020603050405020304" pitchFamily="18" charset="0"/>
              </a:rPr>
              <a:t>Yatırımları</a:t>
            </a:r>
          </a:p>
          <a:p>
            <a:pPr marL="0" indent="0" algn="just">
              <a:lnSpc>
                <a:spcPct val="115000"/>
              </a:lnSpc>
              <a:defRPr/>
            </a:pPr>
            <a:r>
              <a:rPr lang="tr-TR" sz="1800" b="1" u="sng" spc="0" dirty="0">
                <a:effectLst/>
                <a:latin typeface="Times New Roman" panose="02020603050405020304" pitchFamily="18" charset="0"/>
                <a:ea typeface="Times New Roman" panose="02020603050405020304" pitchFamily="18" charset="0"/>
              </a:rPr>
              <a:t>1-) Bitkisel</a:t>
            </a:r>
            <a:r>
              <a:rPr lang="tr-TR" sz="1800" b="1" u="sng" spc="-20" dirty="0">
                <a:effectLst/>
                <a:latin typeface="Times New Roman" panose="02020603050405020304" pitchFamily="18" charset="0"/>
                <a:ea typeface="Times New Roman" panose="02020603050405020304" pitchFamily="18" charset="0"/>
              </a:rPr>
              <a:t> </a:t>
            </a:r>
            <a:r>
              <a:rPr lang="tr-TR" sz="1800" b="1" u="sng" spc="0" dirty="0">
                <a:effectLst/>
                <a:latin typeface="Times New Roman" panose="02020603050405020304" pitchFamily="18" charset="0"/>
                <a:ea typeface="Times New Roman" panose="02020603050405020304" pitchFamily="18" charset="0"/>
              </a:rPr>
              <a:t>ürünlere</a:t>
            </a:r>
            <a:r>
              <a:rPr lang="tr-TR" sz="1800" b="1" u="sng" spc="-20" dirty="0">
                <a:effectLst/>
                <a:latin typeface="Times New Roman" panose="02020603050405020304" pitchFamily="18" charset="0"/>
                <a:ea typeface="Times New Roman" panose="02020603050405020304" pitchFamily="18" charset="0"/>
              </a:rPr>
              <a:t> </a:t>
            </a:r>
            <a:r>
              <a:rPr lang="tr-TR" sz="1800" b="1" u="sng" spc="0" dirty="0">
                <a:effectLst/>
                <a:latin typeface="Times New Roman" panose="02020603050405020304" pitchFamily="18" charset="0"/>
                <a:ea typeface="Times New Roman" panose="02020603050405020304" pitchFamily="18" charset="0"/>
              </a:rPr>
              <a:t>yönelik</a:t>
            </a:r>
            <a:r>
              <a:rPr lang="tr-TR" sz="1800" b="1" u="sng" spc="-15" dirty="0">
                <a:effectLst/>
                <a:latin typeface="Times New Roman" panose="02020603050405020304" pitchFamily="18" charset="0"/>
                <a:ea typeface="Times New Roman" panose="02020603050405020304" pitchFamily="18" charset="0"/>
              </a:rPr>
              <a:t> </a:t>
            </a:r>
            <a:r>
              <a:rPr lang="tr-TR" sz="1800" b="1" u="sng" spc="-10" dirty="0">
                <a:effectLst/>
                <a:latin typeface="Times New Roman" panose="02020603050405020304" pitchFamily="18" charset="0"/>
                <a:ea typeface="Times New Roman" panose="02020603050405020304" pitchFamily="18" charset="0"/>
              </a:rPr>
              <a:t>yatırımlar</a:t>
            </a:r>
            <a:endParaRPr lang="tr-TR" sz="1800" b="1" u="sng" spc="0" dirty="0">
              <a:effectLst/>
              <a:latin typeface="Times New Roman" panose="02020603050405020304" pitchFamily="18" charset="0"/>
              <a:ea typeface="Times New Roman" panose="02020603050405020304" pitchFamily="18" charset="0"/>
            </a:endParaRPr>
          </a:p>
          <a:p>
            <a:pPr marL="0" indent="0" algn="just">
              <a:lnSpc>
                <a:spcPct val="115000"/>
              </a:lnSpc>
              <a:defRPr/>
            </a:pPr>
            <a:r>
              <a:rPr lang="tr-TR" sz="1800" spc="0" dirty="0">
                <a:effectLst/>
                <a:latin typeface="Times New Roman" panose="02020603050405020304" pitchFamily="18" charset="0"/>
                <a:ea typeface="Times New Roman" panose="02020603050405020304" pitchFamily="18" charset="0"/>
              </a:rPr>
              <a:t>Yatırımcının birincil üretimini yaptığı ürünlerin işlenmesine yönelik işleme tesisleri, soğuk hava deposu, soğuk oda, soğuk hava deposunda kullanılacak plastik kasalar, şoklama ünitesi, çelik silo ve paketleme üniteleri uygun harcama kapsamındadır.</a:t>
            </a:r>
          </a:p>
          <a:p>
            <a:pPr marL="0" indent="0" algn="just">
              <a:lnSpc>
                <a:spcPct val="115000"/>
              </a:lnSpc>
              <a:defRPr/>
            </a:pPr>
            <a:endParaRPr lang="tr-TR" sz="1800" spc="0" dirty="0">
              <a:effectLst/>
              <a:latin typeface="Times New Roman" panose="02020603050405020304" pitchFamily="18" charset="0"/>
              <a:ea typeface="Times New Roman" panose="02020603050405020304" pitchFamily="18" charset="0"/>
            </a:endParaRPr>
          </a:p>
          <a:p>
            <a:pPr marL="0" indent="0" algn="just">
              <a:lnSpc>
                <a:spcPct val="115000"/>
              </a:lnSpc>
              <a:defRPr/>
            </a:pPr>
            <a:r>
              <a:rPr lang="tr-TR" sz="1800" spc="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İklimlendirme unsuru olan </a:t>
            </a:r>
            <a:r>
              <a:rPr lang="tr-TR" sz="1800" dirty="0">
                <a:effectLst/>
                <a:latin typeface="Times New Roman" panose="02020603050405020304" pitchFamily="18" charset="0"/>
                <a:ea typeface="Times New Roman" panose="02020603050405020304" pitchFamily="18" charset="0"/>
              </a:rPr>
              <a:t>Meyve ve/veya sebze kurutma tesisi </a:t>
            </a:r>
          </a:p>
          <a:p>
            <a:pPr marL="0" indent="0" algn="just">
              <a:lnSpc>
                <a:spcPct val="115000"/>
              </a:lnSpc>
              <a:defRPr/>
            </a:pPr>
            <a:r>
              <a:rPr lang="tr-TR" spc="0" dirty="0">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Sisleme,</a:t>
            </a:r>
            <a:r>
              <a:rPr lang="tr-TR" sz="1800" spc="-7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don</a:t>
            </a:r>
            <a:r>
              <a:rPr lang="tr-TR" sz="1800" spc="-6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önlemeye</a:t>
            </a:r>
            <a:r>
              <a:rPr lang="tr-TR" sz="1800" spc="-4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yönelik</a:t>
            </a:r>
            <a:r>
              <a:rPr lang="tr-TR" sz="1800" spc="-6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makine</a:t>
            </a:r>
            <a:r>
              <a:rPr lang="tr-TR" sz="1800" spc="-7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ve</a:t>
            </a:r>
            <a:r>
              <a:rPr lang="tr-TR" sz="1800" spc="-5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ekipmanlar</a:t>
            </a:r>
            <a:endParaRPr lang="tr-TR" dirty="0">
              <a:latin typeface="Times New Roman" panose="02020603050405020304" pitchFamily="18" charset="0"/>
              <a:ea typeface="Times New Roman" panose="02020603050405020304" pitchFamily="18" charset="0"/>
            </a:endParaRPr>
          </a:p>
          <a:p>
            <a:pPr marL="0" indent="0" algn="just">
              <a:lnSpc>
                <a:spcPct val="115000"/>
              </a:lnSpc>
              <a:defRPr/>
            </a:pPr>
            <a:r>
              <a:rPr lang="tr-TR" sz="1800" spc="0" dirty="0">
                <a:effectLst/>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gölgelemeye</a:t>
            </a:r>
            <a:r>
              <a:rPr lang="tr-TR" sz="1800" spc="-4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yönelik</a:t>
            </a:r>
            <a:r>
              <a:rPr lang="tr-TR" sz="1800" spc="-6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file</a:t>
            </a:r>
            <a:r>
              <a:rPr lang="tr-TR" sz="1800" spc="-7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veya plastik örtü</a:t>
            </a:r>
          </a:p>
          <a:p>
            <a:pPr marL="0" indent="0" algn="just">
              <a:lnSpc>
                <a:spcPct val="115000"/>
              </a:lnSpc>
              <a:defRPr/>
            </a:pPr>
            <a:r>
              <a:rPr lang="tr-TR" spc="0" dirty="0">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dolu önlemeye yönelik file</a:t>
            </a:r>
            <a:endParaRPr lang="tr-TR" dirty="0">
              <a:latin typeface="Times New Roman" panose="02020603050405020304" pitchFamily="18" charset="0"/>
              <a:ea typeface="Times New Roman" panose="02020603050405020304" pitchFamily="18" charset="0"/>
            </a:endParaRPr>
          </a:p>
          <a:p>
            <a:pPr marL="0" indent="0" algn="just">
              <a:lnSpc>
                <a:spcPct val="115000"/>
              </a:lnSpc>
              <a:defRPr/>
            </a:pPr>
            <a:r>
              <a:rPr lang="tr-TR" sz="1800" spc="0" dirty="0">
                <a:effectLst/>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hasat filesi alımı</a:t>
            </a:r>
          </a:p>
          <a:p>
            <a:pPr marL="0" indent="0" algn="just">
              <a:lnSpc>
                <a:spcPct val="115000"/>
              </a:lnSpc>
              <a:defRPr/>
            </a:pPr>
            <a:r>
              <a:rPr lang="tr-TR" spc="0" dirty="0">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kendi üretim kapasitesi ile sınırlı olmak kaydıyla boylama ve paketleme tesisi </a:t>
            </a:r>
          </a:p>
          <a:p>
            <a:pPr marL="0" indent="0" algn="just">
              <a:lnSpc>
                <a:spcPct val="115000"/>
              </a:lnSpc>
              <a:defRPr/>
            </a:pPr>
            <a:r>
              <a:rPr lang="tr-TR" spc="0" dirty="0">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Tek parça (en az üç dekarlık) kivi ve benzeri bahçeler</a:t>
            </a:r>
            <a:r>
              <a:rPr lang="tr-TR" dirty="0">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bağ tesislerine kordon telli terbiye sistemli/askı destek sistemi </a:t>
            </a:r>
          </a:p>
          <a:p>
            <a:pPr marL="0" indent="0" algn="just">
              <a:lnSpc>
                <a:spcPct val="115000"/>
              </a:lnSpc>
              <a:defRPr/>
            </a:pPr>
            <a:r>
              <a:rPr lang="tr-TR" spc="0" dirty="0">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Kapasite artırımı için depolama tesisi(Çelik Silo)</a:t>
            </a:r>
          </a:p>
          <a:p>
            <a:pPr marL="0" indent="0" algn="just">
              <a:lnSpc>
                <a:spcPct val="115000"/>
              </a:lnSpc>
              <a:defRPr/>
            </a:pPr>
            <a:r>
              <a:rPr lang="tr-TR" dirty="0">
                <a:latin typeface="Times New Roman" panose="02020603050405020304" pitchFamily="18" charset="0"/>
                <a:ea typeface="Times New Roman" panose="02020603050405020304" pitchFamily="18" charset="0"/>
              </a:rPr>
              <a:t>-Zeytinyağı tesisleri</a:t>
            </a:r>
            <a:endParaRPr lang="tr-TR" sz="1800"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sz="1800" b="1"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765175"/>
            <a:ext cx="8482516" cy="4857355"/>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sz="1800" b="1" u="sng" spc="0" dirty="0">
                <a:effectLst/>
                <a:latin typeface="Times New Roman" panose="02020603050405020304" pitchFamily="18" charset="0"/>
                <a:ea typeface="Times New Roman" panose="02020603050405020304" pitchFamily="18" charset="0"/>
              </a:rPr>
              <a:t>2-) Hayvansal</a:t>
            </a:r>
            <a:r>
              <a:rPr lang="tr-TR" sz="1800" b="1" u="sng" spc="-20" dirty="0">
                <a:effectLst/>
                <a:latin typeface="Times New Roman" panose="02020603050405020304" pitchFamily="18" charset="0"/>
                <a:ea typeface="Times New Roman" panose="02020603050405020304" pitchFamily="18" charset="0"/>
              </a:rPr>
              <a:t> </a:t>
            </a:r>
            <a:r>
              <a:rPr lang="tr-TR" sz="1800" b="1" u="sng" spc="0" dirty="0">
                <a:effectLst/>
                <a:latin typeface="Times New Roman" panose="02020603050405020304" pitchFamily="18" charset="0"/>
                <a:ea typeface="Times New Roman" panose="02020603050405020304" pitchFamily="18" charset="0"/>
              </a:rPr>
              <a:t>ürünlere</a:t>
            </a:r>
            <a:r>
              <a:rPr lang="tr-TR" sz="1800" b="1" u="sng" spc="-25" dirty="0">
                <a:effectLst/>
                <a:latin typeface="Times New Roman" panose="02020603050405020304" pitchFamily="18" charset="0"/>
                <a:ea typeface="Times New Roman" panose="02020603050405020304" pitchFamily="18" charset="0"/>
              </a:rPr>
              <a:t> </a:t>
            </a:r>
            <a:r>
              <a:rPr lang="tr-TR" sz="1800" b="1" u="sng" spc="0" dirty="0">
                <a:effectLst/>
                <a:latin typeface="Times New Roman" panose="02020603050405020304" pitchFamily="18" charset="0"/>
                <a:ea typeface="Times New Roman" panose="02020603050405020304" pitchFamily="18" charset="0"/>
              </a:rPr>
              <a:t>yönelik</a:t>
            </a:r>
            <a:r>
              <a:rPr lang="tr-TR" sz="1800" b="1" u="sng" spc="-15" dirty="0">
                <a:effectLst/>
                <a:latin typeface="Times New Roman" panose="02020603050405020304" pitchFamily="18" charset="0"/>
                <a:ea typeface="Times New Roman" panose="02020603050405020304" pitchFamily="18" charset="0"/>
              </a:rPr>
              <a:t> </a:t>
            </a:r>
            <a:r>
              <a:rPr lang="tr-TR" sz="1800" b="1" u="sng" spc="-10" dirty="0">
                <a:effectLst/>
                <a:latin typeface="Times New Roman" panose="02020603050405020304" pitchFamily="18" charset="0"/>
                <a:ea typeface="Times New Roman" panose="02020603050405020304" pitchFamily="18" charset="0"/>
              </a:rPr>
              <a:t>yatırımlar</a:t>
            </a:r>
            <a:endParaRPr lang="tr-TR" sz="1800" b="1" u="sng" spc="0" dirty="0">
              <a:effectLst/>
              <a:latin typeface="Times New Roman" panose="02020603050405020304" pitchFamily="18" charset="0"/>
              <a:ea typeface="Times New Roman" panose="02020603050405020304" pitchFamily="18" charset="0"/>
            </a:endParaRPr>
          </a:p>
          <a:p>
            <a:pPr marL="0" marR="289560" lvl="0" indent="0" algn="just">
              <a:buSzPts val="1200"/>
              <a:tabLst>
                <a:tab pos="611505" algn="l"/>
              </a:tabLst>
            </a:pPr>
            <a:r>
              <a:rPr lang="tr-TR" dirty="0">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Hayvansal</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ürünlerin</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işlenmesi,</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paketlenmesi</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a:t>
            </a:r>
            <a:r>
              <a:rPr lang="tr-TR" sz="1800" spc="-6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depolanmasına</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yönelik</a:t>
            </a:r>
            <a:r>
              <a:rPr lang="tr-TR" sz="1800" spc="-5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başvurular</a:t>
            </a:r>
            <a:r>
              <a:rPr lang="tr-TR" sz="1800" spc="-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hibe desteği kapsamında değerlendirilir.</a:t>
            </a:r>
          </a:p>
          <a:p>
            <a:pPr marL="0" marR="294640" lvl="0" indent="0" algn="just">
              <a:buSzPts val="1200"/>
              <a:tabLst>
                <a:tab pos="611505" algn="l"/>
              </a:tabLst>
            </a:pPr>
            <a:r>
              <a:rPr lang="tr-TR" sz="1800" spc="0" dirty="0">
                <a:effectLst/>
                <a:latin typeface="Times New Roman" panose="02020603050405020304" pitchFamily="18" charset="0"/>
                <a:ea typeface="Times New Roman" panose="02020603050405020304" pitchFamily="18" charset="0"/>
              </a:rPr>
              <a:t>	Et işleme (en fazla 0,5 ton/gün işleme kapasitesi) ve süt işleme (en fazla 10 ton/gün işleme kapasitesi) tesisleri hibe desteği kapsamında değerlendirilir.</a:t>
            </a:r>
          </a:p>
          <a:p>
            <a:pPr marL="0" marR="287020" lvl="0" indent="0" algn="just">
              <a:buSzPts val="1200"/>
              <a:tabLst>
                <a:tab pos="611505" algn="l"/>
              </a:tabLst>
            </a:pPr>
            <a:r>
              <a:rPr lang="tr-TR" sz="1800" spc="0" dirty="0">
                <a:effectLst/>
                <a:latin typeface="Times New Roman" panose="02020603050405020304" pitchFamily="18" charset="0"/>
                <a:ea typeface="Times New Roman" panose="02020603050405020304" pitchFamily="18" charset="0"/>
              </a:rPr>
              <a:t>	Hibeden faydalanan yatırımcılar ödeme için talepte bulunduklarında; proje sonucu yapılan</a:t>
            </a:r>
            <a:r>
              <a:rPr lang="tr-TR" sz="1800" spc="-3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tesis,</a:t>
            </a:r>
            <a:r>
              <a:rPr lang="tr-TR" sz="1800" spc="-2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yürürlükte</a:t>
            </a:r>
            <a:r>
              <a:rPr lang="tr-TR" sz="1800" spc="-3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olan</a:t>
            </a:r>
            <a:r>
              <a:rPr lang="tr-TR" sz="1800" spc="-4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mevzuat</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ve/veya</a:t>
            </a:r>
            <a:r>
              <a:rPr lang="tr-TR" sz="1800" spc="-3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sözleşme</a:t>
            </a:r>
            <a:r>
              <a:rPr lang="tr-TR" sz="1800" spc="-4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sonrası</a:t>
            </a:r>
            <a:r>
              <a:rPr lang="tr-TR" sz="1800" spc="-2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yayımlanmış</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mevzuatla</a:t>
            </a:r>
            <a:r>
              <a:rPr lang="tr-TR" sz="1800" spc="-4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[5996 sayılı Kanun, 6331 sayılı Kanun, 2872 sayılı Kanun (Süt toplama merkezleri hariç), 25902 sayılı ve 10/8/2005 tarihli Resmi </a:t>
            </a:r>
            <a:r>
              <a:rPr lang="tr-TR" sz="1800" spc="0" dirty="0" err="1">
                <a:effectLst/>
                <a:latin typeface="Times New Roman" panose="02020603050405020304" pitchFamily="18" charset="0"/>
                <a:ea typeface="Times New Roman" panose="02020603050405020304" pitchFamily="18" charset="0"/>
              </a:rPr>
              <a:t>Gazete’de</a:t>
            </a:r>
            <a:r>
              <a:rPr lang="tr-TR" sz="1800" spc="0" dirty="0">
                <a:effectLst/>
                <a:latin typeface="Times New Roman" panose="02020603050405020304" pitchFamily="18" charset="0"/>
                <a:ea typeface="Times New Roman" panose="02020603050405020304" pitchFamily="18" charset="0"/>
              </a:rPr>
              <a:t> yayımlanan </a:t>
            </a:r>
            <a:r>
              <a:rPr lang="tr-TR" sz="1800" b="1" spc="0" dirty="0">
                <a:effectLst/>
                <a:latin typeface="Times New Roman" panose="02020603050405020304" pitchFamily="18" charset="0"/>
                <a:ea typeface="Times New Roman" panose="02020603050405020304" pitchFamily="18" charset="0"/>
              </a:rPr>
              <a:t>İşyeri Açma ve Çalışma Ruhsatlarına İlişkin Yönetmelik</a:t>
            </a:r>
            <a:r>
              <a:rPr lang="tr-TR" sz="1800" spc="0" dirty="0">
                <a:effectLst/>
                <a:latin typeface="Times New Roman" panose="02020603050405020304" pitchFamily="18" charset="0"/>
                <a:ea typeface="Times New Roman" panose="02020603050405020304" pitchFamily="18" charset="0"/>
              </a:rPr>
              <a:t>, 27/12/2011 ve 28155 sayılı Resmi </a:t>
            </a:r>
            <a:r>
              <a:rPr lang="tr-TR" sz="1800" spc="0" dirty="0" err="1">
                <a:effectLst/>
                <a:latin typeface="Times New Roman" panose="02020603050405020304" pitchFamily="18" charset="0"/>
                <a:ea typeface="Times New Roman" panose="02020603050405020304" pitchFamily="18" charset="0"/>
              </a:rPr>
              <a:t>Gazete’de</a:t>
            </a:r>
            <a:r>
              <a:rPr lang="tr-TR" sz="1800" spc="0" dirty="0">
                <a:effectLst/>
                <a:latin typeface="Times New Roman" panose="02020603050405020304" pitchFamily="18" charset="0"/>
                <a:ea typeface="Times New Roman" panose="02020603050405020304" pitchFamily="18" charset="0"/>
              </a:rPr>
              <a:t> yayımlanan Hayvansal Gıdalar İçin Özel Hijyen Kuralları Yönetmeliği ile yatırım konusuyla ilgili diğer mevzuat] uyumlu olmalıdır.</a:t>
            </a:r>
          </a:p>
          <a:p>
            <a:pPr marL="0" marR="291465" lvl="0" indent="0" algn="just">
              <a:buSzPts val="1200"/>
              <a:tabLst>
                <a:tab pos="611505" algn="l"/>
              </a:tabLst>
            </a:pPr>
            <a:r>
              <a:rPr lang="tr-TR" sz="1800" spc="0" dirty="0">
                <a:effectLst/>
                <a:latin typeface="Times New Roman" panose="02020603050405020304" pitchFamily="18" charset="0"/>
                <a:ea typeface="Times New Roman" panose="02020603050405020304" pitchFamily="18" charset="0"/>
              </a:rPr>
              <a:t>	Yatırımcılar mevcut işletmeleri için kapasite artırımı ile teknoloji yenileme ve/veya modernizasyon</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niteliğinde</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başvuruda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bulunmuşlarsa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yukarıda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belirtilen</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mevzuata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uygun</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olarak hazırlanmış mevcut belgelerini veri giriş sistemine yüklemeleri gerekmektedir.</a:t>
            </a: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8755098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765175"/>
            <a:ext cx="8482516" cy="5494453"/>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b="1" u="sng" dirty="0">
                <a:latin typeface="Times New Roman" panose="02020603050405020304" pitchFamily="18" charset="0"/>
                <a:ea typeface="Times New Roman" panose="02020603050405020304" pitchFamily="18" charset="0"/>
              </a:rPr>
              <a:t>3-) </a:t>
            </a:r>
            <a:r>
              <a:rPr lang="tr-TR" b="1" u="sng" spc="0" dirty="0">
                <a:effectLst/>
                <a:latin typeface="Times New Roman" panose="02020603050405020304" pitchFamily="18" charset="0"/>
                <a:ea typeface="Times New Roman" panose="02020603050405020304" pitchFamily="18" charset="0"/>
              </a:rPr>
              <a:t>Süt</a:t>
            </a:r>
            <a:r>
              <a:rPr lang="tr-TR" b="1" u="sng" spc="-1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ve</a:t>
            </a:r>
            <a:r>
              <a:rPr lang="tr-TR" b="1" u="sng" spc="-2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süt</a:t>
            </a:r>
            <a:r>
              <a:rPr lang="tr-TR" b="1" u="sng" spc="-1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ürünlerine</a:t>
            </a:r>
            <a:r>
              <a:rPr lang="tr-TR" b="1" u="sng" spc="-1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yönelik</a:t>
            </a:r>
            <a:r>
              <a:rPr lang="tr-TR" b="1" u="sng" spc="-5" dirty="0">
                <a:effectLst/>
                <a:latin typeface="Times New Roman" panose="02020603050405020304" pitchFamily="18" charset="0"/>
                <a:ea typeface="Times New Roman" panose="02020603050405020304" pitchFamily="18" charset="0"/>
              </a:rPr>
              <a:t> </a:t>
            </a:r>
            <a:r>
              <a:rPr lang="tr-TR" b="1" u="sng" spc="-10" dirty="0">
                <a:effectLst/>
                <a:latin typeface="Times New Roman" panose="02020603050405020304" pitchFamily="18" charset="0"/>
                <a:ea typeface="Times New Roman" panose="02020603050405020304" pitchFamily="18" charset="0"/>
              </a:rPr>
              <a:t>yatırımlar</a:t>
            </a:r>
            <a:endParaRPr lang="tr-TR" b="1" u="sng" spc="0" dirty="0">
              <a:effectLst/>
              <a:latin typeface="Times New Roman" panose="02020603050405020304" pitchFamily="18" charset="0"/>
              <a:ea typeface="Times New Roman" panose="02020603050405020304" pitchFamily="18" charset="0"/>
            </a:endParaRPr>
          </a:p>
          <a:p>
            <a:pPr marL="0" marR="291465"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Süt ve süt ürünlerinin işlenmesi, paketlenmesi ve depolanmasına yönelik başvurular hibe desteği kapsamında değerlendirilir.</a:t>
            </a:r>
          </a:p>
          <a:p>
            <a:pPr marL="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Proje,</a:t>
            </a:r>
            <a:r>
              <a:rPr lang="tr-TR" spc="-1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uygulama</a:t>
            </a:r>
            <a:r>
              <a:rPr lang="tr-TR" spc="-1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sonunda gerekli</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olan</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ulusal</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izin</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ruhsatlara</a:t>
            </a:r>
            <a:r>
              <a:rPr lang="tr-TR" spc="-1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sahip</a:t>
            </a:r>
            <a:r>
              <a:rPr lang="tr-TR" spc="-5"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olmalıdır.</a:t>
            </a:r>
            <a:endParaRPr lang="tr-TR" spc="0" dirty="0">
              <a:effectLst/>
              <a:latin typeface="Times New Roman" panose="02020603050405020304" pitchFamily="18" charset="0"/>
              <a:ea typeface="Times New Roman" panose="02020603050405020304" pitchFamily="18" charset="0"/>
            </a:endParaRPr>
          </a:p>
          <a:p>
            <a:pPr marL="0" indent="0" algn="just">
              <a:lnSpc>
                <a:spcPct val="115000"/>
              </a:lnSpc>
              <a:defRPr/>
            </a:pPr>
            <a:r>
              <a:rPr lang="tr-TR" b="1" u="sng" spc="0" dirty="0">
                <a:effectLst/>
                <a:latin typeface="Times New Roman" panose="02020603050405020304" pitchFamily="18" charset="0"/>
                <a:ea typeface="Times New Roman" panose="02020603050405020304" pitchFamily="18" charset="0"/>
              </a:rPr>
              <a:t>4-) Süt</a:t>
            </a:r>
            <a:r>
              <a:rPr lang="tr-TR" b="1" u="sng" spc="-2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toplama</a:t>
            </a:r>
            <a:r>
              <a:rPr lang="tr-TR" b="1" u="sng" spc="-15"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merkezlerine</a:t>
            </a:r>
            <a:r>
              <a:rPr lang="tr-TR" b="1" u="sng" spc="-2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Yönelik</a:t>
            </a:r>
            <a:r>
              <a:rPr lang="tr-TR" b="1" u="sng" spc="-15" dirty="0">
                <a:effectLst/>
                <a:latin typeface="Times New Roman" panose="02020603050405020304" pitchFamily="18" charset="0"/>
                <a:ea typeface="Times New Roman" panose="02020603050405020304" pitchFamily="18" charset="0"/>
              </a:rPr>
              <a:t> </a:t>
            </a:r>
            <a:r>
              <a:rPr lang="tr-TR" b="1" u="sng" spc="-10" dirty="0">
                <a:effectLst/>
                <a:latin typeface="Times New Roman" panose="02020603050405020304" pitchFamily="18" charset="0"/>
                <a:ea typeface="Times New Roman" panose="02020603050405020304" pitchFamily="18" charset="0"/>
              </a:rPr>
              <a:t>Yatırımlar</a:t>
            </a:r>
          </a:p>
          <a:p>
            <a:pPr marL="0" marR="294005"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Yeni tesis ile teknoloji yenileme ve/veya modernizasyon niteliğindeki başvurular hibe desteği kapsamında değerlendirilir.</a:t>
            </a:r>
          </a:p>
          <a:p>
            <a:pPr marL="0" marR="28956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Hem mevcut bir süt işleme tesisi olan yatırımcılar hem de mevcut işletmesi olmadığı halde sadece süt toplama merkezleri kuracak olan yatırımcılar proje başvurusunda </a:t>
            </a:r>
            <a:r>
              <a:rPr lang="tr-TR" spc="-10" dirty="0">
                <a:effectLst/>
                <a:latin typeface="Times New Roman" panose="02020603050405020304" pitchFamily="18" charset="0"/>
                <a:ea typeface="Times New Roman" panose="02020603050405020304" pitchFamily="18" charset="0"/>
              </a:rPr>
              <a:t>bulunabilirler.</a:t>
            </a:r>
            <a:endParaRPr lang="tr-TR" spc="0" dirty="0">
              <a:effectLst/>
              <a:latin typeface="Times New Roman" panose="02020603050405020304" pitchFamily="18" charset="0"/>
              <a:ea typeface="Times New Roman" panose="02020603050405020304" pitchFamily="18" charset="0"/>
            </a:endParaRPr>
          </a:p>
          <a:p>
            <a:pPr marL="0" marR="29083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Başvuru sahiplerinin mevcut süt işleme tesisi için kuracakları süt toplama merkezinin/merkezlerinin toplam kapasitesi mevcut işletmenin kapasite/ekspertiz raporunda belirtilen günlük süt işleme kapasitesinden fazla olamaz.</a:t>
            </a:r>
          </a:p>
          <a:p>
            <a:pPr marL="0" marR="29210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Süt toplama merkezlerinde çiğ sütün toplanması, süzülmesi, soğutulması ve uygun şartlar altında depolanması ön koşuldur.</a:t>
            </a:r>
          </a:p>
          <a:p>
            <a:pPr marL="0" marR="292100" lvl="0" indent="0" algn="just">
              <a:buSzPts val="1200"/>
              <a:tabLst>
                <a:tab pos="611505" algn="l"/>
              </a:tabLst>
            </a:pPr>
            <a:r>
              <a:rPr lang="tr-TR" sz="1800" dirty="0">
                <a:effectLst/>
                <a:latin typeface="Times New Roman" panose="02020603050405020304" pitchFamily="18" charset="0"/>
                <a:ea typeface="Times New Roman" panose="02020603050405020304" pitchFamily="18" charset="0"/>
              </a:rPr>
              <a:t>	Çiğ</a:t>
            </a:r>
            <a:r>
              <a:rPr lang="tr-TR" sz="1800" spc="-2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süt</a:t>
            </a:r>
            <a:r>
              <a:rPr lang="tr-TR" sz="1800" spc="-1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toplamada</a:t>
            </a:r>
            <a:r>
              <a:rPr lang="tr-TR" sz="1800" spc="-2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kullanılan,</a:t>
            </a:r>
            <a:r>
              <a:rPr lang="tr-TR" sz="1800" spc="-1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süte</a:t>
            </a:r>
            <a:r>
              <a:rPr lang="tr-TR" sz="1800" spc="-2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temas</a:t>
            </a:r>
            <a:r>
              <a:rPr lang="tr-TR" sz="1800" spc="-2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edecek</a:t>
            </a:r>
            <a:r>
              <a:rPr lang="tr-TR" sz="1800" spc="-1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tankların</a:t>
            </a:r>
            <a:r>
              <a:rPr lang="tr-TR" sz="1800" spc="-1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en</a:t>
            </a:r>
            <a:r>
              <a:rPr lang="tr-TR" sz="1800" spc="-1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az</a:t>
            </a:r>
            <a:r>
              <a:rPr lang="tr-TR" sz="1800" spc="-10" dirty="0">
                <a:effectLst/>
                <a:latin typeface="Times New Roman" panose="02020603050405020304" pitchFamily="18" charset="0"/>
                <a:ea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rPr>
              <a:t>250</a:t>
            </a:r>
            <a:r>
              <a:rPr lang="tr-TR" sz="1800" b="1" spc="-5" dirty="0">
                <a:effectLst/>
                <a:latin typeface="Times New Roman" panose="02020603050405020304" pitchFamily="18" charset="0"/>
                <a:ea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rPr>
              <a:t>L/gün</a:t>
            </a:r>
            <a:r>
              <a:rPr lang="tr-TR" sz="1800" b="1" spc="-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kapasitede olması</a:t>
            </a:r>
            <a:endParaRPr lang="tr-TR"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b="1" u="sng"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57997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4F4B133D-C3F6-FD08-4FFE-72098012583B}"/>
              </a:ext>
            </a:extLst>
          </p:cNvPr>
          <p:cNvSpPr>
            <a:spLocks noGrp="1" noChangeArrowheads="1"/>
          </p:cNvSpPr>
          <p:nvPr>
            <p:ph type="title"/>
          </p:nvPr>
        </p:nvSpPr>
        <p:spPr bwMode="auto">
          <a:xfrm>
            <a:off x="801688" y="244475"/>
            <a:ext cx="7488237" cy="620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r>
              <a:rPr lang="tr-TR" altLang="tr-TR" b="1" i="1">
                <a:solidFill>
                  <a:srgbClr val="0033CC"/>
                </a:solidFill>
              </a:rPr>
              <a:t>KKYDP -  Mersin</a:t>
            </a:r>
          </a:p>
        </p:txBody>
      </p:sp>
      <p:sp>
        <p:nvSpPr>
          <p:cNvPr id="19459" name="Dikdörtgen 1">
            <a:extLst>
              <a:ext uri="{FF2B5EF4-FFF2-40B4-BE49-F238E27FC236}">
                <a16:creationId xmlns:a16="http://schemas.microsoft.com/office/drawing/2014/main" id="{450BACF1-4E8F-7A0D-2E6A-BF4ED53DE5AF}"/>
              </a:ext>
            </a:extLst>
          </p:cNvPr>
          <p:cNvSpPr>
            <a:spLocks noChangeArrowheads="1"/>
          </p:cNvSpPr>
          <p:nvPr/>
        </p:nvSpPr>
        <p:spPr bwMode="auto">
          <a:xfrm>
            <a:off x="706438" y="1393825"/>
            <a:ext cx="7632700" cy="4156075"/>
          </a:xfrm>
          <a:prstGeom prst="rect">
            <a:avLst/>
          </a:prstGeom>
          <a:noFill/>
          <a:ln>
            <a:noFill/>
          </a:ln>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a:buFont typeface="Arial" panose="020B0604020202020204" pitchFamily="34" charset="0"/>
              <a:buChar char="•"/>
              <a:defRPr/>
            </a:pPr>
            <a:r>
              <a:rPr lang="tr-TR" altLang="tr-TR" sz="2400" dirty="0">
                <a:latin typeface="+mj-lt"/>
              </a:rPr>
              <a:t>İlimizde, </a:t>
            </a:r>
            <a:r>
              <a:rPr lang="tr-TR" altLang="tr-TR" sz="2400" b="1" dirty="0">
                <a:latin typeface="+mj-lt"/>
              </a:rPr>
              <a:t>2006-2023</a:t>
            </a:r>
            <a:r>
              <a:rPr lang="tr-TR" altLang="tr-TR" sz="2400" dirty="0">
                <a:latin typeface="+mj-lt"/>
              </a:rPr>
              <a:t> yılları arasında 4 dönemde, </a:t>
            </a:r>
            <a:r>
              <a:rPr lang="tr-TR" altLang="tr-TR" sz="2400" b="1" dirty="0">
                <a:solidFill>
                  <a:srgbClr val="FF0000"/>
                </a:solidFill>
                <a:latin typeface="+mj-lt"/>
              </a:rPr>
              <a:t>193 </a:t>
            </a:r>
            <a:r>
              <a:rPr lang="tr-TR" altLang="tr-TR" sz="2400" dirty="0">
                <a:latin typeface="+mj-lt"/>
              </a:rPr>
              <a:t>Adet</a:t>
            </a:r>
            <a:r>
              <a:rPr lang="tr-TR" altLang="tr-TR" sz="2400" b="1" dirty="0">
                <a:solidFill>
                  <a:srgbClr val="FF0000"/>
                </a:solidFill>
                <a:latin typeface="+mj-lt"/>
              </a:rPr>
              <a:t> </a:t>
            </a:r>
            <a:r>
              <a:rPr lang="tr-TR" altLang="tr-TR" sz="2400" dirty="0">
                <a:latin typeface="+mj-lt"/>
              </a:rPr>
              <a:t>Ekonomik Yatırımlar ve Altyapı Yatırımları</a:t>
            </a:r>
            <a:r>
              <a:rPr lang="tr-TR" altLang="tr-TR" sz="2400" dirty="0">
                <a:solidFill>
                  <a:srgbClr val="FF0000"/>
                </a:solidFill>
                <a:latin typeface="+mj-lt"/>
              </a:rPr>
              <a:t> </a:t>
            </a:r>
            <a:r>
              <a:rPr lang="tr-TR" altLang="tr-TR" sz="2400" dirty="0">
                <a:latin typeface="+mj-lt"/>
              </a:rPr>
              <a:t>proje uygulanmış ve toplam </a:t>
            </a:r>
            <a:r>
              <a:rPr lang="tr-TR" sz="2400" b="1" dirty="0">
                <a:solidFill>
                  <a:srgbClr val="FF0000"/>
                </a:solidFill>
                <a:latin typeface="+mj-lt"/>
                <a:cs typeface="Times New Roman" panose="02020603050405020304" pitchFamily="18" charset="0"/>
              </a:rPr>
              <a:t>66.639.763,20 </a:t>
            </a:r>
            <a:r>
              <a:rPr lang="tr-TR" altLang="tr-TR" sz="2400" b="1" dirty="0">
                <a:solidFill>
                  <a:srgbClr val="FF0000"/>
                </a:solidFill>
                <a:latin typeface="+mj-lt"/>
              </a:rPr>
              <a:t>TL</a:t>
            </a:r>
            <a:r>
              <a:rPr lang="tr-TR" altLang="tr-TR" sz="2400" dirty="0">
                <a:latin typeface="+mj-lt"/>
              </a:rPr>
              <a:t> hibe ödemesi yapılmıştır. </a:t>
            </a:r>
          </a:p>
          <a:p>
            <a:pPr algn="just">
              <a:defRPr/>
            </a:pPr>
            <a:endParaRPr lang="tr-TR" altLang="tr-TR" sz="2400" dirty="0">
              <a:latin typeface="+mj-lt"/>
            </a:endParaRPr>
          </a:p>
          <a:p>
            <a:pPr marL="342900" indent="-342900" algn="just">
              <a:buFont typeface="Arial" panose="020B0604020202020204" pitchFamily="34" charset="0"/>
              <a:buChar char="•"/>
              <a:defRPr/>
            </a:pPr>
            <a:r>
              <a:rPr lang="tr-TR" altLang="tr-TR" sz="2400" dirty="0">
                <a:latin typeface="+mj-lt"/>
              </a:rPr>
              <a:t>Ayrıca; son iki </a:t>
            </a:r>
            <a:r>
              <a:rPr lang="tr-TR" altLang="tr-TR" sz="2400" dirty="0" err="1">
                <a:latin typeface="+mj-lt"/>
              </a:rPr>
              <a:t>etapda</a:t>
            </a:r>
            <a:r>
              <a:rPr lang="tr-TR" altLang="tr-TR" sz="2400" dirty="0">
                <a:latin typeface="+mj-lt"/>
              </a:rPr>
              <a:t> </a:t>
            </a:r>
            <a:r>
              <a:rPr lang="tr-TR" altLang="tr-TR" sz="2400" b="1" dirty="0">
                <a:solidFill>
                  <a:srgbClr val="FF0000"/>
                </a:solidFill>
                <a:latin typeface="+mj-lt"/>
              </a:rPr>
              <a:t>477</a:t>
            </a:r>
            <a:r>
              <a:rPr lang="tr-TR" altLang="tr-TR" sz="2400" dirty="0">
                <a:latin typeface="+mj-lt"/>
              </a:rPr>
              <a:t> Adet Makine Ekipman projesi uygulanmış olup </a:t>
            </a:r>
            <a:r>
              <a:rPr lang="tr-TR" sz="2400" b="1" dirty="0">
                <a:solidFill>
                  <a:srgbClr val="FF0000"/>
                </a:solidFill>
                <a:latin typeface="+mj-lt"/>
              </a:rPr>
              <a:t>15.656.925,39 </a:t>
            </a:r>
            <a:r>
              <a:rPr lang="tr-TR" altLang="tr-TR" sz="2400" dirty="0">
                <a:solidFill>
                  <a:srgbClr val="FF0000"/>
                </a:solidFill>
                <a:latin typeface="+mj-lt"/>
              </a:rPr>
              <a:t>TL</a:t>
            </a:r>
            <a:r>
              <a:rPr lang="tr-TR" altLang="tr-TR" sz="2400" dirty="0">
                <a:latin typeface="+mj-lt"/>
              </a:rPr>
              <a:t> hibe ödemesi yapılmıştır.</a:t>
            </a:r>
          </a:p>
          <a:p>
            <a:pPr algn="just">
              <a:defRPr/>
            </a:pPr>
            <a:endParaRPr lang="tr-TR" altLang="tr-TR" sz="2400" dirty="0"/>
          </a:p>
          <a:p>
            <a:pPr marL="342900" indent="-342900" algn="just">
              <a:buFont typeface="Arial" panose="020B0604020202020204" pitchFamily="34" charset="0"/>
              <a:buChar char="•"/>
              <a:defRPr/>
            </a:pPr>
            <a:r>
              <a:rPr lang="tr-TR" altLang="tr-TR" sz="2400" dirty="0">
                <a:latin typeface="Arial"/>
                <a:cs typeface="Arial"/>
              </a:rPr>
              <a:t>Ekonomik Yatırım Projeleri ile ilimizde </a:t>
            </a:r>
            <a:r>
              <a:rPr lang="tr-TR" altLang="tr-TR" sz="2400" b="1" dirty="0">
                <a:solidFill>
                  <a:srgbClr val="FF0000"/>
                </a:solidFill>
                <a:latin typeface="Arial"/>
                <a:cs typeface="Arial"/>
              </a:rPr>
              <a:t>1300</a:t>
            </a:r>
            <a:r>
              <a:rPr lang="tr-TR" altLang="tr-TR" sz="2400" dirty="0">
                <a:latin typeface="Arial"/>
                <a:cs typeface="Arial"/>
              </a:rPr>
              <a:t> kişiye istihdam sağlanmıştır.</a:t>
            </a:r>
            <a:endParaRPr lang="tr-TR" altLang="tr-TR" dirty="0">
              <a:latin typeface="Arial"/>
              <a:cs typeface="Arial"/>
            </a:endParaRPr>
          </a:p>
        </p:txBody>
      </p:sp>
      <p:pic>
        <p:nvPicPr>
          <p:cNvPr id="7" name="Resim 6">
            <a:extLst>
              <a:ext uri="{FF2B5EF4-FFF2-40B4-BE49-F238E27FC236}">
                <a16:creationId xmlns:a16="http://schemas.microsoft.com/office/drawing/2014/main" id="{63464623-64A3-0CF3-F08A-8B4ACAC42D8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3557" name="Grup 4">
            <a:extLst>
              <a:ext uri="{FF2B5EF4-FFF2-40B4-BE49-F238E27FC236}">
                <a16:creationId xmlns:a16="http://schemas.microsoft.com/office/drawing/2014/main" id="{65FB624F-F471-98A0-4E22-773D6031EE0A}"/>
              </a:ext>
            </a:extLst>
          </p:cNvPr>
          <p:cNvGrpSpPr>
            <a:grpSpLocks/>
          </p:cNvGrpSpPr>
          <p:nvPr/>
        </p:nvGrpSpPr>
        <p:grpSpPr bwMode="auto">
          <a:xfrm>
            <a:off x="34925" y="6078538"/>
            <a:ext cx="9063038" cy="663575"/>
            <a:chOff x="0" y="6182509"/>
            <a:chExt cx="12192000" cy="663388"/>
          </a:xfrm>
        </p:grpSpPr>
        <p:grpSp>
          <p:nvGrpSpPr>
            <p:cNvPr id="23558" name="Grup 5">
              <a:extLst>
                <a:ext uri="{FF2B5EF4-FFF2-40B4-BE49-F238E27FC236}">
                  <a16:creationId xmlns:a16="http://schemas.microsoft.com/office/drawing/2014/main" id="{F0D59DC3-8271-66AA-00D3-9BDFEB603958}"/>
                </a:ext>
              </a:extLst>
            </p:cNvPr>
            <p:cNvGrpSpPr>
              <a:grpSpLocks/>
            </p:cNvGrpSpPr>
            <p:nvPr/>
          </p:nvGrpSpPr>
          <p:grpSpPr bwMode="auto">
            <a:xfrm>
              <a:off x="0" y="6182509"/>
              <a:ext cx="12192000" cy="663388"/>
              <a:chOff x="0" y="6182509"/>
              <a:chExt cx="12192000" cy="663388"/>
            </a:xfrm>
          </p:grpSpPr>
          <p:grpSp>
            <p:nvGrpSpPr>
              <p:cNvPr id="23561" name="Grup 9">
                <a:extLst>
                  <a:ext uri="{FF2B5EF4-FFF2-40B4-BE49-F238E27FC236}">
                    <a16:creationId xmlns:a16="http://schemas.microsoft.com/office/drawing/2014/main" id="{2EC4314B-7943-D051-F6F5-53CA5ED9C328}"/>
                  </a:ext>
                </a:extLst>
              </p:cNvPr>
              <p:cNvGrpSpPr>
                <a:grpSpLocks/>
              </p:cNvGrpSpPr>
              <p:nvPr/>
            </p:nvGrpSpPr>
            <p:grpSpPr bwMode="auto">
              <a:xfrm>
                <a:off x="0" y="6182509"/>
                <a:ext cx="12192000" cy="663388"/>
                <a:chOff x="0" y="6182509"/>
                <a:chExt cx="12192000" cy="663388"/>
              </a:xfrm>
            </p:grpSpPr>
            <p:grpSp>
              <p:nvGrpSpPr>
                <p:cNvPr id="23564" name="Grup 12">
                  <a:extLst>
                    <a:ext uri="{FF2B5EF4-FFF2-40B4-BE49-F238E27FC236}">
                      <a16:creationId xmlns:a16="http://schemas.microsoft.com/office/drawing/2014/main" id="{82BC6568-5C12-A95C-2B1C-202EB18E03E9}"/>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26A1E535-7372-3969-4F3E-93300077672D}"/>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3567" name="Resim 15">
                    <a:extLst>
                      <a:ext uri="{FF2B5EF4-FFF2-40B4-BE49-F238E27FC236}">
                        <a16:creationId xmlns:a16="http://schemas.microsoft.com/office/drawing/2014/main" id="{6E2641CA-2635-6A7B-7368-8B959A005443}"/>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Resim 16">
                    <a:extLst>
                      <a:ext uri="{FF2B5EF4-FFF2-40B4-BE49-F238E27FC236}">
                        <a16:creationId xmlns:a16="http://schemas.microsoft.com/office/drawing/2014/main" id="{9C3BA79D-6BF6-BC06-8DE6-3218FEA51565}"/>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9" name="Resim 17">
                    <a:extLst>
                      <a:ext uri="{FF2B5EF4-FFF2-40B4-BE49-F238E27FC236}">
                        <a16:creationId xmlns:a16="http://schemas.microsoft.com/office/drawing/2014/main" id="{FF37D8EF-9C14-7F03-7FA8-676BA046108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2532B662-95BB-D9D0-77F8-FFA123DBFF12}"/>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3571" name="Resim 19">
                    <a:extLst>
                      <a:ext uri="{FF2B5EF4-FFF2-40B4-BE49-F238E27FC236}">
                        <a16:creationId xmlns:a16="http://schemas.microsoft.com/office/drawing/2014/main" id="{F1297CAC-51C6-4C0A-AE84-8C99F553940F}"/>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2" name="Resim 20">
                    <a:extLst>
                      <a:ext uri="{FF2B5EF4-FFF2-40B4-BE49-F238E27FC236}">
                        <a16:creationId xmlns:a16="http://schemas.microsoft.com/office/drawing/2014/main" id="{33078709-1240-5905-3AF9-B16680917194}"/>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3" name="Resim 21">
                    <a:extLst>
                      <a:ext uri="{FF2B5EF4-FFF2-40B4-BE49-F238E27FC236}">
                        <a16:creationId xmlns:a16="http://schemas.microsoft.com/office/drawing/2014/main" id="{AB92CD6E-5920-598F-A4AB-244EEE2D9D8A}"/>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565" name="Resim 13">
                  <a:extLst>
                    <a:ext uri="{FF2B5EF4-FFF2-40B4-BE49-F238E27FC236}">
                      <a16:creationId xmlns:a16="http://schemas.microsoft.com/office/drawing/2014/main" id="{91029257-E9F9-9D22-7DCA-D892D7AC044C}"/>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562" name="Resim 10">
                <a:extLst>
                  <a:ext uri="{FF2B5EF4-FFF2-40B4-BE49-F238E27FC236}">
                    <a16:creationId xmlns:a16="http://schemas.microsoft.com/office/drawing/2014/main" id="{56575240-6FD8-2198-D733-98A42EEBF3BA}"/>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Resim 11">
                <a:extLst>
                  <a:ext uri="{FF2B5EF4-FFF2-40B4-BE49-F238E27FC236}">
                    <a16:creationId xmlns:a16="http://schemas.microsoft.com/office/drawing/2014/main" id="{CDF30F24-E2C7-E177-12A6-FD70F45DFFD0}"/>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37332265-07AF-0A5E-8EAB-2C83C78E6976}"/>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3560" name="Dikdörtgen 8">
              <a:extLst>
                <a:ext uri="{FF2B5EF4-FFF2-40B4-BE49-F238E27FC236}">
                  <a16:creationId xmlns:a16="http://schemas.microsoft.com/office/drawing/2014/main" id="{D7DF8F43-7FB9-AEAE-EB30-4ABF50B4763B}"/>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765175"/>
            <a:ext cx="8482516" cy="5534977"/>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endParaRPr lang="tr-TR" b="1" spc="-10" dirty="0">
              <a:solidFill>
                <a:srgbClr val="FF0000"/>
              </a:solidFill>
              <a:effectLst/>
              <a:latin typeface="Times New Roman" panose="02020603050405020304" pitchFamily="18" charset="0"/>
              <a:ea typeface="Times New Roman" panose="02020603050405020304" pitchFamily="18" charset="0"/>
            </a:endParaRPr>
          </a:p>
          <a:p>
            <a:pPr marL="0" marR="288925" lvl="0" indent="0" algn="just">
              <a:lnSpc>
                <a:spcPts val="1370"/>
              </a:lnSpc>
              <a:spcBef>
                <a:spcPts val="20"/>
              </a:spcBef>
              <a:spcAft>
                <a:spcPts val="0"/>
              </a:spcAft>
              <a:buSzPts val="1200"/>
              <a:tabLst>
                <a:tab pos="349250" algn="l"/>
                <a:tab pos="391160" algn="l"/>
              </a:tabLst>
            </a:pPr>
            <a:r>
              <a:rPr lang="tr-TR" b="1" spc="0" dirty="0">
                <a:effectLst/>
                <a:latin typeface="Times New Roman" panose="02020603050405020304" pitchFamily="18" charset="0"/>
                <a:ea typeface="Times New Roman" panose="02020603050405020304" pitchFamily="18" charset="0"/>
              </a:rPr>
              <a:t>5-) Tarımsal Ürünlerin Depolanmasına Yönelik Yatırımlar (Çelik Silo ve Soğuk Hava </a:t>
            </a:r>
            <a:r>
              <a:rPr lang="tr-TR" b="1" spc="-10" dirty="0">
                <a:effectLst/>
                <a:latin typeface="Times New Roman" panose="02020603050405020304" pitchFamily="18" charset="0"/>
                <a:ea typeface="Times New Roman" panose="02020603050405020304" pitchFamily="18" charset="0"/>
              </a:rPr>
              <a:t>Deposu)</a:t>
            </a:r>
            <a:endParaRPr lang="tr-TR" b="1" spc="0" dirty="0">
              <a:effectLst/>
              <a:latin typeface="Times New Roman" panose="02020603050405020304" pitchFamily="18" charset="0"/>
              <a:ea typeface="Times New Roman" panose="02020603050405020304" pitchFamily="18" charset="0"/>
            </a:endParaRPr>
          </a:p>
          <a:p>
            <a:pPr marL="0" marR="29337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Yeni</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tesis</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ile</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teknoloji</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yenileme</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ve/veya</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modernizasyon</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niteliğinde</a:t>
            </a:r>
            <a:r>
              <a:rPr lang="tr-TR" spc="4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yapılacak başvurular hibe desteği kapsamında değerlendirilir.</a:t>
            </a:r>
          </a:p>
          <a:p>
            <a:pPr marL="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a-</a:t>
            </a:r>
            <a:r>
              <a:rPr lang="tr-TR" b="1" u="sng" spc="0" dirty="0">
                <a:effectLst/>
                <a:latin typeface="Times New Roman" panose="02020603050405020304" pitchFamily="18" charset="0"/>
                <a:ea typeface="Times New Roman" panose="02020603050405020304" pitchFamily="18" charset="0"/>
              </a:rPr>
              <a:t>Çelik</a:t>
            </a:r>
            <a:r>
              <a:rPr lang="tr-TR" b="1" u="sng" spc="-5"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silo </a:t>
            </a:r>
            <a:r>
              <a:rPr lang="tr-TR" b="1" u="sng" spc="-10" dirty="0">
                <a:effectLst/>
                <a:latin typeface="Times New Roman" panose="02020603050405020304" pitchFamily="18" charset="0"/>
                <a:ea typeface="Times New Roman" panose="02020603050405020304" pitchFamily="18" charset="0"/>
              </a:rPr>
              <a:t>konusunda;</a:t>
            </a:r>
            <a:endParaRPr lang="tr-TR" b="1" u="sng" dirty="0">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pc="-5" dirty="0">
                <a:effectLst/>
                <a:latin typeface="Times New Roman" panose="02020603050405020304" pitchFamily="18" charset="0"/>
                <a:ea typeface="Times New Roman" panose="02020603050405020304" pitchFamily="18" charset="0"/>
              </a:rPr>
              <a:t>Mevcut</a:t>
            </a:r>
            <a:r>
              <a:rPr lang="tr-TR" spc="40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tesise</a:t>
            </a:r>
            <a:r>
              <a:rPr lang="tr-TR" spc="40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ait</a:t>
            </a:r>
            <a:r>
              <a:rPr lang="tr-TR" spc="40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yapı</a:t>
            </a:r>
            <a:r>
              <a:rPr lang="tr-TR" b="1" spc="40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kullanma</a:t>
            </a:r>
            <a:r>
              <a:rPr lang="tr-TR" b="1" spc="40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izin</a:t>
            </a:r>
            <a:r>
              <a:rPr lang="tr-TR" b="1" spc="40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belgesinin</a:t>
            </a:r>
            <a:r>
              <a:rPr lang="tr-TR" b="1" spc="40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başvuru</a:t>
            </a:r>
            <a:r>
              <a:rPr lang="tr-TR" spc="40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ekinde</a:t>
            </a:r>
            <a:r>
              <a:rPr lang="tr-TR" spc="400" dirty="0">
                <a:effectLst/>
                <a:latin typeface="Times New Roman" panose="02020603050405020304" pitchFamily="18" charset="0"/>
                <a:ea typeface="Times New Roman" panose="02020603050405020304" pitchFamily="18" charset="0"/>
              </a:rPr>
              <a:t> </a:t>
            </a:r>
            <a:r>
              <a:rPr lang="tr-TR" spc="-5" dirty="0">
                <a:effectLst/>
                <a:latin typeface="Times New Roman" panose="02020603050405020304" pitchFamily="18" charset="0"/>
                <a:ea typeface="Times New Roman" panose="02020603050405020304" pitchFamily="18" charset="0"/>
              </a:rPr>
              <a:t>sunulması</a:t>
            </a:r>
            <a:r>
              <a:rPr lang="tr-TR" spc="400"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gerekmektedir.</a:t>
            </a:r>
            <a:endParaRPr lang="tr-TR" spc="-5" dirty="0">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pc="-5" dirty="0">
                <a:effectLst/>
                <a:latin typeface="Times New Roman" panose="02020603050405020304" pitchFamily="18" charset="0"/>
                <a:ea typeface="Times New Roman" panose="02020603050405020304" pitchFamily="18" charset="0"/>
              </a:rPr>
              <a:t>Yeni Tesis ise </a:t>
            </a:r>
            <a:r>
              <a:rPr lang="tr-TR" b="1" spc="-5" dirty="0">
                <a:effectLst/>
                <a:latin typeface="Times New Roman" panose="02020603050405020304" pitchFamily="18" charset="0"/>
                <a:ea typeface="Times New Roman" panose="02020603050405020304" pitchFamily="18" charset="0"/>
              </a:rPr>
              <a:t>Yapı</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ruhsatı </a:t>
            </a:r>
            <a:r>
              <a:rPr lang="tr-TR" spc="-5" dirty="0">
                <a:effectLst/>
                <a:latin typeface="Times New Roman" panose="02020603050405020304" pitchFamily="18" charset="0"/>
                <a:ea typeface="Times New Roman" panose="02020603050405020304" pitchFamily="18" charset="0"/>
              </a:rPr>
              <a:t>hibe sözleşmesi aşamasında </a:t>
            </a:r>
            <a:r>
              <a:rPr lang="tr-TR" spc="-10" dirty="0">
                <a:effectLst/>
                <a:latin typeface="Times New Roman" panose="02020603050405020304" pitchFamily="18" charset="0"/>
                <a:ea typeface="Times New Roman" panose="02020603050405020304" pitchFamily="18" charset="0"/>
              </a:rPr>
              <a:t>sunulmalıdır.</a:t>
            </a:r>
            <a:endParaRPr lang="tr-TR" spc="-5" dirty="0">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b-Soğuk</a:t>
            </a:r>
            <a:r>
              <a:rPr lang="tr-TR" b="1" u="sng" spc="-15" dirty="0">
                <a:effectLst/>
                <a:latin typeface="Times New Roman" panose="02020603050405020304" pitchFamily="18" charset="0"/>
                <a:ea typeface="Times New Roman" panose="02020603050405020304" pitchFamily="18" charset="0"/>
              </a:rPr>
              <a:t> </a:t>
            </a:r>
            <a:r>
              <a:rPr lang="tr-TR" b="1" u="sng" spc="0" dirty="0">
                <a:effectLst/>
                <a:latin typeface="Times New Roman" panose="02020603050405020304" pitchFamily="18" charset="0"/>
                <a:ea typeface="Times New Roman" panose="02020603050405020304" pitchFamily="18" charset="0"/>
              </a:rPr>
              <a:t>hava</a:t>
            </a:r>
            <a:r>
              <a:rPr lang="tr-TR" b="1" u="sng" spc="-10" dirty="0">
                <a:effectLst/>
                <a:latin typeface="Times New Roman" panose="02020603050405020304" pitchFamily="18" charset="0"/>
                <a:ea typeface="Times New Roman" panose="02020603050405020304" pitchFamily="18" charset="0"/>
              </a:rPr>
              <a:t> deposu;</a:t>
            </a:r>
            <a:endParaRPr lang="tr-TR" b="1" u="sng" dirty="0">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pc="-5" dirty="0">
                <a:effectLst/>
                <a:latin typeface="Times New Roman" panose="02020603050405020304" pitchFamily="18" charset="0"/>
                <a:ea typeface="Times New Roman" panose="02020603050405020304" pitchFamily="18" charset="0"/>
              </a:rPr>
              <a:t>Mevcut Tesisler </a:t>
            </a:r>
            <a:r>
              <a:rPr lang="tr-TR" spc="-5" dirty="0" err="1">
                <a:effectLst/>
                <a:latin typeface="Times New Roman" panose="02020603050405020304" pitchFamily="18" charset="0"/>
                <a:ea typeface="Times New Roman" panose="02020603050405020304" pitchFamily="18" charset="0"/>
              </a:rPr>
              <a:t>için;Soğuk</a:t>
            </a:r>
            <a:r>
              <a:rPr lang="tr-TR" spc="-5" dirty="0">
                <a:effectLst/>
                <a:latin typeface="Times New Roman" panose="02020603050405020304" pitchFamily="18" charset="0"/>
                <a:ea typeface="Times New Roman" panose="02020603050405020304" pitchFamily="18" charset="0"/>
              </a:rPr>
              <a:t> hava deposu konusunda teknoloji yenileme ve/veya modernizasyon niteliğinde sadece yenilenebilir enerji üretimi, soğuk hava deposu ekipmanları ile soğuk hava deposunda depolanan ürünlerin pazara sevki öncesi tasnifi ve </a:t>
            </a:r>
            <a:r>
              <a:rPr lang="tr-TR" spc="-5" dirty="0" err="1">
                <a:effectLst/>
                <a:latin typeface="Times New Roman" panose="02020603050405020304" pitchFamily="18" charset="0"/>
                <a:ea typeface="Times New Roman" panose="02020603050405020304" pitchFamily="18" charset="0"/>
              </a:rPr>
              <a:t>kasalanması</a:t>
            </a:r>
            <a:r>
              <a:rPr lang="tr-TR" spc="-5" dirty="0">
                <a:effectLst/>
                <a:latin typeface="Times New Roman" panose="02020603050405020304" pitchFamily="18" charset="0"/>
                <a:ea typeface="Times New Roman" panose="02020603050405020304" pitchFamily="18" charset="0"/>
              </a:rPr>
              <a:t> için kullanılacak makine ve ekipmanların alımı hibe desteği kapsamında değerlendirilir.</a:t>
            </a:r>
            <a:endParaRPr lang="tr-TR" spc="-5" dirty="0">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pc="-5" dirty="0">
                <a:effectLst/>
                <a:latin typeface="Times New Roman" panose="02020603050405020304" pitchFamily="18" charset="0"/>
                <a:ea typeface="Times New Roman" panose="02020603050405020304" pitchFamily="18" charset="0"/>
              </a:rPr>
              <a:t>Yeni tesis niteliğinde yapılan başvurularda da soğuk hava deposunda depolanan ürünlerin pazara sevki öncesi tasnifi ve </a:t>
            </a:r>
            <a:r>
              <a:rPr lang="tr-TR" spc="-5" dirty="0" err="1">
                <a:effectLst/>
                <a:latin typeface="Times New Roman" panose="02020603050405020304" pitchFamily="18" charset="0"/>
                <a:ea typeface="Times New Roman" panose="02020603050405020304" pitchFamily="18" charset="0"/>
              </a:rPr>
              <a:t>kasalanması</a:t>
            </a:r>
            <a:r>
              <a:rPr lang="tr-TR" spc="-5" dirty="0">
                <a:effectLst/>
                <a:latin typeface="Times New Roman" panose="02020603050405020304" pitchFamily="18" charset="0"/>
                <a:ea typeface="Times New Roman" panose="02020603050405020304" pitchFamily="18" charset="0"/>
              </a:rPr>
              <a:t> için kullanılacak makine ve ekipmanların alımlarına yönelik gider kalemleri destek kapsamında yer alır.</a:t>
            </a:r>
          </a:p>
          <a:p>
            <a:pPr marL="0" indent="0" algn="just">
              <a:lnSpc>
                <a:spcPct val="115000"/>
              </a:lnSpc>
              <a:defRPr/>
            </a:pPr>
            <a:endParaRPr lang="tr-TR" b="1" u="sng"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4388192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609799"/>
            <a:ext cx="8482516" cy="5688352"/>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b="1" spc="-5" dirty="0">
                <a:effectLst/>
                <a:latin typeface="Times New Roman" panose="02020603050405020304" pitchFamily="18" charset="0"/>
                <a:ea typeface="Times New Roman" panose="02020603050405020304" pitchFamily="18" charset="0"/>
              </a:rPr>
              <a:t>6-) Tarımsal</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üretime</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yönelik</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ahır ve</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ağıl </a:t>
            </a:r>
            <a:r>
              <a:rPr lang="tr-TR" b="1" spc="-10" dirty="0">
                <a:effectLst/>
                <a:latin typeface="Times New Roman" panose="02020603050405020304" pitchFamily="18" charset="0"/>
                <a:ea typeface="Times New Roman" panose="02020603050405020304" pitchFamily="18" charset="0"/>
              </a:rPr>
              <a:t>yatırımları</a:t>
            </a:r>
            <a:endParaRPr lang="tr-TR" b="1" spc="-5" dirty="0">
              <a:effectLst/>
              <a:latin typeface="Times New Roman" panose="02020603050405020304" pitchFamily="18" charset="0"/>
              <a:ea typeface="Times New Roman" panose="02020603050405020304" pitchFamily="18" charset="0"/>
            </a:endParaRPr>
          </a:p>
          <a:p>
            <a:pPr marL="0" marR="29337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	Projede yer alacak tesis </a:t>
            </a:r>
            <a:r>
              <a:rPr lang="tr-TR" b="1" spc="0" dirty="0">
                <a:effectLst/>
                <a:latin typeface="Times New Roman" panose="02020603050405020304" pitchFamily="18" charset="0"/>
                <a:ea typeface="Times New Roman" panose="02020603050405020304" pitchFamily="18" charset="0"/>
              </a:rPr>
              <a:t>en az 5 büyükbaş </a:t>
            </a:r>
            <a:r>
              <a:rPr lang="tr-TR" spc="0" dirty="0">
                <a:effectLst/>
                <a:latin typeface="Times New Roman" panose="02020603050405020304" pitchFamily="18" charset="0"/>
                <a:ea typeface="Times New Roman" panose="02020603050405020304" pitchFamily="18" charset="0"/>
              </a:rPr>
              <a:t>ya da </a:t>
            </a:r>
            <a:r>
              <a:rPr lang="tr-TR" b="1" spc="0" dirty="0">
                <a:effectLst/>
                <a:latin typeface="Times New Roman" panose="02020603050405020304" pitchFamily="18" charset="0"/>
                <a:ea typeface="Times New Roman" panose="02020603050405020304" pitchFamily="18" charset="0"/>
              </a:rPr>
              <a:t>en az 25 küçükbaş </a:t>
            </a:r>
            <a:r>
              <a:rPr lang="tr-TR" spc="0" dirty="0">
                <a:effectLst/>
                <a:latin typeface="Times New Roman" panose="02020603050405020304" pitchFamily="18" charset="0"/>
                <a:ea typeface="Times New Roman" panose="02020603050405020304" pitchFamily="18" charset="0"/>
              </a:rPr>
              <a:t>hayvan kapasiteli </a:t>
            </a:r>
            <a:r>
              <a:rPr lang="tr-TR" spc="-10" dirty="0">
                <a:effectLst/>
                <a:latin typeface="Times New Roman" panose="02020603050405020304" pitchFamily="18" charset="0"/>
                <a:ea typeface="Times New Roman" panose="02020603050405020304" pitchFamily="18" charset="0"/>
              </a:rPr>
              <a:t>olmalıdır.</a:t>
            </a:r>
          </a:p>
          <a:p>
            <a:pPr marL="0" marR="293370" indent="0" algn="just">
              <a:buSzPts val="1200"/>
              <a:tabLst>
                <a:tab pos="611505" algn="l"/>
              </a:tabLst>
            </a:pPr>
            <a:r>
              <a:rPr lang="tr-TR" u="sng" spc="0" dirty="0">
                <a:effectLst/>
                <a:latin typeface="Times New Roman" panose="02020603050405020304" pitchFamily="18" charset="0"/>
                <a:ea typeface="Times New Roman" panose="02020603050405020304" pitchFamily="18" charset="0"/>
              </a:rPr>
              <a:t>Damızlık hayvan yetiştiriciliği projelerinde </a:t>
            </a:r>
            <a:r>
              <a:rPr lang="tr-TR" spc="0" dirty="0">
                <a:effectLst/>
                <a:latin typeface="Times New Roman" panose="02020603050405020304" pitchFamily="18" charset="0"/>
                <a:ea typeface="Times New Roman" panose="02020603050405020304" pitchFamily="18" charset="0"/>
              </a:rPr>
              <a:t>hibe desteği kapsamında değerlendirilecek makine</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ekipmanlar:</a:t>
            </a:r>
            <a:r>
              <a:rPr lang="tr-TR" spc="-5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gübre</a:t>
            </a:r>
            <a:r>
              <a:rPr lang="tr-TR" spc="-5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sıyırıcısı,</a:t>
            </a:r>
            <a:r>
              <a:rPr lang="tr-TR" spc="-5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gübre</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karıştırıcısı,</a:t>
            </a:r>
            <a:r>
              <a:rPr lang="tr-TR" spc="-5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gübre</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pompası, bilgisayarlı</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sürü</a:t>
            </a:r>
            <a:r>
              <a:rPr lang="tr-TR" spc="-1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yönetimine</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sahip</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sağım</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ünitesi</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veya</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komple</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sistem</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süt</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sağım ünitesi, seyyar süt sağım makinesi, süt soğutma ve depolama tankı (Sütü en az 2 gün depolayacak kapasitede olacaktır.), mastitis tespit cihazı, kızgınlık tespit sistemi, ineklerde doğum takip sistemi, üreme ve tohumlama takibi, muayene, aşı ve tedavi işlemleri, süt takibi sistemleri, yem karma (sabit/hareketli/elektrikli/şaftlı), yem kırma/ezme makinesi (elektrikli/şaftlı), suluk, otomatik süt sağım robotu, otonom buzağı besleme</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robotu,</a:t>
            </a:r>
            <a:r>
              <a:rPr lang="tr-TR" spc="-5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otonom</a:t>
            </a:r>
            <a:r>
              <a:rPr lang="tr-TR" spc="-5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yem</a:t>
            </a:r>
            <a:r>
              <a:rPr lang="tr-TR" spc="-4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itme</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robotu,</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otonom</a:t>
            </a:r>
            <a:r>
              <a:rPr lang="tr-TR" spc="-4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gübre</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sıyırma</a:t>
            </a:r>
            <a:r>
              <a:rPr lang="tr-TR" spc="-5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robotu,</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ısıtma</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soğutma</a:t>
            </a:r>
            <a:r>
              <a:rPr lang="tr-TR" spc="-5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için klimalar, hayvan bakım aracı (</a:t>
            </a:r>
            <a:r>
              <a:rPr lang="tr-TR" spc="0" dirty="0" err="1">
                <a:effectLst/>
                <a:latin typeface="Times New Roman" panose="02020603050405020304" pitchFamily="18" charset="0"/>
                <a:ea typeface="Times New Roman" panose="02020603050405020304" pitchFamily="18" charset="0"/>
              </a:rPr>
              <a:t>travay</a:t>
            </a:r>
            <a:r>
              <a:rPr lang="tr-TR" spc="0" dirty="0">
                <a:effectLst/>
                <a:latin typeface="Times New Roman" panose="02020603050405020304" pitchFamily="18" charset="0"/>
                <a:ea typeface="Times New Roman" panose="02020603050405020304" pitchFamily="18" charset="0"/>
              </a:rPr>
              <a:t>), padok (Rulo/tabaka yatak, yatak durak demiri/yatak demir sistemleri ve/veya yemlik kilidi), gübre </a:t>
            </a:r>
            <a:r>
              <a:rPr lang="tr-TR" spc="0" dirty="0" err="1">
                <a:effectLst/>
                <a:latin typeface="Times New Roman" panose="02020603050405020304" pitchFamily="18" charset="0"/>
                <a:ea typeface="Times New Roman" panose="02020603050405020304" pitchFamily="18" charset="0"/>
              </a:rPr>
              <a:t>seperatörü</a:t>
            </a:r>
            <a:r>
              <a:rPr lang="tr-TR" spc="0" dirty="0">
                <a:effectLst/>
                <a:latin typeface="Times New Roman" panose="02020603050405020304" pitchFamily="18" charset="0"/>
                <a:ea typeface="Times New Roman" panose="02020603050405020304" pitchFamily="18" charset="0"/>
              </a:rPr>
              <a:t>, sıvı gübre tankeri, havalandırma ve serinletme fanları, otomatik hayvan kaşıma fırçası (kaşağı), balya makinesi ve silaj makinesi, yemleme bandı (konveyör)/elektrikli raylı yem karma-dağıtma makinesi, kantar hibe desteği kapsamında değerlendirilecektir.</a:t>
            </a:r>
          </a:p>
          <a:p>
            <a:pPr marL="0" marR="291465" lvl="0" indent="0" algn="just">
              <a:buSzPts val="1200"/>
              <a:tabLst>
                <a:tab pos="588645" algn="l"/>
              </a:tabLst>
            </a:pPr>
            <a:r>
              <a:rPr lang="tr-TR" sz="1800" spc="0" dirty="0">
                <a:effectLst/>
                <a:latin typeface="Times New Roman" panose="02020603050405020304" pitchFamily="18" charset="0"/>
                <a:ea typeface="Times New Roman" panose="02020603050405020304" pitchFamily="18" charset="0"/>
              </a:rPr>
              <a:t>Alınacak</a:t>
            </a:r>
            <a:r>
              <a:rPr lang="tr-TR" sz="1800" spc="-4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makine</a:t>
            </a:r>
            <a:r>
              <a:rPr lang="tr-TR" sz="1800" spc="-3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a:t>
            </a:r>
            <a:r>
              <a:rPr lang="tr-TR" sz="1800" spc="-4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ekipmanlar</a:t>
            </a:r>
            <a:r>
              <a:rPr lang="tr-TR" sz="1800" b="1" spc="0" dirty="0">
                <a:effectLst/>
                <a:latin typeface="Times New Roman" panose="02020603050405020304" pitchFamily="18" charset="0"/>
                <a:ea typeface="Times New Roman" panose="02020603050405020304" pitchFamily="18" charset="0"/>
              </a:rPr>
              <a:t>,</a:t>
            </a:r>
            <a:r>
              <a:rPr lang="tr-TR" sz="1800" b="1" spc="-4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işletmenin</a:t>
            </a:r>
            <a:r>
              <a:rPr lang="tr-TR" sz="1800" b="1" spc="-4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kapasitesi</a:t>
            </a:r>
            <a:r>
              <a:rPr lang="tr-TR" sz="1800" b="1" spc="-4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ile</a:t>
            </a:r>
            <a:r>
              <a:rPr lang="tr-TR" sz="1800" b="1" spc="-4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uyumlu</a:t>
            </a:r>
            <a:r>
              <a:rPr lang="tr-TR" sz="1800" b="1" spc="-4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olması gerekir</a:t>
            </a:r>
          </a:p>
          <a:p>
            <a:pPr marL="0" marR="293370" lvl="0" indent="0" algn="just">
              <a:buSzPts val="1200"/>
              <a:tabLst>
                <a:tab pos="611505" algn="l"/>
              </a:tabLst>
            </a:pPr>
            <a:endParaRPr lang="tr-TR" b="1" u="sng"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4073630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609799"/>
            <a:ext cx="8482516" cy="5411353"/>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b="1" spc="-5" dirty="0">
                <a:effectLst/>
                <a:latin typeface="Times New Roman" panose="02020603050405020304" pitchFamily="18" charset="0"/>
                <a:ea typeface="Times New Roman" panose="02020603050405020304" pitchFamily="18" charset="0"/>
              </a:rPr>
              <a:t>7-) Tarımsal</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üretime</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yönelik</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ahır ve</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ağıl </a:t>
            </a:r>
            <a:r>
              <a:rPr lang="tr-TR" b="1" spc="-10" dirty="0">
                <a:effectLst/>
                <a:latin typeface="Times New Roman" panose="02020603050405020304" pitchFamily="18" charset="0"/>
                <a:ea typeface="Times New Roman" panose="02020603050405020304" pitchFamily="18" charset="0"/>
              </a:rPr>
              <a:t>yatırımları</a:t>
            </a:r>
            <a:endParaRPr lang="tr-TR" b="1" spc="-5" dirty="0">
              <a:effectLst/>
              <a:latin typeface="Times New Roman" panose="02020603050405020304" pitchFamily="18" charset="0"/>
              <a:ea typeface="Times New Roman" panose="02020603050405020304" pitchFamily="18" charset="0"/>
            </a:endParaRPr>
          </a:p>
          <a:p>
            <a:pPr marL="0" marR="288290" lvl="0" indent="0" algn="just">
              <a:spcBef>
                <a:spcPts val="5"/>
              </a:spcBef>
              <a:spcAft>
                <a:spcPts val="0"/>
              </a:spcAft>
              <a:buSzPts val="1200"/>
              <a:tabLst>
                <a:tab pos="588645" algn="l"/>
              </a:tabLst>
            </a:pPr>
            <a:r>
              <a:rPr lang="tr-TR" sz="1800" u="sng" spc="0" dirty="0">
                <a:solidFill>
                  <a:srgbClr val="FF0000"/>
                </a:solidFill>
                <a:effectLst/>
                <a:latin typeface="Times New Roman" panose="02020603050405020304" pitchFamily="18" charset="0"/>
                <a:ea typeface="Times New Roman" panose="02020603050405020304" pitchFamily="18" charset="0"/>
              </a:rPr>
              <a:t>a-Büyükbaş besi yetiştiriciliği</a:t>
            </a:r>
            <a:r>
              <a:rPr lang="tr-TR" sz="1800" u="sng" spc="-5" dirty="0">
                <a:solidFill>
                  <a:srgbClr val="FF0000"/>
                </a:solidFill>
                <a:effectLst/>
                <a:latin typeface="Times New Roman" panose="02020603050405020304" pitchFamily="18" charset="0"/>
                <a:ea typeface="Times New Roman" panose="02020603050405020304" pitchFamily="18" charset="0"/>
              </a:rPr>
              <a:t> </a:t>
            </a:r>
            <a:r>
              <a:rPr lang="tr-TR" sz="1800" u="sng" spc="0" dirty="0">
                <a:solidFill>
                  <a:srgbClr val="FF0000"/>
                </a:solidFill>
                <a:effectLst/>
                <a:latin typeface="Times New Roman" panose="02020603050405020304" pitchFamily="18" charset="0"/>
                <a:ea typeface="Times New Roman" panose="02020603050405020304" pitchFamily="18" charset="0"/>
              </a:rPr>
              <a:t>projelerinde </a:t>
            </a:r>
            <a:r>
              <a:rPr lang="tr-TR" sz="1800" spc="0" dirty="0">
                <a:effectLst/>
                <a:latin typeface="Times New Roman" panose="02020603050405020304" pitchFamily="18" charset="0"/>
                <a:ea typeface="Times New Roman" panose="02020603050405020304" pitchFamily="18" charset="0"/>
              </a:rPr>
              <a:t>hibe</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kapsamında</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değerlendirilecek</a:t>
            </a:r>
            <a:r>
              <a:rPr lang="tr-TR" sz="1800" spc="-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makine</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ve ekipmanlar: gübre sıyırıcısı, gübre karıştırıcısı ve gübre pompası, yem karma makinesi (sabit/hareketli/elektrikli/şaftlı), yem kırma/ezme makinesi (elektrikli/şaftlı), suluk, hayvan bakım aracı (</a:t>
            </a:r>
            <a:r>
              <a:rPr lang="tr-TR" sz="1800" spc="0" dirty="0" err="1">
                <a:effectLst/>
                <a:latin typeface="Times New Roman" panose="02020603050405020304" pitchFamily="18" charset="0"/>
                <a:ea typeface="Times New Roman" panose="02020603050405020304" pitchFamily="18" charset="0"/>
              </a:rPr>
              <a:t>travay</a:t>
            </a:r>
            <a:r>
              <a:rPr lang="tr-TR" sz="1800" spc="0" dirty="0">
                <a:effectLst/>
                <a:latin typeface="Times New Roman" panose="02020603050405020304" pitchFamily="18" charset="0"/>
                <a:ea typeface="Times New Roman" panose="02020603050405020304" pitchFamily="18" charset="0"/>
              </a:rPr>
              <a:t>), padok (Rulo/tabaka yatak, yatak durak demiri/yatak demir sistemleri ve/veya yemlik kilidi), havalandırma ve serinletme fanları, otomatik hayvan kaşıma fırçası (kaşağı), gübre </a:t>
            </a:r>
            <a:r>
              <a:rPr lang="tr-TR" sz="1800" spc="0" dirty="0" err="1">
                <a:effectLst/>
                <a:latin typeface="Times New Roman" panose="02020603050405020304" pitchFamily="18" charset="0"/>
                <a:ea typeface="Times New Roman" panose="02020603050405020304" pitchFamily="18" charset="0"/>
              </a:rPr>
              <a:t>seperatörü</a:t>
            </a:r>
            <a:r>
              <a:rPr lang="tr-TR" sz="1800" spc="0" dirty="0">
                <a:effectLst/>
                <a:latin typeface="Times New Roman" panose="02020603050405020304" pitchFamily="18" charset="0"/>
                <a:ea typeface="Times New Roman" panose="02020603050405020304" pitchFamily="18" charset="0"/>
              </a:rPr>
              <a:t>, balya makinesi, silaj makinesi, kantar, sıvı gübre tankeri, yemleme bandı (konveyör)/elektrikli raylı yem karma-dağıtma makinesi, ısıtma ve soğutma için klimalar hibe desteği kapsamında değerlendirilecektir.</a:t>
            </a:r>
          </a:p>
          <a:p>
            <a:pPr marL="0" marR="288290" lvl="0" indent="0" algn="just">
              <a:buSzPts val="1200"/>
              <a:tabLst>
                <a:tab pos="588645" algn="l"/>
              </a:tabLst>
            </a:pPr>
            <a:r>
              <a:rPr lang="tr-TR" sz="1800" u="sng" spc="0" dirty="0">
                <a:solidFill>
                  <a:srgbClr val="FF0000"/>
                </a:solidFill>
                <a:effectLst/>
                <a:latin typeface="Times New Roman" panose="02020603050405020304" pitchFamily="18" charset="0"/>
                <a:ea typeface="Times New Roman" panose="02020603050405020304" pitchFamily="18" charset="0"/>
              </a:rPr>
              <a:t>b-Küçükbaş hayvan yetiştiriciliği projelerinde; </a:t>
            </a:r>
            <a:r>
              <a:rPr lang="tr-TR" sz="1800" spc="0" dirty="0">
                <a:effectLst/>
                <a:latin typeface="Times New Roman" panose="02020603050405020304" pitchFamily="18" charset="0"/>
                <a:ea typeface="Times New Roman" panose="02020603050405020304" pitchFamily="18" charset="0"/>
              </a:rPr>
              <a:t>Suluk, seyyar/sabit süt sağım ünitesi ve süt soğutma tankı, gübre sıyırıcı, gübre karıştırıcı, gübre pompası, süt soğutma ve depolama tankı, yemlik, kantar, yem kırma-ezme makinesi,</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yem</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karma</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makinesi,</a:t>
            </a:r>
            <a:r>
              <a:rPr lang="tr-TR" sz="1800" spc="16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yemleme</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bandı</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(konveyör)/elektrikli</a:t>
            </a:r>
            <a:r>
              <a:rPr lang="tr-TR" sz="1800" spc="-7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raylı</a:t>
            </a:r>
            <a:r>
              <a:rPr lang="tr-TR" sz="1800" spc="-6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yem</a:t>
            </a:r>
            <a:r>
              <a:rPr lang="tr-TR" sz="1800" spc="-7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karma-dağıtma makinesi, balya makinesi, silaj makinesi, koyun kırkma makinesi isteğe bağlı </a:t>
            </a:r>
            <a:r>
              <a:rPr lang="tr-TR" sz="1800" spc="-10" dirty="0">
                <a:effectLst/>
                <a:latin typeface="Times New Roman" panose="02020603050405020304" pitchFamily="18" charset="0"/>
                <a:ea typeface="Times New Roman" panose="02020603050405020304" pitchFamily="18" charset="0"/>
              </a:rPr>
              <a:t>bütçelendirilebilir.</a:t>
            </a:r>
            <a:endParaRPr lang="tr-TR" sz="1800" spc="0" dirty="0">
              <a:effectLst/>
              <a:latin typeface="Times New Roman" panose="02020603050405020304" pitchFamily="18" charset="0"/>
              <a:ea typeface="Times New Roman" panose="02020603050405020304" pitchFamily="18" charset="0"/>
            </a:endParaRPr>
          </a:p>
          <a:p>
            <a:pPr marL="0" marR="292100" lvl="0" indent="0" algn="just">
              <a:spcBef>
                <a:spcPts val="5"/>
              </a:spcBef>
              <a:spcAft>
                <a:spcPts val="0"/>
              </a:spcAft>
              <a:buSzPts val="1200"/>
              <a:tabLst>
                <a:tab pos="664845" algn="l"/>
              </a:tabLst>
            </a:pPr>
            <a:r>
              <a:rPr lang="tr-TR" sz="1800" spc="0" dirty="0">
                <a:effectLst/>
                <a:latin typeface="Times New Roman" panose="02020603050405020304" pitchFamily="18" charset="0"/>
                <a:ea typeface="Times New Roman" panose="02020603050405020304" pitchFamily="18" charset="0"/>
              </a:rPr>
              <a:t>Ayrı bölümlerde yer alması şartıyla, koyun ve keçi yetiştiriciliği aynı tesiste </a:t>
            </a:r>
            <a:r>
              <a:rPr lang="tr-TR" sz="1800" spc="-10" dirty="0">
                <a:effectLst/>
                <a:latin typeface="Times New Roman" panose="02020603050405020304" pitchFamily="18" charset="0"/>
                <a:ea typeface="Times New Roman" panose="02020603050405020304" pitchFamily="18" charset="0"/>
              </a:rPr>
              <a:t>projelendirilebilir.</a:t>
            </a:r>
            <a:endParaRPr lang="tr-TR" sz="1800" spc="0" dirty="0">
              <a:effectLst/>
              <a:latin typeface="Times New Roman" panose="02020603050405020304" pitchFamily="18" charset="0"/>
              <a:ea typeface="Times New Roman" panose="02020603050405020304" pitchFamily="18" charset="0"/>
            </a:endParaRPr>
          </a:p>
          <a:p>
            <a:pPr marL="0" marR="293370" lvl="0" indent="0" algn="just">
              <a:buSzPts val="1200"/>
              <a:tabLst>
                <a:tab pos="611505" algn="l"/>
              </a:tabLst>
            </a:pPr>
            <a:endParaRPr lang="tr-TR" b="1" u="sng"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3425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95536" y="609799"/>
            <a:ext cx="8482516" cy="5537413"/>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lnSpc>
                <a:spcPct val="115000"/>
              </a:lnSpc>
              <a:defRPr/>
            </a:pPr>
            <a:r>
              <a:rPr lang="tr-TR" sz="2000" b="1" spc="-5" dirty="0">
                <a:effectLst/>
                <a:latin typeface="Times New Roman" panose="02020603050405020304" pitchFamily="18" charset="0"/>
                <a:ea typeface="Times New Roman" panose="02020603050405020304" pitchFamily="18" charset="0"/>
              </a:rPr>
              <a:t>8-) Kapalı</a:t>
            </a:r>
            <a:r>
              <a:rPr lang="tr-TR" sz="2000" b="1" spc="-15" dirty="0">
                <a:effectLst/>
                <a:latin typeface="Times New Roman" panose="02020603050405020304" pitchFamily="18" charset="0"/>
                <a:ea typeface="Times New Roman" panose="02020603050405020304" pitchFamily="18" charset="0"/>
              </a:rPr>
              <a:t> </a:t>
            </a:r>
            <a:r>
              <a:rPr lang="tr-TR" sz="2000" b="1" spc="-5" dirty="0">
                <a:effectLst/>
                <a:latin typeface="Times New Roman" panose="02020603050405020304" pitchFamily="18" charset="0"/>
                <a:ea typeface="Times New Roman" panose="02020603050405020304" pitchFamily="18" charset="0"/>
              </a:rPr>
              <a:t>ortamda</a:t>
            </a:r>
            <a:r>
              <a:rPr lang="tr-TR" sz="2000" b="1" spc="-10" dirty="0">
                <a:effectLst/>
                <a:latin typeface="Times New Roman" panose="02020603050405020304" pitchFamily="18" charset="0"/>
                <a:ea typeface="Times New Roman" panose="02020603050405020304" pitchFamily="18" charset="0"/>
              </a:rPr>
              <a:t> </a:t>
            </a:r>
            <a:r>
              <a:rPr lang="tr-TR" sz="2000" b="1" spc="-5" dirty="0">
                <a:effectLst/>
                <a:latin typeface="Times New Roman" panose="02020603050405020304" pitchFamily="18" charset="0"/>
                <a:ea typeface="Times New Roman" panose="02020603050405020304" pitchFamily="18" charset="0"/>
              </a:rPr>
              <a:t>bitkisel</a:t>
            </a:r>
            <a:r>
              <a:rPr lang="tr-TR" sz="2000" b="1" spc="-15" dirty="0">
                <a:effectLst/>
                <a:latin typeface="Times New Roman" panose="02020603050405020304" pitchFamily="18" charset="0"/>
                <a:ea typeface="Times New Roman" panose="02020603050405020304" pitchFamily="18" charset="0"/>
              </a:rPr>
              <a:t> </a:t>
            </a:r>
            <a:r>
              <a:rPr lang="tr-TR" sz="2000" b="1" spc="-5" dirty="0">
                <a:effectLst/>
                <a:latin typeface="Times New Roman" panose="02020603050405020304" pitchFamily="18" charset="0"/>
                <a:ea typeface="Times New Roman" panose="02020603050405020304" pitchFamily="18" charset="0"/>
              </a:rPr>
              <a:t>üretime yönelik</a:t>
            </a:r>
            <a:r>
              <a:rPr lang="tr-TR" sz="2000" b="1" spc="-10" dirty="0">
                <a:effectLst/>
                <a:latin typeface="Times New Roman" panose="02020603050405020304" pitchFamily="18" charset="0"/>
                <a:ea typeface="Times New Roman" panose="02020603050405020304" pitchFamily="18" charset="0"/>
              </a:rPr>
              <a:t> yatırımlar</a:t>
            </a:r>
            <a:endParaRPr lang="tr-TR" sz="2000" b="1" spc="-5" dirty="0">
              <a:effectLst/>
              <a:latin typeface="Times New Roman" panose="02020603050405020304" pitchFamily="18" charset="0"/>
              <a:ea typeface="Times New Roman" panose="02020603050405020304" pitchFamily="18" charset="0"/>
            </a:endParaRPr>
          </a:p>
          <a:p>
            <a:pPr marL="0" marR="290195" lvl="0" indent="0" algn="just">
              <a:buSzPts val="1200"/>
              <a:tabLst>
                <a:tab pos="588645" algn="l"/>
              </a:tabLst>
            </a:pPr>
            <a:r>
              <a:rPr lang="tr-TR" sz="1600" spc="0" dirty="0">
                <a:effectLst/>
                <a:latin typeface="Times New Roman" panose="02020603050405020304" pitchFamily="18" charset="0"/>
                <a:ea typeface="Times New Roman" panose="02020603050405020304" pitchFamily="18" charset="0"/>
              </a:rPr>
              <a:t>	Bu</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başlık</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altında</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sadece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yeni</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tesis</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ile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teknoloji</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yenileme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ve/veya</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modernizasyon</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yatırım niteliğindeki başvurular kabul edilecektir.</a:t>
            </a:r>
          </a:p>
          <a:p>
            <a:pPr marL="0" marR="289560" lvl="0" indent="0" algn="just">
              <a:buSzPts val="1200"/>
              <a:tabLst>
                <a:tab pos="588645" algn="l"/>
              </a:tabLst>
            </a:pPr>
            <a:r>
              <a:rPr lang="tr-TR" sz="1600" spc="0" dirty="0">
                <a:effectLst/>
                <a:latin typeface="Times New Roman" panose="02020603050405020304" pitchFamily="18" charset="0"/>
                <a:ea typeface="Times New Roman" panose="02020603050405020304" pitchFamily="18" charset="0"/>
              </a:rPr>
              <a:t>	Yüksek</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tünel;</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mahya yüksekliği 4,5</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metreye kadar olan, bağımsız veya bloklar</a:t>
            </a:r>
            <a:r>
              <a:rPr lang="tr-TR" sz="1600" spc="-1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halinde yapılabilen,</a:t>
            </a:r>
            <a:r>
              <a:rPr lang="tr-TR" sz="1600" spc="-6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konstrüksiyonunda</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galvaniz</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profil</a:t>
            </a:r>
            <a:r>
              <a:rPr lang="tr-TR" sz="1600" spc="-6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ve/veya</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galvaniz</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boru</a:t>
            </a:r>
            <a:r>
              <a:rPr lang="tr-TR" sz="1600" spc="-6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kullanılarak</a:t>
            </a:r>
            <a:r>
              <a:rPr lang="tr-TR" sz="1600" spc="-6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inşa</a:t>
            </a:r>
            <a:r>
              <a:rPr lang="tr-TR" sz="1600" spc="-6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edilmiş; </a:t>
            </a:r>
            <a:r>
              <a:rPr lang="tr-TR" sz="1600" b="1" spc="0" dirty="0">
                <a:effectLst/>
                <a:latin typeface="Times New Roman" panose="02020603050405020304" pitchFamily="18" charset="0"/>
                <a:ea typeface="Times New Roman" panose="02020603050405020304" pitchFamily="18" charset="0"/>
              </a:rPr>
              <a:t>meyve, sebze ve süs bitkisi </a:t>
            </a:r>
            <a:r>
              <a:rPr lang="tr-TR" sz="1600" spc="0" dirty="0">
                <a:effectLst/>
                <a:latin typeface="Times New Roman" panose="02020603050405020304" pitchFamily="18" charset="0"/>
                <a:ea typeface="Times New Roman" panose="02020603050405020304" pitchFamily="18" charset="0"/>
              </a:rPr>
              <a:t>yetiştiriciliğinin yapıldığı tesistir.</a:t>
            </a:r>
          </a:p>
          <a:p>
            <a:pPr marL="0" marR="290195" lvl="0" indent="0" algn="just">
              <a:spcBef>
                <a:spcPts val="345"/>
              </a:spcBef>
              <a:spcAft>
                <a:spcPts val="0"/>
              </a:spcAft>
              <a:buSzPts val="1200"/>
              <a:tabLst>
                <a:tab pos="588645" algn="l"/>
              </a:tabLst>
            </a:pPr>
            <a:r>
              <a:rPr lang="tr-TR" sz="1600" spc="0" dirty="0">
                <a:effectLst/>
                <a:latin typeface="Times New Roman" panose="02020603050405020304" pitchFamily="18" charset="0"/>
                <a:ea typeface="Times New Roman" panose="02020603050405020304" pitchFamily="18" charset="0"/>
              </a:rPr>
              <a:t>	Yeni tesis yatırım niteliğindeki yüksek tünel başvuruları; sulama sistemleri ve gübreleme sistemini bir bütün olarak içermelidir.</a:t>
            </a:r>
            <a:endParaRPr lang="tr-TR" sz="1600" dirty="0">
              <a:latin typeface="Times New Roman" panose="02020603050405020304" pitchFamily="18" charset="0"/>
              <a:ea typeface="Times New Roman" panose="02020603050405020304" pitchFamily="18" charset="0"/>
            </a:endParaRPr>
          </a:p>
          <a:p>
            <a:pPr marL="0" marR="290195" lvl="0" indent="0" algn="just">
              <a:spcBef>
                <a:spcPts val="345"/>
              </a:spcBef>
              <a:spcAft>
                <a:spcPts val="0"/>
              </a:spcAft>
              <a:buSzPts val="1200"/>
              <a:tabLst>
                <a:tab pos="588645" algn="l"/>
              </a:tabLst>
            </a:pPr>
            <a:r>
              <a:rPr lang="tr-TR" sz="1600" spc="-5" dirty="0">
                <a:effectLst/>
                <a:latin typeface="Times New Roman" panose="02020603050405020304" pitchFamily="18" charset="0"/>
                <a:ea typeface="Times New Roman" panose="02020603050405020304" pitchFamily="18" charset="0"/>
              </a:rPr>
              <a:t>	Tesis </a:t>
            </a:r>
            <a:r>
              <a:rPr lang="tr-TR" sz="1600" b="1" spc="-5" dirty="0">
                <a:effectLst/>
                <a:latin typeface="Times New Roman" panose="02020603050405020304" pitchFamily="18" charset="0"/>
                <a:ea typeface="Times New Roman" panose="02020603050405020304" pitchFamily="18" charset="0"/>
              </a:rPr>
              <a:t>en az 0,5 dekar</a:t>
            </a:r>
            <a:r>
              <a:rPr lang="tr-TR" sz="1600" spc="-5" dirty="0">
                <a:effectLst/>
                <a:latin typeface="Times New Roman" panose="02020603050405020304" pitchFamily="18" charset="0"/>
                <a:ea typeface="Times New Roman" panose="02020603050405020304" pitchFamily="18" charset="0"/>
              </a:rPr>
              <a:t>, </a:t>
            </a:r>
            <a:r>
              <a:rPr lang="tr-TR" sz="1600" b="1" spc="-5" dirty="0">
                <a:effectLst/>
                <a:latin typeface="Times New Roman" panose="02020603050405020304" pitchFamily="18" charset="0"/>
                <a:ea typeface="Times New Roman" panose="02020603050405020304" pitchFamily="18" charset="0"/>
              </a:rPr>
              <a:t>en</a:t>
            </a:r>
            <a:r>
              <a:rPr lang="tr-TR" sz="1600" b="1" spc="5" dirty="0">
                <a:effectLst/>
                <a:latin typeface="Times New Roman" panose="02020603050405020304" pitchFamily="18" charset="0"/>
                <a:ea typeface="Times New Roman" panose="02020603050405020304" pitchFamily="18" charset="0"/>
              </a:rPr>
              <a:t> </a:t>
            </a:r>
            <a:r>
              <a:rPr lang="tr-TR" sz="1600" b="1" spc="-5" dirty="0">
                <a:effectLst/>
                <a:latin typeface="Times New Roman" panose="02020603050405020304" pitchFamily="18" charset="0"/>
                <a:ea typeface="Times New Roman" panose="02020603050405020304" pitchFamily="18" charset="0"/>
              </a:rPr>
              <a:t>fazla 10 dekar </a:t>
            </a:r>
            <a:r>
              <a:rPr lang="tr-TR" sz="1600" spc="-5" dirty="0">
                <a:effectLst/>
                <a:latin typeface="Times New Roman" panose="02020603050405020304" pitchFamily="18" charset="0"/>
                <a:ea typeface="Times New Roman" panose="02020603050405020304" pitchFamily="18" charset="0"/>
              </a:rPr>
              <a:t>büyüklüğünde</a:t>
            </a:r>
            <a:r>
              <a:rPr lang="tr-TR" sz="1600" spc="-10" dirty="0">
                <a:effectLst/>
                <a:latin typeface="Times New Roman" panose="02020603050405020304" pitchFamily="18" charset="0"/>
                <a:ea typeface="Times New Roman" panose="02020603050405020304" pitchFamily="18" charset="0"/>
              </a:rPr>
              <a:t> olabilir.</a:t>
            </a:r>
          </a:p>
          <a:p>
            <a:pPr marL="0" marR="290195" lvl="0" indent="0" algn="just">
              <a:spcBef>
                <a:spcPts val="345"/>
              </a:spcBef>
              <a:spcAft>
                <a:spcPts val="0"/>
              </a:spcAft>
              <a:buSzPts val="1200"/>
              <a:tabLst>
                <a:tab pos="588645" algn="l"/>
              </a:tabLst>
            </a:pPr>
            <a:r>
              <a:rPr lang="tr-TR" sz="1600" dirty="0">
                <a:effectLst/>
                <a:latin typeface="Times New Roman" panose="02020603050405020304" pitchFamily="18" charset="0"/>
                <a:ea typeface="Times New Roman" panose="02020603050405020304" pitchFamily="18" charset="0"/>
              </a:rPr>
              <a:t>	Hâlihazırda üretim yapılan yüksek tünelde yenilenebilir enerji, sulama sistemleri, otomasyon sistemleri (havalandırma), gübreleme sistemleri, ısıtma sistemleri, ısı perdesi ve sera örtüsü, tesisin tarımsal üretim kapasitesiyle uyumlu olması şartıyla hibe kapsamında değerlendirilir. Örtü malzemesi olarak en az 36 ay ömürlü malzeme kullanılmalıdır</a:t>
            </a:r>
          </a:p>
          <a:p>
            <a:pPr marL="0" lvl="0" indent="0" algn="just">
              <a:spcBef>
                <a:spcPts val="5"/>
              </a:spcBef>
              <a:spcAft>
                <a:spcPts val="0"/>
              </a:spcAft>
              <a:buSzPts val="1200"/>
              <a:tabLst>
                <a:tab pos="588645" algn="l"/>
              </a:tabLst>
            </a:pPr>
            <a:r>
              <a:rPr lang="tr-TR" sz="1600" spc="0" dirty="0">
                <a:effectLst/>
                <a:latin typeface="Times New Roman" panose="02020603050405020304" pitchFamily="18" charset="0"/>
                <a:ea typeface="Times New Roman" panose="02020603050405020304" pitchFamily="18" charset="0"/>
              </a:rPr>
              <a:t>	Yüksek</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tünelde</a:t>
            </a:r>
            <a:r>
              <a:rPr lang="tr-TR" sz="1600" spc="-1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dekar</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başı </a:t>
            </a:r>
            <a:r>
              <a:rPr lang="tr-TR" sz="1600" spc="-10" dirty="0">
                <a:effectLst/>
                <a:latin typeface="Times New Roman" panose="02020603050405020304" pitchFamily="18" charset="0"/>
                <a:ea typeface="Times New Roman" panose="02020603050405020304" pitchFamily="18" charset="0"/>
              </a:rPr>
              <a:t>maliyet:</a:t>
            </a:r>
            <a:endParaRPr lang="tr-TR" sz="1600" spc="0" dirty="0">
              <a:effectLst/>
              <a:latin typeface="Times New Roman" panose="02020603050405020304" pitchFamily="18" charset="0"/>
              <a:ea typeface="Times New Roman" panose="02020603050405020304" pitchFamily="18" charset="0"/>
            </a:endParaRPr>
          </a:p>
          <a:p>
            <a:pPr marL="742950" lvl="1" indent="-285750" algn="just">
              <a:buSzPts val="1200"/>
              <a:buFont typeface="Times New Roman" panose="02020603050405020304" pitchFamily="18" charset="0"/>
              <a:buAutoNum type="alphaLcParenR"/>
              <a:tabLst>
                <a:tab pos="793115" algn="l"/>
              </a:tabLst>
            </a:pPr>
            <a:r>
              <a:rPr lang="tr-TR" sz="1600" spc="-5" dirty="0">
                <a:effectLst/>
                <a:latin typeface="Times New Roman" panose="02020603050405020304" pitchFamily="18" charset="0"/>
                <a:ea typeface="Times New Roman" panose="02020603050405020304" pitchFamily="18" charset="0"/>
              </a:rPr>
              <a:t>Isıtma</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sistemi</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kullanılmadığında</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en fazla </a:t>
            </a:r>
            <a:r>
              <a:rPr lang="tr-TR" sz="1600" b="1" spc="-5" dirty="0">
                <a:effectLst/>
                <a:latin typeface="Times New Roman" panose="02020603050405020304" pitchFamily="18" charset="0"/>
                <a:ea typeface="Times New Roman" panose="02020603050405020304" pitchFamily="18" charset="0"/>
              </a:rPr>
              <a:t>450.000</a:t>
            </a:r>
            <a:r>
              <a:rPr lang="tr-TR" sz="1600" b="1" spc="5" dirty="0">
                <a:effectLst/>
                <a:latin typeface="Times New Roman" panose="02020603050405020304" pitchFamily="18" charset="0"/>
                <a:ea typeface="Times New Roman" panose="02020603050405020304" pitchFamily="18" charset="0"/>
              </a:rPr>
              <a:t> </a:t>
            </a:r>
            <a:r>
              <a:rPr lang="tr-TR" sz="1600" b="1" spc="-10" dirty="0">
                <a:effectLst/>
                <a:latin typeface="Times New Roman" panose="02020603050405020304" pitchFamily="18" charset="0"/>
                <a:ea typeface="Times New Roman" panose="02020603050405020304" pitchFamily="18" charset="0"/>
              </a:rPr>
              <a:t>TL/</a:t>
            </a:r>
            <a:r>
              <a:rPr lang="tr-TR" sz="1600" b="1" spc="-10" dirty="0" err="1">
                <a:effectLst/>
                <a:latin typeface="Times New Roman" panose="02020603050405020304" pitchFamily="18" charset="0"/>
                <a:ea typeface="Times New Roman" panose="02020603050405020304" pitchFamily="18" charset="0"/>
              </a:rPr>
              <a:t>daa</a:t>
            </a:r>
            <a:endParaRPr lang="tr-TR" sz="1600" b="1" spc="-5" dirty="0">
              <a:effectLst/>
              <a:latin typeface="Times New Roman" panose="02020603050405020304" pitchFamily="18" charset="0"/>
              <a:ea typeface="Times New Roman" panose="02020603050405020304" pitchFamily="18" charset="0"/>
            </a:endParaRPr>
          </a:p>
          <a:p>
            <a:pPr marL="742950" lvl="1" indent="-285750" algn="just">
              <a:buSzPts val="1200"/>
              <a:buFont typeface="Times New Roman" panose="02020603050405020304" pitchFamily="18" charset="0"/>
              <a:buAutoNum type="alphaLcParenR"/>
              <a:tabLst>
                <a:tab pos="792480" algn="l"/>
              </a:tabLst>
            </a:pPr>
            <a:r>
              <a:rPr lang="tr-TR" sz="1600" spc="-5" dirty="0">
                <a:effectLst/>
                <a:latin typeface="Times New Roman" panose="02020603050405020304" pitchFamily="18" charset="0"/>
                <a:ea typeface="Times New Roman" panose="02020603050405020304" pitchFamily="18" charset="0"/>
              </a:rPr>
              <a:t>Isıtma</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sistemi</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olarak katı yakıtlı bir</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sistem kullanıldığında</a:t>
            </a:r>
            <a:r>
              <a:rPr lang="tr-TR" sz="1600" spc="-1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en fazla </a:t>
            </a:r>
            <a:r>
              <a:rPr lang="tr-TR" sz="1600" b="1" spc="-5" dirty="0">
                <a:effectLst/>
                <a:latin typeface="Times New Roman" panose="02020603050405020304" pitchFamily="18" charset="0"/>
                <a:ea typeface="Times New Roman" panose="02020603050405020304" pitchFamily="18" charset="0"/>
              </a:rPr>
              <a:t>475.000 </a:t>
            </a:r>
            <a:r>
              <a:rPr lang="tr-TR" sz="1600" b="1" spc="-10" dirty="0">
                <a:effectLst/>
                <a:latin typeface="Times New Roman" panose="02020603050405020304" pitchFamily="18" charset="0"/>
                <a:ea typeface="Times New Roman" panose="02020603050405020304" pitchFamily="18" charset="0"/>
              </a:rPr>
              <a:t>TL/</a:t>
            </a:r>
            <a:r>
              <a:rPr lang="tr-TR" sz="1600" b="1" spc="-10" dirty="0" err="1">
                <a:effectLst/>
                <a:latin typeface="Times New Roman" panose="02020603050405020304" pitchFamily="18" charset="0"/>
                <a:ea typeface="Times New Roman" panose="02020603050405020304" pitchFamily="18" charset="0"/>
              </a:rPr>
              <a:t>daa</a:t>
            </a:r>
            <a:endParaRPr lang="tr-TR" sz="1600" b="1" spc="-5" dirty="0">
              <a:effectLst/>
              <a:latin typeface="Times New Roman" panose="02020603050405020304" pitchFamily="18" charset="0"/>
              <a:ea typeface="Times New Roman" panose="02020603050405020304" pitchFamily="18" charset="0"/>
            </a:endParaRPr>
          </a:p>
          <a:p>
            <a:pPr marL="742950" lvl="1" indent="-285750" algn="just">
              <a:buSzPts val="1200"/>
              <a:buFont typeface="Times New Roman" panose="02020603050405020304" pitchFamily="18" charset="0"/>
              <a:buAutoNum type="alphaLcParenR"/>
              <a:tabLst>
                <a:tab pos="793115" algn="l"/>
              </a:tabLst>
            </a:pPr>
            <a:r>
              <a:rPr lang="tr-TR" sz="1600" spc="-5" dirty="0">
                <a:effectLst/>
                <a:latin typeface="Times New Roman" panose="02020603050405020304" pitchFamily="18" charset="0"/>
                <a:ea typeface="Times New Roman" panose="02020603050405020304" pitchFamily="18" charset="0"/>
              </a:rPr>
              <a:t>Isıtma</a:t>
            </a:r>
            <a:r>
              <a:rPr lang="tr-TR" sz="1600" spc="35"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sistemi</a:t>
            </a:r>
            <a:r>
              <a:rPr lang="tr-TR" sz="1600" spc="5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olarak</a:t>
            </a:r>
            <a:r>
              <a:rPr lang="tr-TR" sz="1600" spc="65"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yenilenebilir</a:t>
            </a:r>
            <a:r>
              <a:rPr lang="tr-TR" sz="1600" spc="45"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enerji</a:t>
            </a:r>
            <a:r>
              <a:rPr lang="tr-TR" sz="1600" spc="5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üretim</a:t>
            </a:r>
            <a:r>
              <a:rPr lang="tr-TR" sz="1600" spc="5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kaynakları</a:t>
            </a:r>
            <a:r>
              <a:rPr lang="tr-TR" sz="1600" spc="50"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kullanıldığında</a:t>
            </a:r>
            <a:r>
              <a:rPr lang="tr-TR" sz="1600" spc="55" dirty="0">
                <a:effectLst/>
                <a:latin typeface="Times New Roman" panose="02020603050405020304" pitchFamily="18" charset="0"/>
                <a:ea typeface="Times New Roman" panose="02020603050405020304" pitchFamily="18" charset="0"/>
              </a:rPr>
              <a:t> </a:t>
            </a:r>
            <a:r>
              <a:rPr lang="tr-TR" sz="1600" spc="-5" dirty="0">
                <a:effectLst/>
                <a:latin typeface="Times New Roman" panose="02020603050405020304" pitchFamily="18" charset="0"/>
                <a:ea typeface="Times New Roman" panose="02020603050405020304" pitchFamily="18" charset="0"/>
              </a:rPr>
              <a:t>en</a:t>
            </a:r>
            <a:r>
              <a:rPr lang="tr-TR" sz="1600" spc="50" dirty="0">
                <a:effectLst/>
                <a:latin typeface="Times New Roman" panose="02020603050405020304" pitchFamily="18" charset="0"/>
                <a:ea typeface="Times New Roman" panose="02020603050405020304" pitchFamily="18" charset="0"/>
              </a:rPr>
              <a:t> </a:t>
            </a:r>
            <a:r>
              <a:rPr lang="tr-TR" sz="1600" spc="-10" dirty="0">
                <a:effectLst/>
                <a:latin typeface="Times New Roman" panose="02020603050405020304" pitchFamily="18" charset="0"/>
                <a:ea typeface="Times New Roman" panose="02020603050405020304" pitchFamily="18" charset="0"/>
              </a:rPr>
              <a:t>fazla</a:t>
            </a:r>
            <a:endParaRPr lang="tr-TR" sz="1600" spc="-5" dirty="0">
              <a:effectLst/>
              <a:latin typeface="Times New Roman" panose="02020603050405020304" pitchFamily="18" charset="0"/>
              <a:ea typeface="Times New Roman" panose="02020603050405020304" pitchFamily="18" charset="0"/>
            </a:endParaRPr>
          </a:p>
          <a:p>
            <a:pPr marL="612140" indent="271145" algn="l"/>
            <a:r>
              <a:rPr lang="tr-TR" sz="1600" b="1" dirty="0">
                <a:effectLst/>
                <a:latin typeface="Times New Roman" panose="02020603050405020304" pitchFamily="18" charset="0"/>
                <a:ea typeface="Times New Roman" panose="02020603050405020304" pitchFamily="18" charset="0"/>
              </a:rPr>
              <a:t>550.000 </a:t>
            </a:r>
            <a:r>
              <a:rPr lang="tr-TR" sz="1600" b="1" spc="-10" dirty="0">
                <a:effectLst/>
                <a:latin typeface="Times New Roman" panose="02020603050405020304" pitchFamily="18" charset="0"/>
                <a:ea typeface="Times New Roman" panose="02020603050405020304" pitchFamily="18" charset="0"/>
              </a:rPr>
              <a:t>TL/</a:t>
            </a:r>
            <a:r>
              <a:rPr lang="tr-TR" sz="1600" b="1" spc="-10" dirty="0" err="1">
                <a:effectLst/>
                <a:latin typeface="Times New Roman" panose="02020603050405020304" pitchFamily="18" charset="0"/>
                <a:ea typeface="Times New Roman" panose="02020603050405020304" pitchFamily="18" charset="0"/>
              </a:rPr>
              <a:t>daa’dır</a:t>
            </a:r>
            <a:r>
              <a:rPr lang="tr-TR" sz="1600" b="1" spc="-10" dirty="0">
                <a:effectLst/>
                <a:latin typeface="Times New Roman" panose="02020603050405020304" pitchFamily="18" charset="0"/>
                <a:ea typeface="Times New Roman" panose="02020603050405020304" pitchFamily="18" charset="0"/>
              </a:rPr>
              <a:t>.</a:t>
            </a:r>
            <a:endParaRPr lang="tr-TR" sz="1600" b="1" dirty="0">
              <a:effectLst/>
              <a:latin typeface="Times New Roman" panose="02020603050405020304" pitchFamily="18" charset="0"/>
              <a:ea typeface="Times New Roman" panose="02020603050405020304" pitchFamily="18" charset="0"/>
            </a:endParaRPr>
          </a:p>
          <a:p>
            <a:pPr marL="0" marR="290195" lvl="0" indent="0" algn="just">
              <a:spcBef>
                <a:spcPts val="345"/>
              </a:spcBef>
              <a:spcAft>
                <a:spcPts val="0"/>
              </a:spcAft>
              <a:buSzPts val="1200"/>
              <a:tabLst>
                <a:tab pos="588645" algn="l"/>
              </a:tabLst>
            </a:pPr>
            <a:endParaRPr lang="tr-TR" sz="1600" spc="-5" dirty="0">
              <a:effectLst/>
              <a:latin typeface="Times New Roman" panose="02020603050405020304" pitchFamily="18" charset="0"/>
              <a:ea typeface="Times New Roman" panose="02020603050405020304" pitchFamily="18" charset="0"/>
            </a:endParaRPr>
          </a:p>
          <a:p>
            <a:pPr marL="0" marR="293370" lvl="0" indent="0" algn="just">
              <a:buSzPts val="1200"/>
              <a:tabLst>
                <a:tab pos="588645" algn="l"/>
              </a:tabLst>
            </a:pPr>
            <a:endParaRPr lang="tr-TR" sz="1600" spc="0" dirty="0">
              <a:effectLst/>
              <a:latin typeface="Times New Roman" panose="02020603050405020304" pitchFamily="18" charset="0"/>
              <a:ea typeface="Times New Roman" panose="02020603050405020304" pitchFamily="18" charset="0"/>
            </a:endParaRPr>
          </a:p>
          <a:p>
            <a:pPr marL="0" indent="0" algn="just">
              <a:lnSpc>
                <a:spcPct val="115000"/>
              </a:lnSpc>
              <a:defRPr/>
            </a:pPr>
            <a:endParaRPr lang="tr-TR" altLang="tr-TR" sz="1600"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4251849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458284" y="910218"/>
            <a:ext cx="8482516" cy="6501780"/>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defRPr/>
            </a:pPr>
            <a:r>
              <a:rPr lang="tr-TR" b="1" spc="-5" dirty="0">
                <a:effectLst/>
                <a:latin typeface="Times New Roman" panose="02020603050405020304" pitchFamily="18" charset="0"/>
                <a:ea typeface="Times New Roman" panose="02020603050405020304" pitchFamily="18" charset="0"/>
              </a:rPr>
              <a:t>9-) Yağmur</a:t>
            </a:r>
            <a:r>
              <a:rPr lang="tr-TR" b="1" spc="-2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hasadı</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için</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jeomembran</a:t>
            </a:r>
            <a:r>
              <a:rPr lang="tr-TR" b="1" spc="-10"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gölet</a:t>
            </a:r>
            <a:r>
              <a:rPr lang="tr-TR" b="1" spc="-2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yapımına</a:t>
            </a:r>
            <a:r>
              <a:rPr lang="tr-TR" b="1" spc="-15" dirty="0">
                <a:effectLst/>
                <a:latin typeface="Times New Roman" panose="02020603050405020304" pitchFamily="18" charset="0"/>
                <a:ea typeface="Times New Roman" panose="02020603050405020304" pitchFamily="18" charset="0"/>
              </a:rPr>
              <a:t> </a:t>
            </a:r>
            <a:r>
              <a:rPr lang="tr-TR" b="1" spc="-5" dirty="0">
                <a:effectLst/>
                <a:latin typeface="Times New Roman" panose="02020603050405020304" pitchFamily="18" charset="0"/>
                <a:ea typeface="Times New Roman" panose="02020603050405020304" pitchFamily="18" charset="0"/>
              </a:rPr>
              <a:t>yönelik</a:t>
            </a:r>
            <a:r>
              <a:rPr lang="tr-TR" b="1" spc="-10" dirty="0">
                <a:effectLst/>
                <a:latin typeface="Times New Roman" panose="02020603050405020304" pitchFamily="18" charset="0"/>
                <a:ea typeface="Times New Roman" panose="02020603050405020304" pitchFamily="18" charset="0"/>
              </a:rPr>
              <a:t> yatırımlar</a:t>
            </a:r>
          </a:p>
          <a:p>
            <a:pPr marL="0" indent="0" algn="just">
              <a:defRPr/>
            </a:pPr>
            <a:endParaRPr lang="tr-TR" b="1" spc="-5" dirty="0">
              <a:effectLst/>
              <a:latin typeface="Times New Roman" panose="02020603050405020304" pitchFamily="18" charset="0"/>
              <a:ea typeface="Times New Roman" panose="02020603050405020304" pitchFamily="18" charset="0"/>
            </a:endParaRPr>
          </a:p>
          <a:p>
            <a:pPr marL="0" lvl="0" indent="0" algn="just">
              <a:buSzPts val="1200"/>
              <a:tabLst>
                <a:tab pos="611505" algn="l"/>
              </a:tabLst>
            </a:pPr>
            <a:r>
              <a:rPr lang="tr-TR" sz="1700" spc="0" dirty="0">
                <a:effectLst/>
                <a:latin typeface="Times New Roman" panose="02020603050405020304" pitchFamily="18" charset="0"/>
                <a:ea typeface="Times New Roman" panose="02020603050405020304" pitchFamily="18" charset="0"/>
              </a:rPr>
              <a:t>Yeni</a:t>
            </a:r>
            <a:r>
              <a:rPr lang="tr-TR" sz="1700" spc="-2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tesis</a:t>
            </a:r>
            <a:r>
              <a:rPr lang="tr-TR" sz="1700" spc="-1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niteliğinde</a:t>
            </a:r>
            <a:r>
              <a:rPr lang="tr-TR" sz="1700" spc="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yapılacak</a:t>
            </a:r>
            <a:r>
              <a:rPr lang="tr-TR" sz="1700" spc="-1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başvurular</a:t>
            </a:r>
            <a:r>
              <a:rPr lang="tr-TR" sz="1700" spc="-1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hibe</a:t>
            </a:r>
            <a:r>
              <a:rPr lang="tr-TR" sz="1700" spc="-2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desteği</a:t>
            </a:r>
            <a:r>
              <a:rPr lang="tr-TR" sz="1700" spc="-1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kapsamında</a:t>
            </a:r>
            <a:r>
              <a:rPr lang="tr-TR" sz="1700" spc="-15" dirty="0">
                <a:effectLst/>
                <a:latin typeface="Times New Roman" panose="02020603050405020304" pitchFamily="18" charset="0"/>
                <a:ea typeface="Times New Roman" panose="02020603050405020304" pitchFamily="18" charset="0"/>
              </a:rPr>
              <a:t> </a:t>
            </a:r>
            <a:r>
              <a:rPr lang="tr-TR" sz="1700" spc="-10" dirty="0">
                <a:effectLst/>
                <a:latin typeface="Times New Roman" panose="02020603050405020304" pitchFamily="18" charset="0"/>
                <a:ea typeface="Times New Roman" panose="02020603050405020304" pitchFamily="18" charset="0"/>
              </a:rPr>
              <a:t>değerlendirilir.</a:t>
            </a:r>
            <a:endParaRPr lang="tr-TR" sz="1700" spc="0" dirty="0">
              <a:effectLst/>
              <a:latin typeface="Times New Roman" panose="02020603050405020304" pitchFamily="18" charset="0"/>
              <a:ea typeface="Times New Roman" panose="02020603050405020304" pitchFamily="18" charset="0"/>
            </a:endParaRPr>
          </a:p>
          <a:p>
            <a:pPr marL="0" marR="288925" lvl="0" indent="0" algn="just">
              <a:buSzPts val="1200"/>
              <a:tabLst>
                <a:tab pos="611505" algn="l"/>
              </a:tabLst>
            </a:pPr>
            <a:r>
              <a:rPr lang="tr-TR" sz="1700" spc="0" dirty="0">
                <a:effectLst/>
                <a:latin typeface="Times New Roman" panose="02020603050405020304" pitchFamily="18" charset="0"/>
                <a:ea typeface="Times New Roman" panose="02020603050405020304" pitchFamily="18" charset="0"/>
              </a:rPr>
              <a:t>Bu</a:t>
            </a:r>
            <a:r>
              <a:rPr lang="tr-TR" sz="1700" spc="-7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kapsamda</a:t>
            </a:r>
            <a:r>
              <a:rPr lang="tr-TR" sz="1700" spc="-5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yapılacak</a:t>
            </a:r>
            <a:r>
              <a:rPr lang="tr-TR" sz="1700" spc="-6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başvurular;</a:t>
            </a:r>
            <a:r>
              <a:rPr lang="tr-TR" sz="1700" spc="-7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tarımsal</a:t>
            </a:r>
            <a:r>
              <a:rPr lang="tr-TR" sz="1700" spc="-7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kullanım</a:t>
            </a:r>
            <a:r>
              <a:rPr lang="tr-TR" sz="1700" spc="-6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amaçlı</a:t>
            </a:r>
            <a:r>
              <a:rPr lang="tr-TR" sz="1700" spc="-6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olarak</a:t>
            </a:r>
            <a:r>
              <a:rPr lang="tr-TR" sz="1700" spc="-4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yüzey</a:t>
            </a:r>
            <a:r>
              <a:rPr lang="tr-TR" sz="1700" spc="-7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akışı</a:t>
            </a:r>
            <a:r>
              <a:rPr lang="tr-TR" sz="1700" spc="-65"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sularını depolayan ve su bütçesi üzerinde baskı oluşturmayan, </a:t>
            </a:r>
            <a:r>
              <a:rPr lang="tr-TR" sz="1700" b="1" spc="0" dirty="0">
                <a:effectLst/>
                <a:latin typeface="Times New Roman" panose="02020603050405020304" pitchFamily="18" charset="0"/>
                <a:ea typeface="Times New Roman" panose="02020603050405020304" pitchFamily="18" charset="0"/>
              </a:rPr>
              <a:t>kazı yeri 2 m derinliğinde</a:t>
            </a:r>
            <a:r>
              <a:rPr lang="tr-TR" sz="1700" spc="0" dirty="0">
                <a:effectLst/>
                <a:latin typeface="Times New Roman" panose="02020603050405020304" pitchFamily="18" charset="0"/>
                <a:ea typeface="Times New Roman" panose="02020603050405020304" pitchFamily="18" charset="0"/>
              </a:rPr>
              <a:t>, topografik koşullara göre </a:t>
            </a:r>
            <a:r>
              <a:rPr lang="tr-TR" sz="1700" b="1" spc="0" dirty="0">
                <a:effectLst/>
                <a:latin typeface="Times New Roman" panose="02020603050405020304" pitchFamily="18" charset="0"/>
                <a:ea typeface="Times New Roman" panose="02020603050405020304" pitchFamily="18" charset="0"/>
              </a:rPr>
              <a:t>9,5-12 m genişlik </a:t>
            </a:r>
            <a:r>
              <a:rPr lang="tr-TR" sz="1700" spc="0" dirty="0">
                <a:effectLst/>
                <a:latin typeface="Times New Roman" panose="02020603050405020304" pitchFamily="18" charset="0"/>
                <a:ea typeface="Times New Roman" panose="02020603050405020304" pitchFamily="18" charset="0"/>
              </a:rPr>
              <a:t>ve/veya uzunluk olacak şekilde </a:t>
            </a:r>
            <a:r>
              <a:rPr lang="tr-TR" sz="1700" b="1" spc="0" dirty="0">
                <a:effectLst/>
                <a:latin typeface="Times New Roman" panose="02020603050405020304" pitchFamily="18" charset="0"/>
                <a:ea typeface="Times New Roman" panose="02020603050405020304" pitchFamily="18" charset="0"/>
              </a:rPr>
              <a:t>100 m</a:t>
            </a:r>
            <a:r>
              <a:rPr lang="tr-TR" sz="1700" b="1" spc="0" baseline="30000" dirty="0">
                <a:effectLst/>
                <a:latin typeface="Times New Roman" panose="02020603050405020304" pitchFamily="18" charset="0"/>
                <a:ea typeface="Times New Roman" panose="02020603050405020304" pitchFamily="18" charset="0"/>
              </a:rPr>
              <a:t>3</a:t>
            </a:r>
            <a:r>
              <a:rPr lang="tr-TR" sz="1700" b="1" spc="0" dirty="0">
                <a:effectLst/>
                <a:latin typeface="Times New Roman" panose="02020603050405020304" pitchFamily="18" charset="0"/>
                <a:ea typeface="Times New Roman" panose="02020603050405020304" pitchFamily="18" charset="0"/>
              </a:rPr>
              <a:t> su </a:t>
            </a:r>
            <a:r>
              <a:rPr lang="tr-TR" sz="1700" spc="0" dirty="0">
                <a:effectLst/>
                <a:latin typeface="Times New Roman" panose="02020603050405020304" pitchFamily="18" charset="0"/>
                <a:ea typeface="Times New Roman" panose="02020603050405020304" pitchFamily="18" charset="0"/>
              </a:rPr>
              <a:t>alacak havuz boyutlarına sahip yağmur hasadı sistemlerinin uygulanması ve yaygınlaştırılması projelerini </a:t>
            </a:r>
            <a:r>
              <a:rPr lang="tr-TR" sz="1700" spc="-10" dirty="0">
                <a:effectLst/>
                <a:latin typeface="Times New Roman" panose="02020603050405020304" pitchFamily="18" charset="0"/>
                <a:ea typeface="Times New Roman" panose="02020603050405020304" pitchFamily="18" charset="0"/>
              </a:rPr>
              <a:t>kapsamaktır.</a:t>
            </a:r>
          </a:p>
          <a:p>
            <a:pPr marL="0" marR="288925" lvl="0" indent="0" algn="just">
              <a:buSzPts val="1200"/>
              <a:tabLst>
                <a:tab pos="611505" algn="l"/>
              </a:tabLst>
            </a:pPr>
            <a:endParaRPr lang="tr-TR" spc="-10" dirty="0">
              <a:effectLst/>
              <a:latin typeface="Times New Roman" panose="02020603050405020304" pitchFamily="18" charset="0"/>
              <a:ea typeface="Times New Roman" panose="02020603050405020304" pitchFamily="18" charset="0"/>
            </a:endParaRPr>
          </a:p>
          <a:p>
            <a:pPr marL="162560" algn="just">
              <a:spcBef>
                <a:spcPts val="25"/>
              </a:spcBef>
            </a:pPr>
            <a:r>
              <a:rPr lang="tr-TR" b="1" dirty="0">
                <a:effectLst/>
                <a:latin typeface="Times New Roman" panose="02020603050405020304" pitchFamily="18" charset="0"/>
                <a:ea typeface="Times New Roman" panose="02020603050405020304" pitchFamily="18" charset="0"/>
              </a:rPr>
              <a:t>10-) Kültür</a:t>
            </a:r>
            <a:r>
              <a:rPr lang="tr-TR" b="1" spc="-25"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Mantarı</a:t>
            </a:r>
            <a:r>
              <a:rPr lang="tr-TR" b="1" spc="-10"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Üretimine</a:t>
            </a:r>
            <a:r>
              <a:rPr lang="tr-TR" b="1" spc="-25"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Yönelik</a:t>
            </a:r>
            <a:r>
              <a:rPr lang="tr-TR" b="1" spc="-10" dirty="0">
                <a:effectLst/>
                <a:latin typeface="Times New Roman" panose="02020603050405020304" pitchFamily="18" charset="0"/>
                <a:ea typeface="Times New Roman" panose="02020603050405020304" pitchFamily="18" charset="0"/>
              </a:rPr>
              <a:t> Yatırımlar</a:t>
            </a:r>
          </a:p>
          <a:p>
            <a:pPr marL="162560" algn="just">
              <a:spcBef>
                <a:spcPts val="25"/>
              </a:spcBef>
            </a:pPr>
            <a:endParaRPr lang="tr-TR" b="1" dirty="0">
              <a:effectLst/>
              <a:latin typeface="Times New Roman" panose="02020603050405020304" pitchFamily="18" charset="0"/>
              <a:ea typeface="Times New Roman" panose="02020603050405020304" pitchFamily="18" charset="0"/>
            </a:endParaRPr>
          </a:p>
          <a:p>
            <a:pPr marL="0" marR="290195" lvl="0" indent="0" algn="just">
              <a:buSzPts val="1200"/>
              <a:tabLst>
                <a:tab pos="611505" algn="l"/>
              </a:tabLst>
            </a:pPr>
            <a:r>
              <a:rPr lang="tr-TR" sz="1700" spc="0" dirty="0">
                <a:effectLst/>
                <a:latin typeface="Times New Roman" panose="02020603050405020304" pitchFamily="18" charset="0"/>
                <a:ea typeface="Times New Roman" panose="02020603050405020304" pitchFamily="18" charset="0"/>
              </a:rPr>
              <a:t>Bu başlık altında tüm yatırım niteliklerindeki kapalı ortamda bitkisel üretim</a:t>
            </a:r>
            <a:r>
              <a:rPr lang="tr-TR" sz="1700" spc="-10" dirty="0">
                <a:effectLst/>
                <a:latin typeface="Times New Roman" panose="02020603050405020304" pitchFamily="18" charset="0"/>
                <a:ea typeface="Times New Roman" panose="02020603050405020304" pitchFamily="18" charset="0"/>
              </a:rPr>
              <a:t> </a:t>
            </a:r>
            <a:r>
              <a:rPr lang="tr-TR" sz="1700" spc="0" dirty="0">
                <a:effectLst/>
                <a:latin typeface="Times New Roman" panose="02020603050405020304" pitchFamily="18" charset="0"/>
                <a:ea typeface="Times New Roman" panose="02020603050405020304" pitchFamily="18" charset="0"/>
              </a:rPr>
              <a:t>tesislerine yönelik başvurular kabul edilecektir.</a:t>
            </a:r>
          </a:p>
          <a:p>
            <a:pPr marL="0" marR="289560" lvl="0" indent="0" algn="just">
              <a:buSzPts val="1200"/>
              <a:tabLst>
                <a:tab pos="611505" algn="l"/>
              </a:tabLst>
            </a:pPr>
            <a:r>
              <a:rPr lang="tr-TR" sz="1700" spc="0" dirty="0">
                <a:effectLst/>
                <a:latin typeface="Times New Roman" panose="02020603050405020304" pitchFamily="18" charset="0"/>
                <a:ea typeface="Times New Roman" panose="02020603050405020304" pitchFamily="18" charset="0"/>
              </a:rPr>
              <a:t>Kültür mantarı yetiştiriciliğine yönelik gerekli makine ekipmanların alımı uygun harcama kapsamında değerlendirilir.</a:t>
            </a:r>
          </a:p>
          <a:p>
            <a:pPr marL="0" marR="290830" lvl="0" indent="0" algn="just">
              <a:buSzPts val="1200"/>
              <a:tabLst>
                <a:tab pos="611505" algn="l"/>
              </a:tabLst>
            </a:pPr>
            <a:r>
              <a:rPr lang="tr-TR" sz="1700" b="1" spc="0" dirty="0">
                <a:effectLst/>
                <a:latin typeface="Times New Roman" panose="02020603050405020304" pitchFamily="18" charset="0"/>
                <a:ea typeface="Times New Roman" panose="02020603050405020304" pitchFamily="18" charset="0"/>
              </a:rPr>
              <a:t>En az 100 (yüz) m</a:t>
            </a:r>
            <a:r>
              <a:rPr lang="tr-TR" sz="1700" b="1" spc="0" baseline="30000" dirty="0">
                <a:effectLst/>
                <a:latin typeface="Times New Roman" panose="02020603050405020304" pitchFamily="18" charset="0"/>
                <a:ea typeface="Times New Roman" panose="02020603050405020304" pitchFamily="18" charset="0"/>
              </a:rPr>
              <a:t>2</a:t>
            </a:r>
            <a:r>
              <a:rPr lang="tr-TR" sz="1700" b="1" spc="0" dirty="0">
                <a:effectLst/>
                <a:latin typeface="Times New Roman" panose="02020603050405020304" pitchFamily="18" charset="0"/>
                <a:ea typeface="Times New Roman" panose="02020603050405020304" pitchFamily="18" charset="0"/>
              </a:rPr>
              <a:t>’lik kapalı alanda </a:t>
            </a:r>
            <a:r>
              <a:rPr lang="tr-TR" sz="1700" spc="0" dirty="0">
                <a:effectLst/>
                <a:latin typeface="Times New Roman" panose="02020603050405020304" pitchFamily="18" charset="0"/>
                <a:ea typeface="Times New Roman" panose="02020603050405020304" pitchFamily="18" charset="0"/>
              </a:rPr>
              <a:t>ve </a:t>
            </a:r>
            <a:r>
              <a:rPr lang="tr-TR" sz="1700" b="1" spc="0" dirty="0">
                <a:effectLst/>
                <a:latin typeface="Times New Roman" panose="02020603050405020304" pitchFamily="18" charset="0"/>
                <a:ea typeface="Times New Roman" panose="02020603050405020304" pitchFamily="18" charset="0"/>
              </a:rPr>
              <a:t>en az 2 kat ranza </a:t>
            </a:r>
            <a:r>
              <a:rPr lang="tr-TR" sz="1700" spc="0" dirty="0">
                <a:effectLst/>
                <a:latin typeface="Times New Roman" panose="02020603050405020304" pitchFamily="18" charset="0"/>
                <a:ea typeface="Times New Roman" panose="02020603050405020304" pitchFamily="18" charset="0"/>
              </a:rPr>
              <a:t>veya diğer sistemlerin uygulandığı, 15-20 ton/yıl kompost, sırt pompası, sulama sistemi, birer adet vantilatör, aspiratör, higrometre ve termometre içeren tesis yapımına yönelik projeler hibe desteği kapsamında değerlendirilir.</a:t>
            </a:r>
          </a:p>
          <a:p>
            <a:pPr marL="0" marR="288925" lvl="0" indent="0" algn="just">
              <a:buSzPts val="1200"/>
              <a:tabLst>
                <a:tab pos="611505" algn="l"/>
              </a:tabLst>
            </a:pPr>
            <a:endParaRPr lang="tr-TR" spc="0" dirty="0">
              <a:effectLst/>
              <a:latin typeface="Times New Roman" panose="02020603050405020304" pitchFamily="18" charset="0"/>
              <a:ea typeface="Times New Roman" panose="02020603050405020304" pitchFamily="18" charset="0"/>
            </a:endParaRPr>
          </a:p>
          <a:p>
            <a:pPr marL="0" marR="290195" lvl="0" indent="0" algn="just">
              <a:spcBef>
                <a:spcPts val="345"/>
              </a:spcBef>
              <a:spcAft>
                <a:spcPts val="0"/>
              </a:spcAft>
              <a:buSzPts val="1200"/>
              <a:tabLst>
                <a:tab pos="588645" algn="l"/>
              </a:tabLst>
            </a:pPr>
            <a:endParaRPr lang="tr-TR" spc="-5" dirty="0">
              <a:effectLst/>
              <a:latin typeface="Times New Roman" panose="02020603050405020304" pitchFamily="18" charset="0"/>
              <a:ea typeface="Times New Roman" panose="02020603050405020304" pitchFamily="18" charset="0"/>
            </a:endParaRPr>
          </a:p>
          <a:p>
            <a:pPr marL="0" marR="293370" lvl="0" indent="0" algn="just">
              <a:buSzPts val="1200"/>
              <a:tabLst>
                <a:tab pos="588645" algn="l"/>
              </a:tabLst>
            </a:pPr>
            <a:endParaRPr lang="tr-TR" spc="0" dirty="0">
              <a:effectLst/>
              <a:latin typeface="Times New Roman" panose="02020603050405020304" pitchFamily="18" charset="0"/>
              <a:ea typeface="Times New Roman" panose="02020603050405020304" pitchFamily="18" charset="0"/>
            </a:endParaRPr>
          </a:p>
          <a:p>
            <a:pPr marL="0" indent="0" algn="just">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734142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458284" y="910218"/>
            <a:ext cx="8482516" cy="5670783"/>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lvl="0" indent="0" algn="just">
              <a:spcBef>
                <a:spcPts val="25"/>
              </a:spcBef>
              <a:buSzPts val="1200"/>
              <a:tabLst>
                <a:tab pos="323215" algn="l"/>
              </a:tabLst>
            </a:pPr>
            <a:r>
              <a:rPr lang="tr-TR" sz="1800" b="1" spc="0" dirty="0">
                <a:effectLst/>
                <a:latin typeface="Times New Roman" panose="02020603050405020304" pitchFamily="18" charset="0"/>
                <a:ea typeface="Times New Roman" panose="02020603050405020304" pitchFamily="18" charset="0"/>
              </a:rPr>
              <a:t>11-) Yenilenebilir</a:t>
            </a:r>
            <a:r>
              <a:rPr lang="tr-TR" sz="1800" b="1" spc="-3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Enerji</a:t>
            </a:r>
            <a:r>
              <a:rPr lang="tr-TR" sz="1800" b="1" spc="-3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Tesisleri</a:t>
            </a:r>
            <a:r>
              <a:rPr lang="tr-TR" sz="1800" b="1" spc="-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Yapımına</a:t>
            </a:r>
            <a:r>
              <a:rPr lang="tr-TR" sz="1800" b="1" spc="-2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Yönelik</a:t>
            </a:r>
            <a:r>
              <a:rPr lang="tr-TR" sz="1800" b="1" spc="-10" dirty="0">
                <a:effectLst/>
                <a:latin typeface="Times New Roman" panose="02020603050405020304" pitchFamily="18" charset="0"/>
                <a:ea typeface="Times New Roman" panose="02020603050405020304" pitchFamily="18" charset="0"/>
              </a:rPr>
              <a:t> Yatırımlar</a:t>
            </a:r>
          </a:p>
          <a:p>
            <a:pPr marL="0" lvl="0" indent="0" algn="just">
              <a:spcBef>
                <a:spcPts val="25"/>
              </a:spcBef>
              <a:buSzPts val="1200"/>
              <a:tabLst>
                <a:tab pos="323215" algn="l"/>
              </a:tabLst>
            </a:pPr>
            <a:endParaRPr lang="tr-TR" sz="1800" b="1" spc="0" dirty="0">
              <a:effectLst/>
              <a:latin typeface="Times New Roman" panose="02020603050405020304" pitchFamily="18" charset="0"/>
              <a:ea typeface="Times New Roman" panose="02020603050405020304" pitchFamily="18" charset="0"/>
            </a:endParaRPr>
          </a:p>
          <a:p>
            <a:pPr marL="0" marR="292100" indent="0" algn="just">
              <a:buSzPts val="1200"/>
              <a:tabLst>
                <a:tab pos="588645" algn="l"/>
              </a:tabLst>
            </a:pPr>
            <a:r>
              <a:rPr lang="tr-TR" sz="1800" spc="0" dirty="0">
                <a:effectLst/>
                <a:latin typeface="Times New Roman" panose="02020603050405020304" pitchFamily="18" charset="0"/>
                <a:ea typeface="Times New Roman" panose="02020603050405020304" pitchFamily="18" charset="0"/>
              </a:rPr>
              <a:t>	Yenilenebilir</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enerji</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kaynağı</a:t>
            </a:r>
            <a:r>
              <a:rPr lang="tr-TR" sz="1800" spc="-5"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kullanılacak</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bütün yatırım</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konularında yenilenebilir</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enerji üretimi, mevcut veya Tebliğ kapsamında kurulacak yeni tesisin kapasite/ekspertiz raporunda hesaplanan yıllık enerji ihtiyacının </a:t>
            </a:r>
            <a:r>
              <a:rPr lang="tr-TR" sz="1800" b="1" spc="0" dirty="0">
                <a:effectLst/>
                <a:latin typeface="Times New Roman" panose="02020603050405020304" pitchFamily="18" charset="0"/>
                <a:ea typeface="Times New Roman" panose="02020603050405020304" pitchFamily="18" charset="0"/>
              </a:rPr>
              <a:t>en az %51’ini en fazla %110’unu</a:t>
            </a:r>
            <a:r>
              <a:rPr lang="tr-TR" sz="1800" spc="0" dirty="0">
                <a:effectLst/>
                <a:latin typeface="Times New Roman" panose="02020603050405020304" pitchFamily="18" charset="0"/>
                <a:ea typeface="Times New Roman" panose="02020603050405020304" pitchFamily="18" charset="0"/>
              </a:rPr>
              <a:t> karşılayacak şekilde projelendirilmesi halinde hibe desteğinden faydalandırılır.</a:t>
            </a:r>
          </a:p>
          <a:p>
            <a:pPr marL="0" marR="292100" indent="0" algn="just">
              <a:buSzPts val="1200"/>
              <a:tabLst>
                <a:tab pos="588645" algn="l"/>
              </a:tabLst>
            </a:pPr>
            <a:r>
              <a:rPr lang="tr-TR" sz="1800" spc="0" dirty="0">
                <a:effectLst/>
                <a:latin typeface="Times New Roman" panose="02020603050405020304" pitchFamily="18" charset="0"/>
                <a:ea typeface="Times New Roman" panose="02020603050405020304" pitchFamily="18" charset="0"/>
              </a:rPr>
              <a:t>	Elde</a:t>
            </a:r>
            <a:r>
              <a:rPr lang="tr-TR" sz="1800" spc="-2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edilen</a:t>
            </a:r>
            <a:r>
              <a:rPr lang="tr-TR" sz="1800" spc="-10" dirty="0">
                <a:effectLst/>
                <a:latin typeface="Times New Roman" panose="02020603050405020304" pitchFamily="18" charset="0"/>
                <a:ea typeface="Times New Roman" panose="02020603050405020304" pitchFamily="18" charset="0"/>
              </a:rPr>
              <a:t> </a:t>
            </a:r>
            <a:r>
              <a:rPr lang="tr-TR" sz="1800" spc="0" dirty="0">
                <a:effectLst/>
                <a:latin typeface="Times New Roman" panose="02020603050405020304" pitchFamily="18" charset="0"/>
                <a:ea typeface="Times New Roman" panose="02020603050405020304" pitchFamily="18" charset="0"/>
              </a:rPr>
              <a:t>enerjinin</a:t>
            </a:r>
            <a:r>
              <a:rPr lang="tr-TR" sz="1800" spc="-1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ulusal</a:t>
            </a:r>
            <a:r>
              <a:rPr lang="tr-TR" sz="1800" b="1" spc="-10"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şebekeye</a:t>
            </a:r>
            <a:r>
              <a:rPr lang="tr-TR" sz="1800" b="1" spc="-5" dirty="0">
                <a:effectLst/>
                <a:latin typeface="Times New Roman" panose="02020603050405020304" pitchFamily="18" charset="0"/>
                <a:ea typeface="Times New Roman" panose="02020603050405020304" pitchFamily="18" charset="0"/>
              </a:rPr>
              <a:t> </a:t>
            </a:r>
            <a:r>
              <a:rPr lang="tr-TR" sz="1800" b="1" spc="0" dirty="0">
                <a:effectLst/>
                <a:latin typeface="Times New Roman" panose="02020603050405020304" pitchFamily="18" charset="0"/>
                <a:ea typeface="Times New Roman" panose="02020603050405020304" pitchFamily="18" charset="0"/>
              </a:rPr>
              <a:t>bağlanması </a:t>
            </a:r>
            <a:r>
              <a:rPr lang="tr-TR" sz="1800" spc="-10" dirty="0">
                <a:effectLst/>
                <a:latin typeface="Times New Roman" panose="02020603050405020304" pitchFamily="18" charset="0"/>
                <a:ea typeface="Times New Roman" panose="02020603050405020304" pitchFamily="18" charset="0"/>
              </a:rPr>
              <a:t>şarttır.</a:t>
            </a:r>
          </a:p>
          <a:p>
            <a:pPr marL="0" marR="292100" indent="0" algn="just">
              <a:buSzPts val="1200"/>
              <a:tabLst>
                <a:tab pos="588645" algn="l"/>
              </a:tabLst>
            </a:pPr>
            <a:endParaRPr lang="tr-TR" sz="1800" spc="0" dirty="0">
              <a:effectLst/>
              <a:latin typeface="Times New Roman" panose="02020603050405020304" pitchFamily="18" charset="0"/>
              <a:ea typeface="Times New Roman" panose="02020603050405020304" pitchFamily="18" charset="0"/>
            </a:endParaRPr>
          </a:p>
          <a:p>
            <a:pPr marL="0" marR="292100" indent="0" algn="just">
              <a:buSzPts val="1200"/>
              <a:tabLst>
                <a:tab pos="588645" algn="l"/>
              </a:tabLst>
            </a:pPr>
            <a:r>
              <a:rPr lang="tr-TR" sz="1800" spc="0" dirty="0">
                <a:effectLst/>
                <a:latin typeface="Times New Roman" panose="02020603050405020304" pitchFamily="18" charset="0"/>
                <a:ea typeface="Times New Roman" panose="02020603050405020304" pitchFamily="18" charset="0"/>
              </a:rPr>
              <a:t>	Ayrıca yenilenebilir enerji tesisi projesi, yaylacı ve göçer faaliyetleri kapsamında büyükbaş veya küçükbaş hayvan yetiştiriciliği veya arıcılık ve arı ürünleri üretimi ile bitkisel üretim yapan küçük ölçekli aile işletmelerinin kendi enerji taleplerini karşılamak amacıyla </a:t>
            </a:r>
            <a:r>
              <a:rPr lang="tr-TR" sz="1800" b="1" spc="0" dirty="0">
                <a:effectLst/>
                <a:latin typeface="Times New Roman" panose="02020603050405020304" pitchFamily="18" charset="0"/>
                <a:ea typeface="Times New Roman" panose="02020603050405020304" pitchFamily="18" charset="0"/>
              </a:rPr>
              <a:t>5 kW ya kadar </a:t>
            </a:r>
            <a:r>
              <a:rPr lang="tr-TR" sz="1800" b="1" spc="0" dirty="0" err="1">
                <a:effectLst/>
                <a:latin typeface="Times New Roman" panose="02020603050405020304" pitchFamily="18" charset="0"/>
                <a:ea typeface="Times New Roman" panose="02020603050405020304" pitchFamily="18" charset="0"/>
              </a:rPr>
              <a:t>off</a:t>
            </a:r>
            <a:r>
              <a:rPr lang="tr-TR" sz="1800" b="1" spc="0" dirty="0">
                <a:effectLst/>
                <a:latin typeface="Times New Roman" panose="02020603050405020304" pitchFamily="18" charset="0"/>
                <a:ea typeface="Times New Roman" panose="02020603050405020304" pitchFamily="18" charset="0"/>
              </a:rPr>
              <a:t>-grid sistem </a:t>
            </a:r>
            <a:r>
              <a:rPr lang="tr-TR" sz="1800" spc="0" dirty="0">
                <a:effectLst/>
                <a:latin typeface="Times New Roman" panose="02020603050405020304" pitchFamily="18" charset="0"/>
                <a:ea typeface="Times New Roman" panose="02020603050405020304" pitchFamily="18" charset="0"/>
              </a:rPr>
              <a:t>(</a:t>
            </a:r>
            <a:r>
              <a:rPr lang="tr-TR" sz="1800" spc="0" dirty="0" err="1">
                <a:effectLst/>
                <a:latin typeface="Times New Roman" panose="02020603050405020304" pitchFamily="18" charset="0"/>
                <a:ea typeface="Times New Roman" panose="02020603050405020304" pitchFamily="18" charset="0"/>
              </a:rPr>
              <a:t>PV’ler</a:t>
            </a:r>
            <a:r>
              <a:rPr lang="tr-TR" sz="1800" spc="0" dirty="0">
                <a:effectLst/>
                <a:latin typeface="Times New Roman" panose="02020603050405020304" pitchFamily="18" charset="0"/>
                <a:ea typeface="Times New Roman" panose="02020603050405020304" pitchFamily="18" charset="0"/>
              </a:rPr>
              <a:t> aracılığıyla üretilen fazla enerjiyi akülerde depolayan, şebekeye bağlı olmayan solar fotovoltaik sistemler) kurulmasını içerebilir.</a:t>
            </a:r>
          </a:p>
          <a:p>
            <a:pPr marL="342900" marR="292100" lvl="0" indent="-342900" algn="just">
              <a:buSzPts val="1200"/>
              <a:buFont typeface="Times New Roman" panose="02020603050405020304" pitchFamily="18" charset="0"/>
              <a:buAutoNum type="arabicPeriod"/>
              <a:tabLst>
                <a:tab pos="588645" algn="l"/>
              </a:tabLst>
            </a:pPr>
            <a:endParaRPr lang="tr-TR" sz="1800" spc="0" dirty="0">
              <a:effectLst/>
              <a:latin typeface="Times New Roman" panose="02020603050405020304" pitchFamily="18" charset="0"/>
              <a:ea typeface="Times New Roman" panose="02020603050405020304" pitchFamily="18" charset="0"/>
            </a:endParaRPr>
          </a:p>
          <a:p>
            <a:pPr marL="0" marR="288925" lvl="0" indent="0" algn="just">
              <a:buSzPts val="1200"/>
              <a:tabLst>
                <a:tab pos="611505" algn="l"/>
              </a:tabLst>
            </a:pPr>
            <a:endParaRPr lang="tr-TR" spc="0" dirty="0">
              <a:effectLst/>
              <a:latin typeface="Times New Roman" panose="02020603050405020304" pitchFamily="18" charset="0"/>
              <a:ea typeface="Times New Roman" panose="02020603050405020304" pitchFamily="18" charset="0"/>
            </a:endParaRPr>
          </a:p>
          <a:p>
            <a:pPr marL="0" marR="290195" lvl="0" indent="0" algn="just">
              <a:spcBef>
                <a:spcPts val="345"/>
              </a:spcBef>
              <a:spcAft>
                <a:spcPts val="0"/>
              </a:spcAft>
              <a:buSzPts val="1200"/>
              <a:tabLst>
                <a:tab pos="588645" algn="l"/>
              </a:tabLst>
            </a:pPr>
            <a:endParaRPr lang="tr-TR" spc="-5" dirty="0">
              <a:effectLst/>
              <a:latin typeface="Times New Roman" panose="02020603050405020304" pitchFamily="18" charset="0"/>
              <a:ea typeface="Times New Roman" panose="02020603050405020304" pitchFamily="18" charset="0"/>
            </a:endParaRPr>
          </a:p>
          <a:p>
            <a:pPr marL="0" marR="293370" lvl="0" indent="0" algn="just">
              <a:buSzPts val="1200"/>
              <a:tabLst>
                <a:tab pos="588645" algn="l"/>
              </a:tabLst>
            </a:pPr>
            <a:endParaRPr lang="tr-TR" spc="0" dirty="0">
              <a:effectLst/>
              <a:latin typeface="Times New Roman" panose="02020603050405020304" pitchFamily="18" charset="0"/>
              <a:ea typeface="Times New Roman" panose="02020603050405020304" pitchFamily="18" charset="0"/>
            </a:endParaRPr>
          </a:p>
          <a:p>
            <a:pPr marL="0" indent="0" algn="just">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875039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17477" y="739309"/>
            <a:ext cx="8761288" cy="6183231"/>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lgn="just">
              <a:defRPr/>
            </a:pPr>
            <a:r>
              <a:rPr lang="tr-TR" b="1" spc="0" dirty="0">
                <a:solidFill>
                  <a:srgbClr val="FF0000"/>
                </a:solidFill>
                <a:effectLst/>
                <a:latin typeface="Times New Roman" panose="02020603050405020304" pitchFamily="18" charset="0"/>
                <a:ea typeface="Times New Roman" panose="02020603050405020304" pitchFamily="18" charset="0"/>
              </a:rPr>
              <a:t>B-) Arıcılık</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Ve</a:t>
            </a:r>
            <a:r>
              <a:rPr lang="tr-TR" b="1" spc="-2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Arı</a:t>
            </a:r>
            <a:r>
              <a:rPr lang="tr-TR" b="1" spc="-1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Ürünlerine</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Yönelik</a:t>
            </a:r>
            <a:r>
              <a:rPr lang="tr-TR" b="1" spc="-5" dirty="0">
                <a:solidFill>
                  <a:srgbClr val="FF0000"/>
                </a:solidFill>
                <a:effectLst/>
                <a:latin typeface="Times New Roman" panose="02020603050405020304" pitchFamily="18" charset="0"/>
                <a:ea typeface="Times New Roman" panose="02020603050405020304" pitchFamily="18" charset="0"/>
              </a:rPr>
              <a:t> </a:t>
            </a:r>
            <a:r>
              <a:rPr lang="tr-TR" b="1" spc="-10" dirty="0">
                <a:solidFill>
                  <a:srgbClr val="FF0000"/>
                </a:solidFill>
                <a:effectLst/>
                <a:latin typeface="Times New Roman" panose="02020603050405020304" pitchFamily="18" charset="0"/>
                <a:ea typeface="Times New Roman" panose="02020603050405020304" pitchFamily="18" charset="0"/>
              </a:rPr>
              <a:t>Yatırımlar</a:t>
            </a:r>
            <a:endParaRPr lang="tr-TR" b="1" dirty="0">
              <a:solidFill>
                <a:srgbClr val="FF0000"/>
              </a:solidFill>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defRPr/>
            </a:pPr>
            <a:r>
              <a:rPr lang="tr-TR" spc="0" dirty="0">
                <a:effectLst/>
                <a:latin typeface="Times New Roman" panose="02020603050405020304" pitchFamily="18" charset="0"/>
                <a:ea typeface="Wingdings" panose="05000000000000000000" pitchFamily="2" charset="2"/>
                <a:cs typeface="Wingdings" panose="05000000000000000000" pitchFamily="2" charset="2"/>
              </a:rPr>
              <a:t>Bal</a:t>
            </a:r>
            <a:r>
              <a:rPr lang="tr-TR" spc="-15" dirty="0">
                <a:effectLst/>
                <a:latin typeface="Times New Roman" panose="02020603050405020304" pitchFamily="18" charset="0"/>
                <a:ea typeface="Wingdings" panose="05000000000000000000" pitchFamily="2" charset="2"/>
                <a:cs typeface="Wingdings" panose="05000000000000000000" pitchFamily="2" charset="2"/>
              </a:rPr>
              <a:t> </a:t>
            </a:r>
            <a:r>
              <a:rPr lang="tr-TR" spc="0" dirty="0">
                <a:effectLst/>
                <a:latin typeface="Times New Roman" panose="02020603050405020304" pitchFamily="18" charset="0"/>
                <a:ea typeface="Wingdings" panose="05000000000000000000" pitchFamily="2" charset="2"/>
                <a:cs typeface="Wingdings" panose="05000000000000000000" pitchFamily="2" charset="2"/>
              </a:rPr>
              <a:t>ve</a:t>
            </a:r>
            <a:r>
              <a:rPr lang="tr-TR" spc="-20" dirty="0">
                <a:effectLst/>
                <a:latin typeface="Times New Roman" panose="02020603050405020304" pitchFamily="18" charset="0"/>
                <a:ea typeface="Wingdings" panose="05000000000000000000" pitchFamily="2" charset="2"/>
                <a:cs typeface="Wingdings" panose="05000000000000000000" pitchFamily="2" charset="2"/>
              </a:rPr>
              <a:t> </a:t>
            </a:r>
            <a:r>
              <a:rPr lang="tr-TR" spc="0" dirty="0">
                <a:effectLst/>
                <a:latin typeface="Times New Roman" panose="02020603050405020304" pitchFamily="18" charset="0"/>
                <a:ea typeface="Wingdings" panose="05000000000000000000" pitchFamily="2" charset="2"/>
                <a:cs typeface="Wingdings" panose="05000000000000000000" pitchFamily="2" charset="2"/>
              </a:rPr>
              <a:t>diğer</a:t>
            </a:r>
            <a:r>
              <a:rPr lang="tr-TR" spc="-10" dirty="0">
                <a:effectLst/>
                <a:latin typeface="Times New Roman" panose="02020603050405020304" pitchFamily="18" charset="0"/>
                <a:ea typeface="Wingdings" panose="05000000000000000000" pitchFamily="2" charset="2"/>
                <a:cs typeface="Wingdings" panose="05000000000000000000" pitchFamily="2" charset="2"/>
              </a:rPr>
              <a:t> </a:t>
            </a:r>
            <a:r>
              <a:rPr lang="tr-TR" spc="0" dirty="0">
                <a:effectLst/>
                <a:latin typeface="Times New Roman" panose="02020603050405020304" pitchFamily="18" charset="0"/>
                <a:ea typeface="Wingdings" panose="05000000000000000000" pitchFamily="2" charset="2"/>
                <a:cs typeface="Wingdings" panose="05000000000000000000" pitchFamily="2" charset="2"/>
              </a:rPr>
              <a:t>arı</a:t>
            </a:r>
            <a:r>
              <a:rPr lang="tr-TR" spc="-15" dirty="0">
                <a:effectLst/>
                <a:latin typeface="Times New Roman" panose="02020603050405020304" pitchFamily="18" charset="0"/>
                <a:ea typeface="Wingdings" panose="05000000000000000000" pitchFamily="2" charset="2"/>
                <a:cs typeface="Wingdings" panose="05000000000000000000" pitchFamily="2" charset="2"/>
              </a:rPr>
              <a:t> </a:t>
            </a:r>
            <a:r>
              <a:rPr lang="tr-TR" spc="0" dirty="0">
                <a:effectLst/>
                <a:latin typeface="Times New Roman" panose="02020603050405020304" pitchFamily="18" charset="0"/>
                <a:ea typeface="Wingdings" panose="05000000000000000000" pitchFamily="2" charset="2"/>
                <a:cs typeface="Wingdings" panose="05000000000000000000" pitchFamily="2" charset="2"/>
              </a:rPr>
              <a:t>ürünlerinin</a:t>
            </a:r>
            <a:r>
              <a:rPr lang="tr-TR" spc="-15" dirty="0">
                <a:effectLst/>
                <a:latin typeface="Times New Roman" panose="02020603050405020304" pitchFamily="18" charset="0"/>
                <a:ea typeface="Wingdings" panose="05000000000000000000" pitchFamily="2" charset="2"/>
                <a:cs typeface="Wingdings" panose="05000000000000000000" pitchFamily="2" charset="2"/>
              </a:rPr>
              <a:t> </a:t>
            </a:r>
            <a:r>
              <a:rPr lang="tr-TR" spc="0" dirty="0">
                <a:effectLst/>
                <a:latin typeface="Times New Roman" panose="02020603050405020304" pitchFamily="18" charset="0"/>
                <a:ea typeface="Wingdings" panose="05000000000000000000" pitchFamily="2" charset="2"/>
                <a:cs typeface="Wingdings" panose="05000000000000000000" pitchFamily="2" charset="2"/>
              </a:rPr>
              <a:t>üretimine yönelik</a:t>
            </a:r>
            <a:r>
              <a:rPr lang="tr-TR" spc="-15"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30</a:t>
            </a:r>
            <a:r>
              <a:rPr lang="tr-TR" b="1" spc="-5"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(otuz)</a:t>
            </a:r>
            <a:r>
              <a:rPr lang="tr-TR" b="1" spc="-15"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ile</a:t>
            </a:r>
            <a:r>
              <a:rPr lang="tr-TR" b="1" spc="-20"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500</a:t>
            </a:r>
            <a:r>
              <a:rPr lang="tr-TR" b="1" spc="-15"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(beş yüz)</a:t>
            </a:r>
            <a:r>
              <a:rPr lang="tr-TR" b="1" spc="-15" dirty="0">
                <a:effectLst/>
                <a:latin typeface="Times New Roman" panose="02020603050405020304" pitchFamily="18" charset="0"/>
                <a:ea typeface="Wingdings" panose="05000000000000000000" pitchFamily="2" charset="2"/>
                <a:cs typeface="Wingdings" panose="05000000000000000000" pitchFamily="2" charset="2"/>
              </a:rPr>
              <a:t> </a:t>
            </a:r>
            <a:r>
              <a:rPr lang="tr-TR" b="1" spc="0" dirty="0">
                <a:effectLst/>
                <a:latin typeface="Times New Roman" panose="02020603050405020304" pitchFamily="18" charset="0"/>
                <a:ea typeface="Wingdings" panose="05000000000000000000" pitchFamily="2" charset="2"/>
                <a:cs typeface="Wingdings" panose="05000000000000000000" pitchFamily="2" charset="2"/>
              </a:rPr>
              <a:t>kovan </a:t>
            </a:r>
            <a:r>
              <a:rPr lang="tr-TR" spc="0" dirty="0">
                <a:effectLst/>
                <a:latin typeface="Times New Roman" panose="02020603050405020304" pitchFamily="18" charset="0"/>
                <a:ea typeface="Wingdings" panose="05000000000000000000" pitchFamily="2" charset="2"/>
                <a:cs typeface="Wingdings" panose="05000000000000000000" pitchFamily="2" charset="2"/>
              </a:rPr>
              <a:t>aralığındaki işletmeler başvurabilir</a:t>
            </a:r>
          </a:p>
          <a:p>
            <a:pPr marL="285750" marR="290195" lvl="0" indent="-285750" algn="just">
              <a:buSzPts val="1200"/>
              <a:buFont typeface="Arial" panose="020B0604020202020204" pitchFamily="34" charset="0"/>
              <a:buChar char="•"/>
              <a:tabLst>
                <a:tab pos="588645" algn="l"/>
              </a:tabLst>
            </a:pPr>
            <a:r>
              <a:rPr lang="tr-TR" spc="0" dirty="0">
                <a:effectLst/>
                <a:latin typeface="Times New Roman" panose="02020603050405020304" pitchFamily="18" charset="0"/>
                <a:ea typeface="Times New Roman" panose="02020603050405020304" pitchFamily="18" charset="0"/>
              </a:rPr>
              <a:t>arı ürünlerinin işlenmesi, paketlenmesi ve depolanması için inşaat ve makineler hibe kapsamındadır</a:t>
            </a:r>
          </a:p>
          <a:p>
            <a:pPr marL="285750" marR="290195" lvl="0" indent="-285750" algn="just">
              <a:buSzPts val="1200"/>
              <a:buFont typeface="Arial" panose="020B0604020202020204" pitchFamily="34" charset="0"/>
              <a:buChar char="•"/>
              <a:tabLst>
                <a:tab pos="588645" algn="l"/>
              </a:tabLst>
            </a:pPr>
            <a:r>
              <a:rPr lang="tr-TR" spc="0" dirty="0">
                <a:effectLst/>
                <a:latin typeface="Times New Roman" panose="02020603050405020304" pitchFamily="18" charset="0"/>
                <a:ea typeface="Times New Roman" panose="02020603050405020304" pitchFamily="18" charset="0"/>
              </a:rPr>
              <a:t>arıcılıkla ilgili ekipman alımı, </a:t>
            </a:r>
          </a:p>
          <a:p>
            <a:pPr marL="285750" marR="290195" lvl="0" indent="-285750" algn="just">
              <a:buSzPts val="1200"/>
              <a:buFont typeface="Arial" panose="020B0604020202020204" pitchFamily="34" charset="0"/>
              <a:buChar char="•"/>
              <a:tabLst>
                <a:tab pos="588645" algn="l"/>
              </a:tabLst>
            </a:pPr>
            <a:r>
              <a:rPr lang="tr-TR" spc="0" dirty="0">
                <a:effectLst/>
                <a:latin typeface="Times New Roman" panose="02020603050405020304" pitchFamily="18" charset="0"/>
                <a:ea typeface="Times New Roman" panose="02020603050405020304" pitchFamily="18" charset="0"/>
              </a:rPr>
              <a:t>lisanslı</a:t>
            </a:r>
            <a:r>
              <a:rPr lang="tr-TR" spc="19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üreticiler</a:t>
            </a:r>
            <a:r>
              <a:rPr lang="tr-TR" spc="19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tarafından</a:t>
            </a:r>
            <a:r>
              <a:rPr lang="tr-TR" spc="2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ana</a:t>
            </a:r>
            <a:r>
              <a:rPr lang="tr-TR" spc="19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arıların</a:t>
            </a:r>
            <a:r>
              <a:rPr lang="tr-TR" spc="19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üretilmesi</a:t>
            </a:r>
            <a:r>
              <a:rPr lang="tr-TR" spc="19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için</a:t>
            </a:r>
            <a:r>
              <a:rPr lang="tr-TR" spc="200" dirty="0">
                <a:effectLst/>
                <a:latin typeface="Times New Roman" panose="02020603050405020304" pitchFamily="18" charset="0"/>
                <a:ea typeface="Times New Roman" panose="02020603050405020304" pitchFamily="18" charset="0"/>
              </a:rPr>
              <a:t>  </a:t>
            </a:r>
            <a:r>
              <a:rPr lang="tr-TR" spc="-10" dirty="0">
                <a:effectLst/>
                <a:latin typeface="Times New Roman" panose="02020603050405020304" pitchFamily="18" charset="0"/>
                <a:ea typeface="Times New Roman" panose="02020603050405020304" pitchFamily="18" charset="0"/>
              </a:rPr>
              <a:t>yetiştirme </a:t>
            </a:r>
            <a:r>
              <a:rPr lang="tr-TR" dirty="0">
                <a:effectLst/>
                <a:latin typeface="Times New Roman" panose="02020603050405020304" pitchFamily="18" charset="0"/>
                <a:ea typeface="Times New Roman" panose="02020603050405020304" pitchFamily="18" charset="0"/>
              </a:rPr>
              <a:t>istasyonlarının kurulması ve donatılması,</a:t>
            </a:r>
          </a:p>
          <a:p>
            <a:pPr marL="285750" marR="290195" lvl="0" indent="-285750" algn="just">
              <a:buSzPts val="1200"/>
              <a:buFont typeface="Arial" panose="020B0604020202020204" pitchFamily="34" charset="0"/>
              <a:buChar char="•"/>
              <a:tabLst>
                <a:tab pos="588645" algn="l"/>
              </a:tabLst>
            </a:pPr>
            <a:r>
              <a:rPr lang="tr-TR" dirty="0">
                <a:effectLst/>
                <a:latin typeface="Times New Roman" panose="02020603050405020304" pitchFamily="18" charset="0"/>
                <a:ea typeface="Times New Roman" panose="02020603050405020304" pitchFamily="18" charset="0"/>
              </a:rPr>
              <a:t>işleme ve paketlemeye yönelik tesis kurulumlarında tesisin</a:t>
            </a:r>
            <a:r>
              <a:rPr lang="tr-TR" spc="-4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öz</a:t>
            </a:r>
            <a:r>
              <a:rPr lang="tr-TR" spc="-35"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tüketimi</a:t>
            </a:r>
            <a:r>
              <a:rPr lang="tr-TR" spc="-4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için</a:t>
            </a:r>
            <a:r>
              <a:rPr lang="tr-TR" spc="-3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yenilenebilir</a:t>
            </a:r>
            <a:r>
              <a:rPr lang="tr-TR" spc="-45"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enerji</a:t>
            </a:r>
            <a:r>
              <a:rPr lang="tr-TR" spc="-40" dirty="0">
                <a:effectLst/>
                <a:latin typeface="Times New Roman" panose="02020603050405020304" pitchFamily="18" charset="0"/>
                <a:ea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rPr>
              <a:t>üretimi</a:t>
            </a:r>
          </a:p>
          <a:p>
            <a:pPr marL="285750" marR="290195" indent="-285750" algn="just">
              <a:buSzPts val="1200"/>
              <a:buFont typeface="Arial" panose="020B0604020202020204" pitchFamily="34" charset="0"/>
              <a:buChar char="•"/>
              <a:tabLst>
                <a:tab pos="588645" algn="l"/>
              </a:tabLst>
            </a:pPr>
            <a:r>
              <a:rPr lang="tr-TR" spc="0" dirty="0">
                <a:effectLst/>
                <a:latin typeface="Times New Roman" panose="02020603050405020304" pitchFamily="18" charset="0"/>
                <a:ea typeface="Courier New" panose="02070309020205020404" pitchFamily="49" charset="0"/>
              </a:rPr>
              <a:t>Kendi</a:t>
            </a:r>
            <a:r>
              <a:rPr lang="tr-TR" spc="-2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enerji</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taleplerini</a:t>
            </a:r>
            <a:r>
              <a:rPr lang="tr-TR" spc="-2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karşılamak</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amacıyla</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5</a:t>
            </a:r>
            <a:r>
              <a:rPr lang="tr-TR" spc="-1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(beş)</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kW’a</a:t>
            </a:r>
            <a:r>
              <a:rPr lang="tr-TR" spc="-4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kadar</a:t>
            </a:r>
            <a:r>
              <a:rPr lang="tr-TR" spc="-20" dirty="0">
                <a:effectLst/>
                <a:latin typeface="Times New Roman" panose="02020603050405020304" pitchFamily="18" charset="0"/>
                <a:ea typeface="Courier New" panose="02070309020205020404" pitchFamily="49" charset="0"/>
              </a:rPr>
              <a:t> </a:t>
            </a:r>
            <a:r>
              <a:rPr lang="tr-TR" spc="0" dirty="0" err="1">
                <a:effectLst/>
                <a:latin typeface="Times New Roman" panose="02020603050405020304" pitchFamily="18" charset="0"/>
                <a:ea typeface="Courier New" panose="02070309020205020404" pitchFamily="49" charset="0"/>
              </a:rPr>
              <a:t>off</a:t>
            </a:r>
            <a:r>
              <a:rPr lang="tr-TR" spc="0" dirty="0">
                <a:effectLst/>
                <a:latin typeface="Times New Roman" panose="02020603050405020304" pitchFamily="18" charset="0"/>
                <a:ea typeface="Courier New" panose="02070309020205020404" pitchFamily="49" charset="0"/>
              </a:rPr>
              <a:t>-grid</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sistem kurulumunu içeren yenilenebilir enerji üretim sistemi başvurusu yapabilir.</a:t>
            </a:r>
          </a:p>
          <a:p>
            <a:pPr marL="285750" marR="290195" lvl="0" indent="-285750" algn="just">
              <a:buSzPts val="1200"/>
              <a:buFont typeface="Arial" panose="020B0604020202020204" pitchFamily="34" charset="0"/>
              <a:buChar char="•"/>
              <a:tabLst>
                <a:tab pos="588645" algn="l"/>
              </a:tabLst>
            </a:pPr>
            <a:r>
              <a:rPr lang="tr-TR" spc="0" dirty="0">
                <a:effectLst/>
                <a:latin typeface="Times New Roman" panose="02020603050405020304" pitchFamily="18" charset="0"/>
                <a:ea typeface="Times New Roman" panose="02020603050405020304" pitchFamily="18" charset="0"/>
              </a:rPr>
              <a:t>Fondan</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arı</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yemi</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makinesi</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sadece</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tarımsal</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amaçlı</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örgütler</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için</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hibe</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desteği</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kapsamında </a:t>
            </a:r>
            <a:r>
              <a:rPr lang="tr-TR" spc="-10" dirty="0">
                <a:effectLst/>
                <a:latin typeface="Times New Roman" panose="02020603050405020304" pitchFamily="18" charset="0"/>
                <a:ea typeface="Times New Roman" panose="02020603050405020304" pitchFamily="18" charset="0"/>
              </a:rPr>
              <a:t>değerlendirilecektir</a:t>
            </a:r>
            <a:endParaRPr lang="tr-TR" dirty="0">
              <a:effectLst/>
              <a:latin typeface="Times New Roman" panose="02020603050405020304" pitchFamily="18" charset="0"/>
              <a:ea typeface="Times New Roman" panose="02020603050405020304" pitchFamily="18" charset="0"/>
            </a:endParaRPr>
          </a:p>
          <a:p>
            <a:pPr marL="285750" marR="289560" lvl="0" indent="-285750" algn="just">
              <a:lnSpc>
                <a:spcPct val="95000"/>
              </a:lnSpc>
              <a:spcBef>
                <a:spcPts val="40"/>
              </a:spcBef>
              <a:spcAft>
                <a:spcPts val="0"/>
              </a:spcAft>
              <a:buSzPts val="1200"/>
              <a:buFont typeface="Arial" panose="020B0604020202020204" pitchFamily="34" charset="0"/>
              <a:buChar char="•"/>
              <a:tabLst>
                <a:tab pos="1076960" algn="l"/>
              </a:tabLst>
            </a:pPr>
            <a:r>
              <a:rPr lang="tr-TR" spc="0" dirty="0">
                <a:effectLst/>
                <a:latin typeface="Times New Roman" panose="02020603050405020304" pitchFamily="18" charset="0"/>
                <a:ea typeface="Courier New" panose="02070309020205020404" pitchFamily="49" charset="0"/>
              </a:rPr>
              <a:t>Başvuru</a:t>
            </a:r>
            <a:r>
              <a:rPr lang="tr-TR" spc="-4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aşamasında</a:t>
            </a:r>
            <a:r>
              <a:rPr lang="tr-TR" spc="-4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AKS</a:t>
            </a:r>
            <a:r>
              <a:rPr lang="tr-TR" spc="-4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(Arıcılık</a:t>
            </a:r>
            <a:r>
              <a:rPr lang="tr-TR" spc="-4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Kayıt</a:t>
            </a:r>
            <a:r>
              <a:rPr lang="tr-TR" spc="-4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Sistemi)’ye</a:t>
            </a:r>
            <a:r>
              <a:rPr lang="tr-TR" spc="-5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kayıtlı</a:t>
            </a:r>
            <a:r>
              <a:rPr lang="tr-TR" spc="-4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olduğunu</a:t>
            </a:r>
            <a:r>
              <a:rPr lang="tr-TR" spc="-3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gösteren belge</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sunmalıdır.</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Başvuru</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sahibinin</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proje</a:t>
            </a:r>
            <a:r>
              <a:rPr lang="tr-TR" spc="-25"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sunduğu</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il</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ile</a:t>
            </a:r>
            <a:r>
              <a:rPr lang="tr-TR" spc="-20" dirty="0">
                <a:effectLst/>
                <a:latin typeface="Times New Roman" panose="02020603050405020304" pitchFamily="18" charset="0"/>
                <a:ea typeface="Courier New" panose="02070309020205020404" pitchFamily="49" charset="0"/>
              </a:rPr>
              <a:t> </a:t>
            </a:r>
            <a:r>
              <a:rPr lang="tr-TR" spc="0" dirty="0" err="1">
                <a:effectLst/>
                <a:latin typeface="Times New Roman" panose="02020603050405020304" pitchFamily="18" charset="0"/>
                <a:ea typeface="Courier New" panose="02070309020205020404" pitchFamily="49" charset="0"/>
              </a:rPr>
              <a:t>AKS’de</a:t>
            </a:r>
            <a:r>
              <a:rPr lang="tr-TR" spc="-3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kayıtlı</a:t>
            </a:r>
            <a:r>
              <a:rPr lang="tr-TR" spc="-20" dirty="0">
                <a:effectLst/>
                <a:latin typeface="Times New Roman" panose="02020603050405020304" pitchFamily="18" charset="0"/>
                <a:ea typeface="Courier New" panose="02070309020205020404" pitchFamily="49" charset="0"/>
              </a:rPr>
              <a:t> </a:t>
            </a:r>
            <a:r>
              <a:rPr lang="tr-TR" spc="0" dirty="0">
                <a:effectLst/>
                <a:latin typeface="Times New Roman" panose="02020603050405020304" pitchFamily="18" charset="0"/>
                <a:ea typeface="Courier New" panose="02070309020205020404" pitchFamily="49" charset="0"/>
              </a:rPr>
              <a:t>olduğu il aynı olmalıdır.</a:t>
            </a:r>
          </a:p>
          <a:p>
            <a:pPr marL="285750" lvl="0" indent="-285750" algn="just">
              <a:buSzPts val="1200"/>
              <a:buFont typeface="Arial" panose="020B0604020202020204" pitchFamily="34" charset="0"/>
              <a:buChar char="•"/>
              <a:tabLst>
                <a:tab pos="664845" algn="l"/>
              </a:tabLst>
            </a:pPr>
            <a:r>
              <a:rPr lang="tr-TR" b="1" spc="0" dirty="0">
                <a:effectLst/>
                <a:latin typeface="Times New Roman" panose="02020603050405020304" pitchFamily="18" charset="0"/>
                <a:ea typeface="Times New Roman" panose="02020603050405020304" pitchFamily="18" charset="0"/>
              </a:rPr>
              <a:t>Arı</a:t>
            </a:r>
            <a:r>
              <a:rPr lang="tr-TR" b="1" spc="-2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kolonisi alımları</a:t>
            </a:r>
            <a:r>
              <a:rPr lang="tr-TR" b="1" spc="-1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hibe</a:t>
            </a:r>
            <a:r>
              <a:rPr lang="tr-TR" b="1" spc="-1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desteği</a:t>
            </a:r>
            <a:r>
              <a:rPr lang="tr-TR" b="1" spc="-5"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kapsamında</a:t>
            </a:r>
            <a:r>
              <a:rPr lang="tr-TR" b="1" spc="-10" dirty="0">
                <a:effectLst/>
                <a:latin typeface="Times New Roman" panose="02020603050405020304" pitchFamily="18" charset="0"/>
                <a:ea typeface="Times New Roman" panose="02020603050405020304" pitchFamily="18" charset="0"/>
              </a:rPr>
              <a:t> değildir.</a:t>
            </a:r>
            <a:endParaRPr lang="tr-TR" b="1" spc="0" dirty="0">
              <a:effectLst/>
              <a:latin typeface="Times New Roman" panose="02020603050405020304" pitchFamily="18" charset="0"/>
              <a:ea typeface="Times New Roman" panose="02020603050405020304" pitchFamily="18" charset="0"/>
            </a:endParaRPr>
          </a:p>
          <a:p>
            <a:pPr marL="0" marR="288925" lvl="0" indent="0" algn="just">
              <a:buSzPts val="1200"/>
              <a:tabLst>
                <a:tab pos="611505" algn="l"/>
              </a:tabLst>
            </a:pPr>
            <a:endParaRPr lang="tr-TR" spc="0" dirty="0">
              <a:effectLst/>
              <a:latin typeface="Times New Roman" panose="02020603050405020304" pitchFamily="18" charset="0"/>
              <a:ea typeface="Times New Roman" panose="02020603050405020304" pitchFamily="18" charset="0"/>
            </a:endParaRPr>
          </a:p>
          <a:p>
            <a:pPr marL="0" marR="290195" lvl="0" indent="0" algn="just">
              <a:spcBef>
                <a:spcPts val="345"/>
              </a:spcBef>
              <a:spcAft>
                <a:spcPts val="0"/>
              </a:spcAft>
              <a:buSzPts val="1200"/>
              <a:tabLst>
                <a:tab pos="588645" algn="l"/>
              </a:tabLst>
            </a:pPr>
            <a:endParaRPr lang="tr-TR" spc="-5" dirty="0">
              <a:effectLst/>
              <a:latin typeface="Times New Roman" panose="02020603050405020304" pitchFamily="18" charset="0"/>
              <a:ea typeface="Times New Roman" panose="02020603050405020304" pitchFamily="18" charset="0"/>
            </a:endParaRPr>
          </a:p>
          <a:p>
            <a:pPr marL="0" marR="293370" lvl="0" indent="0" algn="just">
              <a:buSzPts val="1200"/>
              <a:tabLst>
                <a:tab pos="588645" algn="l"/>
              </a:tabLst>
            </a:pPr>
            <a:endParaRPr lang="tr-TR" spc="0" dirty="0">
              <a:effectLst/>
              <a:latin typeface="Times New Roman" panose="02020603050405020304" pitchFamily="18" charset="0"/>
              <a:ea typeface="Times New Roman" panose="02020603050405020304" pitchFamily="18" charset="0"/>
            </a:endParaRPr>
          </a:p>
          <a:p>
            <a:pPr marL="0" indent="0" algn="just">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9835607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17477" y="739309"/>
            <a:ext cx="8761288" cy="5755615"/>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114300">
              <a:lnSpc>
                <a:spcPts val="1370"/>
              </a:lnSpc>
              <a:spcBef>
                <a:spcPts val="25"/>
              </a:spcBef>
              <a:buSzPts val="1200"/>
              <a:tabLst>
                <a:tab pos="548005" algn="l"/>
              </a:tabLst>
            </a:pPr>
            <a:r>
              <a:rPr lang="tr-TR" b="1" spc="0" dirty="0">
                <a:solidFill>
                  <a:srgbClr val="FF0000"/>
                </a:solidFill>
                <a:effectLst/>
                <a:latin typeface="Times New Roman" panose="02020603050405020304" pitchFamily="18" charset="0"/>
                <a:ea typeface="Times New Roman" panose="02020603050405020304" pitchFamily="18" charset="0"/>
              </a:rPr>
              <a:t>C-) Bilişim</a:t>
            </a:r>
            <a:r>
              <a:rPr lang="tr-TR" b="1" spc="-3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Sistemleri</a:t>
            </a:r>
            <a:r>
              <a:rPr lang="tr-TR" b="1" spc="-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Ve</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Eğitimi</a:t>
            </a:r>
            <a:r>
              <a:rPr lang="tr-TR" b="1" spc="-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Yatırımları</a:t>
            </a:r>
            <a:r>
              <a:rPr lang="tr-TR" b="1" spc="-1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(Akıllı</a:t>
            </a:r>
            <a:r>
              <a:rPr lang="tr-TR" b="1" spc="-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Tarım</a:t>
            </a:r>
            <a:r>
              <a:rPr lang="tr-TR" b="1" spc="-20" dirty="0">
                <a:solidFill>
                  <a:srgbClr val="FF0000"/>
                </a:solidFill>
                <a:effectLst/>
                <a:latin typeface="Times New Roman" panose="02020603050405020304" pitchFamily="18" charset="0"/>
                <a:ea typeface="Times New Roman" panose="02020603050405020304" pitchFamily="18" charset="0"/>
              </a:rPr>
              <a:t> </a:t>
            </a:r>
            <a:r>
              <a:rPr lang="tr-TR" b="1" spc="-10" dirty="0">
                <a:solidFill>
                  <a:srgbClr val="FF0000"/>
                </a:solidFill>
                <a:effectLst/>
                <a:latin typeface="Times New Roman" panose="02020603050405020304" pitchFamily="18" charset="0"/>
                <a:ea typeface="Times New Roman" panose="02020603050405020304" pitchFamily="18" charset="0"/>
              </a:rPr>
              <a:t>Uygulamaları)</a:t>
            </a:r>
          </a:p>
          <a:p>
            <a:pPr marL="0" marR="289560" lvl="0" indent="0" algn="just">
              <a:buSzPts val="1200"/>
              <a:tabLst>
                <a:tab pos="611505" algn="l"/>
              </a:tabLst>
            </a:pPr>
            <a:r>
              <a:rPr lang="tr-TR" dirty="0">
                <a:latin typeface="Times New Roman" panose="02020603050405020304" pitchFamily="18" charset="0"/>
                <a:ea typeface="Times New Roman" panose="02020603050405020304" pitchFamily="18" charset="0"/>
              </a:rPr>
              <a:t>A</a:t>
            </a:r>
            <a:r>
              <a:rPr lang="tr-TR" spc="0" dirty="0">
                <a:effectLst/>
                <a:latin typeface="Times New Roman" panose="02020603050405020304" pitchFamily="18" charset="0"/>
                <a:ea typeface="Times New Roman" panose="02020603050405020304" pitchFamily="18" charset="0"/>
              </a:rPr>
              <a:t>kıllı tarım uygulamaları ile tarımsal bilişim ve çiftlik bilgi sistemi uygulamaları konularında, mevcut tesislerin teknoloji yenileme ve/veya modernizasyonu niteliğindeki başvurular kabul edilecektir.</a:t>
            </a:r>
          </a:p>
          <a:p>
            <a:pPr marL="0" marR="290195" lvl="0" indent="0" algn="just">
              <a:spcBef>
                <a:spcPts val="5"/>
              </a:spcBef>
              <a:spcAft>
                <a:spcPts val="0"/>
              </a:spcAft>
              <a:buSzPts val="1200"/>
              <a:tabLst>
                <a:tab pos="611505" algn="l"/>
              </a:tabLst>
            </a:pPr>
            <a:r>
              <a:rPr lang="tr-TR" spc="0" dirty="0">
                <a:effectLst/>
                <a:latin typeface="Times New Roman" panose="02020603050405020304" pitchFamily="18" charset="0"/>
                <a:ea typeface="Times New Roman" panose="02020603050405020304" pitchFamily="18" charset="0"/>
              </a:rPr>
              <a:t>Zirai</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insansız</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hava</a:t>
            </a:r>
            <a:r>
              <a:rPr lang="tr-TR" spc="-7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araçları</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sadece</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tarımsal</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amaçlı</a:t>
            </a:r>
            <a:r>
              <a:rPr lang="tr-TR" spc="-6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örgütler</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için</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hibe</a:t>
            </a:r>
            <a:r>
              <a:rPr lang="tr-TR" spc="-7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desteği</a:t>
            </a:r>
            <a:r>
              <a:rPr lang="tr-TR" spc="-6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kapsamında </a:t>
            </a:r>
            <a:r>
              <a:rPr lang="tr-TR" spc="-10" dirty="0">
                <a:effectLst/>
                <a:latin typeface="Times New Roman" panose="02020603050405020304" pitchFamily="18" charset="0"/>
                <a:ea typeface="Times New Roman" panose="02020603050405020304" pitchFamily="18" charset="0"/>
              </a:rPr>
              <a:t>değerlendirilecektir.</a:t>
            </a:r>
            <a:endParaRPr lang="tr-TR" dirty="0">
              <a:latin typeface="Times New Roman" panose="02020603050405020304" pitchFamily="18" charset="0"/>
              <a:ea typeface="Times New Roman" panose="02020603050405020304" pitchFamily="18" charset="0"/>
            </a:endParaRPr>
          </a:p>
          <a:p>
            <a:pPr marL="0" marR="290195" lvl="0" indent="0" algn="just">
              <a:spcBef>
                <a:spcPts val="5"/>
              </a:spcBef>
              <a:spcAft>
                <a:spcPts val="0"/>
              </a:spcAft>
              <a:buSzPts val="1200"/>
              <a:tabLst>
                <a:tab pos="611505" algn="l"/>
              </a:tabLst>
            </a:pPr>
            <a:r>
              <a:rPr lang="tr-TR" b="1" dirty="0">
                <a:solidFill>
                  <a:srgbClr val="FF0000"/>
                </a:solidFill>
                <a:latin typeface="Times New Roman" panose="02020603050405020304" pitchFamily="18" charset="0"/>
                <a:ea typeface="Times New Roman" panose="02020603050405020304" pitchFamily="18" charset="0"/>
              </a:rPr>
              <a:t>Ç</a:t>
            </a:r>
            <a:r>
              <a:rPr lang="tr-TR" b="1" spc="0" dirty="0">
                <a:solidFill>
                  <a:srgbClr val="FF0000"/>
                </a:solidFill>
                <a:effectLst/>
                <a:latin typeface="Times New Roman" panose="02020603050405020304" pitchFamily="18" charset="0"/>
                <a:ea typeface="Times New Roman" panose="02020603050405020304" pitchFamily="18" charset="0"/>
              </a:rPr>
              <a:t>-) El</a:t>
            </a:r>
            <a:r>
              <a:rPr lang="tr-TR" b="1" spc="-7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Sanatları</a:t>
            </a:r>
            <a:r>
              <a:rPr lang="tr-TR" b="1" spc="-6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a:t>
            </a:r>
            <a:r>
              <a:rPr lang="tr-TR" b="1" spc="0" dirty="0" err="1">
                <a:solidFill>
                  <a:srgbClr val="FF0000"/>
                </a:solidFill>
                <a:effectLst/>
                <a:latin typeface="Times New Roman" panose="02020603050405020304" pitchFamily="18" charset="0"/>
                <a:ea typeface="Times New Roman" panose="02020603050405020304" pitchFamily="18" charset="0"/>
              </a:rPr>
              <a:t>Zanaatkȃrlık</a:t>
            </a:r>
            <a:r>
              <a:rPr lang="tr-TR" b="1" spc="0" dirty="0">
                <a:solidFill>
                  <a:srgbClr val="FF0000"/>
                </a:solidFill>
                <a:effectLst/>
                <a:latin typeface="Times New Roman" panose="02020603050405020304" pitchFamily="18" charset="0"/>
                <a:ea typeface="Times New Roman" panose="02020603050405020304" pitchFamily="18" charset="0"/>
              </a:rPr>
              <a:t>)</a:t>
            </a:r>
            <a:r>
              <a:rPr lang="tr-TR" b="1" spc="-6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Ve</a:t>
            </a:r>
            <a:r>
              <a:rPr lang="tr-TR" b="1" spc="-7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Katma</a:t>
            </a:r>
            <a:r>
              <a:rPr lang="tr-TR" b="1" spc="-6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Değerli</a:t>
            </a:r>
            <a:r>
              <a:rPr lang="tr-TR" b="1" spc="-5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Ürünlere</a:t>
            </a:r>
            <a:r>
              <a:rPr lang="tr-TR" b="1" spc="-7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Yönelik</a:t>
            </a:r>
            <a:r>
              <a:rPr lang="tr-TR" b="1" spc="-60" dirty="0">
                <a:solidFill>
                  <a:srgbClr val="FF0000"/>
                </a:solidFill>
                <a:effectLst/>
                <a:latin typeface="Times New Roman" panose="02020603050405020304" pitchFamily="18" charset="0"/>
                <a:ea typeface="Times New Roman" panose="02020603050405020304" pitchFamily="18" charset="0"/>
              </a:rPr>
              <a:t> </a:t>
            </a:r>
            <a:r>
              <a:rPr lang="tr-TR" b="1" spc="-10" dirty="0">
                <a:solidFill>
                  <a:srgbClr val="FF0000"/>
                </a:solidFill>
                <a:effectLst/>
                <a:latin typeface="Times New Roman" panose="02020603050405020304" pitchFamily="18" charset="0"/>
                <a:ea typeface="Times New Roman" panose="02020603050405020304" pitchFamily="18" charset="0"/>
              </a:rPr>
              <a:t>Yatırımlar</a:t>
            </a:r>
            <a:endParaRPr lang="tr-TR" b="1" spc="0" dirty="0">
              <a:solidFill>
                <a:srgbClr val="FF0000"/>
              </a:solidFill>
              <a:effectLst/>
              <a:latin typeface="Times New Roman" panose="02020603050405020304" pitchFamily="18" charset="0"/>
              <a:ea typeface="Times New Roman" panose="02020603050405020304" pitchFamily="18" charset="0"/>
            </a:endParaRPr>
          </a:p>
          <a:p>
            <a:pPr marL="0" marR="289560"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Bu konuda, işletme binaları ve üretim tesisleri; yerel gıdalar ve tarımsal ürünlerin üretilmesi,</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işlenmesi,</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paketlenmesi</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depolanması</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konularında</a:t>
            </a:r>
            <a:r>
              <a:rPr lang="tr-TR" spc="-1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yeni</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tesis,</a:t>
            </a:r>
            <a:r>
              <a:rPr lang="tr-TR" spc="-2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kapasite</a:t>
            </a:r>
            <a:r>
              <a:rPr lang="tr-TR" spc="-2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artırımı</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ile teknoloji yenileme ve/veya modernizasyonu niteliğindeki başvurular kabul edilecektir.</a:t>
            </a:r>
          </a:p>
          <a:p>
            <a:pPr marL="0" marR="290195" lvl="0" indent="0" algn="just">
              <a:lnSpc>
                <a:spcPct val="101000"/>
              </a:lnSpc>
              <a:spcBef>
                <a:spcPts val="5"/>
              </a:spcBef>
              <a:spcAft>
                <a:spcPts val="0"/>
              </a:spcAft>
              <a:buSzPts val="1200"/>
              <a:tabLst>
                <a:tab pos="611505" algn="l"/>
              </a:tabLst>
            </a:pPr>
            <a:r>
              <a:rPr lang="tr-TR" b="1" spc="0" dirty="0">
                <a:solidFill>
                  <a:srgbClr val="FF0000"/>
                </a:solidFill>
                <a:effectLst/>
                <a:latin typeface="Times New Roman" panose="02020603050405020304" pitchFamily="18" charset="0"/>
                <a:ea typeface="Times New Roman" panose="02020603050405020304" pitchFamily="18" charset="0"/>
              </a:rPr>
              <a:t>D-) İpek</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Böceği</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Yetiştiriciliğine</a:t>
            </a:r>
            <a:r>
              <a:rPr lang="tr-TR" b="1" spc="-2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Yönelik</a:t>
            </a:r>
            <a:r>
              <a:rPr lang="tr-TR" b="1" spc="-10" dirty="0">
                <a:solidFill>
                  <a:srgbClr val="FF0000"/>
                </a:solidFill>
                <a:effectLst/>
                <a:latin typeface="Times New Roman" panose="02020603050405020304" pitchFamily="18" charset="0"/>
                <a:ea typeface="Times New Roman" panose="02020603050405020304" pitchFamily="18" charset="0"/>
              </a:rPr>
              <a:t> Yatırımlar</a:t>
            </a:r>
            <a:endParaRPr lang="tr-TR" b="1" spc="0" dirty="0">
              <a:solidFill>
                <a:srgbClr val="FF0000"/>
              </a:solidFill>
              <a:effectLst/>
              <a:latin typeface="Times New Roman" panose="02020603050405020304" pitchFamily="18" charset="0"/>
              <a:ea typeface="Times New Roman" panose="02020603050405020304" pitchFamily="18" charset="0"/>
            </a:endParaRPr>
          </a:p>
          <a:p>
            <a:pPr marL="0" marR="288925" lvl="0" indent="0" algn="just">
              <a:buSzPts val="1200"/>
              <a:tabLst>
                <a:tab pos="611505" algn="l"/>
              </a:tabLst>
            </a:pPr>
            <a:r>
              <a:rPr lang="tr-TR" spc="0" dirty="0">
                <a:effectLst/>
                <a:latin typeface="Times New Roman" panose="02020603050405020304" pitchFamily="18" charset="0"/>
                <a:ea typeface="Times New Roman" panose="02020603050405020304" pitchFamily="18" charset="0"/>
              </a:rPr>
              <a:t>Üretim amaçlı yapılacak tesis, üretilen kozaların depolanması ve kurutulması için gerekli alanı da içeren 3 ve/veya daha fazla katlı kerevet ile besleme yapılabilecek şekilde olmak üzere</a:t>
            </a:r>
            <a:r>
              <a:rPr lang="tr-TR" spc="20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tekli besleme evlerinde minimum 2,80 metre, toplu besleme evlerinde minimum 3,20</a:t>
            </a:r>
            <a:r>
              <a:rPr lang="tr-TR" spc="-4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metre</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tavan</a:t>
            </a:r>
            <a:r>
              <a:rPr lang="tr-TR" spc="-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yüksekliğine</a:t>
            </a:r>
            <a:r>
              <a:rPr lang="tr-TR" spc="-4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ve</a:t>
            </a:r>
            <a:r>
              <a:rPr lang="tr-TR" spc="-4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tekli</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besleme</a:t>
            </a:r>
            <a:r>
              <a:rPr lang="tr-TR" spc="-3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evlerinde</a:t>
            </a:r>
            <a:r>
              <a:rPr lang="tr-TR" spc="-35"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en</a:t>
            </a:r>
            <a:r>
              <a:rPr lang="tr-TR" b="1" spc="-3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az</a:t>
            </a:r>
            <a:r>
              <a:rPr lang="tr-TR" b="1" spc="-35"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100</a:t>
            </a:r>
            <a:r>
              <a:rPr lang="tr-TR" b="1" spc="-40" dirty="0">
                <a:effectLst/>
                <a:latin typeface="Times New Roman" panose="02020603050405020304" pitchFamily="18" charset="0"/>
                <a:ea typeface="Times New Roman" panose="02020603050405020304" pitchFamily="18" charset="0"/>
              </a:rPr>
              <a:t> </a:t>
            </a:r>
            <a:r>
              <a:rPr lang="tr-TR" b="1" spc="0" dirty="0">
                <a:effectLst/>
                <a:latin typeface="Times New Roman" panose="02020603050405020304" pitchFamily="18" charset="0"/>
                <a:ea typeface="Times New Roman" panose="02020603050405020304" pitchFamily="18" charset="0"/>
              </a:rPr>
              <a:t>m</a:t>
            </a:r>
            <a:r>
              <a:rPr lang="tr-TR" b="1" spc="0" baseline="30000" dirty="0">
                <a:effectLst/>
                <a:latin typeface="Times New Roman" panose="02020603050405020304" pitchFamily="18" charset="0"/>
                <a:ea typeface="Times New Roman" panose="02020603050405020304" pitchFamily="18" charset="0"/>
              </a:rPr>
              <a:t>2</a:t>
            </a:r>
            <a:r>
              <a:rPr lang="tr-TR" b="1"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toplu</a:t>
            </a:r>
            <a:r>
              <a:rPr lang="tr-TR" spc="-40"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besleme</a:t>
            </a:r>
            <a:r>
              <a:rPr lang="tr-TR" spc="-35" dirty="0">
                <a:effectLst/>
                <a:latin typeface="Times New Roman" panose="02020603050405020304" pitchFamily="18" charset="0"/>
                <a:ea typeface="Times New Roman" panose="02020603050405020304" pitchFamily="18" charset="0"/>
              </a:rPr>
              <a:t> </a:t>
            </a:r>
            <a:r>
              <a:rPr lang="tr-TR" spc="0" dirty="0">
                <a:effectLst/>
                <a:latin typeface="Times New Roman" panose="02020603050405020304" pitchFamily="18" charset="0"/>
                <a:ea typeface="Times New Roman" panose="02020603050405020304" pitchFamily="18" charset="0"/>
              </a:rPr>
              <a:t>evlerinde </a:t>
            </a:r>
            <a:r>
              <a:rPr lang="tr-TR" b="1" spc="0" dirty="0">
                <a:effectLst/>
                <a:latin typeface="Times New Roman" panose="02020603050405020304" pitchFamily="18" charset="0"/>
                <a:ea typeface="Times New Roman" panose="02020603050405020304" pitchFamily="18" charset="0"/>
              </a:rPr>
              <a:t>en az 500 m</a:t>
            </a:r>
            <a:r>
              <a:rPr lang="tr-TR" b="1" spc="0" baseline="30000" dirty="0">
                <a:effectLst/>
                <a:latin typeface="Times New Roman" panose="02020603050405020304" pitchFamily="18" charset="0"/>
                <a:ea typeface="Times New Roman" panose="02020603050405020304" pitchFamily="18" charset="0"/>
              </a:rPr>
              <a:t>2</a:t>
            </a:r>
            <a:r>
              <a:rPr lang="tr-TR" spc="0" dirty="0">
                <a:effectLst/>
                <a:latin typeface="Times New Roman" panose="02020603050405020304" pitchFamily="18" charset="0"/>
                <a:ea typeface="Times New Roman" panose="02020603050405020304" pitchFamily="18" charset="0"/>
              </a:rPr>
              <a:t> brüt alana sahip olmalıdır.</a:t>
            </a:r>
          </a:p>
          <a:p>
            <a:pPr marL="0" marR="292100" lvl="0" indent="0" algn="just">
              <a:spcBef>
                <a:spcPts val="345"/>
              </a:spcBef>
              <a:spcAft>
                <a:spcPts val="0"/>
              </a:spcAft>
              <a:buSzPts val="1200"/>
              <a:tabLst>
                <a:tab pos="611505" algn="l"/>
              </a:tabLst>
            </a:pPr>
            <a:r>
              <a:rPr lang="tr-TR" spc="0" dirty="0">
                <a:effectLst/>
                <a:latin typeface="Times New Roman" panose="02020603050405020304" pitchFamily="18" charset="0"/>
                <a:ea typeface="Times New Roman" panose="02020603050405020304" pitchFamily="18" charset="0"/>
              </a:rPr>
              <a:t>İpek böceği yetiştirilecek dut bahçelerinin kurulumu ve beslenme evi yapımı da hibe desteği kapsamındadır.</a:t>
            </a:r>
          </a:p>
          <a:p>
            <a:pPr marL="0" indent="0" algn="just">
              <a:defRPr/>
            </a:pPr>
            <a:endParaRPr lang="tr-TR" altLang="tr-TR"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4707900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317477" y="739309"/>
            <a:ext cx="8761288" cy="4950073"/>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114300" algn="just">
              <a:lnSpc>
                <a:spcPts val="1370"/>
              </a:lnSpc>
              <a:spcBef>
                <a:spcPts val="25"/>
              </a:spcBef>
              <a:buSzPts val="1200"/>
              <a:tabLst>
                <a:tab pos="548005" algn="l"/>
              </a:tabLst>
            </a:pPr>
            <a:r>
              <a:rPr lang="tr-TR" b="1" spc="0" dirty="0">
                <a:solidFill>
                  <a:srgbClr val="FF0000"/>
                </a:solidFill>
                <a:effectLst/>
                <a:latin typeface="Times New Roman" panose="02020603050405020304" pitchFamily="18" charset="0"/>
                <a:ea typeface="Times New Roman" panose="02020603050405020304" pitchFamily="18" charset="0"/>
              </a:rPr>
              <a:t>E-) Su</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Ürünleri</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Yetiştiriciliğine</a:t>
            </a:r>
            <a:r>
              <a:rPr lang="tr-TR" b="1" spc="-2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Yönelik</a:t>
            </a:r>
            <a:r>
              <a:rPr lang="tr-TR" b="1" spc="-10" dirty="0">
                <a:solidFill>
                  <a:srgbClr val="FF0000"/>
                </a:solidFill>
                <a:effectLst/>
                <a:latin typeface="Times New Roman" panose="02020603050405020304" pitchFamily="18" charset="0"/>
                <a:ea typeface="Times New Roman" panose="02020603050405020304" pitchFamily="18" charset="0"/>
              </a:rPr>
              <a:t> Yatırımlar</a:t>
            </a:r>
            <a:endParaRPr lang="tr-TR" b="1" spc="0" dirty="0">
              <a:solidFill>
                <a:srgbClr val="FF0000"/>
              </a:solidFill>
              <a:effectLst/>
              <a:latin typeface="Times New Roman" panose="02020603050405020304" pitchFamily="18" charset="0"/>
              <a:ea typeface="Times New Roman" panose="02020603050405020304" pitchFamily="18" charset="0"/>
            </a:endParaRPr>
          </a:p>
          <a:p>
            <a:pPr marL="0" marR="290195" lvl="0" indent="0" algn="just">
              <a:buSzPts val="1200"/>
              <a:tabLst>
                <a:tab pos="611505" algn="l"/>
              </a:tabLst>
            </a:pPr>
            <a:r>
              <a:rPr lang="tr-TR" sz="1600" spc="0" dirty="0">
                <a:effectLst/>
                <a:latin typeface="Times New Roman" panose="02020603050405020304" pitchFamily="18" charset="0"/>
                <a:ea typeface="Times New Roman" panose="02020603050405020304" pitchFamily="18" charset="0"/>
              </a:rPr>
              <a:t>Bu</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başlık</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altında</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iç</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sularda</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toprak</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havuzlarda</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üretim</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faaliyetlerini</a:t>
            </a:r>
            <a:r>
              <a:rPr lang="tr-TR" sz="1600" spc="-7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içeren</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tüm</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yatırım niteliklerindeki başvurular kabul edilecektir.</a:t>
            </a:r>
          </a:p>
          <a:p>
            <a:pPr marL="0" marR="290195" lvl="0" indent="0" algn="just">
              <a:buSzPts val="1200"/>
              <a:tabLst>
                <a:tab pos="611505" algn="l"/>
              </a:tabLst>
            </a:pPr>
            <a:r>
              <a:rPr lang="tr-TR" sz="1600" spc="0" dirty="0">
                <a:effectLst/>
                <a:latin typeface="Times New Roman" panose="02020603050405020304" pitchFamily="18" charset="0"/>
                <a:ea typeface="Times New Roman" panose="02020603050405020304" pitchFamily="18" charset="0"/>
              </a:rPr>
              <a:t>Tarıma Dayalı Ekonomik Yatırımlar kapsamında iç sularda ve toprak havuzlarda yetiştiricilik konusunda hibe desteği verilen türler bu başlık altında da hibe desteği verilecek türler olarak kabul edilir.</a:t>
            </a:r>
            <a:endParaRPr lang="tr-TR" sz="1600" dirty="0">
              <a:latin typeface="Times New Roman" panose="02020603050405020304" pitchFamily="18" charset="0"/>
              <a:ea typeface="Times New Roman" panose="02020603050405020304" pitchFamily="18" charset="0"/>
            </a:endParaRPr>
          </a:p>
          <a:p>
            <a:pPr marL="0" marR="290195" lvl="0" indent="0" algn="just">
              <a:buSzPts val="1200"/>
              <a:tabLst>
                <a:tab pos="611505" algn="l"/>
              </a:tabLst>
            </a:pPr>
            <a:r>
              <a:rPr lang="tr-TR" b="1" dirty="0">
                <a:solidFill>
                  <a:srgbClr val="FF0000"/>
                </a:solidFill>
                <a:latin typeface="Times New Roman" panose="02020603050405020304" pitchFamily="18" charset="0"/>
                <a:ea typeface="Times New Roman" panose="02020603050405020304" pitchFamily="18" charset="0"/>
              </a:rPr>
              <a:t>F</a:t>
            </a:r>
            <a:r>
              <a:rPr lang="tr-TR" b="1" spc="0" dirty="0">
                <a:solidFill>
                  <a:srgbClr val="FF0000"/>
                </a:solidFill>
                <a:effectLst/>
                <a:latin typeface="Times New Roman" panose="02020603050405020304" pitchFamily="18" charset="0"/>
                <a:ea typeface="Times New Roman" panose="02020603050405020304" pitchFamily="18" charset="0"/>
              </a:rPr>
              <a:t>-) Tarımsal</a:t>
            </a:r>
            <a:r>
              <a:rPr lang="tr-TR" b="1" spc="-2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Amaçlı</a:t>
            </a:r>
            <a:r>
              <a:rPr lang="tr-TR" b="1" spc="-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Örgütler</a:t>
            </a:r>
            <a:r>
              <a:rPr lang="tr-TR" b="1" spc="-15"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İçin</a:t>
            </a:r>
            <a:r>
              <a:rPr lang="tr-TR" b="1" spc="-1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Makine</a:t>
            </a:r>
            <a:r>
              <a:rPr lang="tr-TR" b="1" spc="-10" dirty="0">
                <a:solidFill>
                  <a:srgbClr val="FF0000"/>
                </a:solidFill>
                <a:effectLst/>
                <a:latin typeface="Times New Roman" panose="02020603050405020304" pitchFamily="18" charset="0"/>
                <a:ea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rPr>
              <a:t>Parkı</a:t>
            </a:r>
            <a:r>
              <a:rPr lang="tr-TR" b="1" spc="-10" dirty="0">
                <a:solidFill>
                  <a:srgbClr val="FF0000"/>
                </a:solidFill>
                <a:effectLst/>
                <a:latin typeface="Times New Roman" panose="02020603050405020304" pitchFamily="18" charset="0"/>
                <a:ea typeface="Times New Roman" panose="02020603050405020304" pitchFamily="18" charset="0"/>
              </a:rPr>
              <a:t> Yatırımları</a:t>
            </a:r>
            <a:endParaRPr lang="tr-TR" b="1" spc="0" dirty="0">
              <a:solidFill>
                <a:srgbClr val="FF0000"/>
              </a:solidFill>
              <a:effectLst/>
              <a:latin typeface="Times New Roman" panose="02020603050405020304" pitchFamily="18" charset="0"/>
              <a:ea typeface="Times New Roman" panose="02020603050405020304" pitchFamily="18" charset="0"/>
            </a:endParaRPr>
          </a:p>
          <a:p>
            <a:pPr marL="0" marR="291465" lvl="0" indent="0" algn="just">
              <a:buSzPts val="1200"/>
              <a:tabLst>
                <a:tab pos="611505" algn="l"/>
              </a:tabLst>
            </a:pPr>
            <a:r>
              <a:rPr lang="tr-TR" sz="1600" spc="0" dirty="0">
                <a:effectLst/>
                <a:latin typeface="Times New Roman" panose="02020603050405020304" pitchFamily="18" charset="0"/>
                <a:ea typeface="Times New Roman" panose="02020603050405020304" pitchFamily="18" charset="0"/>
              </a:rPr>
              <a:t>Tarımsal amaçlı örgütler için ortak ihtiyaçlarına hizmet edecek makine parkları yatırımları</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konusunda</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yeni</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tesis</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ile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teknoloji</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yenileme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ve/veya</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modernizasyon</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niteliğinde</a:t>
            </a:r>
            <a:r>
              <a:rPr lang="tr-TR" sz="1600" spc="-7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proje kabulü</a:t>
            </a:r>
            <a:r>
              <a:rPr lang="tr-TR" sz="1600" spc="-3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yapılacaktır.</a:t>
            </a:r>
            <a:r>
              <a:rPr lang="tr-TR" sz="1600" spc="-4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Birincil</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ikincil</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üretim</a:t>
            </a:r>
            <a:r>
              <a:rPr lang="tr-TR" sz="1600" spc="-3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yatırımlarını</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kapsayan</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makine</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ekipmanlar</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uygun harcama kapsamındadır.</a:t>
            </a:r>
          </a:p>
          <a:p>
            <a:pPr marL="0" marR="290195" lvl="0" indent="0" algn="just">
              <a:buSzPts val="1200"/>
              <a:tabLst>
                <a:tab pos="611505" algn="l"/>
              </a:tabLst>
            </a:pPr>
            <a:r>
              <a:rPr lang="tr-TR" sz="1600" spc="0" dirty="0">
                <a:effectLst/>
                <a:latin typeface="Times New Roman" panose="02020603050405020304" pitchFamily="18" charset="0"/>
                <a:ea typeface="Times New Roman" panose="02020603050405020304" pitchFamily="18" charset="0"/>
              </a:rPr>
              <a:t>Makine</a:t>
            </a:r>
            <a:r>
              <a:rPr lang="tr-TR" sz="1600" spc="-1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a:t>
            </a:r>
            <a:r>
              <a:rPr lang="tr-TR" sz="1600" spc="-1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ekipmanın</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muhafazası</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için</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bina</a:t>
            </a:r>
            <a:r>
              <a:rPr lang="tr-TR" sz="1600" spc="-1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inşası</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ile</a:t>
            </a:r>
            <a:r>
              <a:rPr lang="tr-TR" sz="1600" spc="-1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hizmet</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verilmesi</a:t>
            </a:r>
            <a:r>
              <a:rPr lang="tr-TR" sz="1600" spc="-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öngörülen yerde mevcut potansiyel için yeterli sayıda ve uygun ölçüde makine ekipman alımına yönelik proje </a:t>
            </a:r>
            <a:r>
              <a:rPr lang="tr-TR" sz="1600" spc="-10" dirty="0">
                <a:effectLst/>
                <a:latin typeface="Times New Roman" panose="02020603050405020304" pitchFamily="18" charset="0"/>
                <a:ea typeface="Times New Roman" panose="02020603050405020304" pitchFamily="18" charset="0"/>
              </a:rPr>
              <a:t>sunulabilir.</a:t>
            </a:r>
            <a:endParaRPr lang="tr-TR" sz="1600" spc="0" dirty="0">
              <a:effectLst/>
              <a:latin typeface="Times New Roman" panose="02020603050405020304" pitchFamily="18" charset="0"/>
              <a:ea typeface="Times New Roman" panose="02020603050405020304" pitchFamily="18" charset="0"/>
            </a:endParaRPr>
          </a:p>
          <a:p>
            <a:pPr marL="0" marR="292100" lvl="0" indent="0" algn="just">
              <a:spcBef>
                <a:spcPts val="5"/>
              </a:spcBef>
              <a:spcAft>
                <a:spcPts val="0"/>
              </a:spcAft>
              <a:buSzPts val="1200"/>
              <a:tabLst>
                <a:tab pos="611505" algn="l"/>
              </a:tabLst>
            </a:pPr>
            <a:r>
              <a:rPr lang="tr-TR" sz="1600" spc="0" dirty="0">
                <a:effectLst/>
                <a:latin typeface="Times New Roman" panose="02020603050405020304" pitchFamily="18" charset="0"/>
                <a:ea typeface="Times New Roman" panose="02020603050405020304" pitchFamily="18" charset="0"/>
              </a:rPr>
              <a:t>Projede yer alan inşaat işleri ile makine ve ekipman alımları, başvuru yapan üretici örgütünün faaliyet alanlarıyla ilgili olmalıdır.</a:t>
            </a:r>
          </a:p>
          <a:p>
            <a:pPr marL="0" marR="290830" lvl="0" indent="0" algn="just">
              <a:buSzPts val="1200"/>
              <a:tabLst>
                <a:tab pos="611505" algn="l"/>
              </a:tabLst>
            </a:pPr>
            <a:r>
              <a:rPr lang="tr-TR" sz="1600" spc="0" dirty="0">
                <a:effectLst/>
                <a:latin typeface="Times New Roman" panose="02020603050405020304" pitchFamily="18" charset="0"/>
                <a:ea typeface="Times New Roman" panose="02020603050405020304" pitchFamily="18" charset="0"/>
              </a:rPr>
              <a:t>Bu kapsamda verilecek desteklerle, makine ekipmanların üretici örgütü tarafından ortaklara</a:t>
            </a:r>
            <a:r>
              <a:rPr lang="tr-TR" sz="1600" spc="-5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kiralanması</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suretiyle</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ortakların</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müşterek</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kullanımının</a:t>
            </a:r>
            <a:r>
              <a:rPr lang="tr-TR" sz="1600" spc="-50"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sağlanmasını</a:t>
            </a:r>
            <a:r>
              <a:rPr lang="tr-TR" sz="1600" spc="-45" dirty="0">
                <a:effectLst/>
                <a:latin typeface="Times New Roman" panose="02020603050405020304" pitchFamily="18" charset="0"/>
                <a:ea typeface="Times New Roman" panose="02020603050405020304" pitchFamily="18" charset="0"/>
              </a:rPr>
              <a:t> </a:t>
            </a:r>
            <a:r>
              <a:rPr lang="tr-TR" sz="1600" spc="0" dirty="0">
                <a:effectLst/>
                <a:latin typeface="Times New Roman" panose="02020603050405020304" pitchFamily="18" charset="0"/>
                <a:ea typeface="Times New Roman" panose="02020603050405020304" pitchFamily="18" charset="0"/>
              </a:rPr>
              <a:t>amaçlamaktadır. Üretici örgütünün kendi bünyesinde sabit olarak tesis edeceği ve/veya kullanacağı makine ekipmanlar destek kapsamında olmayacaktır.</a:t>
            </a:r>
          </a:p>
          <a:p>
            <a:pPr marL="0" indent="0" algn="just">
              <a:defRPr/>
            </a:pPr>
            <a:endParaRPr lang="tr-TR" altLang="tr-TR" sz="1600" b="1" dirty="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359380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0371E66E-2C85-A9D0-5E26-57FA9A9553F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19" name="Rectangle 1078">
            <a:extLst>
              <a:ext uri="{FF2B5EF4-FFF2-40B4-BE49-F238E27FC236}">
                <a16:creationId xmlns:a16="http://schemas.microsoft.com/office/drawing/2014/main" id="{7E833F1C-8ED9-90AA-23AD-240FDFEDCC64}"/>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0" name="Rectangle 2237">
            <a:extLst>
              <a:ext uri="{FF2B5EF4-FFF2-40B4-BE49-F238E27FC236}">
                <a16:creationId xmlns:a16="http://schemas.microsoft.com/office/drawing/2014/main" id="{05E8C995-0F15-BBE9-B21C-58C0F95FA0C6}"/>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1" name="Rectangle 3309">
            <a:extLst>
              <a:ext uri="{FF2B5EF4-FFF2-40B4-BE49-F238E27FC236}">
                <a16:creationId xmlns:a16="http://schemas.microsoft.com/office/drawing/2014/main" id="{59B17F99-A3DE-A7F3-D77A-CE60D11B4AC1}"/>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6022" name="Text Box 4310">
            <a:extLst>
              <a:ext uri="{FF2B5EF4-FFF2-40B4-BE49-F238E27FC236}">
                <a16:creationId xmlns:a16="http://schemas.microsoft.com/office/drawing/2014/main" id="{E6067AAD-44E2-986D-985E-11F4680CF0F4}"/>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dirty="0">
                <a:solidFill>
                  <a:srgbClr val="0033CC"/>
                </a:solidFill>
              </a:rPr>
              <a:t>YATIRIM KONULARI</a:t>
            </a:r>
          </a:p>
        </p:txBody>
      </p:sp>
      <p:sp>
        <p:nvSpPr>
          <p:cNvPr id="25607" name="Dikdörtgen 1">
            <a:extLst>
              <a:ext uri="{FF2B5EF4-FFF2-40B4-BE49-F238E27FC236}">
                <a16:creationId xmlns:a16="http://schemas.microsoft.com/office/drawing/2014/main" id="{9C34153B-14E8-D69B-F169-9636D4FD2130}"/>
              </a:ext>
            </a:extLst>
          </p:cNvPr>
          <p:cNvSpPr>
            <a:spLocks noChangeArrowheads="1"/>
          </p:cNvSpPr>
          <p:nvPr/>
        </p:nvSpPr>
        <p:spPr bwMode="auto">
          <a:xfrm>
            <a:off x="467543" y="847793"/>
            <a:ext cx="8611221" cy="3970318"/>
          </a:xfrm>
          <a:prstGeom prst="rect">
            <a:avLst/>
          </a:prstGeom>
          <a:noFill/>
          <a:ln>
            <a:noFill/>
          </a:ln>
        </p:spPr>
        <p:txBody>
          <a:bodyPr wrap="square">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marL="0" indent="0"/>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 Tıbbi</a:t>
            </a:r>
            <a:r>
              <a:rPr lang="tr-TR" b="1" spc="-3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a:t>
            </a:r>
            <a:r>
              <a:rPr lang="tr-TR" b="1" spc="-2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Aromatik</a:t>
            </a:r>
            <a:r>
              <a:rPr lang="tr-TR" b="1" spc="-1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Bitki</a:t>
            </a:r>
            <a:r>
              <a:rPr lang="tr-TR" b="1" spc="-5"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Yetiştiriciliğine</a:t>
            </a:r>
            <a:r>
              <a:rPr lang="tr-TR" b="1" spc="-2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Yönelik</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Yatırımlar</a:t>
            </a:r>
            <a:endParaRPr lang="tr-TR" b="1" spc="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tr-TR" altLang="tr-TR"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altLang="tr-TR" dirty="0">
                <a:latin typeface="Times New Roman" panose="02020603050405020304" pitchFamily="18" charset="0"/>
                <a:cs typeface="Times New Roman" panose="02020603050405020304" pitchFamily="18" charset="0"/>
              </a:rPr>
              <a:t>Bu başlık altında, tıbbi ve aromatik özelliği olan bitkilerin işlenmesi, paketlenmesi ve depolanması için tüm yatırım niteliklerindeki başvurular kabul edilecektir.</a:t>
            </a:r>
          </a:p>
          <a:p>
            <a:pPr>
              <a:buFont typeface="Wingdings" panose="05000000000000000000" pitchFamily="2" charset="2"/>
              <a:buChar char="q"/>
            </a:pPr>
            <a:r>
              <a:rPr lang="tr-TR" altLang="tr-TR" dirty="0">
                <a:latin typeface="Times New Roman" panose="02020603050405020304" pitchFamily="18" charset="0"/>
                <a:cs typeface="Times New Roman" panose="02020603050405020304" pitchFamily="18" charset="0"/>
              </a:rPr>
              <a:t>En az </a:t>
            </a:r>
            <a:r>
              <a:rPr lang="tr-TR" altLang="tr-TR" b="1" dirty="0">
                <a:latin typeface="Times New Roman" panose="02020603050405020304" pitchFamily="18" charset="0"/>
                <a:cs typeface="Times New Roman" panose="02020603050405020304" pitchFamily="18" charset="0"/>
              </a:rPr>
              <a:t>5 dekar </a:t>
            </a:r>
            <a:r>
              <a:rPr lang="tr-TR" altLang="tr-TR" dirty="0">
                <a:latin typeface="Times New Roman" panose="02020603050405020304" pitchFamily="18" charset="0"/>
                <a:cs typeface="Times New Roman" panose="02020603050405020304" pitchFamily="18" charset="0"/>
              </a:rPr>
              <a:t>lavanta, biberiye, kekik gibi tıbbi ve aromatik bitkisel ürün ekimi olan çiftçilere; en az 250 kg/yıl yağ işleme kapasiteleri olması koşuluyla veya nihai rapor aşamasında bu kapasiteye ulaşacaklarını başvuru sırasında taahhüt etmeleri şartı ile üretimleriyle orantılı bir adet </a:t>
            </a:r>
            <a:r>
              <a:rPr lang="tr-TR" altLang="tr-TR" b="1" dirty="0">
                <a:latin typeface="Times New Roman" panose="02020603050405020304" pitchFamily="18" charset="0"/>
                <a:cs typeface="Times New Roman" panose="02020603050405020304" pitchFamily="18" charset="0"/>
              </a:rPr>
              <a:t>distilasyon kazanı</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soğutucu eşanjörü</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su separatörü</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yağlı su toplama tankı</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yakıt tankı ve su pompası </a:t>
            </a:r>
            <a:r>
              <a:rPr lang="tr-TR" altLang="tr-TR" dirty="0">
                <a:latin typeface="Times New Roman" panose="02020603050405020304" pitchFamily="18" charset="0"/>
                <a:cs typeface="Times New Roman" panose="02020603050405020304" pitchFamily="18" charset="0"/>
              </a:rPr>
              <a:t>satın alımları ile tesis inşası konusunda hibe desteği verilecektir. </a:t>
            </a:r>
          </a:p>
          <a:p>
            <a:pPr>
              <a:buFont typeface="Wingdings" panose="05000000000000000000" pitchFamily="2" charset="2"/>
              <a:buChar char="q"/>
            </a:pPr>
            <a:r>
              <a:rPr lang="tr-TR" altLang="tr-TR" dirty="0">
                <a:latin typeface="Times New Roman" panose="02020603050405020304" pitchFamily="18" charset="0"/>
                <a:cs typeface="Times New Roman" panose="02020603050405020304" pitchFamily="18" charset="0"/>
              </a:rPr>
              <a:t>Nihai rapor ekinde ulaşılan kapasite ile ilgili olarak kapasite/ekspertiz raporu ibraz edilmelidir.</a:t>
            </a:r>
          </a:p>
          <a:p>
            <a:pPr>
              <a:buFont typeface="Wingdings" panose="05000000000000000000" pitchFamily="2" charset="2"/>
              <a:buChar char="q"/>
            </a:pPr>
            <a:r>
              <a:rPr lang="tr-TR" altLang="tr-TR" dirty="0">
                <a:latin typeface="Times New Roman" panose="02020603050405020304" pitchFamily="18" charset="0"/>
                <a:cs typeface="Times New Roman" panose="02020603050405020304" pitchFamily="18" charset="0"/>
              </a:rPr>
              <a:t>Destek kapsamında olan bitkiler Uygulama </a:t>
            </a:r>
            <a:r>
              <a:rPr lang="tr-TR" altLang="tr-TR" dirty="0" err="1">
                <a:latin typeface="Times New Roman" panose="02020603050405020304" pitchFamily="18" charset="0"/>
                <a:cs typeface="Times New Roman" panose="02020603050405020304" pitchFamily="18" charset="0"/>
              </a:rPr>
              <a:t>Esasları’nda</a:t>
            </a:r>
            <a:r>
              <a:rPr lang="tr-TR" altLang="tr-TR" dirty="0">
                <a:latin typeface="Times New Roman" panose="02020603050405020304" pitchFamily="18" charset="0"/>
                <a:cs typeface="Times New Roman" panose="02020603050405020304" pitchFamily="18" charset="0"/>
              </a:rPr>
              <a:t> yer almaktadır.</a:t>
            </a:r>
          </a:p>
          <a:p>
            <a:pPr marL="0" indent="0" algn="just">
              <a:defRPr/>
            </a:pPr>
            <a:endParaRPr lang="tr-TR" altLang="tr-TR" dirty="0">
              <a:latin typeface="Times New Roman" panose="02020603050405020304" pitchFamily="18" charset="0"/>
              <a:cs typeface="Times New Roman" panose="02020603050405020304" pitchFamily="18" charset="0"/>
            </a:endParaRPr>
          </a:p>
        </p:txBody>
      </p:sp>
      <p:pic>
        <p:nvPicPr>
          <p:cNvPr id="8" name="Resim 7">
            <a:extLst>
              <a:ext uri="{FF2B5EF4-FFF2-40B4-BE49-F238E27FC236}">
                <a16:creationId xmlns:a16="http://schemas.microsoft.com/office/drawing/2014/main" id="{0488D88E-2152-C384-CF29-50A23BD86E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6025" name="Grup 8">
            <a:extLst>
              <a:ext uri="{FF2B5EF4-FFF2-40B4-BE49-F238E27FC236}">
                <a16:creationId xmlns:a16="http://schemas.microsoft.com/office/drawing/2014/main" id="{07F24265-DF16-C575-70F8-04C136F20280}"/>
              </a:ext>
            </a:extLst>
          </p:cNvPr>
          <p:cNvGrpSpPr>
            <a:grpSpLocks/>
          </p:cNvGrpSpPr>
          <p:nvPr/>
        </p:nvGrpSpPr>
        <p:grpSpPr bwMode="auto">
          <a:xfrm>
            <a:off x="34925" y="6021388"/>
            <a:ext cx="9063038" cy="663575"/>
            <a:chOff x="0" y="6182509"/>
            <a:chExt cx="12192000" cy="663388"/>
          </a:xfrm>
        </p:grpSpPr>
        <p:grpSp>
          <p:nvGrpSpPr>
            <p:cNvPr id="86026" name="Grup 9">
              <a:extLst>
                <a:ext uri="{FF2B5EF4-FFF2-40B4-BE49-F238E27FC236}">
                  <a16:creationId xmlns:a16="http://schemas.microsoft.com/office/drawing/2014/main" id="{AD422514-400C-B4FC-1DD3-2C98651167AB}"/>
                </a:ext>
              </a:extLst>
            </p:cNvPr>
            <p:cNvGrpSpPr>
              <a:grpSpLocks/>
            </p:cNvGrpSpPr>
            <p:nvPr/>
          </p:nvGrpSpPr>
          <p:grpSpPr bwMode="auto">
            <a:xfrm>
              <a:off x="0" y="6182509"/>
              <a:ext cx="12192000" cy="663388"/>
              <a:chOff x="0" y="6182509"/>
              <a:chExt cx="12192000" cy="663388"/>
            </a:xfrm>
          </p:grpSpPr>
          <p:grpSp>
            <p:nvGrpSpPr>
              <p:cNvPr id="86029" name="Grup 12">
                <a:extLst>
                  <a:ext uri="{FF2B5EF4-FFF2-40B4-BE49-F238E27FC236}">
                    <a16:creationId xmlns:a16="http://schemas.microsoft.com/office/drawing/2014/main" id="{3EB03678-3866-A1A4-22C5-C687B337F89D}"/>
                  </a:ext>
                </a:extLst>
              </p:cNvPr>
              <p:cNvGrpSpPr>
                <a:grpSpLocks/>
              </p:cNvGrpSpPr>
              <p:nvPr/>
            </p:nvGrpSpPr>
            <p:grpSpPr bwMode="auto">
              <a:xfrm>
                <a:off x="0" y="6182509"/>
                <a:ext cx="12192000" cy="663388"/>
                <a:chOff x="0" y="6182509"/>
                <a:chExt cx="12192000" cy="663388"/>
              </a:xfrm>
            </p:grpSpPr>
            <p:grpSp>
              <p:nvGrpSpPr>
                <p:cNvPr id="86032" name="Grup 15">
                  <a:extLst>
                    <a:ext uri="{FF2B5EF4-FFF2-40B4-BE49-F238E27FC236}">
                      <a16:creationId xmlns:a16="http://schemas.microsoft.com/office/drawing/2014/main" id="{12A8250F-4ECB-98D0-18EE-A86428A14B74}"/>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62BBD231-7BBA-0E0F-43BC-C7BC12AC0C88}"/>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6035" name="Resim 18">
                    <a:extLst>
                      <a:ext uri="{FF2B5EF4-FFF2-40B4-BE49-F238E27FC236}">
                        <a16:creationId xmlns:a16="http://schemas.microsoft.com/office/drawing/2014/main" id="{429CAA6B-AA59-7ABD-3936-07AEE8FD8A3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Resim 19">
                    <a:extLst>
                      <a:ext uri="{FF2B5EF4-FFF2-40B4-BE49-F238E27FC236}">
                        <a16:creationId xmlns:a16="http://schemas.microsoft.com/office/drawing/2014/main" id="{5782A8D1-E7E5-462C-0598-F883F91E28F6}"/>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Resim 20">
                    <a:extLst>
                      <a:ext uri="{FF2B5EF4-FFF2-40B4-BE49-F238E27FC236}">
                        <a16:creationId xmlns:a16="http://schemas.microsoft.com/office/drawing/2014/main" id="{D048FA0E-4704-F65D-C5A0-7E7BFE1DB18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D6738ECD-B3D7-539A-5196-E3643DE5783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6039" name="Resim 22">
                    <a:extLst>
                      <a:ext uri="{FF2B5EF4-FFF2-40B4-BE49-F238E27FC236}">
                        <a16:creationId xmlns:a16="http://schemas.microsoft.com/office/drawing/2014/main" id="{20D360E9-1805-4890-2661-32BE7BA6FE1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Resim 23">
                    <a:extLst>
                      <a:ext uri="{FF2B5EF4-FFF2-40B4-BE49-F238E27FC236}">
                        <a16:creationId xmlns:a16="http://schemas.microsoft.com/office/drawing/2014/main" id="{274DE496-5346-1863-A785-49BE2B0C7855}"/>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Resim 24">
                    <a:extLst>
                      <a:ext uri="{FF2B5EF4-FFF2-40B4-BE49-F238E27FC236}">
                        <a16:creationId xmlns:a16="http://schemas.microsoft.com/office/drawing/2014/main" id="{C06CC418-DDEA-C6DC-137D-D1855474EE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3" name="Resim 16">
                  <a:extLst>
                    <a:ext uri="{FF2B5EF4-FFF2-40B4-BE49-F238E27FC236}">
                      <a16:creationId xmlns:a16="http://schemas.microsoft.com/office/drawing/2014/main" id="{64475B6C-C53B-69DE-1A1D-18EA4444295A}"/>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6030" name="Resim 13">
                <a:extLst>
                  <a:ext uri="{FF2B5EF4-FFF2-40B4-BE49-F238E27FC236}">
                    <a16:creationId xmlns:a16="http://schemas.microsoft.com/office/drawing/2014/main" id="{B881045B-D6DB-729E-FDE9-CF7937947258}"/>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1" name="Resim 14">
                <a:extLst>
                  <a:ext uri="{FF2B5EF4-FFF2-40B4-BE49-F238E27FC236}">
                    <a16:creationId xmlns:a16="http://schemas.microsoft.com/office/drawing/2014/main" id="{A6E6B6EE-9C77-B9DA-C97A-FAD16336137E}"/>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6056781C-42B6-FA2B-CDAB-67268C01176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6028" name="Dikdörtgen 11">
              <a:extLst>
                <a:ext uri="{FF2B5EF4-FFF2-40B4-BE49-F238E27FC236}">
                  <a16:creationId xmlns:a16="http://schemas.microsoft.com/office/drawing/2014/main" id="{C8FBB142-3DED-2D42-AEAF-599C6EE74D48}"/>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03663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55077" y="0"/>
            <a:ext cx="8088923" cy="909223"/>
          </a:xfrm>
        </p:spPr>
        <p:txBody>
          <a:bodyPr anchor="ctr"/>
          <a:lstStyle/>
          <a:p>
            <a:pPr algn="ctr" eaLnBrk="1" hangingPunct="1"/>
            <a:r>
              <a:rPr lang="tr-TR" altLang="tr-TR" dirty="0">
                <a:solidFill>
                  <a:srgbClr val="CC0000"/>
                </a:solidFill>
              </a:rPr>
              <a:t> </a:t>
            </a:r>
            <a:r>
              <a:rPr lang="tr-TR" altLang="tr-TR" sz="1477" dirty="0">
                <a:solidFill>
                  <a:schemeClr val="tx1"/>
                </a:solidFill>
              </a:rPr>
              <a:t>KIRSAL KALKINMA YATIRIMLARININ DESTEKLENMESİ PROGRAMI </a:t>
            </a:r>
            <a:br>
              <a:rPr lang="tr-TR" altLang="tr-TR" sz="1477" dirty="0">
                <a:solidFill>
                  <a:schemeClr val="tx1"/>
                </a:solidFill>
              </a:rPr>
            </a:br>
            <a:r>
              <a:rPr lang="tr-TR" altLang="tr-TR" sz="1477" dirty="0">
                <a:solidFill>
                  <a:schemeClr val="tx1"/>
                </a:solidFill>
              </a:rPr>
              <a:t> 2-14. ETAPLAR KAPSAMINDA TAMAMLANAN PROJELERİN </a:t>
            </a:r>
            <a:br>
              <a:rPr lang="tr-TR" altLang="tr-TR" sz="1477" dirty="0">
                <a:solidFill>
                  <a:schemeClr val="tx1"/>
                </a:solidFill>
              </a:rPr>
            </a:br>
            <a:r>
              <a:rPr lang="tr-TR" altLang="tr-TR" sz="1477" dirty="0">
                <a:solidFill>
                  <a:schemeClr val="tx1"/>
                </a:solidFill>
              </a:rPr>
              <a:t>KONUSUNA GÖRE SAYILARI</a:t>
            </a:r>
            <a:endParaRPr lang="tr-TR" sz="1477" dirty="0">
              <a:solidFill>
                <a:schemeClr val="tx1"/>
              </a:solidFill>
            </a:endParaRPr>
          </a:p>
        </p:txBody>
      </p:sp>
      <p:graphicFrame>
        <p:nvGraphicFramePr>
          <p:cNvPr id="4" name="Group 2"/>
          <p:cNvGraphicFramePr>
            <a:graphicFrameLocks noGrp="1"/>
          </p:cNvGraphicFramePr>
          <p:nvPr/>
        </p:nvGraphicFramePr>
        <p:xfrm>
          <a:off x="914400" y="1740877"/>
          <a:ext cx="7174523" cy="3938953"/>
        </p:xfrm>
        <a:graphic>
          <a:graphicData uri="http://schemas.openxmlformats.org/drawingml/2006/table">
            <a:tbl>
              <a:tblPr/>
              <a:tblGrid>
                <a:gridCol w="5346683">
                  <a:extLst>
                    <a:ext uri="{9D8B030D-6E8A-4147-A177-3AD203B41FA5}">
                      <a16:colId xmlns:a16="http://schemas.microsoft.com/office/drawing/2014/main" val="20000"/>
                    </a:ext>
                  </a:extLst>
                </a:gridCol>
                <a:gridCol w="1827840">
                  <a:extLst>
                    <a:ext uri="{9D8B030D-6E8A-4147-A177-3AD203B41FA5}">
                      <a16:colId xmlns:a16="http://schemas.microsoft.com/office/drawing/2014/main" val="20001"/>
                    </a:ext>
                  </a:extLst>
                </a:gridCol>
              </a:tblGrid>
              <a:tr h="343675">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YATIRIM KONUSU</a:t>
                      </a:r>
                    </a:p>
                  </a:txBody>
                  <a:tcPr marL="83077" marR="83077" marT="107282"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ADET</a:t>
                      </a:r>
                    </a:p>
                  </a:txBody>
                  <a:tcPr marL="83077" marR="83077" marT="107282"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0"/>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Bitkisel Ürünlerin İşlenmesi Ve Paketlenmesi (BÜİ)</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84</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Alternatif Enerji Kaynaklı Sera (SER)</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chemeClr val="tx1"/>
                          </a:solidFill>
                          <a:effectLst/>
                          <a:latin typeface="Arial" charset="0"/>
                          <a:cs typeface="Arial" charset="0"/>
                        </a:rPr>
                        <a:t>22</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2"/>
                  </a:ext>
                </a:extLst>
              </a:tr>
              <a:tr h="312633">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Hayvansal Ürünlerin İşlenmesi Ve Paketlenmesi (HÜİ)</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15</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3"/>
                  </a:ext>
                </a:extLst>
              </a:tr>
              <a:tr h="312633">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Soğuk Hava Deposu (SHD)</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12</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4"/>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Tarımsal ürünlerin depolanması (TÜD)</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10</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5"/>
                  </a:ext>
                </a:extLst>
              </a:tr>
              <a:tr h="312633">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Çiftlik Faaliyetlerinin Geliştirilmesi</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26</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6"/>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Yenilenebilir Enerji Üretim Tesisleri (YEÜ)</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chemeClr val="tx1"/>
                          </a:solidFill>
                          <a:effectLst/>
                          <a:latin typeface="Arial" charset="0"/>
                          <a:cs typeface="Arial" charset="0"/>
                        </a:rPr>
                        <a:t>15</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7"/>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just"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Tarımsal Üretime Yönelik Sabit Yatırımlar (TÜY)</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1</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8"/>
                  </a:ext>
                </a:extLst>
              </a:tr>
              <a:tr h="312633">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Times New Roman" pitchFamily="18" charset="0"/>
                          <a:cs typeface="Times New Roman" pitchFamily="18" charset="0"/>
                        </a:rPr>
                        <a:t>Toplu Basınçlı Sulama Sistemi</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8</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9"/>
                  </a:ext>
                </a:extLst>
              </a:tr>
              <a:tr h="39079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just"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TOPLAM</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300" b="1" i="0" u="none" strike="noStrike" cap="none" normalizeH="0" baseline="0" dirty="0">
                          <a:ln>
                            <a:noFill/>
                          </a:ln>
                          <a:solidFill>
                            <a:srgbClr val="000000"/>
                          </a:solidFill>
                          <a:effectLst/>
                          <a:latin typeface="Arial" charset="0"/>
                          <a:cs typeface="Arial" charset="0"/>
                        </a:rPr>
                        <a:t>193</a:t>
                      </a:r>
                    </a:p>
                  </a:txBody>
                  <a:tcPr marL="83077" marR="83077" marT="98175" marB="432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862951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03FEB885-3E2A-2A7A-2BDE-A847574C5CB4}"/>
              </a:ext>
            </a:extLst>
          </p:cNvPr>
          <p:cNvSpPr>
            <a:spLocks noGrp="1" noChangeArrowheads="1"/>
          </p:cNvSpPr>
          <p:nvPr>
            <p:ph type="title"/>
          </p:nvPr>
        </p:nvSpPr>
        <p:spPr bwMode="auto">
          <a:xfrm>
            <a:off x="1187450" y="190500"/>
            <a:ext cx="6840538" cy="647700"/>
          </a:xfrm>
          <a:ln>
            <a:solidFill>
              <a:schemeClr val="bg1"/>
            </a:solidFill>
            <a:miter lim="800000"/>
            <a:headEnd/>
            <a:tailEnd/>
          </a:ln>
        </p:spPr>
        <p:txBody>
          <a:bodyPr vert="horz" wrap="square" lIns="91440" tIns="45720" rIns="91440" bIns="45720" numCol="1" anchor="t" anchorCtr="0" compatLnSpc="1">
            <a:prstTxWarp prst="textNoShape">
              <a:avLst/>
            </a:prstTxWarp>
            <a:noAutofit/>
          </a:bodyPr>
          <a:lstStyle/>
          <a:p>
            <a:pPr eaLnBrk="1" hangingPunct="1">
              <a:defRPr/>
            </a:pPr>
            <a:r>
              <a:rPr lang="tr-TR" sz="2800" b="1" dirty="0">
                <a:solidFill>
                  <a:srgbClr val="0033CC"/>
                </a:solidFill>
              </a:rPr>
              <a:t>BAŞVURU ZAMANI VE ŞEKLİ</a:t>
            </a:r>
            <a:br>
              <a:rPr lang="tr-TR" sz="2800" b="1" dirty="0">
                <a:solidFill>
                  <a:srgbClr val="0033CC"/>
                </a:solidFill>
              </a:rPr>
            </a:br>
            <a:endParaRPr lang="tr-TR" sz="2800" b="1" dirty="0">
              <a:solidFill>
                <a:srgbClr val="0033CC"/>
              </a:solidFill>
              <a:effectLst>
                <a:outerShdw blurRad="38100" dist="38100" dir="2700000" algn="tl">
                  <a:srgbClr val="C0C0C0"/>
                </a:outerShdw>
              </a:effectLst>
            </a:endParaRPr>
          </a:p>
        </p:txBody>
      </p:sp>
      <p:sp>
        <p:nvSpPr>
          <p:cNvPr id="52227" name="Text Box 3">
            <a:extLst>
              <a:ext uri="{FF2B5EF4-FFF2-40B4-BE49-F238E27FC236}">
                <a16:creationId xmlns:a16="http://schemas.microsoft.com/office/drawing/2014/main" id="{EB4D6C0D-DFE4-5057-596E-682B35BFA23E}"/>
              </a:ext>
            </a:extLst>
          </p:cNvPr>
          <p:cNvSpPr txBox="1">
            <a:spLocks noChangeArrowheads="1"/>
          </p:cNvSpPr>
          <p:nvPr/>
        </p:nvSpPr>
        <p:spPr bwMode="auto">
          <a:xfrm>
            <a:off x="250825" y="1047750"/>
            <a:ext cx="8626475" cy="52006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sz="2400">
                <a:latin typeface="Times New Roman" panose="02020603050405020304" pitchFamily="18" charset="0"/>
                <a:cs typeface="Times New Roman" panose="02020603050405020304" pitchFamily="18" charset="0"/>
              </a:rPr>
              <a:t> Başvurular  </a:t>
            </a:r>
            <a:r>
              <a:rPr lang="tr-TR" altLang="tr-TR" sz="2400" b="1">
                <a:latin typeface="Times New Roman" panose="02020603050405020304" pitchFamily="18" charset="0"/>
                <a:cs typeface="Times New Roman" panose="02020603050405020304" pitchFamily="18" charset="0"/>
              </a:rPr>
              <a:t>03.01.2024</a:t>
            </a:r>
            <a:r>
              <a:rPr lang="tr-TR" altLang="tr-TR" sz="2400">
                <a:latin typeface="Times New Roman" panose="02020603050405020304" pitchFamily="18" charset="0"/>
                <a:cs typeface="Times New Roman" panose="02020603050405020304" pitchFamily="18" charset="0"/>
              </a:rPr>
              <a:t>  tarihinde başlamış olup</a:t>
            </a:r>
          </a:p>
          <a:p>
            <a:pPr algn="just"/>
            <a:endParaRPr lang="tr-TR" altLang="tr-TR" sz="2400">
              <a:latin typeface="Times New Roman" panose="02020603050405020304" pitchFamily="18" charset="0"/>
              <a:cs typeface="Times New Roman" panose="02020603050405020304" pitchFamily="18" charset="0"/>
            </a:endParaRPr>
          </a:p>
          <a:p>
            <a:pPr algn="just"/>
            <a:r>
              <a:rPr lang="tr-TR" altLang="tr-TR" sz="2400">
                <a:latin typeface="Times New Roman" panose="02020603050405020304" pitchFamily="18" charset="0"/>
                <a:cs typeface="Times New Roman" panose="02020603050405020304" pitchFamily="18" charset="0"/>
              </a:rPr>
              <a:t>                    </a:t>
            </a:r>
            <a:r>
              <a:rPr lang="tr-TR" altLang="tr-TR" sz="2400" b="1">
                <a:solidFill>
                  <a:srgbClr val="FF0000"/>
                </a:solidFill>
                <a:latin typeface="Times New Roman" panose="02020603050405020304" pitchFamily="18" charset="0"/>
                <a:cs typeface="Times New Roman" panose="02020603050405020304" pitchFamily="18" charset="0"/>
              </a:rPr>
              <a:t>19.02.2024 (Saat 23:59) </a:t>
            </a:r>
            <a:r>
              <a:rPr lang="tr-TR" altLang="tr-TR" sz="2400">
                <a:latin typeface="Times New Roman" panose="02020603050405020304" pitchFamily="18" charset="0"/>
                <a:cs typeface="Times New Roman" panose="02020603050405020304" pitchFamily="18" charset="0"/>
              </a:rPr>
              <a:t>tarihine kadar</a:t>
            </a:r>
          </a:p>
          <a:p>
            <a:pPr algn="just"/>
            <a:endParaRPr lang="tr-TR" altLang="tr-TR" sz="2400">
              <a:latin typeface="Times New Roman" panose="02020603050405020304" pitchFamily="18" charset="0"/>
              <a:cs typeface="Times New Roman" panose="02020603050405020304" pitchFamily="18" charset="0"/>
            </a:endParaRPr>
          </a:p>
          <a:p>
            <a:pPr algn="just"/>
            <a:r>
              <a:rPr lang="tr-TR" altLang="tr-TR" sz="2400">
                <a:latin typeface="Times New Roman" panose="02020603050405020304" pitchFamily="18" charset="0"/>
                <a:cs typeface="Times New Roman" panose="02020603050405020304" pitchFamily="18" charset="0"/>
              </a:rPr>
              <a:t>Başvuruların sisteme online olarak girilip tamamlanması gerekmektedir.</a:t>
            </a:r>
          </a:p>
          <a:p>
            <a:pPr algn="ctr"/>
            <a:endParaRPr lang="tr-TR" altLang="tr-TR" sz="2400">
              <a:latin typeface="Times New Roman" panose="02020603050405020304" pitchFamily="18" charset="0"/>
              <a:cs typeface="Times New Roman" panose="02020603050405020304" pitchFamily="18" charset="0"/>
            </a:endParaRPr>
          </a:p>
          <a:p>
            <a:pPr algn="ctr"/>
            <a:r>
              <a:rPr lang="tr-TR" altLang="tr-TR" sz="2400" b="1" u="sng">
                <a:latin typeface="Times New Roman" panose="02020603050405020304" pitchFamily="18" charset="0"/>
                <a:cs typeface="Times New Roman" panose="02020603050405020304" pitchFamily="18" charset="0"/>
              </a:rPr>
              <a:t>Başvuru adresi;</a:t>
            </a:r>
          </a:p>
          <a:p>
            <a:pPr algn="ctr"/>
            <a:r>
              <a:rPr lang="tr-TR" altLang="tr-TR" sz="2400">
                <a:latin typeface="Times New Roman" panose="02020603050405020304" pitchFamily="18" charset="0"/>
                <a:cs typeface="Times New Roman" panose="02020603050405020304" pitchFamily="18" charset="0"/>
              </a:rPr>
              <a:t> </a:t>
            </a:r>
            <a:r>
              <a:rPr lang="tr-TR" altLang="tr-TR" sz="2400" b="1">
                <a:latin typeface="Times New Roman" panose="02020603050405020304" pitchFamily="18" charset="0"/>
                <a:cs typeface="Times New Roman" panose="02020603050405020304" pitchFamily="18" charset="0"/>
              </a:rPr>
              <a:t>www.tarimorman.gov.tr</a:t>
            </a:r>
          </a:p>
          <a:p>
            <a:pPr algn="ctr"/>
            <a:endParaRPr lang="tr-TR" altLang="tr-TR" sz="2400" b="1">
              <a:solidFill>
                <a:srgbClr val="FF0000"/>
              </a:solidFill>
              <a:latin typeface="Times New Roman" panose="02020603050405020304" pitchFamily="18" charset="0"/>
              <a:cs typeface="Times New Roman" panose="02020603050405020304" pitchFamily="18" charset="0"/>
            </a:endParaRPr>
          </a:p>
          <a:p>
            <a:pPr algn="ctr"/>
            <a:r>
              <a:rPr lang="tr-TR" altLang="tr-TR" sz="2000" b="1">
                <a:solidFill>
                  <a:srgbClr val="FF0000"/>
                </a:solidFill>
                <a:latin typeface="Times New Roman" panose="02020603050405020304" pitchFamily="18" charset="0"/>
                <a:cs typeface="Times New Roman" panose="02020603050405020304" pitchFamily="18" charset="0"/>
              </a:rPr>
              <a:t>(https://hibedestek.tarimorman.gov.tr/Tarim/onlinebasvuru.aspx?tip=3) </a:t>
            </a:r>
          </a:p>
          <a:p>
            <a:pPr algn="ctr"/>
            <a:endParaRPr lang="tr-TR" altLang="tr-TR" sz="2400" b="1">
              <a:solidFill>
                <a:srgbClr val="FF0000"/>
              </a:solidFill>
              <a:latin typeface="Times New Roman" panose="02020603050405020304" pitchFamily="18" charset="0"/>
              <a:cs typeface="Times New Roman" panose="02020603050405020304" pitchFamily="18" charset="0"/>
            </a:endParaRPr>
          </a:p>
          <a:p>
            <a:pPr algn="ctr"/>
            <a:r>
              <a:rPr lang="tr-TR" altLang="tr-TR" sz="2400">
                <a:latin typeface="Times New Roman" panose="02020603050405020304" pitchFamily="18" charset="0"/>
                <a:cs typeface="Times New Roman" panose="02020603050405020304" pitchFamily="18" charset="0"/>
              </a:rPr>
              <a:t>internet adresinden yapılacaktır.</a:t>
            </a:r>
          </a:p>
          <a:p>
            <a:pPr algn="ctr"/>
            <a:endParaRPr lang="tr-TR" altLang="tr-TR" sz="240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59544A89-0CC3-4F90-DE88-24ABE4EC692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52229" name="Grup 8">
            <a:extLst>
              <a:ext uri="{FF2B5EF4-FFF2-40B4-BE49-F238E27FC236}">
                <a16:creationId xmlns:a16="http://schemas.microsoft.com/office/drawing/2014/main" id="{F6A678F7-8431-BD61-4B21-86EB7BF659B7}"/>
              </a:ext>
            </a:extLst>
          </p:cNvPr>
          <p:cNvGrpSpPr>
            <a:grpSpLocks/>
          </p:cNvGrpSpPr>
          <p:nvPr/>
        </p:nvGrpSpPr>
        <p:grpSpPr bwMode="auto">
          <a:xfrm>
            <a:off x="34925" y="6021388"/>
            <a:ext cx="9063038" cy="663575"/>
            <a:chOff x="0" y="6182509"/>
            <a:chExt cx="12192000" cy="663388"/>
          </a:xfrm>
        </p:grpSpPr>
        <p:grpSp>
          <p:nvGrpSpPr>
            <p:cNvPr id="52230" name="Grup 9">
              <a:extLst>
                <a:ext uri="{FF2B5EF4-FFF2-40B4-BE49-F238E27FC236}">
                  <a16:creationId xmlns:a16="http://schemas.microsoft.com/office/drawing/2014/main" id="{C9E5C1CD-A9AA-A148-B4A4-F956C9EAD503}"/>
                </a:ext>
              </a:extLst>
            </p:cNvPr>
            <p:cNvGrpSpPr>
              <a:grpSpLocks/>
            </p:cNvGrpSpPr>
            <p:nvPr/>
          </p:nvGrpSpPr>
          <p:grpSpPr bwMode="auto">
            <a:xfrm>
              <a:off x="0" y="6182509"/>
              <a:ext cx="12192000" cy="663388"/>
              <a:chOff x="0" y="6182509"/>
              <a:chExt cx="12192000" cy="663388"/>
            </a:xfrm>
          </p:grpSpPr>
          <p:grpSp>
            <p:nvGrpSpPr>
              <p:cNvPr id="52233" name="Grup 12">
                <a:extLst>
                  <a:ext uri="{FF2B5EF4-FFF2-40B4-BE49-F238E27FC236}">
                    <a16:creationId xmlns:a16="http://schemas.microsoft.com/office/drawing/2014/main" id="{953A60D8-3170-ADA4-59AF-95AA10155CF5}"/>
                  </a:ext>
                </a:extLst>
              </p:cNvPr>
              <p:cNvGrpSpPr>
                <a:grpSpLocks/>
              </p:cNvGrpSpPr>
              <p:nvPr/>
            </p:nvGrpSpPr>
            <p:grpSpPr bwMode="auto">
              <a:xfrm>
                <a:off x="0" y="6182509"/>
                <a:ext cx="12192000" cy="663388"/>
                <a:chOff x="0" y="6182509"/>
                <a:chExt cx="12192000" cy="663388"/>
              </a:xfrm>
            </p:grpSpPr>
            <p:grpSp>
              <p:nvGrpSpPr>
                <p:cNvPr id="52236" name="Grup 15">
                  <a:extLst>
                    <a:ext uri="{FF2B5EF4-FFF2-40B4-BE49-F238E27FC236}">
                      <a16:creationId xmlns:a16="http://schemas.microsoft.com/office/drawing/2014/main" id="{88CBDB4B-A989-123D-17BC-A9F935173333}"/>
                    </a:ext>
                  </a:extLst>
                </p:cNvPr>
                <p:cNvGrpSpPr>
                  <a:grpSpLocks/>
                </p:cNvGrpSpPr>
                <p:nvPr/>
              </p:nvGrpSpPr>
              <p:grpSpPr bwMode="auto">
                <a:xfrm>
                  <a:off x="0" y="6182509"/>
                  <a:ext cx="12192000" cy="663388"/>
                  <a:chOff x="0" y="6182509"/>
                  <a:chExt cx="12192000" cy="663388"/>
                </a:xfrm>
              </p:grpSpPr>
              <p:sp>
                <p:nvSpPr>
                  <p:cNvPr id="16" name="Dikdörtgen 15">
                    <a:extLst>
                      <a:ext uri="{FF2B5EF4-FFF2-40B4-BE49-F238E27FC236}">
                        <a16:creationId xmlns:a16="http://schemas.microsoft.com/office/drawing/2014/main" id="{863E4FCB-316B-A505-C847-6C9634F5323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52239" name="Resim 18">
                    <a:extLst>
                      <a:ext uri="{FF2B5EF4-FFF2-40B4-BE49-F238E27FC236}">
                        <a16:creationId xmlns:a16="http://schemas.microsoft.com/office/drawing/2014/main" id="{695B3874-ADBE-B457-5044-DC000A5D2C41}"/>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0" name="Resim 19">
                    <a:extLst>
                      <a:ext uri="{FF2B5EF4-FFF2-40B4-BE49-F238E27FC236}">
                        <a16:creationId xmlns:a16="http://schemas.microsoft.com/office/drawing/2014/main" id="{0D72390D-C9C3-DC02-F081-B818CA0C4753}"/>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1" name="Resim 20">
                    <a:extLst>
                      <a:ext uri="{FF2B5EF4-FFF2-40B4-BE49-F238E27FC236}">
                        <a16:creationId xmlns:a16="http://schemas.microsoft.com/office/drawing/2014/main" id="{00F0F6C6-1125-0A53-13D2-D2987D296EF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Resim 19">
                    <a:extLst>
                      <a:ext uri="{FF2B5EF4-FFF2-40B4-BE49-F238E27FC236}">
                        <a16:creationId xmlns:a16="http://schemas.microsoft.com/office/drawing/2014/main" id="{61D735A2-BA27-8390-DC5C-68C7EE72EF5B}"/>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52243" name="Resim 22">
                    <a:extLst>
                      <a:ext uri="{FF2B5EF4-FFF2-40B4-BE49-F238E27FC236}">
                        <a16:creationId xmlns:a16="http://schemas.microsoft.com/office/drawing/2014/main" id="{215865C6-BF70-BE4E-0BB2-C41C8307DC59}"/>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4" name="Resim 23">
                    <a:extLst>
                      <a:ext uri="{FF2B5EF4-FFF2-40B4-BE49-F238E27FC236}">
                        <a16:creationId xmlns:a16="http://schemas.microsoft.com/office/drawing/2014/main" id="{60F62450-A8A9-E3BE-B66C-6F2C878B595A}"/>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5" name="Resim 24">
                    <a:extLst>
                      <a:ext uri="{FF2B5EF4-FFF2-40B4-BE49-F238E27FC236}">
                        <a16:creationId xmlns:a16="http://schemas.microsoft.com/office/drawing/2014/main" id="{7752C563-C7D3-5252-981F-146212D88AC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2237" name="Resim 16">
                  <a:extLst>
                    <a:ext uri="{FF2B5EF4-FFF2-40B4-BE49-F238E27FC236}">
                      <a16:creationId xmlns:a16="http://schemas.microsoft.com/office/drawing/2014/main" id="{6A6A277E-971E-065E-DB98-EBE0728421E5}"/>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2234" name="Resim 13">
                <a:extLst>
                  <a:ext uri="{FF2B5EF4-FFF2-40B4-BE49-F238E27FC236}">
                    <a16:creationId xmlns:a16="http://schemas.microsoft.com/office/drawing/2014/main" id="{4684BA8F-11CB-D110-3919-BB6D6F993BB4}"/>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5" name="Resim 14">
                <a:extLst>
                  <a:ext uri="{FF2B5EF4-FFF2-40B4-BE49-F238E27FC236}">
                    <a16:creationId xmlns:a16="http://schemas.microsoft.com/office/drawing/2014/main" id="{23F4E8E7-F04D-9A78-C1F1-DBA6038FECA2}"/>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 name="Resim 8">
              <a:extLst>
                <a:ext uri="{FF2B5EF4-FFF2-40B4-BE49-F238E27FC236}">
                  <a16:creationId xmlns:a16="http://schemas.microsoft.com/office/drawing/2014/main" id="{A097610B-3646-3373-F335-4A61193812FC}"/>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52232" name="Dikdörtgen 11">
              <a:extLst>
                <a:ext uri="{FF2B5EF4-FFF2-40B4-BE49-F238E27FC236}">
                  <a16:creationId xmlns:a16="http://schemas.microsoft.com/office/drawing/2014/main" id="{1C510368-54AC-5B2E-7FDC-15C251B10C3D}"/>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83714895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a:extLst>
              <a:ext uri="{FF2B5EF4-FFF2-40B4-BE49-F238E27FC236}">
                <a16:creationId xmlns:a16="http://schemas.microsoft.com/office/drawing/2014/main" id="{7E9CA21B-8FCA-C7EE-479D-87B026D48585}"/>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3" name="Rectangle 1078">
            <a:extLst>
              <a:ext uri="{FF2B5EF4-FFF2-40B4-BE49-F238E27FC236}">
                <a16:creationId xmlns:a16="http://schemas.microsoft.com/office/drawing/2014/main" id="{7103B186-1B64-16F4-14FA-26DADD27F6A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4" name="Rectangle 2237">
            <a:extLst>
              <a:ext uri="{FF2B5EF4-FFF2-40B4-BE49-F238E27FC236}">
                <a16:creationId xmlns:a16="http://schemas.microsoft.com/office/drawing/2014/main" id="{5DE0C219-F030-E7F7-8774-D9F88F78BA5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5" name="Rectangle 3309">
            <a:extLst>
              <a:ext uri="{FF2B5EF4-FFF2-40B4-BE49-F238E27FC236}">
                <a16:creationId xmlns:a16="http://schemas.microsoft.com/office/drawing/2014/main" id="{93BC38EF-E431-2D46-CBF2-153E1C48255F}"/>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6" name="Text Box 4310">
            <a:extLst>
              <a:ext uri="{FF2B5EF4-FFF2-40B4-BE49-F238E27FC236}">
                <a16:creationId xmlns:a16="http://schemas.microsoft.com/office/drawing/2014/main" id="{0D9830DD-A5DD-CCDE-63C4-02A88C8B3B83}"/>
              </a:ext>
            </a:extLst>
          </p:cNvPr>
          <p:cNvSpPr txBox="1">
            <a:spLocks noChangeArrowheads="1"/>
          </p:cNvSpPr>
          <p:nvPr/>
        </p:nvSpPr>
        <p:spPr bwMode="auto">
          <a:xfrm>
            <a:off x="755650" y="241300"/>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33CC"/>
                </a:solidFill>
              </a:rPr>
              <a:t>DEĞERLENDİRME</a:t>
            </a:r>
          </a:p>
        </p:txBody>
      </p:sp>
      <p:sp>
        <p:nvSpPr>
          <p:cNvPr id="25607" name="Dikdörtgen 1">
            <a:extLst>
              <a:ext uri="{FF2B5EF4-FFF2-40B4-BE49-F238E27FC236}">
                <a16:creationId xmlns:a16="http://schemas.microsoft.com/office/drawing/2014/main" id="{5623BDE8-96A2-389D-E07E-7BC7674DF772}"/>
              </a:ext>
            </a:extLst>
          </p:cNvPr>
          <p:cNvSpPr>
            <a:spLocks noChangeArrowheads="1"/>
          </p:cNvSpPr>
          <p:nvPr/>
        </p:nvSpPr>
        <p:spPr bwMode="auto">
          <a:xfrm>
            <a:off x="863600" y="828377"/>
            <a:ext cx="7632700" cy="5094343"/>
          </a:xfrm>
          <a:prstGeom prst="rect">
            <a:avLst/>
          </a:prstGeom>
          <a:noFill/>
          <a:ln>
            <a:noFill/>
          </a:ln>
        </p:spPr>
        <p:txBody>
          <a:bodyPr>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r>
              <a:rPr lang="tr-TR" altLang="tr-TR" dirty="0">
                <a:latin typeface="Times New Roman" panose="02020603050405020304" pitchFamily="18" charset="0"/>
                <a:cs typeface="Times New Roman" panose="02020603050405020304" pitchFamily="18" charset="0"/>
              </a:rPr>
              <a:t>İl Proje Değerlendirme Komisyonu tarafından değerlendirmeye; son başvuru</a:t>
            </a:r>
          </a:p>
          <a:p>
            <a:pPr algn="just"/>
            <a:r>
              <a:rPr lang="tr-TR" altLang="tr-TR" dirty="0">
                <a:latin typeface="Times New Roman" panose="02020603050405020304" pitchFamily="18" charset="0"/>
                <a:cs typeface="Times New Roman" panose="02020603050405020304" pitchFamily="18" charset="0"/>
              </a:rPr>
              <a:t>tarihini takiben yapılacak ilk toplantıda belirlenecek kriterlere göre veri giriş</a:t>
            </a:r>
          </a:p>
          <a:p>
            <a:pPr algn="just"/>
            <a:r>
              <a:rPr lang="tr-TR" altLang="tr-TR" dirty="0">
                <a:latin typeface="Times New Roman" panose="02020603050405020304" pitchFamily="18" charset="0"/>
                <a:cs typeface="Times New Roman" panose="02020603050405020304" pitchFamily="18" charset="0"/>
              </a:rPr>
              <a:t>Sistemi üzerinden başlanır. </a:t>
            </a:r>
          </a:p>
          <a:p>
            <a:pPr algn="just"/>
            <a:r>
              <a:rPr lang="tr-TR" altLang="tr-TR" dirty="0">
                <a:latin typeface="Times New Roman" panose="02020603050405020304" pitchFamily="18" charset="0"/>
                <a:cs typeface="Times New Roman" panose="02020603050405020304" pitchFamily="18" charset="0"/>
              </a:rPr>
              <a:t>Hatalı belge ve/veya dokümanı olan başvurulara ait “Başvuruların İdari</a:t>
            </a:r>
          </a:p>
          <a:p>
            <a:pPr algn="just"/>
            <a:r>
              <a:rPr lang="tr-TR" altLang="tr-TR" dirty="0">
                <a:latin typeface="Times New Roman" panose="02020603050405020304" pitchFamily="18" charset="0"/>
                <a:cs typeface="Times New Roman" panose="02020603050405020304" pitchFamily="18" charset="0"/>
              </a:rPr>
              <a:t>Uygunluk Kontrol </a:t>
            </a:r>
            <a:r>
              <a:rPr lang="tr-TR" altLang="tr-TR" dirty="0" err="1">
                <a:latin typeface="Times New Roman" panose="02020603050405020304" pitchFamily="18" charset="0"/>
                <a:cs typeface="Times New Roman" panose="02020603050405020304" pitchFamily="18" charset="0"/>
              </a:rPr>
              <a:t>Listesi”nde</a:t>
            </a:r>
            <a:r>
              <a:rPr lang="tr-TR" altLang="tr-TR" dirty="0">
                <a:latin typeface="Times New Roman" panose="02020603050405020304" pitchFamily="18" charset="0"/>
                <a:cs typeface="Times New Roman" panose="02020603050405020304" pitchFamily="18" charset="0"/>
              </a:rPr>
              <a:t> yer alan belge veya dokümanların en fazla </a:t>
            </a:r>
            <a:r>
              <a:rPr lang="tr-TR" altLang="tr-TR" b="1" dirty="0">
                <a:latin typeface="Times New Roman" panose="02020603050405020304" pitchFamily="18" charset="0"/>
                <a:cs typeface="Times New Roman" panose="02020603050405020304" pitchFamily="18" charset="0"/>
              </a:rPr>
              <a:t>5</a:t>
            </a:r>
            <a:r>
              <a:rPr lang="tr-TR" altLang="tr-TR" dirty="0">
                <a:latin typeface="Times New Roman" panose="02020603050405020304" pitchFamily="18" charset="0"/>
                <a:cs typeface="Times New Roman" panose="02020603050405020304" pitchFamily="18" charset="0"/>
              </a:rPr>
              <a:t>’inin</a:t>
            </a:r>
          </a:p>
          <a:p>
            <a:pPr algn="just"/>
            <a:r>
              <a:rPr lang="tr-TR" altLang="tr-TR" dirty="0">
                <a:latin typeface="Times New Roman" panose="02020603050405020304" pitchFamily="18" charset="0"/>
                <a:cs typeface="Times New Roman" panose="02020603050405020304" pitchFamily="18" charset="0"/>
              </a:rPr>
              <a:t>hatalı olması durumunda hatalı belge ve/veya dokümanın </a:t>
            </a:r>
            <a:r>
              <a:rPr lang="tr-TR" altLang="tr-TR" b="1" dirty="0">
                <a:latin typeface="Times New Roman" panose="02020603050405020304" pitchFamily="18" charset="0"/>
                <a:cs typeface="Times New Roman" panose="02020603050405020304" pitchFamily="18" charset="0"/>
              </a:rPr>
              <a:t>düzeltilmesine izin</a:t>
            </a:r>
          </a:p>
          <a:p>
            <a:pPr algn="just"/>
            <a:r>
              <a:rPr lang="tr-TR" altLang="tr-TR" b="1" dirty="0">
                <a:latin typeface="Times New Roman" panose="02020603050405020304" pitchFamily="18" charset="0"/>
                <a:cs typeface="Times New Roman" panose="02020603050405020304" pitchFamily="18" charset="0"/>
              </a:rPr>
              <a:t>verilir</a:t>
            </a:r>
            <a:r>
              <a:rPr lang="tr-TR" altLang="tr-TR" dirty="0">
                <a:latin typeface="Times New Roman" panose="02020603050405020304" pitchFamily="18" charset="0"/>
                <a:cs typeface="Times New Roman" panose="02020603050405020304" pitchFamily="18" charset="0"/>
              </a:rPr>
              <a:t>. Hatalı belge ve/veya doküman içeren başvurular, son başvuru tarihini</a:t>
            </a:r>
          </a:p>
          <a:p>
            <a:pPr algn="just"/>
            <a:r>
              <a:rPr lang="tr-TR" altLang="tr-TR" dirty="0">
                <a:latin typeface="Times New Roman" panose="02020603050405020304" pitchFamily="18" charset="0"/>
                <a:cs typeface="Times New Roman" panose="02020603050405020304" pitchFamily="18" charset="0"/>
              </a:rPr>
              <a:t>takip eden </a:t>
            </a:r>
            <a:r>
              <a:rPr lang="tr-TR" altLang="tr-TR" b="1" dirty="0">
                <a:latin typeface="Times New Roman" panose="02020603050405020304" pitchFamily="18" charset="0"/>
                <a:cs typeface="Times New Roman" panose="02020603050405020304" pitchFamily="18" charset="0"/>
              </a:rPr>
              <a:t>15’inci (</a:t>
            </a:r>
            <a:r>
              <a:rPr lang="tr-TR" altLang="tr-TR" b="1" dirty="0" err="1">
                <a:latin typeface="Times New Roman" panose="02020603050405020304" pitchFamily="18" charset="0"/>
                <a:cs typeface="Times New Roman" panose="02020603050405020304" pitchFamily="18" charset="0"/>
              </a:rPr>
              <a:t>onbeşinci</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günün sonunda İl Müdürlüğünün ilan panosunda</a:t>
            </a:r>
          </a:p>
          <a:p>
            <a:pPr algn="just"/>
            <a:r>
              <a:rPr lang="tr-TR" altLang="tr-TR" dirty="0">
                <a:latin typeface="Times New Roman" panose="02020603050405020304" pitchFamily="18" charset="0"/>
                <a:cs typeface="Times New Roman" panose="02020603050405020304" pitchFamily="18" charset="0"/>
              </a:rPr>
              <a:t>ve internet sayfasında ilan edilir. Başvuru sahipleri bu ilanın yapıldığı günden</a:t>
            </a:r>
          </a:p>
          <a:p>
            <a:pPr algn="just"/>
            <a:r>
              <a:rPr lang="tr-TR" altLang="tr-TR" dirty="0">
                <a:latin typeface="Times New Roman" panose="02020603050405020304" pitchFamily="18" charset="0"/>
                <a:cs typeface="Times New Roman" panose="02020603050405020304" pitchFamily="18" charset="0"/>
              </a:rPr>
              <a:t>itibaren </a:t>
            </a:r>
            <a:r>
              <a:rPr lang="tr-TR" altLang="tr-TR" b="1" dirty="0">
                <a:latin typeface="Times New Roman" panose="02020603050405020304" pitchFamily="18" charset="0"/>
                <a:cs typeface="Times New Roman" panose="02020603050405020304" pitchFamily="18" charset="0"/>
              </a:rPr>
              <a:t>5 (beş) </a:t>
            </a:r>
            <a:r>
              <a:rPr lang="tr-TR" altLang="tr-TR" dirty="0">
                <a:latin typeface="Times New Roman" panose="02020603050405020304" pitchFamily="18" charset="0"/>
                <a:cs typeface="Times New Roman" panose="02020603050405020304" pitchFamily="18" charset="0"/>
              </a:rPr>
              <a:t>gün içinde veri giriş sisteminde yer alan hatalı belge ve/veya</a:t>
            </a:r>
          </a:p>
          <a:p>
            <a:pPr algn="just"/>
            <a:r>
              <a:rPr lang="tr-TR" altLang="tr-TR" dirty="0">
                <a:latin typeface="Times New Roman" panose="02020603050405020304" pitchFamily="18" charset="0"/>
                <a:cs typeface="Times New Roman" panose="02020603050405020304" pitchFamily="18" charset="0"/>
              </a:rPr>
              <a:t>doküman tamamlama Bölümünden doğru belge ve/veya dokümanlarını sisteme</a:t>
            </a:r>
          </a:p>
          <a:p>
            <a:pPr algn="just"/>
            <a:r>
              <a:rPr lang="tr-TR" altLang="tr-TR" dirty="0">
                <a:latin typeface="Times New Roman" panose="02020603050405020304" pitchFamily="18" charset="0"/>
                <a:cs typeface="Times New Roman" panose="02020603050405020304" pitchFamily="18" charset="0"/>
              </a:rPr>
              <a:t>yüklerler. Eklenen belge ve/veya doküman son başvuru tarihinden sonraki bir</a:t>
            </a:r>
          </a:p>
          <a:p>
            <a:pPr algn="just"/>
            <a:r>
              <a:rPr lang="tr-TR" altLang="tr-TR" dirty="0">
                <a:latin typeface="Times New Roman" panose="02020603050405020304" pitchFamily="18" charset="0"/>
                <a:cs typeface="Times New Roman" panose="02020603050405020304" pitchFamily="18" charset="0"/>
              </a:rPr>
              <a:t>tarihi içeremez. Hatalı belge ve/veya doküman içeren başvuruların ilanının</a:t>
            </a:r>
          </a:p>
          <a:p>
            <a:pPr algn="just"/>
            <a:r>
              <a:rPr lang="tr-TR" altLang="tr-TR" dirty="0">
                <a:latin typeface="Times New Roman" panose="02020603050405020304" pitchFamily="18" charset="0"/>
                <a:cs typeface="Times New Roman" panose="02020603050405020304" pitchFamily="18" charset="0"/>
              </a:rPr>
              <a:t>yapıldığı günden başlayan </a:t>
            </a:r>
            <a:r>
              <a:rPr lang="tr-TR" altLang="tr-TR" b="1" dirty="0">
                <a:latin typeface="Times New Roman" panose="02020603050405020304" pitchFamily="18" charset="0"/>
                <a:cs typeface="Times New Roman" panose="02020603050405020304" pitchFamily="18" charset="0"/>
              </a:rPr>
              <a:t>5’inci (beşinci) </a:t>
            </a:r>
            <a:r>
              <a:rPr lang="tr-TR" altLang="tr-TR" dirty="0">
                <a:latin typeface="Times New Roman" panose="02020603050405020304" pitchFamily="18" charset="0"/>
                <a:cs typeface="Times New Roman" panose="02020603050405020304" pitchFamily="18" charset="0"/>
              </a:rPr>
              <a:t>günün sonunda sistem evrak</a:t>
            </a:r>
          </a:p>
          <a:p>
            <a:pPr algn="just"/>
            <a:r>
              <a:rPr lang="tr-TR" altLang="tr-TR" dirty="0">
                <a:latin typeface="Times New Roman" panose="02020603050405020304" pitchFamily="18" charset="0"/>
                <a:cs typeface="Times New Roman" panose="02020603050405020304" pitchFamily="18" charset="0"/>
              </a:rPr>
              <a:t>eklemeye kapatılır ve bu tarihten sonra evrak kabul edilmez.</a:t>
            </a:r>
          </a:p>
          <a:p>
            <a:pPr algn="just"/>
            <a:r>
              <a:rPr lang="tr-TR" altLang="tr-TR" dirty="0">
                <a:latin typeface="Times New Roman" panose="02020603050405020304" pitchFamily="18" charset="0"/>
                <a:cs typeface="Times New Roman" panose="02020603050405020304" pitchFamily="18" charset="0"/>
              </a:rPr>
              <a:t>Komisyon, bu değerlendirmeleri son başvuru tarihini takiben en geç </a:t>
            </a:r>
            <a:r>
              <a:rPr lang="tr-TR" altLang="tr-TR" b="1" dirty="0">
                <a:latin typeface="Times New Roman" panose="02020603050405020304" pitchFamily="18" charset="0"/>
                <a:cs typeface="Times New Roman" panose="02020603050405020304" pitchFamily="18" charset="0"/>
              </a:rPr>
              <a:t>30 (otuz)</a:t>
            </a:r>
          </a:p>
          <a:p>
            <a:pPr algn="just"/>
            <a:r>
              <a:rPr lang="tr-TR" altLang="tr-TR" dirty="0">
                <a:latin typeface="Times New Roman" panose="02020603050405020304" pitchFamily="18" charset="0"/>
                <a:cs typeface="Times New Roman" panose="02020603050405020304" pitchFamily="18" charset="0"/>
              </a:rPr>
              <a:t>Gün içerisinde tamamlar ve görevi sona erer.</a:t>
            </a:r>
          </a:p>
          <a:p>
            <a:pPr marL="457200" lvl="1" indent="0" algn="just">
              <a:lnSpc>
                <a:spcPct val="115000"/>
              </a:lnSpc>
              <a:defRPr/>
            </a:pPr>
            <a:r>
              <a:rPr lang="tr-TR" altLang="tr-TR" dirty="0">
                <a:latin typeface="Times New Roman" panose="02020603050405020304" pitchFamily="18" charset="0"/>
                <a:cs typeface="Times New Roman" panose="02020603050405020304" pitchFamily="18" charset="0"/>
              </a:rPr>
              <a:t>	</a:t>
            </a:r>
          </a:p>
        </p:txBody>
      </p:sp>
      <p:pic>
        <p:nvPicPr>
          <p:cNvPr id="8" name="Resim 7">
            <a:extLst>
              <a:ext uri="{FF2B5EF4-FFF2-40B4-BE49-F238E27FC236}">
                <a16:creationId xmlns:a16="http://schemas.microsoft.com/office/drawing/2014/main" id="{3DB63F25-42FD-6478-869E-B92D7755AA9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7049" name="Grup 8">
            <a:extLst>
              <a:ext uri="{FF2B5EF4-FFF2-40B4-BE49-F238E27FC236}">
                <a16:creationId xmlns:a16="http://schemas.microsoft.com/office/drawing/2014/main" id="{EE4F650C-55E3-FB7F-B9EF-6EEAE3F6D9D5}"/>
              </a:ext>
            </a:extLst>
          </p:cNvPr>
          <p:cNvGrpSpPr>
            <a:grpSpLocks/>
          </p:cNvGrpSpPr>
          <p:nvPr/>
        </p:nvGrpSpPr>
        <p:grpSpPr bwMode="auto">
          <a:xfrm>
            <a:off x="34925" y="6021388"/>
            <a:ext cx="9063038" cy="663575"/>
            <a:chOff x="0" y="6182509"/>
            <a:chExt cx="12192000" cy="663388"/>
          </a:xfrm>
        </p:grpSpPr>
        <p:grpSp>
          <p:nvGrpSpPr>
            <p:cNvPr id="87050" name="Grup 9">
              <a:extLst>
                <a:ext uri="{FF2B5EF4-FFF2-40B4-BE49-F238E27FC236}">
                  <a16:creationId xmlns:a16="http://schemas.microsoft.com/office/drawing/2014/main" id="{9F65C1ED-88AE-72BD-CC6D-B6D754592F9E}"/>
                </a:ext>
              </a:extLst>
            </p:cNvPr>
            <p:cNvGrpSpPr>
              <a:grpSpLocks/>
            </p:cNvGrpSpPr>
            <p:nvPr/>
          </p:nvGrpSpPr>
          <p:grpSpPr bwMode="auto">
            <a:xfrm>
              <a:off x="0" y="6182509"/>
              <a:ext cx="12192000" cy="663388"/>
              <a:chOff x="0" y="6182509"/>
              <a:chExt cx="12192000" cy="663388"/>
            </a:xfrm>
          </p:grpSpPr>
          <p:grpSp>
            <p:nvGrpSpPr>
              <p:cNvPr id="87053" name="Grup 12">
                <a:extLst>
                  <a:ext uri="{FF2B5EF4-FFF2-40B4-BE49-F238E27FC236}">
                    <a16:creationId xmlns:a16="http://schemas.microsoft.com/office/drawing/2014/main" id="{9FB59C33-6550-C208-4F14-2BDA39510249}"/>
                  </a:ext>
                </a:extLst>
              </p:cNvPr>
              <p:cNvGrpSpPr>
                <a:grpSpLocks/>
              </p:cNvGrpSpPr>
              <p:nvPr/>
            </p:nvGrpSpPr>
            <p:grpSpPr bwMode="auto">
              <a:xfrm>
                <a:off x="0" y="6182509"/>
                <a:ext cx="12192000" cy="663388"/>
                <a:chOff x="0" y="6182509"/>
                <a:chExt cx="12192000" cy="663388"/>
              </a:xfrm>
            </p:grpSpPr>
            <p:grpSp>
              <p:nvGrpSpPr>
                <p:cNvPr id="87056" name="Grup 15">
                  <a:extLst>
                    <a:ext uri="{FF2B5EF4-FFF2-40B4-BE49-F238E27FC236}">
                      <a16:creationId xmlns:a16="http://schemas.microsoft.com/office/drawing/2014/main" id="{44634F62-FE0E-863B-0B2B-7DBA17991CEA}"/>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CA6085BE-2AF7-005B-3077-636C2D56A705}"/>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7059" name="Resim 18">
                    <a:extLst>
                      <a:ext uri="{FF2B5EF4-FFF2-40B4-BE49-F238E27FC236}">
                        <a16:creationId xmlns:a16="http://schemas.microsoft.com/office/drawing/2014/main" id="{AE88985F-EBC7-F7B2-77D7-5D5C853EAEB6}"/>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0" name="Resim 19">
                    <a:extLst>
                      <a:ext uri="{FF2B5EF4-FFF2-40B4-BE49-F238E27FC236}">
                        <a16:creationId xmlns:a16="http://schemas.microsoft.com/office/drawing/2014/main" id="{6F1A46E6-4903-6DA8-420A-E43206FC637A}"/>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1" name="Resim 20">
                    <a:extLst>
                      <a:ext uri="{FF2B5EF4-FFF2-40B4-BE49-F238E27FC236}">
                        <a16:creationId xmlns:a16="http://schemas.microsoft.com/office/drawing/2014/main" id="{17AA0A52-DF7A-DFAB-EC80-89D9F13E845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7F07C107-C31E-B5F6-97AF-9F2C2A5D352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7063" name="Resim 22">
                    <a:extLst>
                      <a:ext uri="{FF2B5EF4-FFF2-40B4-BE49-F238E27FC236}">
                        <a16:creationId xmlns:a16="http://schemas.microsoft.com/office/drawing/2014/main" id="{BBEF22DD-4FE1-AA08-A190-DE2E69E68BD9}"/>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4" name="Resim 23">
                    <a:extLst>
                      <a:ext uri="{FF2B5EF4-FFF2-40B4-BE49-F238E27FC236}">
                        <a16:creationId xmlns:a16="http://schemas.microsoft.com/office/drawing/2014/main" id="{35960BDB-EB49-C0FF-3D4F-6FCCB0E30D6D}"/>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5" name="Resim 24">
                    <a:extLst>
                      <a:ext uri="{FF2B5EF4-FFF2-40B4-BE49-F238E27FC236}">
                        <a16:creationId xmlns:a16="http://schemas.microsoft.com/office/drawing/2014/main" id="{2B2C5C44-B6A4-6E67-4C89-A7628700CBDC}"/>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7057" name="Resim 16">
                  <a:extLst>
                    <a:ext uri="{FF2B5EF4-FFF2-40B4-BE49-F238E27FC236}">
                      <a16:creationId xmlns:a16="http://schemas.microsoft.com/office/drawing/2014/main" id="{0C1AAE76-78F1-61B4-AFEB-75F50A4B1EFC}"/>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7054" name="Resim 13">
                <a:extLst>
                  <a:ext uri="{FF2B5EF4-FFF2-40B4-BE49-F238E27FC236}">
                    <a16:creationId xmlns:a16="http://schemas.microsoft.com/office/drawing/2014/main" id="{FA41D8B6-3FF8-F55F-8593-5B3B97A789A0}"/>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55" name="Resim 14">
                <a:extLst>
                  <a:ext uri="{FF2B5EF4-FFF2-40B4-BE49-F238E27FC236}">
                    <a16:creationId xmlns:a16="http://schemas.microsoft.com/office/drawing/2014/main" id="{50A045B8-F1A3-A1B8-1EC4-CF4BBD71D2DF}"/>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FB67403C-920F-D716-6BA8-445B6256F954}"/>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7052" name="Dikdörtgen 11">
              <a:extLst>
                <a:ext uri="{FF2B5EF4-FFF2-40B4-BE49-F238E27FC236}">
                  <a16:creationId xmlns:a16="http://schemas.microsoft.com/office/drawing/2014/main" id="{366DA399-F3C6-03FF-4A63-6D32F5E3D06D}"/>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a:extLst>
              <a:ext uri="{FF2B5EF4-FFF2-40B4-BE49-F238E27FC236}">
                <a16:creationId xmlns:a16="http://schemas.microsoft.com/office/drawing/2014/main" id="{7E9CA21B-8FCA-C7EE-479D-87B026D48585}"/>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3" name="Rectangle 1078">
            <a:extLst>
              <a:ext uri="{FF2B5EF4-FFF2-40B4-BE49-F238E27FC236}">
                <a16:creationId xmlns:a16="http://schemas.microsoft.com/office/drawing/2014/main" id="{7103B186-1B64-16F4-14FA-26DADD27F6A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4" name="Rectangle 2237">
            <a:extLst>
              <a:ext uri="{FF2B5EF4-FFF2-40B4-BE49-F238E27FC236}">
                <a16:creationId xmlns:a16="http://schemas.microsoft.com/office/drawing/2014/main" id="{5DE0C219-F030-E7F7-8774-D9F88F78BA53}"/>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5" name="Rectangle 3309">
            <a:extLst>
              <a:ext uri="{FF2B5EF4-FFF2-40B4-BE49-F238E27FC236}">
                <a16:creationId xmlns:a16="http://schemas.microsoft.com/office/drawing/2014/main" id="{93BC38EF-E431-2D46-CBF2-153E1C48255F}"/>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87046" name="Text Box 4310">
            <a:extLst>
              <a:ext uri="{FF2B5EF4-FFF2-40B4-BE49-F238E27FC236}">
                <a16:creationId xmlns:a16="http://schemas.microsoft.com/office/drawing/2014/main" id="{0D9830DD-A5DD-CCDE-63C4-02A88C8B3B83}"/>
              </a:ext>
            </a:extLst>
          </p:cNvPr>
          <p:cNvSpPr txBox="1">
            <a:spLocks noChangeArrowheads="1"/>
          </p:cNvSpPr>
          <p:nvPr/>
        </p:nvSpPr>
        <p:spPr bwMode="auto">
          <a:xfrm>
            <a:off x="755650" y="241300"/>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400" b="1" dirty="0">
                <a:solidFill>
                  <a:srgbClr val="0033CC"/>
                </a:solidFill>
              </a:rPr>
              <a:t>DEĞERLENDİRME</a:t>
            </a:r>
          </a:p>
        </p:txBody>
      </p:sp>
      <p:sp>
        <p:nvSpPr>
          <p:cNvPr id="25607" name="Dikdörtgen 1">
            <a:extLst>
              <a:ext uri="{FF2B5EF4-FFF2-40B4-BE49-F238E27FC236}">
                <a16:creationId xmlns:a16="http://schemas.microsoft.com/office/drawing/2014/main" id="{5623BDE8-96A2-389D-E07E-7BC7674DF772}"/>
              </a:ext>
            </a:extLst>
          </p:cNvPr>
          <p:cNvSpPr>
            <a:spLocks noChangeArrowheads="1"/>
          </p:cNvSpPr>
          <p:nvPr/>
        </p:nvSpPr>
        <p:spPr bwMode="auto">
          <a:xfrm>
            <a:off x="863600" y="828377"/>
            <a:ext cx="7632700" cy="3709349"/>
          </a:xfrm>
          <a:prstGeom prst="rect">
            <a:avLst/>
          </a:prstGeom>
          <a:noFill/>
          <a:ln>
            <a:noFill/>
          </a:ln>
        </p:spPr>
        <p:txBody>
          <a:bodyPr>
            <a:spAutoFit/>
          </a:bodyPr>
          <a:lstStyle>
            <a:lvl1pPr marL="342900" indent="-342900">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r>
              <a:rPr lang="tr-TR" altLang="tr-TR" sz="1800" dirty="0">
                <a:latin typeface="Garamond" panose="02020404030301010803" pitchFamily="18" charset="0"/>
              </a:rPr>
              <a:t>	</a:t>
            </a:r>
            <a:r>
              <a:rPr lang="tr-TR" altLang="tr-TR" sz="1800" b="1" dirty="0">
                <a:latin typeface="Garamond" panose="02020404030301010803" pitchFamily="18" charset="0"/>
              </a:rPr>
              <a:t>Nihai değerlendirme</a:t>
            </a:r>
            <a:r>
              <a:rPr lang="tr-TR" altLang="tr-TR" sz="1800" dirty="0">
                <a:latin typeface="Garamond" panose="02020404030301010803" pitchFamily="18" charset="0"/>
              </a:rPr>
              <a:t>, Tarım Reformu Genel Müdürlüğünde oluşturulan Merkez Proje Değerlendirme ve bütçe belirleme Komisyonu tarafından genel değerlendirme kriteri açısından yapılır. </a:t>
            </a:r>
          </a:p>
          <a:p>
            <a:pPr algn="just"/>
            <a:r>
              <a:rPr lang="tr-TR" altLang="tr-TR" sz="1800" dirty="0">
                <a:latin typeface="Garamond" panose="02020404030301010803" pitchFamily="18" charset="0"/>
              </a:rPr>
              <a:t>	Başvurular toplam puana göre </a:t>
            </a:r>
            <a:r>
              <a:rPr lang="tr-TR" altLang="tr-TR" sz="1800" b="1" dirty="0">
                <a:latin typeface="Garamond" panose="02020404030301010803" pitchFamily="18" charset="0"/>
              </a:rPr>
              <a:t>en büyükten en küçüğe doğru asıl ve yedek olarak sıralanır.  </a:t>
            </a:r>
          </a:p>
          <a:p>
            <a:pPr algn="just"/>
            <a:r>
              <a:rPr lang="tr-TR" altLang="tr-TR" sz="1800" dirty="0">
                <a:latin typeface="Garamond" panose="02020404030301010803" pitchFamily="18" charset="0"/>
              </a:rPr>
              <a:t>	Uygun bulunan başvurular </a:t>
            </a:r>
            <a:r>
              <a:rPr lang="tr-TR" altLang="tr-TR" sz="1800" b="1" dirty="0">
                <a:latin typeface="Garamond" panose="02020404030301010803" pitchFamily="18" charset="0"/>
              </a:rPr>
              <a:t>5 (beş) </a:t>
            </a:r>
            <a:r>
              <a:rPr lang="tr-TR" altLang="tr-TR" sz="1800" dirty="0">
                <a:latin typeface="Garamond" panose="02020404030301010803" pitchFamily="18" charset="0"/>
              </a:rPr>
              <a:t>iş günü süreyle İl Müdürlüğü ilan panosunda listelerin askıya çıkarılması ve/veya İl Müdürlüğü resmi internet sitesinde yayımlanması suretiyle tebliğ edilir. Başvuru sahiplerine ayrıca herhangi bir tebligat yapılmaz.</a:t>
            </a:r>
          </a:p>
          <a:p>
            <a:pPr algn="just"/>
            <a:r>
              <a:rPr lang="tr-TR" altLang="tr-TR" sz="1800" dirty="0">
                <a:latin typeface="Garamond" panose="02020404030301010803" pitchFamily="18" charset="0"/>
              </a:rPr>
              <a:t>	Uygun bulunmayan başvuruların sahiplerine tebligat yapılmaz. Ancak başvuru sahibinin yazılı olarak talep etmesi halinde başvuru sahibine geri bildirim belgesi İl Müdürlüğü tarafından kendisine sunulur. </a:t>
            </a:r>
            <a:endParaRPr lang="tr-TR" altLang="tr-TR" dirty="0">
              <a:latin typeface="Garamond" panose="02020404030301010803" pitchFamily="18" charset="0"/>
            </a:endParaRPr>
          </a:p>
          <a:p>
            <a:pPr marL="457200" lvl="1" indent="0" algn="just">
              <a:lnSpc>
                <a:spcPct val="115000"/>
              </a:lnSpc>
              <a:defRPr/>
            </a:pPr>
            <a:r>
              <a:rPr lang="tr-TR" altLang="tr-TR" dirty="0">
                <a:latin typeface="Times New Roman" panose="02020603050405020304" pitchFamily="18" charset="0"/>
                <a:cs typeface="Times New Roman" panose="02020603050405020304" pitchFamily="18" charset="0"/>
              </a:rPr>
              <a:t>	</a:t>
            </a:r>
          </a:p>
        </p:txBody>
      </p:sp>
      <p:pic>
        <p:nvPicPr>
          <p:cNvPr id="8" name="Resim 7">
            <a:extLst>
              <a:ext uri="{FF2B5EF4-FFF2-40B4-BE49-F238E27FC236}">
                <a16:creationId xmlns:a16="http://schemas.microsoft.com/office/drawing/2014/main" id="{3DB63F25-42FD-6478-869E-B92D7755AA9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87049" name="Grup 8">
            <a:extLst>
              <a:ext uri="{FF2B5EF4-FFF2-40B4-BE49-F238E27FC236}">
                <a16:creationId xmlns:a16="http://schemas.microsoft.com/office/drawing/2014/main" id="{EE4F650C-55E3-FB7F-B9EF-6EEAE3F6D9D5}"/>
              </a:ext>
            </a:extLst>
          </p:cNvPr>
          <p:cNvGrpSpPr>
            <a:grpSpLocks/>
          </p:cNvGrpSpPr>
          <p:nvPr/>
        </p:nvGrpSpPr>
        <p:grpSpPr bwMode="auto">
          <a:xfrm>
            <a:off x="34925" y="6021388"/>
            <a:ext cx="9063038" cy="663575"/>
            <a:chOff x="0" y="6182509"/>
            <a:chExt cx="12192000" cy="663388"/>
          </a:xfrm>
        </p:grpSpPr>
        <p:grpSp>
          <p:nvGrpSpPr>
            <p:cNvPr id="87050" name="Grup 9">
              <a:extLst>
                <a:ext uri="{FF2B5EF4-FFF2-40B4-BE49-F238E27FC236}">
                  <a16:creationId xmlns:a16="http://schemas.microsoft.com/office/drawing/2014/main" id="{9F65C1ED-88AE-72BD-CC6D-B6D754592F9E}"/>
                </a:ext>
              </a:extLst>
            </p:cNvPr>
            <p:cNvGrpSpPr>
              <a:grpSpLocks/>
            </p:cNvGrpSpPr>
            <p:nvPr/>
          </p:nvGrpSpPr>
          <p:grpSpPr bwMode="auto">
            <a:xfrm>
              <a:off x="0" y="6182509"/>
              <a:ext cx="12192000" cy="663388"/>
              <a:chOff x="0" y="6182509"/>
              <a:chExt cx="12192000" cy="663388"/>
            </a:xfrm>
          </p:grpSpPr>
          <p:grpSp>
            <p:nvGrpSpPr>
              <p:cNvPr id="87053" name="Grup 12">
                <a:extLst>
                  <a:ext uri="{FF2B5EF4-FFF2-40B4-BE49-F238E27FC236}">
                    <a16:creationId xmlns:a16="http://schemas.microsoft.com/office/drawing/2014/main" id="{9FB59C33-6550-C208-4F14-2BDA39510249}"/>
                  </a:ext>
                </a:extLst>
              </p:cNvPr>
              <p:cNvGrpSpPr>
                <a:grpSpLocks/>
              </p:cNvGrpSpPr>
              <p:nvPr/>
            </p:nvGrpSpPr>
            <p:grpSpPr bwMode="auto">
              <a:xfrm>
                <a:off x="0" y="6182509"/>
                <a:ext cx="12192000" cy="663388"/>
                <a:chOff x="0" y="6182509"/>
                <a:chExt cx="12192000" cy="663388"/>
              </a:xfrm>
            </p:grpSpPr>
            <p:grpSp>
              <p:nvGrpSpPr>
                <p:cNvPr id="87056" name="Grup 15">
                  <a:extLst>
                    <a:ext uri="{FF2B5EF4-FFF2-40B4-BE49-F238E27FC236}">
                      <a16:creationId xmlns:a16="http://schemas.microsoft.com/office/drawing/2014/main" id="{44634F62-FE0E-863B-0B2B-7DBA17991CEA}"/>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CA6085BE-2AF7-005B-3077-636C2D56A705}"/>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87059" name="Resim 18">
                    <a:extLst>
                      <a:ext uri="{FF2B5EF4-FFF2-40B4-BE49-F238E27FC236}">
                        <a16:creationId xmlns:a16="http://schemas.microsoft.com/office/drawing/2014/main" id="{AE88985F-EBC7-F7B2-77D7-5D5C853EAEB6}"/>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0" name="Resim 19">
                    <a:extLst>
                      <a:ext uri="{FF2B5EF4-FFF2-40B4-BE49-F238E27FC236}">
                        <a16:creationId xmlns:a16="http://schemas.microsoft.com/office/drawing/2014/main" id="{6F1A46E6-4903-6DA8-420A-E43206FC637A}"/>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1" name="Resim 20">
                    <a:extLst>
                      <a:ext uri="{FF2B5EF4-FFF2-40B4-BE49-F238E27FC236}">
                        <a16:creationId xmlns:a16="http://schemas.microsoft.com/office/drawing/2014/main" id="{17AA0A52-DF7A-DFAB-EC80-89D9F13E845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7F07C107-C31E-B5F6-97AF-9F2C2A5D3521}"/>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87063" name="Resim 22">
                    <a:extLst>
                      <a:ext uri="{FF2B5EF4-FFF2-40B4-BE49-F238E27FC236}">
                        <a16:creationId xmlns:a16="http://schemas.microsoft.com/office/drawing/2014/main" id="{BBEF22DD-4FE1-AA08-A190-DE2E69E68BD9}"/>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4" name="Resim 23">
                    <a:extLst>
                      <a:ext uri="{FF2B5EF4-FFF2-40B4-BE49-F238E27FC236}">
                        <a16:creationId xmlns:a16="http://schemas.microsoft.com/office/drawing/2014/main" id="{35960BDB-EB49-C0FF-3D4F-6FCCB0E30D6D}"/>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65" name="Resim 24">
                    <a:extLst>
                      <a:ext uri="{FF2B5EF4-FFF2-40B4-BE49-F238E27FC236}">
                        <a16:creationId xmlns:a16="http://schemas.microsoft.com/office/drawing/2014/main" id="{2B2C5C44-B6A4-6E67-4C89-A7628700CBDC}"/>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7057" name="Resim 16">
                  <a:extLst>
                    <a:ext uri="{FF2B5EF4-FFF2-40B4-BE49-F238E27FC236}">
                      <a16:creationId xmlns:a16="http://schemas.microsoft.com/office/drawing/2014/main" id="{0C1AAE76-78F1-61B4-AFEB-75F50A4B1EFC}"/>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7054" name="Resim 13">
                <a:extLst>
                  <a:ext uri="{FF2B5EF4-FFF2-40B4-BE49-F238E27FC236}">
                    <a16:creationId xmlns:a16="http://schemas.microsoft.com/office/drawing/2014/main" id="{FA41D8B6-3FF8-F55F-8593-5B3B97A789A0}"/>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55" name="Resim 14">
                <a:extLst>
                  <a:ext uri="{FF2B5EF4-FFF2-40B4-BE49-F238E27FC236}">
                    <a16:creationId xmlns:a16="http://schemas.microsoft.com/office/drawing/2014/main" id="{50A045B8-F1A3-A1B8-1EC4-CF4BBD71D2DF}"/>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FB67403C-920F-D716-6BA8-445B6256F954}"/>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87052" name="Dikdörtgen 11">
              <a:extLst>
                <a:ext uri="{FF2B5EF4-FFF2-40B4-BE49-F238E27FC236}">
                  <a16:creationId xmlns:a16="http://schemas.microsoft.com/office/drawing/2014/main" id="{366DA399-F3C6-03FF-4A63-6D32F5E3D06D}"/>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841775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Başlık 1">
            <a:extLst>
              <a:ext uri="{FF2B5EF4-FFF2-40B4-BE49-F238E27FC236}">
                <a16:creationId xmlns:a16="http://schemas.microsoft.com/office/drawing/2014/main" id="{12F10728-DB49-5D9E-FEC9-533E2FCD5411}"/>
              </a:ext>
            </a:extLst>
          </p:cNvPr>
          <p:cNvSpPr>
            <a:spLocks noGrp="1"/>
          </p:cNvSpPr>
          <p:nvPr>
            <p:ph type="title"/>
          </p:nvPr>
        </p:nvSpPr>
        <p:spPr bwMode="auto">
          <a:xfrm>
            <a:off x="755650" y="274638"/>
            <a:ext cx="793115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İZLEME, KONTROL VE DENETİM</a:t>
            </a:r>
          </a:p>
        </p:txBody>
      </p:sp>
      <p:sp>
        <p:nvSpPr>
          <p:cNvPr id="117763" name="İçerik Yer Tutucusu 2">
            <a:extLst>
              <a:ext uri="{FF2B5EF4-FFF2-40B4-BE49-F238E27FC236}">
                <a16:creationId xmlns:a16="http://schemas.microsoft.com/office/drawing/2014/main" id="{FBE64D9A-2FA0-671A-3275-D94BAF430881}"/>
              </a:ext>
            </a:extLst>
          </p:cNvPr>
          <p:cNvSpPr>
            <a:spLocks noGrp="1"/>
          </p:cNvSpPr>
          <p:nvPr>
            <p:ph idx="1"/>
          </p:nvPr>
        </p:nvSpPr>
        <p:spPr bwMode="auto">
          <a:xfrm>
            <a:off x="755650" y="1341438"/>
            <a:ext cx="793115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FontTx/>
              <a:buNone/>
            </a:pPr>
            <a:r>
              <a:rPr lang="tr-TR" altLang="tr-TR" sz="1600" dirty="0"/>
              <a:t>	</a:t>
            </a:r>
            <a:r>
              <a:rPr lang="tr-TR" altLang="tr-TR" sz="2400" dirty="0"/>
              <a:t>Proje sahibi, hibe sözleşmesi kapsamında sağlanmış tesisin mülkiyetini, yerini ve amacını proje yatırımının bitiminden itibaren </a:t>
            </a:r>
            <a:r>
              <a:rPr lang="tr-TR" altLang="tr-TR" sz="2400" b="1" dirty="0"/>
              <a:t>5 (beş) </a:t>
            </a:r>
            <a:r>
              <a:rPr lang="tr-TR" altLang="tr-TR" sz="2400" dirty="0"/>
              <a:t>yıl içinde değiştiremez. </a:t>
            </a:r>
          </a:p>
          <a:p>
            <a:pPr marL="0" indent="0" algn="just">
              <a:buFontTx/>
              <a:buNone/>
            </a:pPr>
            <a:endParaRPr lang="tr-TR" altLang="tr-TR" sz="2400" dirty="0"/>
          </a:p>
          <a:p>
            <a:pPr marL="0" indent="0" algn="just">
              <a:buFontTx/>
              <a:buNone/>
            </a:pPr>
            <a:r>
              <a:rPr lang="tr-TR" altLang="tr-TR" sz="2400" dirty="0"/>
              <a:t>	İl Müdürlüğü tarafından yılda en az </a:t>
            </a:r>
            <a:r>
              <a:rPr lang="tr-TR" altLang="tr-TR" sz="2400" b="1" dirty="0"/>
              <a:t>2 (iki) </a:t>
            </a:r>
            <a:r>
              <a:rPr lang="tr-TR" altLang="tr-TR" sz="2400" dirty="0"/>
              <a:t>kez yatırımlar yerinde kontrol edilir.</a:t>
            </a:r>
          </a:p>
          <a:p>
            <a:pPr marL="0" indent="0" algn="just">
              <a:buFontTx/>
              <a:buNone/>
            </a:pPr>
            <a:endParaRPr lang="tr-TR" altLang="tr-TR" sz="2400" dirty="0"/>
          </a:p>
          <a:p>
            <a:pPr marL="0" indent="0" algn="just">
              <a:buFontTx/>
              <a:buNone/>
            </a:pPr>
            <a:r>
              <a:rPr lang="tr-TR" altLang="tr-TR" sz="2400" dirty="0"/>
              <a:t>	Genel Müdürlük, gerek duyulması halinde, Program kapsamında hibe desteği verdiği tesislerin denetimini gerçekleştirebilir.</a:t>
            </a:r>
          </a:p>
          <a:p>
            <a:pPr marL="0" indent="0" algn="just">
              <a:buFontTx/>
              <a:buNone/>
            </a:pPr>
            <a:r>
              <a:rPr lang="tr-TR" altLang="tr-TR" sz="2400" dirty="0"/>
              <a:t>	</a:t>
            </a:r>
          </a:p>
        </p:txBody>
      </p:sp>
      <p:pic>
        <p:nvPicPr>
          <p:cNvPr id="5" name="Resim 4">
            <a:extLst>
              <a:ext uri="{FF2B5EF4-FFF2-40B4-BE49-F238E27FC236}">
                <a16:creationId xmlns:a16="http://schemas.microsoft.com/office/drawing/2014/main" id="{2EBFF00C-2C48-AF71-6522-96C9A8B23564}"/>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117765" name="Grup 5">
            <a:extLst>
              <a:ext uri="{FF2B5EF4-FFF2-40B4-BE49-F238E27FC236}">
                <a16:creationId xmlns:a16="http://schemas.microsoft.com/office/drawing/2014/main" id="{89F81A0F-C1C2-C77E-544C-2F26F2700710}"/>
              </a:ext>
            </a:extLst>
          </p:cNvPr>
          <p:cNvGrpSpPr>
            <a:grpSpLocks/>
          </p:cNvGrpSpPr>
          <p:nvPr/>
        </p:nvGrpSpPr>
        <p:grpSpPr bwMode="auto">
          <a:xfrm>
            <a:off x="34925" y="6021388"/>
            <a:ext cx="9063038" cy="663575"/>
            <a:chOff x="0" y="6182509"/>
            <a:chExt cx="12192000" cy="663388"/>
          </a:xfrm>
        </p:grpSpPr>
        <p:grpSp>
          <p:nvGrpSpPr>
            <p:cNvPr id="117766" name="Grup 6">
              <a:extLst>
                <a:ext uri="{FF2B5EF4-FFF2-40B4-BE49-F238E27FC236}">
                  <a16:creationId xmlns:a16="http://schemas.microsoft.com/office/drawing/2014/main" id="{EA04FDDF-0156-665E-16EC-079E5DF04937}"/>
                </a:ext>
              </a:extLst>
            </p:cNvPr>
            <p:cNvGrpSpPr>
              <a:grpSpLocks/>
            </p:cNvGrpSpPr>
            <p:nvPr/>
          </p:nvGrpSpPr>
          <p:grpSpPr bwMode="auto">
            <a:xfrm>
              <a:off x="0" y="6182509"/>
              <a:ext cx="12192000" cy="663388"/>
              <a:chOff x="0" y="6182509"/>
              <a:chExt cx="12192000" cy="663388"/>
            </a:xfrm>
          </p:grpSpPr>
          <p:grpSp>
            <p:nvGrpSpPr>
              <p:cNvPr id="117769" name="Grup 9">
                <a:extLst>
                  <a:ext uri="{FF2B5EF4-FFF2-40B4-BE49-F238E27FC236}">
                    <a16:creationId xmlns:a16="http://schemas.microsoft.com/office/drawing/2014/main" id="{E6ED1A8F-EC48-96F8-48E4-B70AC3B012AE}"/>
                  </a:ext>
                </a:extLst>
              </p:cNvPr>
              <p:cNvGrpSpPr>
                <a:grpSpLocks/>
              </p:cNvGrpSpPr>
              <p:nvPr/>
            </p:nvGrpSpPr>
            <p:grpSpPr bwMode="auto">
              <a:xfrm>
                <a:off x="0" y="6182509"/>
                <a:ext cx="12192000" cy="663388"/>
                <a:chOff x="0" y="6182509"/>
                <a:chExt cx="12192000" cy="663388"/>
              </a:xfrm>
            </p:grpSpPr>
            <p:grpSp>
              <p:nvGrpSpPr>
                <p:cNvPr id="117772" name="Grup 12">
                  <a:extLst>
                    <a:ext uri="{FF2B5EF4-FFF2-40B4-BE49-F238E27FC236}">
                      <a16:creationId xmlns:a16="http://schemas.microsoft.com/office/drawing/2014/main" id="{4DCFEB2A-80C1-9C40-9F58-1226770CD12C}"/>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7591465F-0129-F5E9-4E18-64E84374C0FB}"/>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117775" name="Resim 15">
                    <a:extLst>
                      <a:ext uri="{FF2B5EF4-FFF2-40B4-BE49-F238E27FC236}">
                        <a16:creationId xmlns:a16="http://schemas.microsoft.com/office/drawing/2014/main" id="{2EB8D302-468A-58B8-4A2B-4ED0F5AB04F7}"/>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76" name="Resim 16">
                    <a:extLst>
                      <a:ext uri="{FF2B5EF4-FFF2-40B4-BE49-F238E27FC236}">
                        <a16:creationId xmlns:a16="http://schemas.microsoft.com/office/drawing/2014/main" id="{E1F2728A-FD51-F115-FC94-AC58CF9A886F}"/>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77" name="Resim 17">
                    <a:extLst>
                      <a:ext uri="{FF2B5EF4-FFF2-40B4-BE49-F238E27FC236}">
                        <a16:creationId xmlns:a16="http://schemas.microsoft.com/office/drawing/2014/main" id="{4FEE6827-6F3D-2A9C-763F-2DA40B0C803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BAA8FA7A-FE94-70D0-C5D5-D249479DF0AB}"/>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117779" name="Resim 19">
                    <a:extLst>
                      <a:ext uri="{FF2B5EF4-FFF2-40B4-BE49-F238E27FC236}">
                        <a16:creationId xmlns:a16="http://schemas.microsoft.com/office/drawing/2014/main" id="{B9E0B0B8-67BC-96C8-0BA1-0A760C6F2225}"/>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80" name="Resim 20">
                    <a:extLst>
                      <a:ext uri="{FF2B5EF4-FFF2-40B4-BE49-F238E27FC236}">
                        <a16:creationId xmlns:a16="http://schemas.microsoft.com/office/drawing/2014/main" id="{49CAD618-2485-AFB0-9A92-A722F133C731}"/>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81" name="Resim 21">
                    <a:extLst>
                      <a:ext uri="{FF2B5EF4-FFF2-40B4-BE49-F238E27FC236}">
                        <a16:creationId xmlns:a16="http://schemas.microsoft.com/office/drawing/2014/main" id="{631634C2-4404-5D04-2FD2-088C2A531BCF}"/>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7773" name="Resim 13">
                  <a:extLst>
                    <a:ext uri="{FF2B5EF4-FFF2-40B4-BE49-F238E27FC236}">
                      <a16:creationId xmlns:a16="http://schemas.microsoft.com/office/drawing/2014/main" id="{61CC6D98-0F71-B0D9-E449-94B744F1B1C6}"/>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7770" name="Resim 10">
                <a:extLst>
                  <a:ext uri="{FF2B5EF4-FFF2-40B4-BE49-F238E27FC236}">
                    <a16:creationId xmlns:a16="http://schemas.microsoft.com/office/drawing/2014/main" id="{FCF08216-1B40-23CD-79A7-9A0F955BF206}"/>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71" name="Resim 11">
                <a:extLst>
                  <a:ext uri="{FF2B5EF4-FFF2-40B4-BE49-F238E27FC236}">
                    <a16:creationId xmlns:a16="http://schemas.microsoft.com/office/drawing/2014/main" id="{392C6653-6A30-AB29-467D-F671BD12B697}"/>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2D50DC55-F122-CA7D-81B6-C9013DF915A0}"/>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117768" name="Dikdörtgen 8">
              <a:extLst>
                <a:ext uri="{FF2B5EF4-FFF2-40B4-BE49-F238E27FC236}">
                  <a16:creationId xmlns:a16="http://schemas.microsoft.com/office/drawing/2014/main" id="{6AAD2548-FD8E-B54C-8232-19C85A232804}"/>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Başlık 1">
            <a:extLst>
              <a:ext uri="{FF2B5EF4-FFF2-40B4-BE49-F238E27FC236}">
                <a16:creationId xmlns:a16="http://schemas.microsoft.com/office/drawing/2014/main" id="{D4FDF010-C4D7-2F3C-B57E-9FB40514A5DB}"/>
              </a:ext>
            </a:extLst>
          </p:cNvPr>
          <p:cNvSpPr>
            <a:spLocks noGrp="1"/>
          </p:cNvSpPr>
          <p:nvPr>
            <p:ph type="title"/>
          </p:nvPr>
        </p:nvSpPr>
        <p:spPr bwMode="auto">
          <a:xfrm>
            <a:off x="755650" y="274638"/>
            <a:ext cx="793115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b="1">
                <a:solidFill>
                  <a:srgbClr val="0033CC"/>
                </a:solidFill>
              </a:rPr>
              <a:t>BİLGİ VE İLETİŞİM</a:t>
            </a:r>
          </a:p>
        </p:txBody>
      </p:sp>
      <p:sp>
        <p:nvSpPr>
          <p:cNvPr id="118787" name="İçerik Yer Tutucusu 2">
            <a:extLst>
              <a:ext uri="{FF2B5EF4-FFF2-40B4-BE49-F238E27FC236}">
                <a16:creationId xmlns:a16="http://schemas.microsoft.com/office/drawing/2014/main" id="{29F70AEF-DD10-69F1-31D9-73DDE1425B80}"/>
              </a:ext>
            </a:extLst>
          </p:cNvPr>
          <p:cNvSpPr>
            <a:spLocks noGrp="1"/>
          </p:cNvSpPr>
          <p:nvPr>
            <p:ph idx="1"/>
          </p:nvPr>
        </p:nvSpPr>
        <p:spPr bwMode="auto">
          <a:xfrm>
            <a:off x="755650" y="1125538"/>
            <a:ext cx="7777163" cy="532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r>
              <a:rPr lang="tr-TR" altLang="tr-TR" sz="1600" dirty="0"/>
              <a:t>	</a:t>
            </a:r>
            <a:r>
              <a:rPr lang="tr-TR" altLang="tr-TR" sz="2400" dirty="0"/>
              <a:t>Tarım ve Orman Bakanlığı		      www.tarimorman.gov.tr</a:t>
            </a:r>
          </a:p>
          <a:p>
            <a:pPr marL="0" indent="0" algn="ctr">
              <a:buFontTx/>
              <a:buNone/>
            </a:pPr>
            <a:endParaRPr lang="tr-TR" altLang="tr-TR" sz="2400" dirty="0"/>
          </a:p>
          <a:p>
            <a:pPr marL="0" indent="0" algn="ctr">
              <a:buFontTx/>
              <a:buNone/>
            </a:pPr>
            <a:r>
              <a:rPr lang="tr-TR" altLang="tr-TR" sz="2400" dirty="0"/>
              <a:t>	Tarım Reformu Genel Müdürlüğü                  www.tarimorman.gov.tr/TRGM</a:t>
            </a:r>
          </a:p>
          <a:p>
            <a:pPr marL="0" indent="0" algn="ctr">
              <a:buFontTx/>
              <a:buNone/>
            </a:pPr>
            <a:r>
              <a:rPr lang="tr-TR" altLang="tr-TR" sz="2400" dirty="0"/>
              <a:t>	</a:t>
            </a:r>
          </a:p>
          <a:p>
            <a:pPr marL="0" indent="0" algn="ctr">
              <a:buFontTx/>
              <a:buNone/>
            </a:pPr>
            <a:r>
              <a:rPr lang="tr-TR" altLang="tr-TR" sz="2400" dirty="0"/>
              <a:t>Mersin İl Tarım ve Orman Müdürlüğü</a:t>
            </a:r>
          </a:p>
          <a:p>
            <a:pPr marL="0" indent="0" algn="ctr">
              <a:buFontTx/>
              <a:buNone/>
            </a:pPr>
            <a:r>
              <a:rPr lang="tr-TR" altLang="tr-TR" sz="2400" dirty="0"/>
              <a:t>mersin.tarimorman.gov.tr</a:t>
            </a:r>
          </a:p>
          <a:p>
            <a:pPr marL="0" indent="0" algn="ctr">
              <a:buFontTx/>
              <a:buNone/>
            </a:pPr>
            <a:endParaRPr lang="tr-TR" altLang="tr-TR" sz="2400" dirty="0"/>
          </a:p>
          <a:p>
            <a:pPr marL="0" indent="0" algn="ctr">
              <a:buFontTx/>
              <a:buNone/>
            </a:pPr>
            <a:r>
              <a:rPr lang="tr-TR" altLang="tr-TR" sz="2400" dirty="0"/>
              <a:t>İletişim : 0 324  326 40 06   </a:t>
            </a:r>
          </a:p>
          <a:p>
            <a:pPr marL="0" indent="0" algn="ctr">
              <a:buFontTx/>
              <a:buNone/>
            </a:pPr>
            <a:r>
              <a:rPr lang="tr-TR" altLang="tr-TR" sz="2400" dirty="0"/>
              <a:t>Dahili : 157 - 169 - 180         </a:t>
            </a:r>
          </a:p>
          <a:p>
            <a:pPr marL="0" indent="0" algn="ctr">
              <a:buFontTx/>
              <a:buNone/>
            </a:pPr>
            <a:endParaRPr lang="tr-TR" altLang="tr-TR" sz="2400" dirty="0"/>
          </a:p>
          <a:p>
            <a:pPr marL="0" indent="0" algn="ctr">
              <a:buFontTx/>
              <a:buNone/>
            </a:pPr>
            <a:endParaRPr lang="tr-TR" altLang="tr-TR" sz="2400" dirty="0"/>
          </a:p>
        </p:txBody>
      </p:sp>
      <p:pic>
        <p:nvPicPr>
          <p:cNvPr id="5" name="Resim 4">
            <a:extLst>
              <a:ext uri="{FF2B5EF4-FFF2-40B4-BE49-F238E27FC236}">
                <a16:creationId xmlns:a16="http://schemas.microsoft.com/office/drawing/2014/main" id="{AD852B92-E7BA-1181-FD53-A1F82F0450B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118789" name="Grup 5">
            <a:extLst>
              <a:ext uri="{FF2B5EF4-FFF2-40B4-BE49-F238E27FC236}">
                <a16:creationId xmlns:a16="http://schemas.microsoft.com/office/drawing/2014/main" id="{28378101-B21D-83EF-040D-74183F3C3184}"/>
              </a:ext>
            </a:extLst>
          </p:cNvPr>
          <p:cNvGrpSpPr>
            <a:grpSpLocks/>
          </p:cNvGrpSpPr>
          <p:nvPr/>
        </p:nvGrpSpPr>
        <p:grpSpPr bwMode="auto">
          <a:xfrm>
            <a:off x="34925" y="6021388"/>
            <a:ext cx="9063038" cy="663575"/>
            <a:chOff x="0" y="6182509"/>
            <a:chExt cx="12192000" cy="663388"/>
          </a:xfrm>
        </p:grpSpPr>
        <p:grpSp>
          <p:nvGrpSpPr>
            <p:cNvPr id="118790" name="Grup 6">
              <a:extLst>
                <a:ext uri="{FF2B5EF4-FFF2-40B4-BE49-F238E27FC236}">
                  <a16:creationId xmlns:a16="http://schemas.microsoft.com/office/drawing/2014/main" id="{94F6B5FE-9B0E-A665-0C8C-A094214828AE}"/>
                </a:ext>
              </a:extLst>
            </p:cNvPr>
            <p:cNvGrpSpPr>
              <a:grpSpLocks/>
            </p:cNvGrpSpPr>
            <p:nvPr/>
          </p:nvGrpSpPr>
          <p:grpSpPr bwMode="auto">
            <a:xfrm>
              <a:off x="0" y="6182509"/>
              <a:ext cx="12192000" cy="663388"/>
              <a:chOff x="0" y="6182509"/>
              <a:chExt cx="12192000" cy="663388"/>
            </a:xfrm>
          </p:grpSpPr>
          <p:grpSp>
            <p:nvGrpSpPr>
              <p:cNvPr id="118793" name="Grup 9">
                <a:extLst>
                  <a:ext uri="{FF2B5EF4-FFF2-40B4-BE49-F238E27FC236}">
                    <a16:creationId xmlns:a16="http://schemas.microsoft.com/office/drawing/2014/main" id="{9CFF610B-B2BB-16B0-10F0-706099F0051B}"/>
                  </a:ext>
                </a:extLst>
              </p:cNvPr>
              <p:cNvGrpSpPr>
                <a:grpSpLocks/>
              </p:cNvGrpSpPr>
              <p:nvPr/>
            </p:nvGrpSpPr>
            <p:grpSpPr bwMode="auto">
              <a:xfrm>
                <a:off x="0" y="6182509"/>
                <a:ext cx="12192000" cy="663388"/>
                <a:chOff x="0" y="6182509"/>
                <a:chExt cx="12192000" cy="663388"/>
              </a:xfrm>
            </p:grpSpPr>
            <p:grpSp>
              <p:nvGrpSpPr>
                <p:cNvPr id="118796" name="Grup 12">
                  <a:extLst>
                    <a:ext uri="{FF2B5EF4-FFF2-40B4-BE49-F238E27FC236}">
                      <a16:creationId xmlns:a16="http://schemas.microsoft.com/office/drawing/2014/main" id="{20817B83-A680-F82B-0DE4-57E0678A6133}"/>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103A625F-5B1A-F6BE-267D-4DBDE01C0357}"/>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118799" name="Resim 15">
                    <a:extLst>
                      <a:ext uri="{FF2B5EF4-FFF2-40B4-BE49-F238E27FC236}">
                        <a16:creationId xmlns:a16="http://schemas.microsoft.com/office/drawing/2014/main" id="{5AFB8882-F21B-20D4-A8F5-0770CC598AFB}"/>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00" name="Resim 16">
                    <a:extLst>
                      <a:ext uri="{FF2B5EF4-FFF2-40B4-BE49-F238E27FC236}">
                        <a16:creationId xmlns:a16="http://schemas.microsoft.com/office/drawing/2014/main" id="{F7BFCBEB-B6D1-01C3-C43E-CB4264F73CA2}"/>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01" name="Resim 17">
                    <a:extLst>
                      <a:ext uri="{FF2B5EF4-FFF2-40B4-BE49-F238E27FC236}">
                        <a16:creationId xmlns:a16="http://schemas.microsoft.com/office/drawing/2014/main" id="{1EFA1CA8-3BC0-1EA4-C1D9-4958B183780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DFDD2291-CC89-9D23-825C-5D61DA1AC62A}"/>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118803" name="Resim 19">
                    <a:extLst>
                      <a:ext uri="{FF2B5EF4-FFF2-40B4-BE49-F238E27FC236}">
                        <a16:creationId xmlns:a16="http://schemas.microsoft.com/office/drawing/2014/main" id="{47AEAF77-BE5E-4EAF-9172-E8DDDB2B093F}"/>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04" name="Resim 20">
                    <a:extLst>
                      <a:ext uri="{FF2B5EF4-FFF2-40B4-BE49-F238E27FC236}">
                        <a16:creationId xmlns:a16="http://schemas.microsoft.com/office/drawing/2014/main" id="{F357557C-150B-2F8D-F84B-A55F6236B547}"/>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05" name="Resim 21">
                    <a:extLst>
                      <a:ext uri="{FF2B5EF4-FFF2-40B4-BE49-F238E27FC236}">
                        <a16:creationId xmlns:a16="http://schemas.microsoft.com/office/drawing/2014/main" id="{F8F7201D-4013-EC4C-A715-0C69D6FDE8D0}"/>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8797" name="Resim 13">
                  <a:extLst>
                    <a:ext uri="{FF2B5EF4-FFF2-40B4-BE49-F238E27FC236}">
                      <a16:creationId xmlns:a16="http://schemas.microsoft.com/office/drawing/2014/main" id="{CB81D1DD-CC74-4F8C-4416-D93172B22B48}"/>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8794" name="Resim 10">
                <a:extLst>
                  <a:ext uri="{FF2B5EF4-FFF2-40B4-BE49-F238E27FC236}">
                    <a16:creationId xmlns:a16="http://schemas.microsoft.com/office/drawing/2014/main" id="{1B3D8F6B-A100-ABC6-1612-A4F9386D43ED}"/>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795" name="Resim 11">
                <a:extLst>
                  <a:ext uri="{FF2B5EF4-FFF2-40B4-BE49-F238E27FC236}">
                    <a16:creationId xmlns:a16="http://schemas.microsoft.com/office/drawing/2014/main" id="{52B794CC-52E6-3DBE-CA35-368033A930B4}"/>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58F0D97E-D473-1C38-3B31-ADA16429734A}"/>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118792" name="Dikdörtgen 8">
              <a:extLst>
                <a:ext uri="{FF2B5EF4-FFF2-40B4-BE49-F238E27FC236}">
                  <a16:creationId xmlns:a16="http://schemas.microsoft.com/office/drawing/2014/main" id="{D1FF452E-698E-3448-FCC0-20DFB9B42887}"/>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Metin kutusu 1">
            <a:extLst>
              <a:ext uri="{FF2B5EF4-FFF2-40B4-BE49-F238E27FC236}">
                <a16:creationId xmlns:a16="http://schemas.microsoft.com/office/drawing/2014/main" id="{7E02D1AD-30FB-AD1A-A28B-8F9D2A67EDF3}"/>
              </a:ext>
            </a:extLst>
          </p:cNvPr>
          <p:cNvSpPr txBox="1">
            <a:spLocks noChangeArrowheads="1"/>
          </p:cNvSpPr>
          <p:nvPr/>
        </p:nvSpPr>
        <p:spPr bwMode="auto">
          <a:xfrm>
            <a:off x="392030" y="3573016"/>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3200" b="1">
                <a:solidFill>
                  <a:srgbClr val="FF0000"/>
                </a:solidFill>
                <a:ea typeface="MS PGothic" panose="020B0600070205080204" pitchFamily="34" charset="-128"/>
                <a:cs typeface="Times New Roman" panose="02020603050405020304" pitchFamily="18" charset="0"/>
              </a:rPr>
              <a:t>TEŞEKKÜR </a:t>
            </a:r>
            <a:r>
              <a:rPr lang="tr-TR" altLang="tr-TR" sz="3200" b="1" dirty="0">
                <a:solidFill>
                  <a:srgbClr val="FF0000"/>
                </a:solidFill>
                <a:ea typeface="MS PGothic" panose="020B0600070205080204" pitchFamily="34" charset="-128"/>
                <a:cs typeface="Times New Roman" panose="02020603050405020304" pitchFamily="18" charset="0"/>
              </a:rPr>
              <a:t>EDERİZ</a:t>
            </a:r>
          </a:p>
        </p:txBody>
      </p:sp>
      <p:pic>
        <p:nvPicPr>
          <p:cNvPr id="5" name="Resim 4">
            <a:extLst>
              <a:ext uri="{FF2B5EF4-FFF2-40B4-BE49-F238E27FC236}">
                <a16:creationId xmlns:a16="http://schemas.microsoft.com/office/drawing/2014/main" id="{033E5154-3360-9978-884E-6C2F1EB2A37C}"/>
              </a:ext>
            </a:extLst>
          </p:cNvPr>
          <p:cNvPicPr>
            <a:picLocks noChangeAspect="1"/>
          </p:cNvPicPr>
          <p:nvPr/>
        </p:nvPicPr>
        <p:blipFill>
          <a:blip r:embed="rId2">
            <a:duotone>
              <a:prstClr val="black"/>
              <a:srgbClr val="C0504D">
                <a:tint val="45000"/>
                <a:satMod val="400000"/>
              </a:srgbClr>
            </a:duotone>
          </a:blip>
          <a:stretch>
            <a:fillRect/>
          </a:stretch>
        </p:blipFill>
        <p:spPr>
          <a:xfrm>
            <a:off x="3339501" y="277528"/>
            <a:ext cx="2880320" cy="2862632"/>
          </a:xfrm>
          <a:prstGeom prst="rect">
            <a:avLst/>
          </a:prstGeom>
        </p:spPr>
      </p:pic>
      <p:grpSp>
        <p:nvGrpSpPr>
          <p:cNvPr id="119812" name="Grup 3">
            <a:extLst>
              <a:ext uri="{FF2B5EF4-FFF2-40B4-BE49-F238E27FC236}">
                <a16:creationId xmlns:a16="http://schemas.microsoft.com/office/drawing/2014/main" id="{ED55D0F0-2B7E-09DF-125F-C7C2E5BDCE51}"/>
              </a:ext>
            </a:extLst>
          </p:cNvPr>
          <p:cNvGrpSpPr>
            <a:grpSpLocks/>
          </p:cNvGrpSpPr>
          <p:nvPr/>
        </p:nvGrpSpPr>
        <p:grpSpPr bwMode="auto">
          <a:xfrm>
            <a:off x="34925" y="6021388"/>
            <a:ext cx="9063038" cy="663575"/>
            <a:chOff x="0" y="6182509"/>
            <a:chExt cx="12192000" cy="663388"/>
          </a:xfrm>
        </p:grpSpPr>
        <p:grpSp>
          <p:nvGrpSpPr>
            <p:cNvPr id="119813" name="Grup 5">
              <a:extLst>
                <a:ext uri="{FF2B5EF4-FFF2-40B4-BE49-F238E27FC236}">
                  <a16:creationId xmlns:a16="http://schemas.microsoft.com/office/drawing/2014/main" id="{A17DCD48-C703-A0A4-EB3D-818E14BE5CDF}"/>
                </a:ext>
              </a:extLst>
            </p:cNvPr>
            <p:cNvGrpSpPr>
              <a:grpSpLocks/>
            </p:cNvGrpSpPr>
            <p:nvPr/>
          </p:nvGrpSpPr>
          <p:grpSpPr bwMode="auto">
            <a:xfrm>
              <a:off x="0" y="6182509"/>
              <a:ext cx="12192000" cy="663388"/>
              <a:chOff x="0" y="6182509"/>
              <a:chExt cx="12192000" cy="663388"/>
            </a:xfrm>
          </p:grpSpPr>
          <p:grpSp>
            <p:nvGrpSpPr>
              <p:cNvPr id="119816" name="Grup 8">
                <a:extLst>
                  <a:ext uri="{FF2B5EF4-FFF2-40B4-BE49-F238E27FC236}">
                    <a16:creationId xmlns:a16="http://schemas.microsoft.com/office/drawing/2014/main" id="{E0B49CDD-563D-B0F0-1F9A-6FE617C68B10}"/>
                  </a:ext>
                </a:extLst>
              </p:cNvPr>
              <p:cNvGrpSpPr>
                <a:grpSpLocks/>
              </p:cNvGrpSpPr>
              <p:nvPr/>
            </p:nvGrpSpPr>
            <p:grpSpPr bwMode="auto">
              <a:xfrm>
                <a:off x="0" y="6182509"/>
                <a:ext cx="12192000" cy="663388"/>
                <a:chOff x="0" y="6182509"/>
                <a:chExt cx="12192000" cy="663388"/>
              </a:xfrm>
            </p:grpSpPr>
            <p:grpSp>
              <p:nvGrpSpPr>
                <p:cNvPr id="119819" name="Grup 11">
                  <a:extLst>
                    <a:ext uri="{FF2B5EF4-FFF2-40B4-BE49-F238E27FC236}">
                      <a16:creationId xmlns:a16="http://schemas.microsoft.com/office/drawing/2014/main" id="{20C91419-B04F-3B5D-5A27-5DC475C2114F}"/>
                    </a:ext>
                  </a:extLst>
                </p:cNvPr>
                <p:cNvGrpSpPr>
                  <a:grpSpLocks/>
                </p:cNvGrpSpPr>
                <p:nvPr/>
              </p:nvGrpSpPr>
              <p:grpSpPr bwMode="auto">
                <a:xfrm>
                  <a:off x="0" y="6182509"/>
                  <a:ext cx="12192000" cy="663388"/>
                  <a:chOff x="0" y="6182509"/>
                  <a:chExt cx="12192000" cy="663388"/>
                </a:xfrm>
              </p:grpSpPr>
              <p:sp>
                <p:nvSpPr>
                  <p:cNvPr id="14" name="Dikdörtgen 13">
                    <a:extLst>
                      <a:ext uri="{FF2B5EF4-FFF2-40B4-BE49-F238E27FC236}">
                        <a16:creationId xmlns:a16="http://schemas.microsoft.com/office/drawing/2014/main" id="{7102139A-81F0-FFCA-88D2-65CD5251FFA2}"/>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119822" name="Resim 14">
                    <a:extLst>
                      <a:ext uri="{FF2B5EF4-FFF2-40B4-BE49-F238E27FC236}">
                        <a16:creationId xmlns:a16="http://schemas.microsoft.com/office/drawing/2014/main" id="{EF6632A7-74C8-F416-3C57-EDA231DCB624}"/>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23" name="Resim 15">
                    <a:extLst>
                      <a:ext uri="{FF2B5EF4-FFF2-40B4-BE49-F238E27FC236}">
                        <a16:creationId xmlns:a16="http://schemas.microsoft.com/office/drawing/2014/main" id="{B3CC8B65-DD15-E7C3-BDEA-CEB09540274B}"/>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24" name="Resim 16">
                    <a:extLst>
                      <a:ext uri="{FF2B5EF4-FFF2-40B4-BE49-F238E27FC236}">
                        <a16:creationId xmlns:a16="http://schemas.microsoft.com/office/drawing/2014/main" id="{152BED4E-C3D2-B16B-DE74-70F7151C76C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Resim 17">
                    <a:extLst>
                      <a:ext uri="{FF2B5EF4-FFF2-40B4-BE49-F238E27FC236}">
                        <a16:creationId xmlns:a16="http://schemas.microsoft.com/office/drawing/2014/main" id="{25F0D5E7-A491-6182-BF0E-5289287A7266}"/>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119826" name="Resim 18">
                    <a:extLst>
                      <a:ext uri="{FF2B5EF4-FFF2-40B4-BE49-F238E27FC236}">
                        <a16:creationId xmlns:a16="http://schemas.microsoft.com/office/drawing/2014/main" id="{C0AD2411-78A7-3E5A-DB34-B460517F558B}"/>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27" name="Resim 19">
                    <a:extLst>
                      <a:ext uri="{FF2B5EF4-FFF2-40B4-BE49-F238E27FC236}">
                        <a16:creationId xmlns:a16="http://schemas.microsoft.com/office/drawing/2014/main" id="{7F713F05-E572-CB29-E233-B62126A9F5A1}"/>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28" name="Resim 20">
                    <a:extLst>
                      <a:ext uri="{FF2B5EF4-FFF2-40B4-BE49-F238E27FC236}">
                        <a16:creationId xmlns:a16="http://schemas.microsoft.com/office/drawing/2014/main" id="{C506F973-A5D1-DE0B-1984-E9104E9E9A58}"/>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9820" name="Resim 12">
                  <a:extLst>
                    <a:ext uri="{FF2B5EF4-FFF2-40B4-BE49-F238E27FC236}">
                      <a16:creationId xmlns:a16="http://schemas.microsoft.com/office/drawing/2014/main" id="{9B2DD436-E27D-2744-64A2-50532B0F06C9}"/>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9817" name="Resim 9">
                <a:extLst>
                  <a:ext uri="{FF2B5EF4-FFF2-40B4-BE49-F238E27FC236}">
                    <a16:creationId xmlns:a16="http://schemas.microsoft.com/office/drawing/2014/main" id="{C7ACF8D6-CCA7-D2EC-BE3B-8B5BB19616CB}"/>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8" name="Resim 10">
                <a:extLst>
                  <a:ext uri="{FF2B5EF4-FFF2-40B4-BE49-F238E27FC236}">
                    <a16:creationId xmlns:a16="http://schemas.microsoft.com/office/drawing/2014/main" id="{8FDE709E-451C-156D-01F9-EF130E8127DA}"/>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Resim 6">
              <a:extLst>
                <a:ext uri="{FF2B5EF4-FFF2-40B4-BE49-F238E27FC236}">
                  <a16:creationId xmlns:a16="http://schemas.microsoft.com/office/drawing/2014/main" id="{B1D54035-6334-ADDF-E516-ED292E7DC802}"/>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119815" name="Dikdörtgen 7">
              <a:extLst>
                <a:ext uri="{FF2B5EF4-FFF2-40B4-BE49-F238E27FC236}">
                  <a16:creationId xmlns:a16="http://schemas.microsoft.com/office/drawing/2014/main" id="{894457F4-0F35-1CC9-B417-823B48DE8733}"/>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03648" y="260648"/>
            <a:ext cx="6822831" cy="944489"/>
          </a:xfrm>
          <a:prstGeom prst="rect">
            <a:avLst/>
          </a:prstGeom>
        </p:spPr>
        <p:txBody>
          <a:bodyPr wrap="square">
            <a:spAutoFit/>
          </a:bodyPr>
          <a:lstStyle/>
          <a:p>
            <a:pPr algn="ctr" defTabSz="844083" eaLnBrk="1" fontAlgn="auto" hangingPunct="1">
              <a:spcBef>
                <a:spcPts val="0"/>
              </a:spcBef>
              <a:spcAft>
                <a:spcPts val="0"/>
              </a:spcAft>
            </a:pPr>
            <a:r>
              <a:rPr lang="tr-TR" altLang="tr-TR" sz="1846" b="1" dirty="0">
                <a:solidFill>
                  <a:prstClr val="black"/>
                </a:solidFill>
                <a:latin typeface="Arial" charset="0"/>
                <a:cs typeface="Arial" charset="0"/>
              </a:rPr>
              <a:t>EKONOMİK YATIRIMLAR VE ALT YAPI YATIRIMLARI İLÇE DAĞILIMI</a:t>
            </a:r>
            <a:br>
              <a:rPr lang="tr-TR" altLang="tr-TR" sz="1846" b="1" dirty="0">
                <a:solidFill>
                  <a:prstClr val="black"/>
                </a:solidFill>
                <a:latin typeface="Arial" charset="0"/>
                <a:cs typeface="Arial" charset="0"/>
              </a:rPr>
            </a:br>
            <a:endParaRPr lang="tr-TR" sz="1846" b="1" dirty="0">
              <a:solidFill>
                <a:prstClr val="black"/>
              </a:solidFill>
              <a:latin typeface="Calibri"/>
            </a:endParaRPr>
          </a:p>
        </p:txBody>
      </p:sp>
      <p:graphicFrame>
        <p:nvGraphicFramePr>
          <p:cNvPr id="5" name="Tablo 4"/>
          <p:cNvGraphicFramePr>
            <a:graphicFrameLocks noGrp="1"/>
          </p:cNvGraphicFramePr>
          <p:nvPr/>
        </p:nvGraphicFramePr>
        <p:xfrm>
          <a:off x="984739" y="1412320"/>
          <a:ext cx="7385539" cy="4487592"/>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3321539">
                  <a:extLst>
                    <a:ext uri="{9D8B030D-6E8A-4147-A177-3AD203B41FA5}">
                      <a16:colId xmlns:a16="http://schemas.microsoft.com/office/drawing/2014/main" val="20002"/>
                    </a:ext>
                  </a:extLst>
                </a:gridCol>
              </a:tblGrid>
              <a:tr h="342314">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tr-TR" sz="1700" dirty="0">
                          <a:solidFill>
                            <a:schemeClr val="tx1"/>
                          </a:solidFill>
                        </a:rPr>
                        <a:t>İLÇESİ</a:t>
                      </a:r>
                    </a:p>
                  </a:txBody>
                  <a:tcPr marL="84406" marR="84406" marT="42203" marB="42203"/>
                </a:tc>
                <a:tc>
                  <a:txBody>
                    <a:bodyPr/>
                    <a:lstStyle/>
                    <a:p>
                      <a:pPr algn="ctr"/>
                      <a:r>
                        <a:rPr lang="tr-TR" sz="1700" dirty="0">
                          <a:solidFill>
                            <a:schemeClr val="tx1"/>
                          </a:solidFill>
                        </a:rPr>
                        <a:t>PROJE SAYISI</a:t>
                      </a:r>
                    </a:p>
                  </a:txBody>
                  <a:tcPr marL="84406" marR="84406" marT="42203" marB="42203"/>
                </a:tc>
                <a:tc>
                  <a:txBody>
                    <a:bodyPr/>
                    <a:lstStyle/>
                    <a:p>
                      <a:pPr algn="ctr"/>
                      <a:r>
                        <a:rPr lang="tr-TR" sz="1700" dirty="0">
                          <a:solidFill>
                            <a:schemeClr val="tx1"/>
                          </a:solidFill>
                        </a:rPr>
                        <a:t>HİBE TUTARI(% 50)</a:t>
                      </a:r>
                    </a:p>
                  </a:txBody>
                  <a:tcPr marL="84406" marR="84406" marT="42203" marB="42203"/>
                </a:tc>
                <a:extLst>
                  <a:ext uri="{0D108BD9-81ED-4DB2-BD59-A6C34878D82A}">
                    <a16:rowId xmlns:a16="http://schemas.microsoft.com/office/drawing/2014/main" val="10000"/>
                  </a:ext>
                </a:extLst>
              </a:tr>
              <a:tr h="342314">
                <a:tc>
                  <a:txBody>
                    <a:bodyPr/>
                    <a:lstStyle/>
                    <a:p>
                      <a:pPr algn="ctr"/>
                      <a:r>
                        <a:rPr lang="tr-TR" sz="1700" dirty="0"/>
                        <a:t>AKDENİZ</a:t>
                      </a:r>
                    </a:p>
                  </a:txBody>
                  <a:tcPr marL="84406" marR="84406" marT="42203" marB="42203">
                    <a:solidFill>
                      <a:srgbClr val="92D050"/>
                    </a:solidFill>
                  </a:tcPr>
                </a:tc>
                <a:tc>
                  <a:txBody>
                    <a:bodyPr/>
                    <a:lstStyle/>
                    <a:p>
                      <a:pPr algn="ctr"/>
                      <a:r>
                        <a:rPr lang="tr-TR" sz="1700" dirty="0"/>
                        <a:t>65</a:t>
                      </a:r>
                    </a:p>
                  </a:txBody>
                  <a:tcPr marL="84406" marR="84406" marT="42203" marB="42203">
                    <a:solidFill>
                      <a:srgbClr val="92D050"/>
                    </a:solidFill>
                  </a:tcPr>
                </a:tc>
                <a:tc>
                  <a:txBody>
                    <a:bodyPr/>
                    <a:lstStyle/>
                    <a:p>
                      <a:pPr algn="r"/>
                      <a:r>
                        <a:rPr lang="tr-TR" sz="1700" dirty="0"/>
                        <a:t>29.300.713,90</a:t>
                      </a:r>
                    </a:p>
                  </a:txBody>
                  <a:tcPr marL="84406" marR="84406" marT="42203" marB="42203">
                    <a:solidFill>
                      <a:srgbClr val="92D050"/>
                    </a:solidFill>
                  </a:tcPr>
                </a:tc>
                <a:extLst>
                  <a:ext uri="{0D108BD9-81ED-4DB2-BD59-A6C34878D82A}">
                    <a16:rowId xmlns:a16="http://schemas.microsoft.com/office/drawing/2014/main" val="10001"/>
                  </a:ext>
                </a:extLst>
              </a:tr>
              <a:tr h="342314">
                <a:tc>
                  <a:txBody>
                    <a:bodyPr/>
                    <a:lstStyle/>
                    <a:p>
                      <a:pPr algn="ctr"/>
                      <a:r>
                        <a:rPr lang="tr-TR" sz="1700" dirty="0"/>
                        <a:t>ANAMUR</a:t>
                      </a:r>
                    </a:p>
                  </a:txBody>
                  <a:tcPr marL="84406" marR="84406" marT="42203" marB="42203">
                    <a:solidFill>
                      <a:srgbClr val="92D050"/>
                    </a:solidFill>
                  </a:tcPr>
                </a:tc>
                <a:tc>
                  <a:txBody>
                    <a:bodyPr/>
                    <a:lstStyle/>
                    <a:p>
                      <a:pPr algn="ctr"/>
                      <a:r>
                        <a:rPr lang="tr-TR" sz="1700" dirty="0"/>
                        <a:t>7</a:t>
                      </a:r>
                    </a:p>
                  </a:txBody>
                  <a:tcPr marL="84406" marR="84406" marT="42203" marB="42203">
                    <a:solidFill>
                      <a:srgbClr val="92D050"/>
                    </a:solidFill>
                  </a:tcPr>
                </a:tc>
                <a:tc>
                  <a:txBody>
                    <a:bodyPr/>
                    <a:lstStyle/>
                    <a:p>
                      <a:pPr algn="r"/>
                      <a:r>
                        <a:rPr lang="tr-TR" sz="1700" dirty="0"/>
                        <a:t>2.144.364,76</a:t>
                      </a:r>
                    </a:p>
                  </a:txBody>
                  <a:tcPr marL="84406" marR="84406" marT="42203" marB="42203">
                    <a:solidFill>
                      <a:srgbClr val="92D050"/>
                    </a:solidFill>
                  </a:tcPr>
                </a:tc>
                <a:extLst>
                  <a:ext uri="{0D108BD9-81ED-4DB2-BD59-A6C34878D82A}">
                    <a16:rowId xmlns:a16="http://schemas.microsoft.com/office/drawing/2014/main" val="10002"/>
                  </a:ext>
                </a:extLst>
              </a:tr>
              <a:tr h="342314">
                <a:tc>
                  <a:txBody>
                    <a:bodyPr/>
                    <a:lstStyle/>
                    <a:p>
                      <a:pPr algn="ctr"/>
                      <a:r>
                        <a:rPr lang="tr-TR" sz="1700" dirty="0"/>
                        <a:t>AYDINCIK</a:t>
                      </a:r>
                    </a:p>
                  </a:txBody>
                  <a:tcPr marL="84406" marR="84406" marT="42203" marB="42203">
                    <a:solidFill>
                      <a:srgbClr val="92D050"/>
                    </a:solidFill>
                  </a:tcPr>
                </a:tc>
                <a:tc>
                  <a:txBody>
                    <a:bodyPr/>
                    <a:lstStyle/>
                    <a:p>
                      <a:pPr algn="ctr"/>
                      <a:r>
                        <a:rPr lang="tr-TR" sz="1700" dirty="0"/>
                        <a:t>3</a:t>
                      </a:r>
                    </a:p>
                  </a:txBody>
                  <a:tcPr marL="84406" marR="84406" marT="42203" marB="42203">
                    <a:solidFill>
                      <a:srgbClr val="92D050"/>
                    </a:solidFill>
                  </a:tcPr>
                </a:tc>
                <a:tc>
                  <a:txBody>
                    <a:bodyPr/>
                    <a:lstStyle/>
                    <a:p>
                      <a:pPr algn="r"/>
                      <a:r>
                        <a:rPr lang="tr-TR" sz="1700" dirty="0"/>
                        <a:t>2.488.505,02</a:t>
                      </a:r>
                    </a:p>
                  </a:txBody>
                  <a:tcPr marL="84406" marR="84406" marT="42203" marB="42203">
                    <a:solidFill>
                      <a:srgbClr val="92D050"/>
                    </a:solidFill>
                  </a:tcPr>
                </a:tc>
                <a:extLst>
                  <a:ext uri="{0D108BD9-81ED-4DB2-BD59-A6C34878D82A}">
                    <a16:rowId xmlns:a16="http://schemas.microsoft.com/office/drawing/2014/main" val="10003"/>
                  </a:ext>
                </a:extLst>
              </a:tr>
              <a:tr h="342314">
                <a:tc>
                  <a:txBody>
                    <a:bodyPr/>
                    <a:lstStyle/>
                    <a:p>
                      <a:pPr algn="ctr"/>
                      <a:r>
                        <a:rPr lang="tr-TR" sz="1700" dirty="0"/>
                        <a:t>BOZYAZI</a:t>
                      </a:r>
                    </a:p>
                  </a:txBody>
                  <a:tcPr marL="84406" marR="84406" marT="42203" marB="42203">
                    <a:solidFill>
                      <a:srgbClr val="92D050"/>
                    </a:solidFill>
                  </a:tcPr>
                </a:tc>
                <a:tc>
                  <a:txBody>
                    <a:bodyPr/>
                    <a:lstStyle/>
                    <a:p>
                      <a:pPr algn="ctr"/>
                      <a:r>
                        <a:rPr lang="tr-TR" sz="1700" dirty="0"/>
                        <a:t>8</a:t>
                      </a:r>
                    </a:p>
                  </a:txBody>
                  <a:tcPr marL="84406" marR="84406" marT="42203" marB="42203">
                    <a:solidFill>
                      <a:srgbClr val="92D050"/>
                    </a:solidFill>
                  </a:tcPr>
                </a:tc>
                <a:tc>
                  <a:txBody>
                    <a:bodyPr/>
                    <a:lstStyle/>
                    <a:p>
                      <a:pPr algn="r"/>
                      <a:r>
                        <a:rPr lang="tr-TR" sz="1700" dirty="0"/>
                        <a:t>1.299.189,12</a:t>
                      </a:r>
                    </a:p>
                  </a:txBody>
                  <a:tcPr marL="84406" marR="84406" marT="42203" marB="42203">
                    <a:solidFill>
                      <a:srgbClr val="92D050"/>
                    </a:solidFill>
                  </a:tcPr>
                </a:tc>
                <a:extLst>
                  <a:ext uri="{0D108BD9-81ED-4DB2-BD59-A6C34878D82A}">
                    <a16:rowId xmlns:a16="http://schemas.microsoft.com/office/drawing/2014/main" val="10004"/>
                  </a:ext>
                </a:extLst>
              </a:tr>
              <a:tr h="342314">
                <a:tc>
                  <a:txBody>
                    <a:bodyPr/>
                    <a:lstStyle/>
                    <a:p>
                      <a:pPr algn="ctr"/>
                      <a:r>
                        <a:rPr lang="tr-TR" sz="1700" dirty="0"/>
                        <a:t>ERDEMLİ</a:t>
                      </a:r>
                    </a:p>
                  </a:txBody>
                  <a:tcPr marL="84406" marR="84406" marT="42203" marB="42203">
                    <a:solidFill>
                      <a:srgbClr val="92D050"/>
                    </a:solidFill>
                  </a:tcPr>
                </a:tc>
                <a:tc>
                  <a:txBody>
                    <a:bodyPr/>
                    <a:lstStyle/>
                    <a:p>
                      <a:pPr algn="ctr"/>
                      <a:r>
                        <a:rPr lang="tr-TR" sz="1700" dirty="0"/>
                        <a:t>23</a:t>
                      </a:r>
                    </a:p>
                  </a:txBody>
                  <a:tcPr marL="84406" marR="84406" marT="42203" marB="42203">
                    <a:solidFill>
                      <a:srgbClr val="92D050"/>
                    </a:solidFill>
                  </a:tcPr>
                </a:tc>
                <a:tc>
                  <a:txBody>
                    <a:bodyPr/>
                    <a:lstStyle/>
                    <a:p>
                      <a:pPr algn="r"/>
                      <a:r>
                        <a:rPr lang="tr-TR" sz="1700" dirty="0"/>
                        <a:t>7.650.815,25</a:t>
                      </a:r>
                    </a:p>
                  </a:txBody>
                  <a:tcPr marL="84406" marR="84406" marT="42203" marB="42203">
                    <a:solidFill>
                      <a:srgbClr val="92D050"/>
                    </a:solidFill>
                  </a:tcPr>
                </a:tc>
                <a:extLst>
                  <a:ext uri="{0D108BD9-81ED-4DB2-BD59-A6C34878D82A}">
                    <a16:rowId xmlns:a16="http://schemas.microsoft.com/office/drawing/2014/main" val="10005"/>
                  </a:ext>
                </a:extLst>
              </a:tr>
              <a:tr h="342314">
                <a:tc>
                  <a:txBody>
                    <a:bodyPr/>
                    <a:lstStyle/>
                    <a:p>
                      <a:pPr algn="ctr"/>
                      <a:r>
                        <a:rPr lang="tr-TR" sz="1700" dirty="0"/>
                        <a:t>GÜLNAR</a:t>
                      </a:r>
                    </a:p>
                  </a:txBody>
                  <a:tcPr marL="84406" marR="84406" marT="42203" marB="42203">
                    <a:solidFill>
                      <a:srgbClr val="92D050"/>
                    </a:solidFill>
                  </a:tcPr>
                </a:tc>
                <a:tc>
                  <a:txBody>
                    <a:bodyPr/>
                    <a:lstStyle/>
                    <a:p>
                      <a:pPr algn="ctr"/>
                      <a:r>
                        <a:rPr lang="tr-TR" sz="1700" dirty="0"/>
                        <a:t>1</a:t>
                      </a:r>
                    </a:p>
                  </a:txBody>
                  <a:tcPr marL="84406" marR="84406" marT="42203" marB="42203">
                    <a:solidFill>
                      <a:srgbClr val="92D050"/>
                    </a:solidFill>
                  </a:tcPr>
                </a:tc>
                <a:tc>
                  <a:txBody>
                    <a:bodyPr/>
                    <a:lstStyle/>
                    <a:p>
                      <a:pPr algn="r"/>
                      <a:r>
                        <a:rPr lang="tr-TR" sz="1700" dirty="0"/>
                        <a:t>157.684,63</a:t>
                      </a:r>
                    </a:p>
                  </a:txBody>
                  <a:tcPr marL="84406" marR="84406" marT="42203" marB="42203">
                    <a:solidFill>
                      <a:srgbClr val="92D050"/>
                    </a:solidFill>
                  </a:tcPr>
                </a:tc>
                <a:extLst>
                  <a:ext uri="{0D108BD9-81ED-4DB2-BD59-A6C34878D82A}">
                    <a16:rowId xmlns:a16="http://schemas.microsoft.com/office/drawing/2014/main" val="10006"/>
                  </a:ext>
                </a:extLst>
              </a:tr>
              <a:tr h="342314">
                <a:tc>
                  <a:txBody>
                    <a:bodyPr/>
                    <a:lstStyle/>
                    <a:p>
                      <a:pPr algn="ctr"/>
                      <a:r>
                        <a:rPr lang="tr-TR" sz="1700" dirty="0"/>
                        <a:t>MEZİTLİ</a:t>
                      </a:r>
                    </a:p>
                  </a:txBody>
                  <a:tcPr marL="84406" marR="84406" marT="42203" marB="42203">
                    <a:solidFill>
                      <a:srgbClr val="92D050"/>
                    </a:solidFill>
                  </a:tcPr>
                </a:tc>
                <a:tc>
                  <a:txBody>
                    <a:bodyPr/>
                    <a:lstStyle/>
                    <a:p>
                      <a:pPr algn="ctr"/>
                      <a:r>
                        <a:rPr lang="tr-TR" sz="1700" dirty="0"/>
                        <a:t>1</a:t>
                      </a:r>
                    </a:p>
                  </a:txBody>
                  <a:tcPr marL="84406" marR="84406" marT="42203" marB="42203">
                    <a:solidFill>
                      <a:srgbClr val="92D050"/>
                    </a:solidFill>
                  </a:tcPr>
                </a:tc>
                <a:tc>
                  <a:txBody>
                    <a:bodyPr/>
                    <a:lstStyle/>
                    <a:p>
                      <a:pPr algn="r"/>
                      <a:r>
                        <a:rPr lang="tr-TR" sz="1700" dirty="0"/>
                        <a:t>208.470,00</a:t>
                      </a:r>
                    </a:p>
                  </a:txBody>
                  <a:tcPr marL="84406" marR="84406" marT="42203" marB="42203">
                    <a:solidFill>
                      <a:srgbClr val="92D050"/>
                    </a:solidFill>
                  </a:tcPr>
                </a:tc>
                <a:extLst>
                  <a:ext uri="{0D108BD9-81ED-4DB2-BD59-A6C34878D82A}">
                    <a16:rowId xmlns:a16="http://schemas.microsoft.com/office/drawing/2014/main" val="10007"/>
                  </a:ext>
                </a:extLst>
              </a:tr>
              <a:tr h="342314">
                <a:tc>
                  <a:txBody>
                    <a:bodyPr/>
                    <a:lstStyle/>
                    <a:p>
                      <a:pPr algn="ctr"/>
                      <a:r>
                        <a:rPr lang="tr-TR" sz="1700" dirty="0"/>
                        <a:t>TOROSLAR</a:t>
                      </a:r>
                    </a:p>
                  </a:txBody>
                  <a:tcPr marL="84406" marR="84406" marT="42203" marB="42203">
                    <a:solidFill>
                      <a:srgbClr val="92D050"/>
                    </a:solidFill>
                  </a:tcPr>
                </a:tc>
                <a:tc>
                  <a:txBody>
                    <a:bodyPr/>
                    <a:lstStyle/>
                    <a:p>
                      <a:pPr algn="ctr"/>
                      <a:r>
                        <a:rPr lang="tr-TR" sz="1700" dirty="0"/>
                        <a:t>7</a:t>
                      </a:r>
                    </a:p>
                  </a:txBody>
                  <a:tcPr marL="84406" marR="84406" marT="42203" marB="42203">
                    <a:solidFill>
                      <a:srgbClr val="92D050"/>
                    </a:solidFill>
                  </a:tcPr>
                </a:tc>
                <a:tc>
                  <a:txBody>
                    <a:bodyPr/>
                    <a:lstStyle/>
                    <a:p>
                      <a:pPr algn="r"/>
                      <a:r>
                        <a:rPr lang="tr-TR" sz="1700" dirty="0"/>
                        <a:t>2.020.263,50</a:t>
                      </a:r>
                    </a:p>
                  </a:txBody>
                  <a:tcPr marL="84406" marR="84406" marT="42203" marB="42203">
                    <a:solidFill>
                      <a:srgbClr val="92D050"/>
                    </a:solidFill>
                  </a:tcPr>
                </a:tc>
                <a:extLst>
                  <a:ext uri="{0D108BD9-81ED-4DB2-BD59-A6C34878D82A}">
                    <a16:rowId xmlns:a16="http://schemas.microsoft.com/office/drawing/2014/main" val="10008"/>
                  </a:ext>
                </a:extLst>
              </a:tr>
              <a:tr h="342314">
                <a:tc>
                  <a:txBody>
                    <a:bodyPr/>
                    <a:lstStyle/>
                    <a:p>
                      <a:pPr algn="ctr"/>
                      <a:r>
                        <a:rPr lang="tr-TR" sz="1700" dirty="0"/>
                        <a:t>MUT</a:t>
                      </a:r>
                    </a:p>
                  </a:txBody>
                  <a:tcPr marL="84406" marR="84406" marT="42203" marB="42203">
                    <a:solidFill>
                      <a:srgbClr val="92D050"/>
                    </a:solidFill>
                  </a:tcPr>
                </a:tc>
                <a:tc>
                  <a:txBody>
                    <a:bodyPr/>
                    <a:lstStyle/>
                    <a:p>
                      <a:pPr algn="ctr"/>
                      <a:r>
                        <a:rPr lang="tr-TR" sz="1700" dirty="0"/>
                        <a:t>10</a:t>
                      </a:r>
                    </a:p>
                  </a:txBody>
                  <a:tcPr marL="84406" marR="84406" marT="42203" marB="42203">
                    <a:solidFill>
                      <a:srgbClr val="92D050"/>
                    </a:solidFill>
                  </a:tcPr>
                </a:tc>
                <a:tc>
                  <a:txBody>
                    <a:bodyPr/>
                    <a:lstStyle/>
                    <a:p>
                      <a:pPr algn="r"/>
                      <a:r>
                        <a:rPr lang="tr-TR" sz="1700" dirty="0"/>
                        <a:t>3.287.794,06</a:t>
                      </a:r>
                    </a:p>
                  </a:txBody>
                  <a:tcPr marL="84406" marR="84406" marT="42203" marB="42203">
                    <a:solidFill>
                      <a:srgbClr val="92D050"/>
                    </a:solidFill>
                  </a:tcPr>
                </a:tc>
                <a:extLst>
                  <a:ext uri="{0D108BD9-81ED-4DB2-BD59-A6C34878D82A}">
                    <a16:rowId xmlns:a16="http://schemas.microsoft.com/office/drawing/2014/main" val="10009"/>
                  </a:ext>
                </a:extLst>
              </a:tr>
              <a:tr h="342314">
                <a:tc>
                  <a:txBody>
                    <a:bodyPr/>
                    <a:lstStyle/>
                    <a:p>
                      <a:pPr algn="ctr"/>
                      <a:r>
                        <a:rPr lang="tr-TR" sz="1700" dirty="0"/>
                        <a:t>SİLİFKE</a:t>
                      </a:r>
                    </a:p>
                  </a:txBody>
                  <a:tcPr marL="84406" marR="84406" marT="42203" marB="42203">
                    <a:solidFill>
                      <a:srgbClr val="92D050"/>
                    </a:solidFill>
                  </a:tcPr>
                </a:tc>
                <a:tc>
                  <a:txBody>
                    <a:bodyPr/>
                    <a:lstStyle/>
                    <a:p>
                      <a:pPr algn="ctr"/>
                      <a:r>
                        <a:rPr lang="tr-TR" sz="1700" dirty="0"/>
                        <a:t>24</a:t>
                      </a:r>
                    </a:p>
                  </a:txBody>
                  <a:tcPr marL="84406" marR="84406" marT="42203" marB="42203">
                    <a:solidFill>
                      <a:srgbClr val="92D050"/>
                    </a:solidFill>
                  </a:tcPr>
                </a:tc>
                <a:tc>
                  <a:txBody>
                    <a:bodyPr/>
                    <a:lstStyle/>
                    <a:p>
                      <a:pPr algn="r"/>
                      <a:r>
                        <a:rPr lang="tr-TR" sz="1700" dirty="0"/>
                        <a:t>6.144.191,09</a:t>
                      </a:r>
                    </a:p>
                  </a:txBody>
                  <a:tcPr marL="84406" marR="84406" marT="42203" marB="42203">
                    <a:solidFill>
                      <a:srgbClr val="92D050"/>
                    </a:solidFill>
                  </a:tcPr>
                </a:tc>
                <a:extLst>
                  <a:ext uri="{0D108BD9-81ED-4DB2-BD59-A6C34878D82A}">
                    <a16:rowId xmlns:a16="http://schemas.microsoft.com/office/drawing/2014/main" val="10010"/>
                  </a:ext>
                </a:extLst>
              </a:tr>
              <a:tr h="342314">
                <a:tc>
                  <a:txBody>
                    <a:bodyPr/>
                    <a:lstStyle/>
                    <a:p>
                      <a:pPr algn="ctr"/>
                      <a:r>
                        <a:rPr lang="tr-TR" sz="1700" dirty="0"/>
                        <a:t>TARSUS</a:t>
                      </a:r>
                    </a:p>
                  </a:txBody>
                  <a:tcPr marL="84406" marR="84406" marT="42203" marB="42203">
                    <a:solidFill>
                      <a:srgbClr val="92D050"/>
                    </a:solidFill>
                  </a:tcPr>
                </a:tc>
                <a:tc>
                  <a:txBody>
                    <a:bodyPr/>
                    <a:lstStyle/>
                    <a:p>
                      <a:pPr algn="ctr"/>
                      <a:r>
                        <a:rPr lang="tr-TR" sz="1700" dirty="0"/>
                        <a:t>44</a:t>
                      </a:r>
                    </a:p>
                  </a:txBody>
                  <a:tcPr marL="84406" marR="84406" marT="42203" marB="42203">
                    <a:solidFill>
                      <a:srgbClr val="92D050"/>
                    </a:solidFill>
                  </a:tcPr>
                </a:tc>
                <a:tc>
                  <a:txBody>
                    <a:bodyPr/>
                    <a:lstStyle/>
                    <a:p>
                      <a:pPr algn="r"/>
                      <a:r>
                        <a:rPr lang="tr-TR" sz="1700" dirty="0"/>
                        <a:t>13.443.106,64</a:t>
                      </a:r>
                    </a:p>
                  </a:txBody>
                  <a:tcPr marL="84406" marR="84406" marT="42203" marB="42203">
                    <a:solidFill>
                      <a:srgbClr val="92D050"/>
                    </a:solidFill>
                  </a:tcPr>
                </a:tc>
                <a:extLst>
                  <a:ext uri="{0D108BD9-81ED-4DB2-BD59-A6C34878D82A}">
                    <a16:rowId xmlns:a16="http://schemas.microsoft.com/office/drawing/2014/main" val="10011"/>
                  </a:ext>
                </a:extLst>
              </a:tr>
              <a:tr h="365760">
                <a:tc>
                  <a:txBody>
                    <a:bodyPr/>
                    <a:lstStyle/>
                    <a:p>
                      <a:pPr algn="ctr"/>
                      <a:r>
                        <a:rPr lang="tr-TR" sz="1800" b="1" dirty="0"/>
                        <a:t>TOPLAM</a:t>
                      </a:r>
                    </a:p>
                  </a:txBody>
                  <a:tcPr marL="84406" marR="84406" marT="42203" marB="42203">
                    <a:solidFill>
                      <a:srgbClr val="92D050"/>
                    </a:solidFill>
                  </a:tcPr>
                </a:tc>
                <a:tc>
                  <a:txBody>
                    <a:bodyPr/>
                    <a:lstStyle/>
                    <a:p>
                      <a:pPr algn="ctr" fontAlgn="b"/>
                      <a:r>
                        <a:rPr lang="tr-TR" sz="1800" b="1" i="0" u="none" strike="noStrike" dirty="0">
                          <a:solidFill>
                            <a:srgbClr val="000000"/>
                          </a:solidFill>
                          <a:effectLst/>
                          <a:latin typeface="Calibri"/>
                        </a:rPr>
                        <a:t>193</a:t>
                      </a:r>
                    </a:p>
                  </a:txBody>
                  <a:tcPr marL="8792" marR="8792" marT="8792" marB="0" anchor="b">
                    <a:solidFill>
                      <a:srgbClr val="92D050"/>
                    </a:solidFill>
                  </a:tcPr>
                </a:tc>
                <a:tc>
                  <a:txBody>
                    <a:bodyPr/>
                    <a:lstStyle/>
                    <a:p>
                      <a:pPr algn="r" fontAlgn="b"/>
                      <a:r>
                        <a:rPr lang="tr-TR" sz="1800" b="1" i="0" u="none" strike="noStrike" dirty="0">
                          <a:solidFill>
                            <a:srgbClr val="000000"/>
                          </a:solidFill>
                          <a:effectLst/>
                          <a:latin typeface="Times New Roman" panose="02020603050405020304" pitchFamily="18" charset="0"/>
                          <a:cs typeface="Times New Roman" panose="02020603050405020304" pitchFamily="18" charset="0"/>
                        </a:rPr>
                        <a:t>66.639.763,20</a:t>
                      </a:r>
                    </a:p>
                  </a:txBody>
                  <a:tcPr marL="8792" marR="8792" marT="8792" marB="0" anchor="b">
                    <a:solidFill>
                      <a:srgbClr val="92D05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1821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BAA769-12C4-41FD-B857-03B47316C468}"/>
              </a:ext>
            </a:extLst>
          </p:cNvPr>
          <p:cNvSpPr>
            <a:spLocks noGrp="1"/>
          </p:cNvSpPr>
          <p:nvPr>
            <p:ph type="title"/>
          </p:nvPr>
        </p:nvSpPr>
        <p:spPr>
          <a:xfrm>
            <a:off x="1115616" y="256414"/>
            <a:ext cx="7848872" cy="1107996"/>
          </a:xfrm>
        </p:spPr>
        <p:txBody>
          <a:bodyPr/>
          <a:lstStyle/>
          <a:p>
            <a:r>
              <a:rPr lang="tr-TR" altLang="tr-TR" sz="1800" kern="1200" dirty="0">
                <a:solidFill>
                  <a:schemeClr val="tx1"/>
                </a:solidFill>
                <a:latin typeface="Arial" charset="0"/>
                <a:ea typeface="+mn-ea"/>
                <a:cs typeface="Arial" charset="0"/>
              </a:rPr>
              <a:t>SEKTÖRLEREL İLÇELER BAZINDA TAMAMLANAN</a:t>
            </a:r>
            <a:br>
              <a:rPr lang="tr-TR" altLang="tr-TR" sz="1800" kern="1200" dirty="0">
                <a:solidFill>
                  <a:schemeClr val="tx1"/>
                </a:solidFill>
                <a:latin typeface="Arial" charset="0"/>
                <a:ea typeface="+mn-ea"/>
                <a:cs typeface="Arial" charset="0"/>
              </a:rPr>
            </a:br>
            <a:r>
              <a:rPr lang="tr-TR" altLang="tr-TR" sz="1800" kern="1200" dirty="0">
                <a:solidFill>
                  <a:schemeClr val="tx1"/>
                </a:solidFill>
                <a:latin typeface="Arial" charset="0"/>
                <a:ea typeface="+mn-ea"/>
                <a:cs typeface="Arial" charset="0"/>
              </a:rPr>
              <a:t> EKONOMİK YATIRIM PROJE SAYILARI</a:t>
            </a:r>
            <a:endParaRPr lang="tr-TR" sz="1800" dirty="0"/>
          </a:p>
        </p:txBody>
      </p:sp>
      <p:sp>
        <p:nvSpPr>
          <p:cNvPr id="3" name="Metin Yer Tutucusu 2">
            <a:extLst>
              <a:ext uri="{FF2B5EF4-FFF2-40B4-BE49-F238E27FC236}">
                <a16:creationId xmlns:a16="http://schemas.microsoft.com/office/drawing/2014/main" id="{61E74D1C-FC03-40DC-B421-FC68B808E221}"/>
              </a:ext>
            </a:extLst>
          </p:cNvPr>
          <p:cNvSpPr>
            <a:spLocks noGrp="1"/>
          </p:cNvSpPr>
          <p:nvPr>
            <p:ph type="body" idx="1"/>
          </p:nvPr>
        </p:nvSpPr>
        <p:spPr/>
        <p:txBody>
          <a:bodyPr/>
          <a:lstStyle/>
          <a:p>
            <a:endParaRPr lang="tr-TR"/>
          </a:p>
        </p:txBody>
      </p:sp>
      <p:graphicFrame>
        <p:nvGraphicFramePr>
          <p:cNvPr id="4" name="Group 2">
            <a:extLst>
              <a:ext uri="{FF2B5EF4-FFF2-40B4-BE49-F238E27FC236}">
                <a16:creationId xmlns:a16="http://schemas.microsoft.com/office/drawing/2014/main" id="{0A17FD80-BC1E-4FA1-9434-3E45FC18E580}"/>
              </a:ext>
            </a:extLst>
          </p:cNvPr>
          <p:cNvGraphicFramePr>
            <a:graphicFrameLocks noGrp="1"/>
          </p:cNvGraphicFramePr>
          <p:nvPr>
            <p:extLst>
              <p:ext uri="{D42A27DB-BD31-4B8C-83A1-F6EECF244321}">
                <p14:modId xmlns:p14="http://schemas.microsoft.com/office/powerpoint/2010/main" val="4126104004"/>
              </p:ext>
            </p:extLst>
          </p:nvPr>
        </p:nvGraphicFramePr>
        <p:xfrm>
          <a:off x="48072" y="1124744"/>
          <a:ext cx="9095928" cy="6866228"/>
        </p:xfrm>
        <a:graphic>
          <a:graphicData uri="http://schemas.openxmlformats.org/drawingml/2006/table">
            <a:tbl>
              <a:tblPr/>
              <a:tblGrid>
                <a:gridCol w="1760502">
                  <a:extLst>
                    <a:ext uri="{9D8B030D-6E8A-4147-A177-3AD203B41FA5}">
                      <a16:colId xmlns:a16="http://schemas.microsoft.com/office/drawing/2014/main" val="20000"/>
                    </a:ext>
                  </a:extLst>
                </a:gridCol>
                <a:gridCol w="586834">
                  <a:extLst>
                    <a:ext uri="{9D8B030D-6E8A-4147-A177-3AD203B41FA5}">
                      <a16:colId xmlns:a16="http://schemas.microsoft.com/office/drawing/2014/main" val="20001"/>
                    </a:ext>
                  </a:extLst>
                </a:gridCol>
                <a:gridCol w="440126">
                  <a:extLst>
                    <a:ext uri="{9D8B030D-6E8A-4147-A177-3AD203B41FA5}">
                      <a16:colId xmlns:a16="http://schemas.microsoft.com/office/drawing/2014/main" val="20002"/>
                    </a:ext>
                  </a:extLst>
                </a:gridCol>
                <a:gridCol w="513480">
                  <a:extLst>
                    <a:ext uri="{9D8B030D-6E8A-4147-A177-3AD203B41FA5}">
                      <a16:colId xmlns:a16="http://schemas.microsoft.com/office/drawing/2014/main" val="20003"/>
                    </a:ext>
                  </a:extLst>
                </a:gridCol>
                <a:gridCol w="513480">
                  <a:extLst>
                    <a:ext uri="{9D8B030D-6E8A-4147-A177-3AD203B41FA5}">
                      <a16:colId xmlns:a16="http://schemas.microsoft.com/office/drawing/2014/main" val="20004"/>
                    </a:ext>
                  </a:extLst>
                </a:gridCol>
                <a:gridCol w="516536">
                  <a:extLst>
                    <a:ext uri="{9D8B030D-6E8A-4147-A177-3AD203B41FA5}">
                      <a16:colId xmlns:a16="http://schemas.microsoft.com/office/drawing/2014/main" val="20005"/>
                    </a:ext>
                  </a:extLst>
                </a:gridCol>
                <a:gridCol w="534875">
                  <a:extLst>
                    <a:ext uri="{9D8B030D-6E8A-4147-A177-3AD203B41FA5}">
                      <a16:colId xmlns:a16="http://schemas.microsoft.com/office/drawing/2014/main" val="20006"/>
                    </a:ext>
                  </a:extLst>
                </a:gridCol>
                <a:gridCol w="527234">
                  <a:extLst>
                    <a:ext uri="{9D8B030D-6E8A-4147-A177-3AD203B41FA5}">
                      <a16:colId xmlns:a16="http://schemas.microsoft.com/office/drawing/2014/main" val="20007"/>
                    </a:ext>
                  </a:extLst>
                </a:gridCol>
                <a:gridCol w="478330">
                  <a:extLst>
                    <a:ext uri="{9D8B030D-6E8A-4147-A177-3AD203B41FA5}">
                      <a16:colId xmlns:a16="http://schemas.microsoft.com/office/drawing/2014/main" val="20008"/>
                    </a:ext>
                  </a:extLst>
                </a:gridCol>
                <a:gridCol w="175745">
                  <a:extLst>
                    <a:ext uri="{9D8B030D-6E8A-4147-A177-3AD203B41FA5}">
                      <a16:colId xmlns:a16="http://schemas.microsoft.com/office/drawing/2014/main" val="20009"/>
                    </a:ext>
                  </a:extLst>
                </a:gridCol>
                <a:gridCol w="209365">
                  <a:extLst>
                    <a:ext uri="{9D8B030D-6E8A-4147-A177-3AD203B41FA5}">
                      <a16:colId xmlns:a16="http://schemas.microsoft.com/office/drawing/2014/main" val="20010"/>
                    </a:ext>
                  </a:extLst>
                </a:gridCol>
                <a:gridCol w="175745">
                  <a:extLst>
                    <a:ext uri="{9D8B030D-6E8A-4147-A177-3AD203B41FA5}">
                      <a16:colId xmlns:a16="http://schemas.microsoft.com/office/drawing/2014/main" val="20011"/>
                    </a:ext>
                  </a:extLst>
                </a:gridCol>
                <a:gridCol w="314812">
                  <a:extLst>
                    <a:ext uri="{9D8B030D-6E8A-4147-A177-3AD203B41FA5}">
                      <a16:colId xmlns:a16="http://schemas.microsoft.com/office/drawing/2014/main" val="20012"/>
                    </a:ext>
                  </a:extLst>
                </a:gridCol>
                <a:gridCol w="224647">
                  <a:extLst>
                    <a:ext uri="{9D8B030D-6E8A-4147-A177-3AD203B41FA5}">
                      <a16:colId xmlns:a16="http://schemas.microsoft.com/office/drawing/2014/main" val="20013"/>
                    </a:ext>
                  </a:extLst>
                </a:gridCol>
                <a:gridCol w="262853">
                  <a:extLst>
                    <a:ext uri="{9D8B030D-6E8A-4147-A177-3AD203B41FA5}">
                      <a16:colId xmlns:a16="http://schemas.microsoft.com/office/drawing/2014/main" val="20014"/>
                    </a:ext>
                  </a:extLst>
                </a:gridCol>
                <a:gridCol w="250627">
                  <a:extLst>
                    <a:ext uri="{9D8B030D-6E8A-4147-A177-3AD203B41FA5}">
                      <a16:colId xmlns:a16="http://schemas.microsoft.com/office/drawing/2014/main" val="20015"/>
                    </a:ext>
                  </a:extLst>
                </a:gridCol>
                <a:gridCol w="426372">
                  <a:extLst>
                    <a:ext uri="{9D8B030D-6E8A-4147-A177-3AD203B41FA5}">
                      <a16:colId xmlns:a16="http://schemas.microsoft.com/office/drawing/2014/main" val="20016"/>
                    </a:ext>
                  </a:extLst>
                </a:gridCol>
                <a:gridCol w="1184365">
                  <a:extLst>
                    <a:ext uri="{9D8B030D-6E8A-4147-A177-3AD203B41FA5}">
                      <a16:colId xmlns:a16="http://schemas.microsoft.com/office/drawing/2014/main" val="20017"/>
                    </a:ext>
                  </a:extLst>
                </a:gridCol>
              </a:tblGrid>
              <a:tr h="1514780">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1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281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K</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D</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E</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N</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Z</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1" i="0" u="none" strike="noStrike" cap="none" normalizeH="0" baseline="0" dirty="0">
                        <a:ln>
                          <a:noFill/>
                        </a:ln>
                        <a:solidFill>
                          <a:srgbClr val="000000"/>
                        </a:solidFill>
                        <a:effectLst/>
                        <a:latin typeface="Times New Roman" pitchFamily="16" charset="0"/>
                        <a:cs typeface="Times New Roman" pitchFamily="16" charset="0"/>
                      </a:endParaRP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N</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M</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U</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R</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1" i="0" u="none" strike="noStrike" cap="none" normalizeH="0" baseline="0" dirty="0">
                        <a:ln>
                          <a:noFill/>
                        </a:ln>
                        <a:solidFill>
                          <a:srgbClr val="000000"/>
                        </a:solidFill>
                        <a:effectLst/>
                        <a:latin typeface="Times New Roman" pitchFamily="16" charset="0"/>
                        <a:cs typeface="Times New Roman" pitchFamily="16" charset="0"/>
                      </a:endParaRP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Y</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D</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N</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C</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K</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B</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O</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Z</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Y</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Z</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I</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E</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R</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D</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E</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M</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İ</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G</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Ü</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N</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R</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M</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E</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Z</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T</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İ </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M</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U</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T</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S</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İ</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F</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K</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E</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T</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R</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S</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U</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S</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T</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O</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R</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O</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S</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R</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T</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O</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P</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L</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A</a:t>
                      </a:r>
                    </a:p>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M</a:t>
                      </a:r>
                    </a:p>
                  </a:txBody>
                  <a:tcPr marL="90000" marR="90000" marT="108238" marB="46799" anchor="b"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0"/>
                  </a:ext>
                </a:extLst>
              </a:tr>
              <a:tr h="292496">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Alternatif Enerjili Sera</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8</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22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1"/>
                  </a:ext>
                </a:extLst>
              </a:tr>
              <a:tr h="316978">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a:ln>
                            <a:noFill/>
                          </a:ln>
                          <a:solidFill>
                            <a:srgbClr val="000000"/>
                          </a:solidFill>
                          <a:effectLst/>
                          <a:latin typeface="Times New Roman" pitchFamily="16" charset="0"/>
                          <a:cs typeface="Times New Roman" pitchFamily="16" charset="0"/>
                        </a:rPr>
                        <a:t>Bitkisel Ürün İşleme</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10</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5</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10</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8</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6</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84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2"/>
                  </a:ext>
                </a:extLst>
              </a:tr>
              <a:tr h="331587">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Hayvansal Ürün İşleme</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6" charset="0"/>
                        <a:cs typeface="Times New Roman" pitchFamily="16"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a:ln>
                          <a:noFill/>
                        </a:ln>
                        <a:solidFill>
                          <a:srgbClr val="000000"/>
                        </a:solidFill>
                        <a:effectLst/>
                        <a:latin typeface="Times New Roman" pitchFamily="16" charset="0"/>
                        <a:cs typeface="Times New Roman" pitchFamily="16"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15</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3"/>
                  </a:ext>
                </a:extLst>
              </a:tr>
              <a:tr h="448446">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Tarımsal Ürünlerin Depolanması</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10</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4"/>
                  </a:ext>
                </a:extLst>
              </a:tr>
              <a:tr h="333047">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Soğuk Hava Deposu</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 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6" charset="0"/>
                          <a:cs typeface="Times New Roman" pitchFamily="16"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a:ln>
                            <a:noFill/>
                          </a:ln>
                          <a:solidFill>
                            <a:srgbClr val="000000"/>
                          </a:solidFill>
                          <a:effectLst/>
                          <a:latin typeface="Times New Roman" pitchFamily="16" charset="0"/>
                          <a:cs typeface="Times New Roman" pitchFamily="16"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6" charset="0"/>
                          <a:cs typeface="Times New Roman" pitchFamily="16" charset="0"/>
                        </a:rPr>
                        <a:t>12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5"/>
                  </a:ext>
                </a:extLst>
              </a:tr>
              <a:tr h="463931">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Çiftlik Faaliyetlerinin Geliştirilmesi</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4</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3</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a:ln>
                          <a:noFill/>
                        </a:ln>
                        <a:solidFill>
                          <a:srgbClr val="000000"/>
                        </a:solidFill>
                        <a:effectLst/>
                        <a:latin typeface="Times New Roman" pitchFamily="18" charset="0"/>
                        <a:cs typeface="Times New Roman" pitchFamily="18" charset="0"/>
                      </a:endParaRP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16</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26</a:t>
                      </a:r>
                    </a:p>
                  </a:txBody>
                  <a:tcPr marL="90000" marR="90000" marT="134871"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6"/>
                  </a:ext>
                </a:extLst>
              </a:tr>
              <a:tr h="448446">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Alternatif Enerji Üretim Tesisleri</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7</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2 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 </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15</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7"/>
                  </a:ext>
                </a:extLst>
              </a:tr>
              <a:tr h="576515">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Tarımsal Üretime Yönelik Sabit Yatırımlar (TÜY)</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8"/>
                  </a:ext>
                </a:extLst>
              </a:tr>
              <a:tr h="546504">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Toplu Basınçlı Sulama Sistemi</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2</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0" i="0" u="none" strike="noStrike" cap="none" normalizeH="0" baseline="0" dirty="0">
                          <a:ln>
                            <a:noFill/>
                          </a:ln>
                          <a:solidFill>
                            <a:srgbClr val="000000"/>
                          </a:solidFill>
                          <a:effectLst/>
                          <a:latin typeface="Times New Roman" pitchFamily="18" charset="0"/>
                          <a:cs typeface="Times New Roman" pitchFamily="18" charset="0"/>
                        </a:rPr>
                        <a:t>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200" b="0" i="0" u="none" strike="noStrike" cap="none" normalizeH="0" baseline="0" dirty="0">
                        <a:ln>
                          <a:noFill/>
                        </a:ln>
                        <a:solidFill>
                          <a:srgbClr val="000000"/>
                        </a:solidFill>
                        <a:effectLst/>
                        <a:latin typeface="Times New Roman" pitchFamily="18" charset="0"/>
                        <a:cs typeface="Times New Roman" pitchFamily="18" charset="0"/>
                      </a:endParaRP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8</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3504952922"/>
                  </a:ext>
                </a:extLst>
              </a:tr>
              <a:tr h="292496">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TOPLAM</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65</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7</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8</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23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10</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24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44</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7</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ctr" defTabSz="449263" rtl="0" eaLnBrk="1" fontAlgn="base" latinLnBrk="0" hangingPunct="1">
                        <a:lnSpc>
                          <a:spcPct val="80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kumimoji="0" lang="tr-TR" sz="1200" b="1" i="0" u="none" strike="noStrike" cap="none" normalizeH="0" baseline="0" dirty="0">
                          <a:ln>
                            <a:noFill/>
                          </a:ln>
                          <a:solidFill>
                            <a:srgbClr val="000000"/>
                          </a:solidFill>
                          <a:effectLst/>
                          <a:latin typeface="Times New Roman" pitchFamily="18" charset="0"/>
                          <a:cs typeface="Times New Roman" pitchFamily="18" charset="0"/>
                        </a:rPr>
                        <a:t>193</a:t>
                      </a:r>
                    </a:p>
                  </a:txBody>
                  <a:tcPr marL="90000" marR="90000" marT="108238" marB="46799"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tr-TR"/>
                    </a:p>
                  </a:txBody>
                  <a:tcPr/>
                </a:tc>
                <a:extLst>
                  <a:ext uri="{0D108BD9-81ED-4DB2-BD59-A6C34878D82A}">
                    <a16:rowId xmlns:a16="http://schemas.microsoft.com/office/drawing/2014/main" val="10009"/>
                  </a:ext>
                </a:extLst>
              </a:tr>
              <a:tr h="625193">
                <a:tc gridSpan="18">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ctr" defTabSz="449263" rtl="0" eaLnBrk="1" fontAlgn="base" latinLnBrk="0" hangingPunct="1">
                        <a:lnSpc>
                          <a:spcPct val="8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1400" b="0" i="0" u="none" strike="noStrike" cap="none" normalizeH="0" baseline="0" dirty="0">
                        <a:ln>
                          <a:noFill/>
                        </a:ln>
                        <a:solidFill>
                          <a:srgbClr val="000000"/>
                        </a:solidFill>
                        <a:effectLst/>
                        <a:latin typeface="Arial" charset="0"/>
                        <a:cs typeface="Arial" charset="0"/>
                      </a:endParaRPr>
                    </a:p>
                  </a:txBody>
                  <a:tcPr marL="90000" marR="90000" marT="115139" marB="46799" anchor="b" horzOverflow="overflow">
                    <a:lnL>
                      <a:noFill/>
                    </a:lnL>
                    <a:lnR>
                      <a:noFill/>
                    </a:lnR>
                    <a:lnT w="144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626655">
                <a:tc gridSpan="7">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342900" marR="0" lvl="0" indent="-338138" algn="l" defTabSz="449263" rtl="0" eaLnBrk="1" fontAlgn="base" latinLnBrk="0" hangingPunct="1">
                        <a:lnSpc>
                          <a:spcPct val="81000"/>
                        </a:lnSpc>
                        <a:spcBef>
                          <a:spcPct val="0"/>
                        </a:spcBef>
                        <a:spcAft>
                          <a:spcPct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kumimoji="0" lang="tr-TR" sz="1800" b="0" i="0" u="none" strike="noStrike" cap="none" normalizeH="0" baseline="0" dirty="0">
                        <a:ln>
                          <a:noFill/>
                        </a:ln>
                        <a:solidFill>
                          <a:srgbClr val="000000"/>
                        </a:solidFill>
                        <a:effectLst/>
                        <a:latin typeface="Arial" charset="0"/>
                        <a:cs typeface="Arial" charset="0"/>
                      </a:endParaRPr>
                    </a:p>
                  </a:txBody>
                  <a:tcPr marL="90000" marR="90000" marT="134871" marB="46799" anchor="b"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hMerge="1">
                  <a:txBody>
                    <a:bodyPr/>
                    <a:lstStyle/>
                    <a:p>
                      <a:endParaRPr lang="tr-TR"/>
                    </a:p>
                  </a:txBody>
                  <a:tcPr/>
                </a:tc>
                <a:tc gridSpan="2">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lvl1pPr marL="0">
                        <a:defRPr>
                          <a:solidFill>
                            <a:schemeClr val="tx1"/>
                          </a:solidFill>
                          <a:latin typeface="Arial"/>
                          <a:cs typeface="Arial"/>
                        </a:defRPr>
                      </a:lvl1pPr>
                      <a:lvl2pPr marL="457200">
                        <a:defRPr>
                          <a:solidFill>
                            <a:schemeClr val="tx1"/>
                          </a:solidFill>
                          <a:latin typeface="Arial"/>
                          <a:cs typeface="Arial"/>
                        </a:defRPr>
                      </a:lvl2pPr>
                      <a:lvl3pPr marL="914400">
                        <a:defRPr>
                          <a:solidFill>
                            <a:schemeClr val="tx1"/>
                          </a:solidFill>
                          <a:latin typeface="Arial"/>
                          <a:cs typeface="Arial"/>
                        </a:defRPr>
                      </a:lvl3pPr>
                      <a:lvl4pPr marL="1371600">
                        <a:defRPr>
                          <a:solidFill>
                            <a:schemeClr val="tx1"/>
                          </a:solidFill>
                          <a:latin typeface="Arial"/>
                          <a:cs typeface="Arial"/>
                        </a:defRPr>
                      </a:lvl4pPr>
                      <a:lvl5pPr marL="1828800">
                        <a:defRPr>
                          <a:solidFill>
                            <a:schemeClr val="tx1"/>
                          </a:solidFill>
                          <a:latin typeface="Arial"/>
                          <a:cs typeface="Arial"/>
                        </a:defRPr>
                      </a:lvl5pPr>
                      <a:lvl6pPr marL="2286000">
                        <a:defRPr>
                          <a:solidFill>
                            <a:schemeClr val="tx1"/>
                          </a:solidFill>
                          <a:latin typeface="Arial"/>
                          <a:cs typeface="Arial"/>
                        </a:defRPr>
                      </a:lvl6pPr>
                      <a:lvl7pPr marL="2743200">
                        <a:defRPr>
                          <a:solidFill>
                            <a:schemeClr val="tx1"/>
                          </a:solidFill>
                          <a:latin typeface="Arial"/>
                          <a:cs typeface="Arial"/>
                        </a:defRPr>
                      </a:lvl7pPr>
                      <a:lvl8pPr marL="3200400">
                        <a:defRPr>
                          <a:solidFill>
                            <a:schemeClr val="tx1"/>
                          </a:solidFill>
                          <a:latin typeface="Arial"/>
                          <a:cs typeface="Arial"/>
                        </a:defRPr>
                      </a:lvl8pPr>
                      <a:lvl9pPr marL="3657600">
                        <a:defRPr>
                          <a:solidFill>
                            <a:schemeClr val="tx1"/>
                          </a:solidFill>
                          <a:latin typeface="Arial"/>
                          <a:cs typeface="Arial"/>
                        </a:defRPr>
                      </a:lvl9pPr>
                    </a:lstStyle>
                    <a:p>
                      <a:pPr marL="0" marR="0" lvl="0" indent="0" algn="l"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tr-TR" sz="2800" b="0" i="0" u="none" strike="noStrike" cap="none" normalizeH="0" baseline="0" dirty="0">
                        <a:ln>
                          <a:noFill/>
                        </a:ln>
                        <a:solidFill>
                          <a:srgbClr val="000000"/>
                        </a:solidFill>
                        <a:effectLst/>
                        <a:latin typeface="Arial" charset="0"/>
                        <a:cs typeface="Arial" charset="0"/>
                      </a:endParaRPr>
                    </a:p>
                  </a:txBody>
                  <a:tcPr marL="90000" marR="90000" marT="184200" marB="46799"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7205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2947C2-C76C-2205-3055-0EF499C5C85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5603" name="Grup 4">
            <a:extLst>
              <a:ext uri="{FF2B5EF4-FFF2-40B4-BE49-F238E27FC236}">
                <a16:creationId xmlns:a16="http://schemas.microsoft.com/office/drawing/2014/main" id="{1093742D-94EA-5994-874F-34331239E94F}"/>
              </a:ext>
            </a:extLst>
          </p:cNvPr>
          <p:cNvGrpSpPr>
            <a:grpSpLocks/>
          </p:cNvGrpSpPr>
          <p:nvPr/>
        </p:nvGrpSpPr>
        <p:grpSpPr bwMode="auto">
          <a:xfrm>
            <a:off x="34925" y="6021388"/>
            <a:ext cx="9063038" cy="663575"/>
            <a:chOff x="0" y="6182509"/>
            <a:chExt cx="12192000" cy="663388"/>
          </a:xfrm>
        </p:grpSpPr>
        <p:grpSp>
          <p:nvGrpSpPr>
            <p:cNvPr id="25605" name="Grup 5">
              <a:extLst>
                <a:ext uri="{FF2B5EF4-FFF2-40B4-BE49-F238E27FC236}">
                  <a16:creationId xmlns:a16="http://schemas.microsoft.com/office/drawing/2014/main" id="{F7082F3C-D5F9-5D75-98C4-7B62DD4BE13F}"/>
                </a:ext>
              </a:extLst>
            </p:cNvPr>
            <p:cNvGrpSpPr>
              <a:grpSpLocks/>
            </p:cNvGrpSpPr>
            <p:nvPr/>
          </p:nvGrpSpPr>
          <p:grpSpPr bwMode="auto">
            <a:xfrm>
              <a:off x="0" y="6182509"/>
              <a:ext cx="12192000" cy="663388"/>
              <a:chOff x="0" y="6182509"/>
              <a:chExt cx="12192000" cy="663388"/>
            </a:xfrm>
          </p:grpSpPr>
          <p:grpSp>
            <p:nvGrpSpPr>
              <p:cNvPr id="25608" name="Grup 9">
                <a:extLst>
                  <a:ext uri="{FF2B5EF4-FFF2-40B4-BE49-F238E27FC236}">
                    <a16:creationId xmlns:a16="http://schemas.microsoft.com/office/drawing/2014/main" id="{9EDF1D46-A91F-08C9-AFBA-690DB588B4E8}"/>
                  </a:ext>
                </a:extLst>
              </p:cNvPr>
              <p:cNvGrpSpPr>
                <a:grpSpLocks/>
              </p:cNvGrpSpPr>
              <p:nvPr/>
            </p:nvGrpSpPr>
            <p:grpSpPr bwMode="auto">
              <a:xfrm>
                <a:off x="0" y="6182509"/>
                <a:ext cx="12192000" cy="663388"/>
                <a:chOff x="0" y="6182509"/>
                <a:chExt cx="12192000" cy="663388"/>
              </a:xfrm>
            </p:grpSpPr>
            <p:grpSp>
              <p:nvGrpSpPr>
                <p:cNvPr id="25611" name="Grup 12">
                  <a:extLst>
                    <a:ext uri="{FF2B5EF4-FFF2-40B4-BE49-F238E27FC236}">
                      <a16:creationId xmlns:a16="http://schemas.microsoft.com/office/drawing/2014/main" id="{CE84D181-A7E4-C836-215E-6DA40D6839EC}"/>
                    </a:ext>
                  </a:extLst>
                </p:cNvPr>
                <p:cNvGrpSpPr>
                  <a:grpSpLocks/>
                </p:cNvGrpSpPr>
                <p:nvPr/>
              </p:nvGrpSpPr>
              <p:grpSpPr bwMode="auto">
                <a:xfrm>
                  <a:off x="0" y="6182509"/>
                  <a:ext cx="12192000" cy="663388"/>
                  <a:chOff x="0" y="6182509"/>
                  <a:chExt cx="12192000" cy="663388"/>
                </a:xfrm>
              </p:grpSpPr>
              <p:sp>
                <p:nvSpPr>
                  <p:cNvPr id="15" name="Dikdörtgen 14">
                    <a:extLst>
                      <a:ext uri="{FF2B5EF4-FFF2-40B4-BE49-F238E27FC236}">
                        <a16:creationId xmlns:a16="http://schemas.microsoft.com/office/drawing/2014/main" id="{EA544EBB-E378-6173-AB2C-647BF5BBBD03}"/>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5614" name="Resim 15">
                    <a:extLst>
                      <a:ext uri="{FF2B5EF4-FFF2-40B4-BE49-F238E27FC236}">
                        <a16:creationId xmlns:a16="http://schemas.microsoft.com/office/drawing/2014/main" id="{34BC52D3-8229-E0BB-F332-D0CE79381058}"/>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Resim 16">
                    <a:extLst>
                      <a:ext uri="{FF2B5EF4-FFF2-40B4-BE49-F238E27FC236}">
                        <a16:creationId xmlns:a16="http://schemas.microsoft.com/office/drawing/2014/main" id="{E3BBC1DB-7371-EE93-2860-DBA51BE7F84F}"/>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Resim 17">
                    <a:extLst>
                      <a:ext uri="{FF2B5EF4-FFF2-40B4-BE49-F238E27FC236}">
                        <a16:creationId xmlns:a16="http://schemas.microsoft.com/office/drawing/2014/main" id="{933AC15C-B2A0-89BD-ABBD-46ED5E1C806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18">
                    <a:extLst>
                      <a:ext uri="{FF2B5EF4-FFF2-40B4-BE49-F238E27FC236}">
                        <a16:creationId xmlns:a16="http://schemas.microsoft.com/office/drawing/2014/main" id="{AB46933C-A1AF-84FB-823C-E532F91326E2}"/>
                      </a:ext>
                    </a:extLst>
                  </p:cNvPr>
                  <p:cNvPicPr>
                    <a:picLocks noChangeAspect="1"/>
                  </p:cNvPicPr>
                  <p:nvPr/>
                </p:nvPicPr>
                <p:blipFill>
                  <a:blip r:embed="rId7"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5618" name="Resim 19">
                    <a:extLst>
                      <a:ext uri="{FF2B5EF4-FFF2-40B4-BE49-F238E27FC236}">
                        <a16:creationId xmlns:a16="http://schemas.microsoft.com/office/drawing/2014/main" id="{1456E645-6BBC-B354-5873-3A6C7A8AA0C2}"/>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Resim 20">
                    <a:extLst>
                      <a:ext uri="{FF2B5EF4-FFF2-40B4-BE49-F238E27FC236}">
                        <a16:creationId xmlns:a16="http://schemas.microsoft.com/office/drawing/2014/main" id="{B3A5E27D-0E94-F2AD-8EC7-B8EE13E0251D}"/>
                      </a:ext>
                    </a:extLst>
                  </p:cNvPr>
                  <p:cNvPicPr>
                    <a:picLocks noChangeAspect="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Resim 21">
                    <a:extLst>
                      <a:ext uri="{FF2B5EF4-FFF2-40B4-BE49-F238E27FC236}">
                        <a16:creationId xmlns:a16="http://schemas.microsoft.com/office/drawing/2014/main" id="{B5F8FA59-570F-EF68-702E-20C400CB0B3E}"/>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12" name="Resim 13">
                  <a:extLst>
                    <a:ext uri="{FF2B5EF4-FFF2-40B4-BE49-F238E27FC236}">
                      <a16:creationId xmlns:a16="http://schemas.microsoft.com/office/drawing/2014/main" id="{E4FD2745-C046-364E-D406-7510CEC22BF9}"/>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09" name="Resim 10">
                <a:extLst>
                  <a:ext uri="{FF2B5EF4-FFF2-40B4-BE49-F238E27FC236}">
                    <a16:creationId xmlns:a16="http://schemas.microsoft.com/office/drawing/2014/main" id="{09603083-7547-25CD-0AA4-618D94119963}"/>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Resim 11">
                <a:extLst>
                  <a:ext uri="{FF2B5EF4-FFF2-40B4-BE49-F238E27FC236}">
                    <a16:creationId xmlns:a16="http://schemas.microsoft.com/office/drawing/2014/main" id="{A7182E8F-77D5-EDFE-0BE8-6D6E77533347}"/>
                  </a:ext>
                </a:extLst>
              </p:cNvPr>
              <p:cNvPicPr>
                <a:picLocks noChangeAspect="1"/>
              </p:cNvPicPr>
              <p:nvPr/>
            </p:nvPicPr>
            <p:blipFill>
              <a:blip r:embed="rId13">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Resim 7">
              <a:extLst>
                <a:ext uri="{FF2B5EF4-FFF2-40B4-BE49-F238E27FC236}">
                  <a16:creationId xmlns:a16="http://schemas.microsoft.com/office/drawing/2014/main" id="{0DD5BC59-B9DB-4CA7-5C45-7743B9035409}"/>
                </a:ext>
              </a:extLst>
            </p:cNvPr>
            <p:cNvPicPr>
              <a:picLocks noChangeAspect="1"/>
            </p:cNvPicPr>
            <p:nvPr/>
          </p:nvPicPr>
          <p:blipFill>
            <a:blip r:embed="rId14"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5607" name="Dikdörtgen 8">
              <a:extLst>
                <a:ext uri="{FF2B5EF4-FFF2-40B4-BE49-F238E27FC236}">
                  <a16:creationId xmlns:a16="http://schemas.microsoft.com/office/drawing/2014/main" id="{C4756414-0A9F-61DC-9DD6-8721C9B42889}"/>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
        <p:nvSpPr>
          <p:cNvPr id="25604" name="Metin kutusu 23">
            <a:extLst>
              <a:ext uri="{FF2B5EF4-FFF2-40B4-BE49-F238E27FC236}">
                <a16:creationId xmlns:a16="http://schemas.microsoft.com/office/drawing/2014/main" id="{912ADAF1-9F3B-8A68-5DFB-53F38E833598}"/>
              </a:ext>
            </a:extLst>
          </p:cNvPr>
          <p:cNvSpPr txBox="1">
            <a:spLocks noChangeArrowheads="1"/>
          </p:cNvSpPr>
          <p:nvPr/>
        </p:nvSpPr>
        <p:spPr bwMode="auto">
          <a:xfrm>
            <a:off x="1344613" y="2520950"/>
            <a:ext cx="7331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n-NO" altLang="tr-TR" sz="4000" b="1">
                <a:solidFill>
                  <a:srgbClr val="0033CC"/>
                </a:solidFill>
                <a:latin typeface="Times New Roman" panose="02020603050405020304" pitchFamily="18" charset="0"/>
                <a:cs typeface="Times New Roman" panose="02020603050405020304" pitchFamily="18" charset="0"/>
              </a:rPr>
              <a:t>TARIMA DAYALI</a:t>
            </a:r>
            <a:br>
              <a:rPr lang="nn-NO" altLang="tr-TR" sz="4000" b="1">
                <a:solidFill>
                  <a:srgbClr val="0033CC"/>
                </a:solidFill>
                <a:latin typeface="Times New Roman" panose="02020603050405020304" pitchFamily="18" charset="0"/>
                <a:cs typeface="Times New Roman" panose="02020603050405020304" pitchFamily="18" charset="0"/>
              </a:rPr>
            </a:br>
            <a:r>
              <a:rPr lang="tr-TR" altLang="tr-TR" sz="4000" b="1">
                <a:solidFill>
                  <a:srgbClr val="0033CC"/>
                </a:solidFill>
                <a:latin typeface="Times New Roman" panose="02020603050405020304" pitchFamily="18" charset="0"/>
                <a:cs typeface="Times New Roman" panose="02020603050405020304" pitchFamily="18" charset="0"/>
              </a:rPr>
              <a:t>EKONOMİK YATIRIMLAR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5DC8E172-D052-1A0F-2522-0258243912CF}"/>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1" name="Rectangle 1078">
            <a:extLst>
              <a:ext uri="{FF2B5EF4-FFF2-40B4-BE49-F238E27FC236}">
                <a16:creationId xmlns:a16="http://schemas.microsoft.com/office/drawing/2014/main" id="{5A3BA4F6-F82B-E91B-27D3-339CC056F762}"/>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2" name="Rectangle 2237">
            <a:extLst>
              <a:ext uri="{FF2B5EF4-FFF2-40B4-BE49-F238E27FC236}">
                <a16:creationId xmlns:a16="http://schemas.microsoft.com/office/drawing/2014/main" id="{DA997490-0B4D-F592-4084-5ED1D084541C}"/>
              </a:ext>
            </a:extLst>
          </p:cNvPr>
          <p:cNvSpPr>
            <a:spLocks noChangeArrowheads="1"/>
          </p:cNvSpPr>
          <p:nvPr/>
        </p:nvSpPr>
        <p:spPr bwMode="auto">
          <a:xfrm>
            <a:off x="-314325" y="-12255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3" name="Rectangle 3309">
            <a:extLst>
              <a:ext uri="{FF2B5EF4-FFF2-40B4-BE49-F238E27FC236}">
                <a16:creationId xmlns:a16="http://schemas.microsoft.com/office/drawing/2014/main" id="{D4580C00-1051-7F4F-7EE2-72FCE145B045}"/>
              </a:ext>
            </a:extLst>
          </p:cNvPr>
          <p:cNvSpPr>
            <a:spLocks noChangeArrowheads="1"/>
          </p:cNvSpPr>
          <p:nvPr/>
        </p:nvSpPr>
        <p:spPr bwMode="auto">
          <a:xfrm>
            <a:off x="-203200" y="-99695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4" name="Text Box 4310">
            <a:extLst>
              <a:ext uri="{FF2B5EF4-FFF2-40B4-BE49-F238E27FC236}">
                <a16:creationId xmlns:a16="http://schemas.microsoft.com/office/drawing/2014/main" id="{1EB608A9-76DF-ADB6-DB6E-991D108F1C23}"/>
              </a:ext>
            </a:extLst>
          </p:cNvPr>
          <p:cNvSpPr txBox="1">
            <a:spLocks noChangeArrowheads="1"/>
          </p:cNvSpPr>
          <p:nvPr/>
        </p:nvSpPr>
        <p:spPr bwMode="auto">
          <a:xfrm>
            <a:off x="34925" y="241300"/>
            <a:ext cx="9113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b="1" u="sng">
                <a:solidFill>
                  <a:srgbClr val="0033CC"/>
                </a:solidFill>
              </a:rPr>
              <a:t>YATIRIM KONULARI</a:t>
            </a:r>
          </a:p>
        </p:txBody>
      </p:sp>
      <p:sp>
        <p:nvSpPr>
          <p:cNvPr id="27655" name="Dikdörtgen 1">
            <a:extLst>
              <a:ext uri="{FF2B5EF4-FFF2-40B4-BE49-F238E27FC236}">
                <a16:creationId xmlns:a16="http://schemas.microsoft.com/office/drawing/2014/main" id="{5E3E20B6-FAF7-149D-B600-FCC8D3B9347D}"/>
              </a:ext>
            </a:extLst>
          </p:cNvPr>
          <p:cNvSpPr>
            <a:spLocks noChangeArrowheads="1"/>
          </p:cNvSpPr>
          <p:nvPr/>
        </p:nvSpPr>
        <p:spPr bwMode="auto">
          <a:xfrm>
            <a:off x="539750" y="1077913"/>
            <a:ext cx="80645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58775" algn="l"/>
              </a:tabLst>
              <a:defRPr>
                <a:solidFill>
                  <a:schemeClr val="tx1"/>
                </a:solidFill>
                <a:latin typeface="Arial" panose="020B0604020202020204" pitchFamily="34" charset="0"/>
              </a:defRPr>
            </a:lvl1pPr>
            <a:lvl2pPr marL="800100" indent="-342900">
              <a:tabLst>
                <a:tab pos="358775" algn="l"/>
              </a:tabLst>
              <a:defRPr>
                <a:solidFill>
                  <a:schemeClr val="tx1"/>
                </a:solidFill>
                <a:latin typeface="Arial" panose="020B0604020202020204" pitchFamily="34" charset="0"/>
              </a:defRPr>
            </a:lvl2pPr>
            <a:lvl3pPr marL="1371600" indent="-457200">
              <a:tabLst>
                <a:tab pos="358775" algn="l"/>
              </a:tabLst>
              <a:defRPr>
                <a:solidFill>
                  <a:schemeClr val="tx1"/>
                </a:solidFill>
                <a:latin typeface="Arial" panose="020B0604020202020204" pitchFamily="34" charset="0"/>
              </a:defRPr>
            </a:lvl3pPr>
            <a:lvl4pPr marL="1828800" indent="-457200">
              <a:tabLst>
                <a:tab pos="358775" algn="l"/>
              </a:tabLst>
              <a:defRPr>
                <a:solidFill>
                  <a:schemeClr val="tx1"/>
                </a:solidFill>
                <a:latin typeface="Arial" panose="020B0604020202020204" pitchFamily="34" charset="0"/>
              </a:defRPr>
            </a:lvl4pPr>
            <a:lvl5pPr marL="2057400" indent="-228600">
              <a:tabLst>
                <a:tab pos="3587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87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87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87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8775" algn="l"/>
              </a:tabLst>
              <a:defRPr>
                <a:solidFill>
                  <a:schemeClr val="tx1"/>
                </a:solidFill>
                <a:latin typeface="Arial" panose="020B0604020202020204" pitchFamily="34" charset="0"/>
              </a:defRPr>
            </a:lvl9pPr>
          </a:lstStyle>
          <a:p>
            <a:pPr algn="just">
              <a:lnSpc>
                <a:spcPct val="115000"/>
              </a:lnSpc>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A-</a:t>
            </a:r>
            <a:r>
              <a:rPr lang="tr-TR" altLang="tr-TR" sz="2200" dirty="0">
                <a:latin typeface="Times New Roman" panose="02020603050405020304" pitchFamily="18" charset="0"/>
                <a:cs typeface="Times New Roman" panose="02020603050405020304" pitchFamily="18" charset="0"/>
              </a:rPr>
              <a:t>Tarımsal ürünlerin işlenmesi, paketlenmesi ve depolanmasına yönelik yatırımlar </a:t>
            </a:r>
          </a:p>
          <a:p>
            <a:pPr algn="just">
              <a:lnSpc>
                <a:spcPct val="115000"/>
              </a:lnSpc>
            </a:pPr>
            <a:endParaRPr lang="tr-TR" altLang="tr-TR" sz="2200" dirty="0">
              <a:latin typeface="Times New Roman" panose="02020603050405020304" pitchFamily="18" charset="0"/>
              <a:cs typeface="Times New Roman" panose="02020603050405020304" pitchFamily="18" charset="0"/>
            </a:endParaRPr>
          </a:p>
          <a:p>
            <a:pPr algn="just">
              <a:lnSpc>
                <a:spcPct val="115000"/>
              </a:lnSpc>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B-</a:t>
            </a:r>
            <a:r>
              <a:rPr lang="tr-TR" altLang="tr-TR" sz="2200" dirty="0">
                <a:latin typeface="Times New Roman" panose="02020603050405020304" pitchFamily="18" charset="0"/>
                <a:cs typeface="Times New Roman" panose="02020603050405020304" pitchFamily="18" charset="0"/>
              </a:rPr>
              <a:t>Tarımsal üretime yönelik sabit yatırımlar.</a:t>
            </a:r>
          </a:p>
          <a:p>
            <a:pPr algn="just">
              <a:lnSpc>
                <a:spcPct val="115000"/>
              </a:lnSpc>
            </a:pPr>
            <a:endParaRPr lang="tr-TR" altLang="tr-TR" sz="2200" dirty="0">
              <a:latin typeface="Times New Roman" panose="02020603050405020304" pitchFamily="18" charset="0"/>
              <a:cs typeface="Times New Roman" panose="02020603050405020304" pitchFamily="18" charset="0"/>
            </a:endParaRPr>
          </a:p>
          <a:p>
            <a:pPr algn="just">
              <a:lnSpc>
                <a:spcPct val="115000"/>
              </a:lnSpc>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C-</a:t>
            </a:r>
            <a:r>
              <a:rPr lang="tr-TR" altLang="tr-TR" sz="2200" dirty="0">
                <a:latin typeface="Times New Roman" panose="02020603050405020304" pitchFamily="18" charset="0"/>
                <a:cs typeface="Times New Roman" panose="02020603050405020304" pitchFamily="18" charset="0"/>
              </a:rPr>
              <a:t>Yenilenebilir Enerji Kaynakları Kullanımına İlişkin Yatırımlar</a:t>
            </a:r>
          </a:p>
          <a:p>
            <a:pPr algn="just">
              <a:lnSpc>
                <a:spcPct val="115000"/>
              </a:lnSpc>
            </a:pPr>
            <a:endParaRPr lang="tr-TR" altLang="tr-TR" sz="2200" dirty="0">
              <a:latin typeface="Times New Roman" panose="02020603050405020304" pitchFamily="18" charset="0"/>
              <a:cs typeface="Times New Roman" panose="02020603050405020304" pitchFamily="18" charset="0"/>
            </a:endParaRPr>
          </a:p>
          <a:p>
            <a:pPr algn="just">
              <a:lnSpc>
                <a:spcPct val="115000"/>
              </a:lnSpc>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D-</a:t>
            </a:r>
            <a:r>
              <a:rPr lang="tr-TR" altLang="tr-TR" sz="2200" dirty="0">
                <a:latin typeface="Times New Roman" panose="02020603050405020304" pitchFamily="18" charset="0"/>
                <a:cs typeface="Times New Roman" panose="02020603050405020304" pitchFamily="18" charset="0"/>
              </a:rPr>
              <a:t>Su ürünleri yetiştiriciliğine yönelik yatırımlar</a:t>
            </a:r>
          </a:p>
          <a:p>
            <a:pPr algn="just">
              <a:lnSpc>
                <a:spcPct val="115000"/>
              </a:lnSpc>
            </a:pPr>
            <a:endParaRPr lang="tr-TR" altLang="tr-TR" sz="2200" dirty="0">
              <a:latin typeface="Times New Roman" panose="02020603050405020304" pitchFamily="18" charset="0"/>
              <a:cs typeface="Times New Roman" panose="02020603050405020304" pitchFamily="18" charset="0"/>
            </a:endParaRPr>
          </a:p>
          <a:p>
            <a:pPr algn="just">
              <a:lnSpc>
                <a:spcPct val="115000"/>
              </a:lnSpc>
            </a:pPr>
            <a:r>
              <a:rPr lang="tr-TR" altLang="tr-TR" sz="2200" dirty="0">
                <a:latin typeface="Times New Roman" panose="02020603050405020304" pitchFamily="18" charset="0"/>
                <a:cs typeface="Times New Roman" panose="02020603050405020304" pitchFamily="18" charset="0"/>
              </a:rPr>
              <a:t>	</a:t>
            </a:r>
            <a:r>
              <a:rPr lang="tr-TR" altLang="tr-TR" sz="2200" b="1" dirty="0">
                <a:solidFill>
                  <a:srgbClr val="FF0000"/>
                </a:solidFill>
                <a:latin typeface="Times New Roman" panose="02020603050405020304" pitchFamily="18" charset="0"/>
                <a:cs typeface="Times New Roman" panose="02020603050405020304" pitchFamily="18" charset="0"/>
              </a:rPr>
              <a:t>E-</a:t>
            </a:r>
            <a:r>
              <a:rPr lang="tr-TR" altLang="tr-TR" sz="2200" dirty="0">
                <a:latin typeface="Times New Roman" panose="02020603050405020304" pitchFamily="18" charset="0"/>
                <a:cs typeface="Times New Roman" panose="02020603050405020304" pitchFamily="18" charset="0"/>
              </a:rPr>
              <a:t>Hayvansal ve bitkisel orijinli gübrenin işlenmesi, paketlenmesi ve depolanmasına yönelik yatırımlar</a:t>
            </a:r>
          </a:p>
          <a:p>
            <a:pPr algn="just">
              <a:lnSpc>
                <a:spcPct val="115000"/>
              </a:lnSpc>
            </a:pPr>
            <a:r>
              <a:rPr lang="tr-TR" altLang="tr-TR" sz="2200" dirty="0">
                <a:latin typeface="Times New Roman" panose="02020603050405020304" pitchFamily="18" charset="0"/>
                <a:cs typeface="Times New Roman" panose="02020603050405020304" pitchFamily="18" charset="0"/>
              </a:rPr>
              <a:t>	</a:t>
            </a:r>
            <a:endParaRPr lang="tr-TR" altLang="tr-TR" sz="22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Resim 7">
            <a:extLst>
              <a:ext uri="{FF2B5EF4-FFF2-40B4-BE49-F238E27FC236}">
                <a16:creationId xmlns:a16="http://schemas.microsoft.com/office/drawing/2014/main" id="{1DC463B6-0414-9DAE-22E4-089852229F44}"/>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925" y="115888"/>
            <a:ext cx="720725" cy="722312"/>
          </a:xfrm>
          <a:prstGeom prst="rect">
            <a:avLst/>
          </a:prstGeom>
          <a:effectLst>
            <a:outerShdw blurRad="1270000" dir="5400000" sx="102000" sy="102000" algn="ctr" rotWithShape="0">
              <a:srgbClr val="000000">
                <a:alpha val="18000"/>
              </a:srgbClr>
            </a:outerShdw>
          </a:effectLst>
        </p:spPr>
      </p:pic>
      <p:grpSp>
        <p:nvGrpSpPr>
          <p:cNvPr id="27657" name="Grup 8">
            <a:extLst>
              <a:ext uri="{FF2B5EF4-FFF2-40B4-BE49-F238E27FC236}">
                <a16:creationId xmlns:a16="http://schemas.microsoft.com/office/drawing/2014/main" id="{899AF1BC-18C8-32FB-7EEE-6A701CA29039}"/>
              </a:ext>
            </a:extLst>
          </p:cNvPr>
          <p:cNvGrpSpPr>
            <a:grpSpLocks/>
          </p:cNvGrpSpPr>
          <p:nvPr/>
        </p:nvGrpSpPr>
        <p:grpSpPr bwMode="auto">
          <a:xfrm>
            <a:off x="34925" y="6021388"/>
            <a:ext cx="9063038" cy="663575"/>
            <a:chOff x="0" y="6182509"/>
            <a:chExt cx="12192000" cy="663388"/>
          </a:xfrm>
        </p:grpSpPr>
        <p:grpSp>
          <p:nvGrpSpPr>
            <p:cNvPr id="27658" name="Grup 9">
              <a:extLst>
                <a:ext uri="{FF2B5EF4-FFF2-40B4-BE49-F238E27FC236}">
                  <a16:creationId xmlns:a16="http://schemas.microsoft.com/office/drawing/2014/main" id="{C27290A1-5931-CDA1-34E5-C9C8578BD5C7}"/>
                </a:ext>
              </a:extLst>
            </p:cNvPr>
            <p:cNvGrpSpPr>
              <a:grpSpLocks/>
            </p:cNvGrpSpPr>
            <p:nvPr/>
          </p:nvGrpSpPr>
          <p:grpSpPr bwMode="auto">
            <a:xfrm>
              <a:off x="0" y="6182509"/>
              <a:ext cx="12192000" cy="663388"/>
              <a:chOff x="0" y="6182509"/>
              <a:chExt cx="12192000" cy="663388"/>
            </a:xfrm>
          </p:grpSpPr>
          <p:grpSp>
            <p:nvGrpSpPr>
              <p:cNvPr id="27661" name="Grup 12">
                <a:extLst>
                  <a:ext uri="{FF2B5EF4-FFF2-40B4-BE49-F238E27FC236}">
                    <a16:creationId xmlns:a16="http://schemas.microsoft.com/office/drawing/2014/main" id="{8A3C83BF-5A31-416C-78BC-1A4164907676}"/>
                  </a:ext>
                </a:extLst>
              </p:cNvPr>
              <p:cNvGrpSpPr>
                <a:grpSpLocks/>
              </p:cNvGrpSpPr>
              <p:nvPr/>
            </p:nvGrpSpPr>
            <p:grpSpPr bwMode="auto">
              <a:xfrm>
                <a:off x="0" y="6182509"/>
                <a:ext cx="12192000" cy="663388"/>
                <a:chOff x="0" y="6182509"/>
                <a:chExt cx="12192000" cy="663388"/>
              </a:xfrm>
            </p:grpSpPr>
            <p:grpSp>
              <p:nvGrpSpPr>
                <p:cNvPr id="27664" name="Grup 15">
                  <a:extLst>
                    <a:ext uri="{FF2B5EF4-FFF2-40B4-BE49-F238E27FC236}">
                      <a16:creationId xmlns:a16="http://schemas.microsoft.com/office/drawing/2014/main" id="{CC0AA0D1-B839-EF6A-B805-1F25DA531FD9}"/>
                    </a:ext>
                  </a:extLst>
                </p:cNvPr>
                <p:cNvGrpSpPr>
                  <a:grpSpLocks/>
                </p:cNvGrpSpPr>
                <p:nvPr/>
              </p:nvGrpSpPr>
              <p:grpSpPr bwMode="auto">
                <a:xfrm>
                  <a:off x="0" y="6182509"/>
                  <a:ext cx="12192000" cy="663388"/>
                  <a:chOff x="0" y="6182509"/>
                  <a:chExt cx="12192000" cy="663388"/>
                </a:xfrm>
              </p:grpSpPr>
              <p:sp>
                <p:nvSpPr>
                  <p:cNvPr id="18" name="Dikdörtgen 17">
                    <a:extLst>
                      <a:ext uri="{FF2B5EF4-FFF2-40B4-BE49-F238E27FC236}">
                        <a16:creationId xmlns:a16="http://schemas.microsoft.com/office/drawing/2014/main" id="{F8920AC1-CFC7-311C-EBE3-092D968CFF69}"/>
                      </a:ext>
                    </a:extLst>
                  </p:cNvPr>
                  <p:cNvSpPr/>
                  <p:nvPr/>
                </p:nvSpPr>
                <p:spPr>
                  <a:xfrm>
                    <a:off x="0" y="6182509"/>
                    <a:ext cx="12192000" cy="663388"/>
                  </a:xfrm>
                  <a:prstGeom prst="rect">
                    <a:avLst/>
                  </a:prstGeom>
                  <a:gradFill flip="none" rotWithShape="1">
                    <a:gsLst>
                      <a:gs pos="0">
                        <a:srgbClr val="C49638">
                          <a:shade val="30000"/>
                          <a:satMod val="115000"/>
                        </a:srgbClr>
                      </a:gs>
                      <a:gs pos="50000">
                        <a:srgbClr val="C49638">
                          <a:shade val="67500"/>
                          <a:satMod val="115000"/>
                        </a:srgbClr>
                      </a:gs>
                      <a:gs pos="100000">
                        <a:srgbClr val="C49638">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914400" fontAlgn="auto">
                      <a:spcBef>
                        <a:spcPts val="0"/>
                      </a:spcBef>
                      <a:spcAft>
                        <a:spcPts val="0"/>
                      </a:spcAft>
                      <a:defRPr/>
                    </a:pPr>
                    <a:endParaRPr lang="tr-TR" dirty="0">
                      <a:solidFill>
                        <a:prstClr val="white"/>
                      </a:solidFill>
                      <a:latin typeface="Calibri"/>
                    </a:endParaRPr>
                  </a:p>
                </p:txBody>
              </p:sp>
              <p:pic>
                <p:nvPicPr>
                  <p:cNvPr id="27667" name="Resim 18">
                    <a:extLst>
                      <a:ext uri="{FF2B5EF4-FFF2-40B4-BE49-F238E27FC236}">
                        <a16:creationId xmlns:a16="http://schemas.microsoft.com/office/drawing/2014/main" id="{887F3D63-70E0-C81D-F2BE-44C747564AF2}"/>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315077" y="6340389"/>
                    <a:ext cx="385826"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8" name="Resim 19">
                    <a:extLst>
                      <a:ext uri="{FF2B5EF4-FFF2-40B4-BE49-F238E27FC236}">
                        <a16:creationId xmlns:a16="http://schemas.microsoft.com/office/drawing/2014/main" id="{B76FBF6A-374F-1A55-1B7D-9A1BE6C5A08A}"/>
                      </a:ext>
                    </a:extLst>
                  </p:cNvPr>
                  <p:cNvPicPr>
                    <a:picLocks noChangeAspect="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901118" y="6340390"/>
                    <a:ext cx="419078"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9" name="Resim 20">
                    <a:extLst>
                      <a:ext uri="{FF2B5EF4-FFF2-40B4-BE49-F238E27FC236}">
                        <a16:creationId xmlns:a16="http://schemas.microsoft.com/office/drawing/2014/main" id="{B2C9D737-745E-FF73-F282-428F0BEDDB5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0411" y="6340391"/>
                    <a:ext cx="363612" cy="3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a:extLst>
                      <a:ext uri="{FF2B5EF4-FFF2-40B4-BE49-F238E27FC236}">
                        <a16:creationId xmlns:a16="http://schemas.microsoft.com/office/drawing/2014/main" id="{3951158D-737C-974E-E225-432EEC83457E}"/>
                      </a:ext>
                    </a:extLst>
                  </p:cNvPr>
                  <p:cNvPicPr>
                    <a:picLocks noChangeAspect="1"/>
                  </p:cNvPicPr>
                  <p:nvPr/>
                </p:nvPicPr>
                <p:blipFill>
                  <a:blip r:embed="rId6" cstate="print">
                    <a:duotone>
                      <a:schemeClr val="bg2">
                        <a:shade val="45000"/>
                        <a:satMod val="135000"/>
                      </a:schemeClr>
                      <a:prstClr val="white"/>
                    </a:duotone>
                  </a:blip>
                  <a:stretch>
                    <a:fillRect/>
                  </a:stretch>
                </p:blipFill>
                <p:spPr>
                  <a:xfrm>
                    <a:off x="10769882" y="6340391"/>
                    <a:ext cx="1126284" cy="371830"/>
                  </a:xfrm>
                  <a:prstGeom prst="rect">
                    <a:avLst/>
                  </a:prstGeom>
                </p:spPr>
              </p:pic>
              <p:pic>
                <p:nvPicPr>
                  <p:cNvPr id="27671" name="Resim 22">
                    <a:extLst>
                      <a:ext uri="{FF2B5EF4-FFF2-40B4-BE49-F238E27FC236}">
                        <a16:creationId xmlns:a16="http://schemas.microsoft.com/office/drawing/2014/main" id="{2CDB2FA1-F9DC-BCE4-BD31-31D4EE9DC37D}"/>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6743032" y="6340389"/>
                    <a:ext cx="371830" cy="37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2" name="Resim 23">
                    <a:extLst>
                      <a:ext uri="{FF2B5EF4-FFF2-40B4-BE49-F238E27FC236}">
                        <a16:creationId xmlns:a16="http://schemas.microsoft.com/office/drawing/2014/main" id="{FA101D3F-E8DD-329F-1305-A72CBC79C35E}"/>
                      </a:ext>
                    </a:extLst>
                  </p:cNvPr>
                  <p:cNvPicPr>
                    <a:picLocks noChangeAspect="1"/>
                  </p:cNvPicPr>
                  <p:nvPr/>
                </p:nvPicPr>
                <p:blipFill>
                  <a:blip r:embed="rId8">
                    <a:lum bright="70000" contrast="-70000"/>
                    <a:extLst>
                      <a:ext uri="{28A0092B-C50C-407E-A947-70E740481C1C}">
                        <a14:useLocalDpi xmlns:a14="http://schemas.microsoft.com/office/drawing/2010/main" val="0"/>
                      </a:ext>
                    </a:extLst>
                  </a:blip>
                  <a:srcRect/>
                  <a:stretch>
                    <a:fillRect/>
                  </a:stretch>
                </p:blipFill>
                <p:spPr bwMode="auto">
                  <a:xfrm>
                    <a:off x="6493615" y="6389067"/>
                    <a:ext cx="2744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3" name="Resim 24">
                    <a:extLst>
                      <a:ext uri="{FF2B5EF4-FFF2-40B4-BE49-F238E27FC236}">
                        <a16:creationId xmlns:a16="http://schemas.microsoft.com/office/drawing/2014/main" id="{AD8F2130-7AFE-BEB8-39EC-B04AD3D7E384}"/>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139704" y="6360345"/>
                    <a:ext cx="1430506" cy="35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7665" name="Resim 16">
                  <a:extLst>
                    <a:ext uri="{FF2B5EF4-FFF2-40B4-BE49-F238E27FC236}">
                      <a16:creationId xmlns:a16="http://schemas.microsoft.com/office/drawing/2014/main" id="{9CF05275-1934-1D75-6610-7FD87E4CA2F9}"/>
                    </a:ext>
                  </a:extLst>
                </p:cNvPr>
                <p:cNvPicPr>
                  <a:picLocks noChangeAspect="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5741466" y="6389067"/>
                  <a:ext cx="652042" cy="4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7662" name="Resim 13">
                <a:extLst>
                  <a:ext uri="{FF2B5EF4-FFF2-40B4-BE49-F238E27FC236}">
                    <a16:creationId xmlns:a16="http://schemas.microsoft.com/office/drawing/2014/main" id="{B832FBE3-ADEE-66F2-4CA1-9C3ED6AA6214}"/>
                  </a:ext>
                </a:extLst>
              </p:cNvPr>
              <p:cNvPicPr>
                <a:picLocks noChangeAspect="1"/>
              </p:cNvPicPr>
              <p:nvPr/>
            </p:nvPicPr>
            <p:blipFill>
              <a:blip r:embed="rId11">
                <a:grayscl/>
                <a:biLevel thresh="50000"/>
                <a:extLst>
                  <a:ext uri="{28A0092B-C50C-407E-A947-70E740481C1C}">
                    <a14:useLocalDpi xmlns:a14="http://schemas.microsoft.com/office/drawing/2010/main" val="0"/>
                  </a:ext>
                </a:extLst>
              </a:blip>
              <a:srcRect/>
              <a:stretch>
                <a:fillRect/>
              </a:stretch>
            </p:blipFill>
            <p:spPr bwMode="auto">
              <a:xfrm>
                <a:off x="4257060" y="6322346"/>
                <a:ext cx="1350617" cy="48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Resim 14">
                <a:extLst>
                  <a:ext uri="{FF2B5EF4-FFF2-40B4-BE49-F238E27FC236}">
                    <a16:creationId xmlns:a16="http://schemas.microsoft.com/office/drawing/2014/main" id="{AD6D2D35-F657-1293-7F18-40866923CDD6}"/>
                  </a:ext>
                </a:extLst>
              </p:cNvPr>
              <p:cNvPicPr>
                <a:picLocks noChangeAspect="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009836" y="6192099"/>
                <a:ext cx="1180330" cy="65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Resim 10">
              <a:extLst>
                <a:ext uri="{FF2B5EF4-FFF2-40B4-BE49-F238E27FC236}">
                  <a16:creationId xmlns:a16="http://schemas.microsoft.com/office/drawing/2014/main" id="{4FAA036B-F146-4F3F-6D98-F201B8C18AEC}"/>
                </a:ext>
              </a:extLst>
            </p:cNvPr>
            <p:cNvPicPr>
              <a:picLocks noChangeAspect="1"/>
            </p:cNvPicPr>
            <p:nvPr/>
          </p:nvPicPr>
          <p:blipFill>
            <a:blip r:embed="rId13" cstate="print">
              <a:duotone>
                <a:schemeClr val="accent4">
                  <a:shade val="45000"/>
                  <a:satMod val="135000"/>
                </a:schemeClr>
                <a:prstClr val="white"/>
              </a:duotone>
            </a:blip>
            <a:stretch>
              <a:fillRect/>
            </a:stretch>
          </p:blipFill>
          <p:spPr>
            <a:xfrm>
              <a:off x="97102" y="6287198"/>
              <a:ext cx="1506757" cy="450811"/>
            </a:xfrm>
            <a:prstGeom prst="rect">
              <a:avLst/>
            </a:prstGeom>
          </p:spPr>
        </p:pic>
        <p:sp>
          <p:nvSpPr>
            <p:cNvPr id="27660" name="Dikdörtgen 11">
              <a:extLst>
                <a:ext uri="{FF2B5EF4-FFF2-40B4-BE49-F238E27FC236}">
                  <a16:creationId xmlns:a16="http://schemas.microsoft.com/office/drawing/2014/main" id="{95902AA4-CEE6-CC30-3AC5-950C52813979}"/>
                </a:ext>
              </a:extLst>
            </p:cNvPr>
            <p:cNvSpPr>
              <a:spLocks noChangeArrowheads="1"/>
            </p:cNvSpPr>
            <p:nvPr/>
          </p:nvSpPr>
          <p:spPr bwMode="auto">
            <a:xfrm>
              <a:off x="1653442" y="6295766"/>
              <a:ext cx="1506757" cy="42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7000"/>
                </a:lnSpc>
                <a:buSzPts val="1200"/>
              </a:pPr>
              <a:r>
                <a:rPr lang="tr-TR" altLang="tr-TR" sz="1400" b="1">
                  <a:latin typeface="Akrobat Black" pitchFamily="2" charset="-94"/>
                  <a:ea typeface="Calibri" panose="020F0502020204030204" pitchFamily="34" charset="0"/>
                  <a:cs typeface="Times New Roman" panose="02020603050405020304" pitchFamily="18" charset="0"/>
                </a:rPr>
                <a:t>mersintarim</a:t>
              </a:r>
              <a:r>
                <a:rPr lang="tr-TR" altLang="tr-TR" sz="2000" b="1">
                  <a:latin typeface="Akrobat Black" pitchFamily="2" charset="-94"/>
                  <a:ea typeface="Calibri" panose="020F0502020204030204" pitchFamily="34" charset="0"/>
                  <a:cs typeface="Times New Roman" panose="02020603050405020304" pitchFamily="18" charset="0"/>
                </a:rPr>
                <a:t> </a:t>
              </a:r>
            </a:p>
          </p:txBody>
        </p:sp>
      </p:grpSp>
    </p:spTree>
  </p:cSld>
  <p:clrMapOvr>
    <a:masterClrMapping/>
  </p:clrMapOvr>
</p:sld>
</file>

<file path=ppt/theme/theme1.xml><?xml version="1.0" encoding="utf-8"?>
<a:theme xmlns:a="http://schemas.openxmlformats.org/drawingml/2006/main" name="1_Varsayılan Tasarım">
  <a:themeElements>
    <a:clrScheme name="1_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6190</TotalTime>
  <Words>6476</Words>
  <Application>Microsoft Office PowerPoint</Application>
  <PresentationFormat>Ekran Gösterisi (4:3)</PresentationFormat>
  <Paragraphs>777</Paragraphs>
  <Slides>55</Slides>
  <Notes>11</Notes>
  <HiddenSlides>0</HiddenSlides>
  <MMClips>0</MMClips>
  <ScaleCrop>false</ScaleCrop>
  <HeadingPairs>
    <vt:vector size="6" baseType="variant">
      <vt:variant>
        <vt:lpstr>Kullanılan Yazı Tipleri</vt:lpstr>
      </vt:variant>
      <vt:variant>
        <vt:i4>9</vt:i4>
      </vt:variant>
      <vt:variant>
        <vt:lpstr>Tema</vt:lpstr>
      </vt:variant>
      <vt:variant>
        <vt:i4>3</vt:i4>
      </vt:variant>
      <vt:variant>
        <vt:lpstr>Slayt Başlıkları</vt:lpstr>
      </vt:variant>
      <vt:variant>
        <vt:i4>55</vt:i4>
      </vt:variant>
    </vt:vector>
  </HeadingPairs>
  <TitlesOfParts>
    <vt:vector size="67" baseType="lpstr">
      <vt:lpstr>Akrobat Black</vt:lpstr>
      <vt:lpstr>Arial</vt:lpstr>
      <vt:lpstr>Calibri</vt:lpstr>
      <vt:lpstr>Calibri Light</vt:lpstr>
      <vt:lpstr>Garamond</vt:lpstr>
      <vt:lpstr>Georgia</vt:lpstr>
      <vt:lpstr>Tahoma</vt:lpstr>
      <vt:lpstr>Times New Roman</vt:lpstr>
      <vt:lpstr>Wingdings</vt:lpstr>
      <vt:lpstr>1_Varsayılan Tasarım</vt:lpstr>
      <vt:lpstr>Özel Tasarım</vt:lpstr>
      <vt:lpstr>Office Theme</vt:lpstr>
      <vt:lpstr>PowerPoint Sunusu</vt:lpstr>
      <vt:lpstr>PowerPoint Sunusu</vt:lpstr>
      <vt:lpstr>KKYDP -  Türkiye</vt:lpstr>
      <vt:lpstr>KKYDP -  Mersin</vt:lpstr>
      <vt:lpstr> KIRSAL KALKINMA YATIRIMLARININ DESTEKLENMESİ PROGRAMI   2-14. ETAPLAR KAPSAMINDA TAMAMLANAN PROJELERİN  KONUSUNA GÖRE SAYILARI</vt:lpstr>
      <vt:lpstr>PowerPoint Sunusu</vt:lpstr>
      <vt:lpstr>SEKTÖRLEREL İLÇELER BAZINDA TAMAMLANAN  EKONOMİK YATIRIM PROJE SAYILARI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HİBEYE ESAS PROJE TUTARI</vt:lpstr>
      <vt:lpstr>PowerPoint Sunusu</vt:lpstr>
      <vt:lpstr>PowerPoint Sunusu</vt:lpstr>
      <vt:lpstr>KİMLER BAŞVURABİLİR</vt:lpstr>
      <vt:lpstr>KİMLER BAŞVURABİLİR</vt:lpstr>
      <vt:lpstr>KİMLER BAŞVURAMAZ</vt:lpstr>
      <vt:lpstr>YATIRIM YERİ ÖZELLİKLERİ</vt:lpstr>
      <vt:lpstr>YATIRIM ÖZELLİKLERİ</vt:lpstr>
      <vt:lpstr>YATIRIM YERİ ÖZELLİKLERİ</vt:lpstr>
      <vt:lpstr>PROJE GİDERLERİ</vt:lpstr>
      <vt:lpstr>BAŞVURU ZAMANI VE ŞEKLİ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BAŞVURU ZAMANI VE ŞEKLİ </vt:lpstr>
      <vt:lpstr>PowerPoint Sunusu</vt:lpstr>
      <vt:lpstr>PowerPoint Sunusu</vt:lpstr>
      <vt:lpstr>İZLEME, KONTROL VE DENETİM</vt:lpstr>
      <vt:lpstr>BİLGİ VE İLETİŞİM</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PRJ05205</dc:creator>
  <cp:lastModifiedBy>Abdurrahman İlker YENER</cp:lastModifiedBy>
  <cp:revision>559</cp:revision>
  <dcterms:created xsi:type="dcterms:W3CDTF">2012-09-11T06:11:59Z</dcterms:created>
  <dcterms:modified xsi:type="dcterms:W3CDTF">2024-01-08T11:03:27Z</dcterms:modified>
</cp:coreProperties>
</file>